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notesMasterIdLst>
    <p:notesMasterId r:id="rId30"/>
  </p:notesMasterIdLst>
  <p:sldIdLst>
    <p:sldId id="257" r:id="rId2"/>
    <p:sldId id="305" r:id="rId3"/>
    <p:sldId id="306" r:id="rId4"/>
    <p:sldId id="339" r:id="rId5"/>
    <p:sldId id="355" r:id="rId6"/>
    <p:sldId id="311" r:id="rId7"/>
    <p:sldId id="310" r:id="rId8"/>
    <p:sldId id="309" r:id="rId9"/>
    <p:sldId id="313" r:id="rId10"/>
    <p:sldId id="312" r:id="rId11"/>
    <p:sldId id="314" r:id="rId12"/>
    <p:sldId id="308" r:id="rId13"/>
    <p:sldId id="317" r:id="rId14"/>
    <p:sldId id="318" r:id="rId15"/>
    <p:sldId id="319" r:id="rId16"/>
    <p:sldId id="348" r:id="rId17"/>
    <p:sldId id="335" r:id="rId18"/>
    <p:sldId id="354" r:id="rId19"/>
    <p:sldId id="326" r:id="rId20"/>
    <p:sldId id="327" r:id="rId21"/>
    <p:sldId id="329" r:id="rId22"/>
    <p:sldId id="330" r:id="rId23"/>
    <p:sldId id="331" r:id="rId24"/>
    <p:sldId id="332" r:id="rId25"/>
    <p:sldId id="356" r:id="rId26"/>
    <p:sldId id="358" r:id="rId27"/>
    <p:sldId id="357" r:id="rId28"/>
    <p:sldId id="334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ppollonia Okhimamhe" initials="AO" lastIdx="1" clrIdx="0">
    <p:extLst>
      <p:ext uri="{19B8F6BF-5375-455C-9EA6-DF929625EA0E}">
        <p15:presenceInfo xmlns:p15="http://schemas.microsoft.com/office/powerpoint/2012/main" userId="18844469f625a16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089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304" autoAdjust="0"/>
    <p:restoredTop sz="94660"/>
  </p:normalViewPr>
  <p:slideViewPr>
    <p:cSldViewPr snapToGrid="0">
      <p:cViewPr varScale="1">
        <p:scale>
          <a:sx n="90" d="100"/>
          <a:sy n="90" d="100"/>
        </p:scale>
        <p:origin x="60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1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C9426D-F339-48A1-83A0-1CC0BDBB748E}" type="datetimeFigureOut">
              <a:rPr lang="en-US" smtClean="0"/>
              <a:t>8/1/2025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49"/>
            <a:ext cx="5486400" cy="360045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7B96277-A804-4916-B881-66AAA3F6C1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6639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47C7A3-AE36-4513-BC02-5470A6FF0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DB5B271-B8BA-404D-BADC-4BF91B141D9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ADFC36-434D-4B6D-8B1A-B53565B948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E7E2-DEF1-455E-99B7-EF4F46111025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178D6E-E45C-4F24-920E-35DD12EAEE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210785-8E7C-4B60-9490-45C9BD9304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1294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590F9B-5578-4B41-9639-2581C4D329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2E22AD-7838-4D0E-BA5E-DBF9895659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A0505D-B8AB-4745-9B71-652A1A6AE4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49F247-B497-4E98-9533-3C6C5BA11D8A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F9C9689-C106-4797-AD62-9E53C50AC5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EFDA78-74AF-4D4E-AD81-C15E7979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724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864D177-20FE-44FF-9598-B13E3DCAEDC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8AEDA7-2BCA-4F2E-BC44-CAB4546ADB3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4FD644-71DE-45C4-91B3-BB3E429FFA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9C62E2-E580-4720-9F0F-F21C9299DFE3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71BF1-0F42-4D46-9B87-91EEC10D1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0D17C8-0EF0-497D-9577-35408C0578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9100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38846C-EDB8-47C8-96ED-640BADB717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A59015-ECFC-4193-9542-3C40F0ED71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248814-935E-43AC-AC1B-C57F759B2C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4C9A41-0FB7-4A7B-8AE2-BA9B0BA6C454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E7A9405-9C8B-49BF-8293-C8772CE7A1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81A15E3-D9C1-417A-9538-B8AF4B1AE7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63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AEA4C8-8355-4C96-A02A-D0637E1E0B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AAF300A-1C9C-4B11-AEF8-7C9EEB5BEA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782C45-E820-4231-A2C4-23124B858D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2DD956-75CC-40AE-930F-D14546D58180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444C56-A42D-4CB6-89D2-22D00DA0C2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C6E6CD-4AAF-4A5E-82D7-2659557D74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8255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FBBBC-DCB7-4229-AFFA-48C4389633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38AE09-97DF-4206-A091-041B9C3D8C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B56A0-29FA-4DF5-BEC7-306346CCA1D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5C0BFC-F010-4E6D-AA9E-CBBECC6EA2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9B935-F75F-4AC7-B8F9-B4049D842568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A0C7A04-6D93-473E-9E20-5AF8C125EE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0C4DD-851A-4261-8BCF-130EAEE93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594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00DB3-29C5-48E8-BF1E-84DAD70E0E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380000F-7A3F-45E5-B52E-ACB0617105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4D7EF42-6D3A-40E3-8AC2-6FBB9FAEB31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89A262-3B3C-4173-827A-DC43AAB5254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158C24B-81AC-4052-8634-86C2DE57E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E12DBAE-681E-4B3E-8AB2-329FAB3822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CF1555-6189-4EC0-ABB3-8782A5867437}" type="datetime1">
              <a:rPr lang="en-US" smtClean="0"/>
              <a:t>8/1/2025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988DD80-E085-48AB-BBF6-240E7D3FE3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3C258E2-764B-43F6-B2C6-CD0C1670C3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80715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B1A118-3D56-4B70-AEA2-F7D2A0537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221FAE-9787-4FA0-ADF0-8CCF3050D2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A8B05A-3581-42F0-8FED-8E31D55ED00B}" type="datetime1">
              <a:rPr lang="en-US" smtClean="0"/>
              <a:t>8/1/2025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D1632A-45FD-4362-8A66-35A8A0C886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610F44C-A4FF-4CE4-B244-7A5A4D5419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8011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ED95192-742F-4F4F-83F3-CCF48F176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A9CAE1-B871-455A-A4C2-87666DC46639}" type="datetime1">
              <a:rPr lang="en-US" smtClean="0"/>
              <a:t>8/1/2025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762885D-8405-4470-A5A0-FDDE15B35E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6C057BD-E5EB-4D97-A177-825199333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950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517793-1CD6-4D5C-944E-88A6C1E9EB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EBD140-E040-4EC3-8581-E8EBEC7233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4941116-82EF-4E15-B79C-1DF3B4893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D961C04-6D78-4A1C-90B6-952AE1CE8B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200F99-896F-4FE5-85E4-393EABA622A2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C520608-9980-48B7-9458-7093BC725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696B69-0F85-4FBE-BBF4-D3EEA8CE8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5132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7C4C60-EAEB-495A-A731-E51047650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93379F1-BEA4-4E19-9AD6-7470B6C014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F5F97B-FFAC-4DB2-9CD4-D7E81E19694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BA1F71-518B-468B-A4AE-A66578A2E7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28F9EA-CF29-4328-9AE2-25E232B8FC2B}" type="datetime1">
              <a:rPr lang="en-US" smtClean="0"/>
              <a:t>8/1/2025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18240EB-D590-431C-8704-6AB46C55F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3F12AFE-2B3E-4AE8-8707-F51C49BF2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055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47B6FD-D55B-461E-A862-92BB2A824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CA61026-AD3E-49E9-867C-A7766A1777D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0663E5-8952-49E4-9D8E-2BA4C444BD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2AE623-CD02-4B06-8416-F400C5F46423}" type="datetime1">
              <a:rPr lang="en-US" smtClean="0"/>
              <a:t>8/1/2025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29B5D5-75E1-4842-8A6B-D52A7A43CEA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07BC49-BA78-4B74-8137-3918590DCDF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E168F-91DF-435C-AC77-1F0369919946}" type="slidenum">
              <a:rPr lang="en-US" smtClean="0"/>
              <a:t>‹#›</a:t>
            </a:fld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026F8297-DBFC-05D3-9477-70AAA7BE12A7}"/>
              </a:ext>
            </a:extLst>
          </p:cNvPr>
          <p:cNvSpPr/>
          <p:nvPr userDrawn="1"/>
        </p:nvSpPr>
        <p:spPr>
          <a:xfrm>
            <a:off x="9694606" y="252464"/>
            <a:ext cx="943898" cy="994697"/>
          </a:xfrm>
          <a:prstGeom prst="ellipse">
            <a:avLst/>
          </a:prstGeom>
          <a:blipFill dpi="0" rotWithShape="1"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G"/>
          </a:p>
        </p:txBody>
      </p:sp>
    </p:spTree>
    <p:extLst>
      <p:ext uri="{BB962C8B-B14F-4D97-AF65-F5344CB8AC3E}">
        <p14:creationId xmlns:p14="http://schemas.microsoft.com/office/powerpoint/2010/main" val="1542632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1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1111/gcb.14619" TargetMode="External"/><Relationship Id="rId13" Type="http://schemas.openxmlformats.org/officeDocument/2006/relationships/hyperlink" Target="https://doi.org/10.3390/land11091385" TargetMode="External"/><Relationship Id="rId3" Type="http://schemas.openxmlformats.org/officeDocument/2006/relationships/hyperlink" Target="https://doi.org/10.1016/j.cities.2020.103094" TargetMode="External"/><Relationship Id="rId7" Type="http://schemas.openxmlformats.org/officeDocument/2006/relationships/hyperlink" Target="https://doi.org/10.1016/j.landurbplan.2014.10.018" TargetMode="External"/><Relationship Id="rId12" Type="http://schemas.openxmlformats.org/officeDocument/2006/relationships/hyperlink" Target="https://doi.org/http:/dx.doi.org/10.1016/j.jclepro.2012.12.008" TargetMode="External"/><Relationship Id="rId2" Type="http://schemas.openxmlformats.org/officeDocument/2006/relationships/hyperlink" Target="https://doi.org/10.15666/aeer/1604_42654287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doi.org/10.3846/16486897.2016.1210157" TargetMode="External"/><Relationship Id="rId11" Type="http://schemas.openxmlformats.org/officeDocument/2006/relationships/hyperlink" Target="https://doi.org/10.11648/j.aff.20170604.13" TargetMode="External"/><Relationship Id="rId5" Type="http://schemas.openxmlformats.org/officeDocument/2006/relationships/hyperlink" Target="https://doi.org/10.1080/09640568.2019.1578643" TargetMode="External"/><Relationship Id="rId10" Type="http://schemas.openxmlformats.org/officeDocument/2006/relationships/hyperlink" Target="https://doi.org/10.1016/j.ejrs.2017.11.006" TargetMode="External"/><Relationship Id="rId4" Type="http://schemas.openxmlformats.org/officeDocument/2006/relationships/hyperlink" Target="https://doi.org/10.5897/JGRP2021.0819" TargetMode="External"/><Relationship Id="rId9" Type="http://schemas.openxmlformats.org/officeDocument/2006/relationships/hyperlink" Target="https://doi.org/10.1080/14649357.2016.1158907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Diagonal Corners Rounded 1">
            <a:extLst>
              <a:ext uri="{FF2B5EF4-FFF2-40B4-BE49-F238E27FC236}">
                <a16:creationId xmlns:a16="http://schemas.microsoft.com/office/drawing/2014/main" id="{B198E143-096D-44DD-BBB0-EE461FBA8479}"/>
              </a:ext>
            </a:extLst>
          </p:cNvPr>
          <p:cNvSpPr/>
          <p:nvPr/>
        </p:nvSpPr>
        <p:spPr>
          <a:xfrm>
            <a:off x="1265274" y="1424764"/>
            <a:ext cx="10111563" cy="1658678"/>
          </a:xfrm>
          <a:prstGeom prst="round2Diag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683904" indent="-226698" algn="ctr">
              <a:lnSpc>
                <a:spcPct val="150000"/>
              </a:lnSpc>
              <a:spcAft>
                <a:spcPts val="800"/>
              </a:spcAft>
            </a:pPr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a typeface="Calibri" panose="020F0502020204030204" pitchFamily="34" charset="0"/>
                <a:cs typeface="Arial" panose="020B0604020202020204" pitchFamily="34" charset="0"/>
              </a:rPr>
              <a:t>An Assessment of Sustainable Urban Greenery Planning in the Changing Climate of Porto-Novo and Parakou in the Republic of Benin</a:t>
            </a:r>
            <a:endParaRPr lang="en-US" sz="1100" dirty="0"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Box 1">
            <a:extLst>
              <a:ext uri="{FF2B5EF4-FFF2-40B4-BE49-F238E27FC236}">
                <a16:creationId xmlns:a16="http://schemas.microsoft.com/office/drawing/2014/main" id="{CA3FFC18-7FBD-44A7-A486-8A99ABC280CD}"/>
              </a:ext>
            </a:extLst>
          </p:cNvPr>
          <p:cNvSpPr txBox="1"/>
          <p:nvPr/>
        </p:nvSpPr>
        <p:spPr>
          <a:xfrm>
            <a:off x="1616149" y="4849216"/>
            <a:ext cx="3572546" cy="1147542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83904" indent="-226698" algn="ctr">
              <a:spcAft>
                <a:spcPts val="800"/>
              </a:spcAft>
            </a:pP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Prof A. A. </a:t>
            </a:r>
            <a:r>
              <a:rPr lang="en-US" sz="2000" dirty="0" err="1">
                <a:ea typeface="Calibri" panose="020F0502020204030204" pitchFamily="34" charset="0"/>
                <a:cs typeface="Arial" panose="020B0604020202020204" pitchFamily="34" charset="0"/>
              </a:rPr>
              <a:t>Okhimamhe</a:t>
            </a:r>
            <a:endParaRPr lang="en-US" sz="20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683904" indent="-226698" algn="ctr">
              <a:spcAft>
                <a:spcPts val="800"/>
              </a:spcAft>
            </a:pP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Major supervisor</a:t>
            </a:r>
          </a:p>
        </p:txBody>
      </p:sp>
      <p:sp>
        <p:nvSpPr>
          <p:cNvPr id="4" name="Text Box 2">
            <a:extLst>
              <a:ext uri="{FF2B5EF4-FFF2-40B4-BE49-F238E27FC236}">
                <a16:creationId xmlns:a16="http://schemas.microsoft.com/office/drawing/2014/main" id="{9AE4C6A9-55B4-4573-AC15-7AB31F801B4D}"/>
              </a:ext>
            </a:extLst>
          </p:cNvPr>
          <p:cNvSpPr txBox="1"/>
          <p:nvPr/>
        </p:nvSpPr>
        <p:spPr>
          <a:xfrm>
            <a:off x="6464595" y="4827952"/>
            <a:ext cx="4774015" cy="107311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83904" indent="-226698" algn="ctr">
              <a:spcAft>
                <a:spcPts val="800"/>
              </a:spcAft>
            </a:pP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Prof Vincent A.O. </a:t>
            </a:r>
            <a:r>
              <a:rPr lang="en-US" sz="2000" dirty="0" err="1">
                <a:ea typeface="Calibri" panose="020F0502020204030204" pitchFamily="34" charset="0"/>
                <a:cs typeface="Arial" panose="020B0604020202020204" pitchFamily="34" charset="0"/>
              </a:rPr>
              <a:t>Orekan</a:t>
            </a: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683904" indent="-226698" algn="ctr">
              <a:spcAft>
                <a:spcPts val="800"/>
              </a:spcAft>
            </a:pPr>
            <a:r>
              <a:rPr lang="en-US" sz="2000" dirty="0">
                <a:ea typeface="Calibri" panose="020F0502020204030204" pitchFamily="34" charset="0"/>
                <a:cs typeface="Arial" panose="020B0604020202020204" pitchFamily="34" charset="0"/>
              </a:rPr>
              <a:t>Co-supervisor</a:t>
            </a:r>
          </a:p>
        </p:txBody>
      </p:sp>
      <p:sp>
        <p:nvSpPr>
          <p:cNvPr id="5" name="Text Box 2">
            <a:extLst>
              <a:ext uri="{FF2B5EF4-FFF2-40B4-BE49-F238E27FC236}">
                <a16:creationId xmlns:a16="http://schemas.microsoft.com/office/drawing/2014/main" id="{50C55950-A65F-418C-83E0-52E984F49D53}"/>
              </a:ext>
            </a:extLst>
          </p:cNvPr>
          <p:cNvSpPr txBox="1"/>
          <p:nvPr/>
        </p:nvSpPr>
        <p:spPr>
          <a:xfrm>
            <a:off x="3934046" y="3566219"/>
            <a:ext cx="4774016" cy="892353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683904" indent="-226698" algn="ctr">
              <a:lnSpc>
                <a:spcPct val="150000"/>
              </a:lnSpc>
              <a:spcAft>
                <a:spcPts val="800"/>
              </a:spcAft>
            </a:pP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Presented by Akakpo Bokon Alexis</a:t>
            </a:r>
          </a:p>
          <a:p>
            <a:pPr marL="683904" indent="-226698" algn="ctr">
              <a:lnSpc>
                <a:spcPct val="150000"/>
              </a:lnSpc>
              <a:spcAft>
                <a:spcPts val="800"/>
              </a:spcAft>
            </a:pPr>
            <a:r>
              <a:rPr lang="en-US" sz="1600" dirty="0">
                <a:ea typeface="Calibri" panose="020F0502020204030204" pitchFamily="34" charset="0"/>
                <a:cs typeface="Arial" panose="020B0604020202020204" pitchFamily="34" charset="0"/>
              </a:rPr>
              <a:t>PhD/SPS/FT/2019/11132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1EFE3DC-B529-4BAF-935F-2F847B6826A7}"/>
              </a:ext>
            </a:extLst>
          </p:cNvPr>
          <p:cNvSpPr txBox="1"/>
          <p:nvPr/>
        </p:nvSpPr>
        <p:spPr>
          <a:xfrm>
            <a:off x="5007935" y="6251941"/>
            <a:ext cx="30940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cs typeface="Arial" panose="020B0604020202020204" pitchFamily="34" charset="0"/>
              </a:rPr>
              <a:t>January 2024</a:t>
            </a: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474E6874-E8EB-44F5-9F2B-04FC0ADC10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311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4">
            <a:extLst>
              <a:ext uri="{FF2B5EF4-FFF2-40B4-BE49-F238E27FC236}">
                <a16:creationId xmlns:a16="http://schemas.microsoft.com/office/drawing/2014/main" id="{B938AF32-5E9C-417B-822B-73B321B17319}"/>
              </a:ext>
            </a:extLst>
          </p:cNvPr>
          <p:cNvSpPr txBox="1"/>
          <p:nvPr/>
        </p:nvSpPr>
        <p:spPr>
          <a:xfrm>
            <a:off x="1762004" y="2551489"/>
            <a:ext cx="8147540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Administrative area of each city </a:t>
            </a:r>
          </a:p>
          <a:p>
            <a:pPr algn="just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Years 2000, 2010 and 2020 considered for data collection except social survey data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All natural green infrastructures (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urban forests, wetlands, parks, street trees, small gardens, wetlands and water body, and agricultural small lands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) because they emphasize ecosystem services provision and especially climate change effects adaptation strategies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4CEEDB5-B834-4C73-A6F3-9F245141DE04}"/>
              </a:ext>
            </a:extLst>
          </p:cNvPr>
          <p:cNvSpPr/>
          <p:nvPr/>
        </p:nvSpPr>
        <p:spPr>
          <a:xfrm>
            <a:off x="2927768" y="1386122"/>
            <a:ext cx="7070651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scope (1/1)</a:t>
            </a: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08399B34-9F20-45F2-B527-E892BA63F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10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980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4">
            <a:extLst>
              <a:ext uri="{FF2B5EF4-FFF2-40B4-BE49-F238E27FC236}">
                <a16:creationId xmlns:a16="http://schemas.microsoft.com/office/drawing/2014/main" id="{A6C58373-CD5D-4B06-A8C3-0E9C1F937423}"/>
              </a:ext>
            </a:extLst>
          </p:cNvPr>
          <p:cNvSpPr txBox="1"/>
          <p:nvPr/>
        </p:nvSpPr>
        <p:spPr>
          <a:xfrm>
            <a:off x="1825798" y="2118766"/>
            <a:ext cx="9232063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COVID-19 situation during data collection</a:t>
            </a:r>
          </a:p>
          <a:p>
            <a:pPr algn="just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Using different image sources: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SPOT 4 and 5 images (2000 and 2010), Google Earth images (2020) and Landsat 7 and 8 images (NDVI downloading)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Restriction of some local documents availability</a:t>
            </a:r>
          </a:p>
          <a:p>
            <a:pPr algn="just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C76738F-B7AA-4B2B-A6A9-6572280BEAEF}"/>
              </a:ext>
            </a:extLst>
          </p:cNvPr>
          <p:cNvSpPr/>
          <p:nvPr/>
        </p:nvSpPr>
        <p:spPr>
          <a:xfrm>
            <a:off x="2806995" y="1194746"/>
            <a:ext cx="6762307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limitation (1/1)</a:t>
            </a: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462F680E-A37A-405E-89D6-79C9B728CB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11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2310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2019DC5-85E5-4C4F-AB96-831BB0897E71}"/>
              </a:ext>
            </a:extLst>
          </p:cNvPr>
          <p:cNvSpPr/>
          <p:nvPr/>
        </p:nvSpPr>
        <p:spPr>
          <a:xfrm>
            <a:off x="2576623" y="929134"/>
            <a:ext cx="7038753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Methodology (1/4)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2126B00E-2D22-40B3-ACA8-1D61BAFD22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11841" y="2691526"/>
            <a:ext cx="10047767" cy="2862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85753" indent="-285753" algn="just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GB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Supervised</a:t>
            </a:r>
            <a:r>
              <a:rPr lang="fr-FR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classification to SPOT 4 (2000) and SPOT 5 (2010) images </a:t>
            </a:r>
            <a:r>
              <a:rPr lang="fr-FR" alt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using</a:t>
            </a:r>
            <a:r>
              <a:rPr lang="fr-FR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maximum </a:t>
            </a:r>
            <a:r>
              <a:rPr lang="fr-FR" alt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likelihood</a:t>
            </a:r>
            <a:r>
              <a:rPr lang="fr-FR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altLang="fr-FR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algorithm</a:t>
            </a:r>
            <a:r>
              <a:rPr lang="fr-FR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Laboratory of Biogeography and Environmental Expertise)</a:t>
            </a:r>
            <a:r>
              <a:rPr lang="fr-FR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3" indent="-285753" algn="just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fr-FR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Google Earth Pro imagery digitalization. Validation by photos and field observation data</a:t>
            </a:r>
          </a:p>
          <a:p>
            <a:pPr marL="285753" indent="-285753" algn="just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Land cover percentages, change rates and transition matrices were provided to show the changing on green spaces</a:t>
            </a:r>
          </a:p>
          <a:p>
            <a:pPr marL="285753" indent="-285753" algn="just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 eaLnBrk="0" fontAlgn="base" hangingPunct="0">
              <a:spcBef>
                <a:spcPct val="0"/>
              </a:spcBef>
              <a:spcAft>
                <a:spcPct val="0"/>
              </a:spcAft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Maps were also provided to highlight visual changes in land use and cover</a:t>
            </a:r>
            <a:endParaRPr lang="fr-FR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ZoneTexte 6">
            <a:extLst>
              <a:ext uri="{FF2B5EF4-FFF2-40B4-BE49-F238E27FC236}">
                <a16:creationId xmlns:a16="http://schemas.microsoft.com/office/drawing/2014/main" id="{565BC9AA-BFAF-4348-81AC-14852309661B}"/>
              </a:ext>
            </a:extLst>
          </p:cNvPr>
          <p:cNvSpPr txBox="1"/>
          <p:nvPr/>
        </p:nvSpPr>
        <p:spPr>
          <a:xfrm>
            <a:off x="3168503" y="1819779"/>
            <a:ext cx="622004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1" marR="107952" algn="ctr">
              <a:buSzPct val="120000"/>
            </a:pPr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O1- </a:t>
            </a: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 urban land use and cover dynamics of cities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AE04C54-8DCB-4D67-A41F-5E9900EEF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12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9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8DF2E8E-548B-40A8-A4B4-29B616BA688C}"/>
              </a:ext>
            </a:extLst>
          </p:cNvPr>
          <p:cNvSpPr/>
          <p:nvPr/>
        </p:nvSpPr>
        <p:spPr>
          <a:xfrm>
            <a:off x="2413594" y="940698"/>
            <a:ext cx="7198242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Methodology (2/4)</a:t>
            </a:r>
          </a:p>
        </p:txBody>
      </p:sp>
      <p:sp>
        <p:nvSpPr>
          <p:cNvPr id="3" name="ZoneTexte 6">
            <a:extLst>
              <a:ext uri="{FF2B5EF4-FFF2-40B4-BE49-F238E27FC236}">
                <a16:creationId xmlns:a16="http://schemas.microsoft.com/office/drawing/2014/main" id="{E5FA46FA-B09D-421A-AAA3-AA213C1BE9F9}"/>
              </a:ext>
            </a:extLst>
          </p:cNvPr>
          <p:cNvSpPr txBox="1"/>
          <p:nvPr/>
        </p:nvSpPr>
        <p:spPr>
          <a:xfrm>
            <a:off x="3189768" y="1864287"/>
            <a:ext cx="6220047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1" marR="107952" algn="ctr">
              <a:buSzPct val="120000"/>
            </a:pPr>
            <a:r>
              <a:rPr lang="en-GB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O2- Examine the pattern and distribution of urban green spaces in cities</a:t>
            </a:r>
            <a:endParaRPr lang="en-US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14">
            <a:extLst>
              <a:ext uri="{FF2B5EF4-FFF2-40B4-BE49-F238E27FC236}">
                <a16:creationId xmlns:a16="http://schemas.microsoft.com/office/drawing/2014/main" id="{EE1A903F-4844-453B-95FF-AEDC2A49939E}"/>
              </a:ext>
            </a:extLst>
          </p:cNvPr>
          <p:cNvSpPr txBox="1"/>
          <p:nvPr/>
        </p:nvSpPr>
        <p:spPr>
          <a:xfrm>
            <a:off x="1446028" y="2933498"/>
            <a:ext cx="1011156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Using Google Earth Pro imageries and the detectable green spaces were manually digitalized</a:t>
            </a: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Layers were input into ArcGIS environment where green space area (ha), perimeter (km) and coordinates (m) were extracted for statistical analyses</a:t>
            </a: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ANOVA was applied to examine the significance of land metrics variation</a:t>
            </a: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Spatstat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package of R software and Ripley’s K method based on green entity </a:t>
            </a: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centre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distances to assess the spatial distribution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B53E7A71-0088-469C-B4FD-7EC2F2C1D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13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76965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CACEB5E-FE39-4B36-9A3A-585599E30146}"/>
              </a:ext>
            </a:extLst>
          </p:cNvPr>
          <p:cNvSpPr/>
          <p:nvPr/>
        </p:nvSpPr>
        <p:spPr>
          <a:xfrm>
            <a:off x="2445488" y="938682"/>
            <a:ext cx="7113181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Methodology (3/4)</a:t>
            </a:r>
          </a:p>
        </p:txBody>
      </p:sp>
      <p:sp>
        <p:nvSpPr>
          <p:cNvPr id="3" name="ZoneTexte 5">
            <a:extLst>
              <a:ext uri="{FF2B5EF4-FFF2-40B4-BE49-F238E27FC236}">
                <a16:creationId xmlns:a16="http://schemas.microsoft.com/office/drawing/2014/main" id="{B6F1722C-0DFE-4015-8F94-6A9A0ED36D2D}"/>
              </a:ext>
            </a:extLst>
          </p:cNvPr>
          <p:cNvSpPr txBox="1"/>
          <p:nvPr/>
        </p:nvSpPr>
        <p:spPr>
          <a:xfrm>
            <a:off x="2737888" y="1930596"/>
            <a:ext cx="725140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ea typeface="Arial Narrow" panose="020B0606020202030204" pitchFamily="34" charset="0"/>
                <a:cs typeface="Calibri" panose="020F0502020204030204" pitchFamily="34" charset="0"/>
              </a:rPr>
              <a:t>O3- Evaluate the impact of green spaces on urban air cooling effect in cities</a:t>
            </a:r>
            <a:endParaRPr lang="fr-CA" sz="2000" b="1" dirty="0">
              <a:solidFill>
                <a:srgbClr val="000000"/>
              </a:solidFill>
              <a:latin typeface="Calibri" panose="020F0502020204030204" pitchFamily="34" charset="0"/>
              <a:ea typeface="Arial Narrow" panose="020B0606020202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81C2F1D6-2016-4C7B-9E5A-1FE0580A6C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69311" y="2903044"/>
            <a:ext cx="10271051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NDVI series were collected using Google Earth Engine open-source</a:t>
            </a: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Observed air temperature were obtained at National Meteorological Agency of Benin</a:t>
            </a: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Mann-Kendall test to assess the significance of the trends. ANOVA followed by SNK test were applied to examine seasonal variation on NDVI significance</a:t>
            </a: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altLang="fr-FR" sz="2000" dirty="0">
                <a:latin typeface="Calibri" panose="020F0502020204030204" pitchFamily="34" charset="0"/>
                <a:cs typeface="Calibri" panose="020F0502020204030204" pitchFamily="34" charset="0"/>
              </a:rPr>
              <a:t>Simple linear regression was used to show the relationship between air temperature and NDVI. </a:t>
            </a:r>
          </a:p>
          <a:p>
            <a:pPr marL="285753" indent="-285753" algn="just"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altLang="fr-FR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buClr>
                <a:schemeClr val="accent6">
                  <a:lumMod val="75000"/>
                </a:schemeClr>
              </a:buClr>
            </a:pPr>
            <a:r>
              <a:rPr lang="en-US" altLang="fr-FR" sz="2000" b="1" dirty="0">
                <a:latin typeface="Calibri" panose="020F0502020204030204" pitchFamily="34" charset="0"/>
                <a:cs typeface="Calibri" panose="020F0502020204030204" pitchFamily="34" charset="0"/>
              </a:rPr>
              <a:t>                                                 (R 4.2.0 software was used for all statistical analyses)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A3B59B95-96F0-4877-BA1A-E892CA3443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14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9313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7604318-6647-4CAF-A634-5BA4F90A3B23}"/>
              </a:ext>
            </a:extLst>
          </p:cNvPr>
          <p:cNvSpPr/>
          <p:nvPr/>
        </p:nvSpPr>
        <p:spPr>
          <a:xfrm>
            <a:off x="2519916" y="822808"/>
            <a:ext cx="6794205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Methodology (4/4)</a:t>
            </a:r>
          </a:p>
        </p:txBody>
      </p:sp>
      <p:sp>
        <p:nvSpPr>
          <p:cNvPr id="3" name="ZoneTexte 6">
            <a:extLst>
              <a:ext uri="{FF2B5EF4-FFF2-40B4-BE49-F238E27FC236}">
                <a16:creationId xmlns:a16="http://schemas.microsoft.com/office/drawing/2014/main" id="{1931861D-A605-4E81-A689-741D2F5C6110}"/>
              </a:ext>
            </a:extLst>
          </p:cNvPr>
          <p:cNvSpPr txBox="1"/>
          <p:nvPr/>
        </p:nvSpPr>
        <p:spPr>
          <a:xfrm>
            <a:off x="2243470" y="1624872"/>
            <a:ext cx="765544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07951" marR="107952" algn="ctr">
              <a:buSzPct val="122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O4- Assess stakeholder’s perception in urban green spaces development in cities</a:t>
            </a:r>
          </a:p>
        </p:txBody>
      </p:sp>
      <p:sp>
        <p:nvSpPr>
          <p:cNvPr id="4" name="ZoneTexte 14">
            <a:extLst>
              <a:ext uri="{FF2B5EF4-FFF2-40B4-BE49-F238E27FC236}">
                <a16:creationId xmlns:a16="http://schemas.microsoft.com/office/drawing/2014/main" id="{2123C448-A358-4E17-906D-EEEFE9B4F809}"/>
              </a:ext>
            </a:extLst>
          </p:cNvPr>
          <p:cNvSpPr txBox="1"/>
          <p:nvPr/>
        </p:nvSpPr>
        <p:spPr>
          <a:xfrm>
            <a:off x="1584250" y="2705183"/>
            <a:ext cx="101221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fr-FR"/>
            </a:defPPr>
            <a:lvl1pPr marL="285753" indent="-285753">
              <a:lnSpc>
                <a:spcPct val="15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algn="just">
              <a:lnSpc>
                <a:spcPct val="100000"/>
              </a:lnSpc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Survey was carried out considering the city boroughs of each city. The number of interviewees was sampled by using the formula of </a:t>
            </a:r>
            <a:r>
              <a:rPr lang="en-US" dirty="0" err="1">
                <a:latin typeface="Calibri" panose="020F0502020204030204" pitchFamily="34" charset="0"/>
                <a:cs typeface="Calibri" panose="020F0502020204030204" pitchFamily="34" charset="0"/>
              </a:rPr>
              <a:t>Dagnelie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(1998) and 400 respondents were reached by city</a:t>
            </a:r>
          </a:p>
          <a:p>
            <a:pPr algn="just">
              <a:lnSpc>
                <a:spcPct val="100000"/>
              </a:lnSpc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lnSpc>
                <a:spcPct val="10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Use of Pearson Chi-square test for assessing the dependence of stakeholder’s opinions about urban greenery variables on cities and city boroughs</a:t>
            </a:r>
          </a:p>
          <a:p>
            <a:pPr marL="285753" indent="-285753" algn="just">
              <a:lnSpc>
                <a:spcPct val="10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lnSpc>
                <a:spcPct val="10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Correspondence Analysis (CA) was also applied to show the association between city boroughs, lost benefits, and causes of the loss of benefits for each city</a:t>
            </a:r>
          </a:p>
          <a:p>
            <a:pPr marL="285753" indent="-285753" algn="just">
              <a:lnSpc>
                <a:spcPct val="10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3" indent="-285753" algn="just">
              <a:lnSpc>
                <a:spcPct val="100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Binary logistic regression was used to examine the variables that explain people’s willingness to get involved in improving urban greenery in each city </a:t>
            </a: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C547B618-54E9-4036-ADF4-210CB50AD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15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87964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7F0F8A2-E70A-427D-8A82-810BCD9E1F61}"/>
              </a:ext>
            </a:extLst>
          </p:cNvPr>
          <p:cNvSpPr/>
          <p:nvPr/>
        </p:nvSpPr>
        <p:spPr>
          <a:xfrm>
            <a:off x="2222204" y="1027776"/>
            <a:ext cx="600739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Urban land use and cover dynamics</a:t>
            </a:r>
            <a:r>
              <a:rPr lang="fr-FR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77CAF42-04DC-4EE8-B432-15AB11BDE8F6}"/>
              </a:ext>
            </a:extLst>
          </p:cNvPr>
          <p:cNvSpPr/>
          <p:nvPr/>
        </p:nvSpPr>
        <p:spPr>
          <a:xfrm>
            <a:off x="2902687" y="406040"/>
            <a:ext cx="6166885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implication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10A3143-A34C-402D-93C4-E94D5618C2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73" y="1649785"/>
            <a:ext cx="2512678" cy="1950193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5F5E0BA8-63C7-4BB4-A760-B93D1759C27E}"/>
              </a:ext>
            </a:extLst>
          </p:cNvPr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299" y="1649785"/>
            <a:ext cx="2487332" cy="1930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818B4C2-8BDB-4142-9103-692926E1FB6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819" y="4199597"/>
            <a:ext cx="2487332" cy="18503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20C9717-D4C6-413B-8B72-C6C61C0B90E1}"/>
              </a:ext>
            </a:extLst>
          </p:cNvPr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53299" y="4199596"/>
            <a:ext cx="2487332" cy="18503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380084-329A-40D4-B6ED-BB68AD63845C}"/>
              </a:ext>
            </a:extLst>
          </p:cNvPr>
          <p:cNvSpPr txBox="1"/>
          <p:nvPr/>
        </p:nvSpPr>
        <p:spPr>
          <a:xfrm>
            <a:off x="1873986" y="3705285"/>
            <a:ext cx="1222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2000-2010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21F9B3F-D88E-476E-BB4E-D6B1C6B70F21}"/>
              </a:ext>
            </a:extLst>
          </p:cNvPr>
          <p:cNvSpPr txBox="1"/>
          <p:nvPr/>
        </p:nvSpPr>
        <p:spPr>
          <a:xfrm>
            <a:off x="4614529" y="3644737"/>
            <a:ext cx="12227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2010-2020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758DF75-395E-4520-A87A-F693D86E23C1}"/>
              </a:ext>
            </a:extLst>
          </p:cNvPr>
          <p:cNvSpPr txBox="1"/>
          <p:nvPr/>
        </p:nvSpPr>
        <p:spPr>
          <a:xfrm>
            <a:off x="7355072" y="1798078"/>
            <a:ext cx="4564026" cy="175432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land use and cover of the city have been greatly changed during the last two decades.</a:t>
            </a:r>
          </a:p>
          <a:p>
            <a:pPr algn="just"/>
            <a:endParaRPr lang="en-GB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built-up areas exert incredible stress on GS areas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(Mandal et al., 2019;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Gashu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</a:t>
            </a:r>
            <a:r>
              <a:rPr lang="en-GB" sz="1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Egziabher</a:t>
            </a:r>
            <a:r>
              <a:rPr lang="en-GB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2018)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1346A29-E901-40E7-BDE5-61FBF57F47A7}"/>
              </a:ext>
            </a:extLst>
          </p:cNvPr>
          <p:cNvSpPr txBox="1"/>
          <p:nvPr/>
        </p:nvSpPr>
        <p:spPr>
          <a:xfrm>
            <a:off x="7355072" y="4513370"/>
            <a:ext cx="4564026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/>
              <a:t>The best land use practices should be promoted by city’s decision makers to cope and prevent natural devastation </a:t>
            </a:r>
          </a:p>
        </p:txBody>
      </p:sp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id="{74BBE4E8-E62F-4B24-A132-D64F6509A0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16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69C49DD-3055-4774-BE76-09D2A2D62903}"/>
              </a:ext>
            </a:extLst>
          </p:cNvPr>
          <p:cNvSpPr txBox="1"/>
          <p:nvPr/>
        </p:nvSpPr>
        <p:spPr>
          <a:xfrm>
            <a:off x="1873986" y="6174906"/>
            <a:ext cx="36868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Fig: Land use and land cover maps</a:t>
            </a:r>
          </a:p>
        </p:txBody>
      </p:sp>
    </p:spTree>
    <p:extLst>
      <p:ext uri="{BB962C8B-B14F-4D97-AF65-F5344CB8AC3E}">
        <p14:creationId xmlns:p14="http://schemas.microsoft.com/office/powerpoint/2010/main" val="3581744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0CB7A7E9-CD45-4A2A-84C0-84AEE3FF43AD}"/>
              </a:ext>
            </a:extLst>
          </p:cNvPr>
          <p:cNvSpPr/>
          <p:nvPr/>
        </p:nvSpPr>
        <p:spPr>
          <a:xfrm>
            <a:off x="3498112" y="1211558"/>
            <a:ext cx="6134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Pattern and distribution of urban green spaces (UGS)</a:t>
            </a:r>
            <a:endParaRPr lang="fr-F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A0CE4E9-7CAB-4870-A2F8-D81F0BF00D3E}"/>
              </a:ext>
            </a:extLst>
          </p:cNvPr>
          <p:cNvSpPr/>
          <p:nvPr/>
        </p:nvSpPr>
        <p:spPr>
          <a:xfrm>
            <a:off x="3498112" y="416135"/>
            <a:ext cx="5858539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implication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25F283A-B875-4600-BDC8-3B7A3678D1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4628" y="2309040"/>
            <a:ext cx="5181600" cy="3476625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182F93F8-9138-4A09-BAF8-9BFFB2AA214C}"/>
              </a:ext>
            </a:extLst>
          </p:cNvPr>
          <p:cNvSpPr txBox="1"/>
          <p:nvPr/>
        </p:nvSpPr>
        <p:spPr>
          <a:xfrm>
            <a:off x="2068033" y="1823197"/>
            <a:ext cx="609777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dirty="0">
                <a:solidFill>
                  <a:srgbClr val="0070C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SimSun" panose="02010600030101010101" pitchFamily="2" charset="-122"/>
              </a:rPr>
              <a:t>Summary of ANOVA model on GS configuration</a:t>
            </a:r>
            <a:endParaRPr lang="en-US" dirty="0">
              <a:solidFill>
                <a:srgbClr val="0070C0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54BB256-1C06-42C8-8B29-0415217136CF}"/>
              </a:ext>
            </a:extLst>
          </p:cNvPr>
          <p:cNvSpPr txBox="1"/>
          <p:nvPr/>
        </p:nvSpPr>
        <p:spPr>
          <a:xfrm>
            <a:off x="7097232" y="4203807"/>
            <a:ext cx="4518837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Similar s</a:t>
            </a:r>
            <a:r>
              <a:rPr lang="en-US" sz="1800" dirty="0">
                <a:solidFill>
                  <a:srgbClr val="000000"/>
                </a:solidFill>
                <a:effectLst/>
                <a:ea typeface="Times New Roman" panose="02020603050405020304" pitchFamily="18" charset="0"/>
                <a:cs typeface="Arial" panose="020B0604020202020204" pitchFamily="34" charset="0"/>
              </a:rPr>
              <a:t>trategies/actions for GS development, improvement or conservation may be apply in different city but not for different GS category</a:t>
            </a:r>
            <a:endParaRPr lang="en-US" b="1" dirty="0">
              <a:cs typeface="Arial" panose="020B0604020202020204" pitchFamily="34" charset="0"/>
            </a:endParaRPr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D5C2948-9890-4DD4-9E06-7A7D8BA26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17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2387F5A-B3C9-4ACC-844F-199455771219}"/>
              </a:ext>
            </a:extLst>
          </p:cNvPr>
          <p:cNvSpPr txBox="1"/>
          <p:nvPr/>
        </p:nvSpPr>
        <p:spPr>
          <a:xfrm>
            <a:off x="7097232" y="2761724"/>
            <a:ext cx="4710226" cy="64633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r>
              <a:rPr lang="en-US" dirty="0">
                <a:solidFill>
                  <a:srgbClr val="000000"/>
                </a:solidFill>
                <a:cs typeface="Arial" panose="020B0604020202020204" pitchFamily="34" charset="0"/>
              </a:rPr>
              <a:t>We found the significant difference only for GS category </a:t>
            </a:r>
            <a:r>
              <a:rPr lang="en-US" b="1" dirty="0">
                <a:solidFill>
                  <a:srgbClr val="000000"/>
                </a:solidFill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en-GB" b="1" dirty="0">
                <a:ea typeface="Times New Roman" panose="02020603050405020304" pitchFamily="18" charset="0"/>
              </a:rPr>
              <a:t>Fu </a:t>
            </a:r>
            <a:r>
              <a:rPr lang="en-GB" b="1" i="1" dirty="0">
                <a:ea typeface="Times New Roman" panose="02020603050405020304" pitchFamily="18" charset="0"/>
              </a:rPr>
              <a:t>et al</a:t>
            </a:r>
            <a:r>
              <a:rPr lang="en-GB" b="1" dirty="0">
                <a:ea typeface="Times New Roman" panose="02020603050405020304" pitchFamily="18" charset="0"/>
              </a:rPr>
              <a:t>., 2022)</a:t>
            </a:r>
            <a:endParaRPr lang="en-US" dirty="0">
              <a:solidFill>
                <a:srgbClr val="000000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387041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58D1018-FB04-444A-9ABF-16D60DABC5FA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312" y="3878441"/>
            <a:ext cx="2309428" cy="1783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4D907C-024A-4665-BB5E-4ECF0FCDCEA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913" y="3878441"/>
            <a:ext cx="1947409" cy="172259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0C67C5F-0CE4-42B5-8182-14D2FDCDCBEB}"/>
              </a:ext>
            </a:extLst>
          </p:cNvPr>
          <p:cNvSpPr txBox="1"/>
          <p:nvPr/>
        </p:nvSpPr>
        <p:spPr>
          <a:xfrm>
            <a:off x="7432158" y="5011358"/>
            <a:ext cx="4508204" cy="92333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Urban decision making and planning are aware about the need for the inclusion of GS benefits to the residents.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D811BF2-F8C8-472F-B32B-7423B469EC5B}"/>
              </a:ext>
            </a:extLst>
          </p:cNvPr>
          <p:cNvSpPr txBox="1"/>
          <p:nvPr/>
        </p:nvSpPr>
        <p:spPr>
          <a:xfrm>
            <a:off x="4497572" y="2872743"/>
            <a:ext cx="260497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8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Fig: The pattern and geographical distribution of UGS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36103A7-659B-4295-AE25-ADCC12511064}"/>
              </a:ext>
            </a:extLst>
          </p:cNvPr>
          <p:cNvSpPr/>
          <p:nvPr/>
        </p:nvSpPr>
        <p:spPr>
          <a:xfrm>
            <a:off x="3498112" y="1211558"/>
            <a:ext cx="6134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Pattern and distribution of urban green spaces (UGS)</a:t>
            </a:r>
            <a:endParaRPr lang="fr-F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D847FF0-3BF7-4EAB-9FD6-229F477B6493}"/>
              </a:ext>
            </a:extLst>
          </p:cNvPr>
          <p:cNvSpPr/>
          <p:nvPr/>
        </p:nvSpPr>
        <p:spPr>
          <a:xfrm>
            <a:off x="3498112" y="416135"/>
            <a:ext cx="5858539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implication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65C73C2-B31E-4736-BE95-1F0A24785EB3}"/>
              </a:ext>
            </a:extLst>
          </p:cNvPr>
          <p:cNvSpPr txBox="1"/>
          <p:nvPr/>
        </p:nvSpPr>
        <p:spPr>
          <a:xfrm>
            <a:off x="7410275" y="2617144"/>
            <a:ext cx="4530087" cy="193899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GB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 found an aggregative distribution throughout each city. 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similar findings were found by Liang et al. (2017) in China, </a:t>
            </a:r>
            <a:r>
              <a:rPr lang="en-US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Alam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et al. (2014) in Pakistan and </a:t>
            </a:r>
            <a:r>
              <a:rPr lang="en-US" sz="2000" dirty="0" err="1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Fangnon</a:t>
            </a:r>
            <a:r>
              <a:rPr lang="en-US" sz="20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, 2021 in municipality of Seme in Benin</a:t>
            </a: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3" name="Slide Number Placeholder 9">
            <a:extLst>
              <a:ext uri="{FF2B5EF4-FFF2-40B4-BE49-F238E27FC236}">
                <a16:creationId xmlns:a16="http://schemas.microsoft.com/office/drawing/2014/main" id="{C134DD3A-DFE9-4975-9755-7E5765C4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18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9DF2BC9-69B3-47C0-AB52-492D22C221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46812" y="1596603"/>
            <a:ext cx="2950760" cy="2117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018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028DFE41-5559-40C6-8D7F-658AE960C9F3}"/>
              </a:ext>
            </a:extLst>
          </p:cNvPr>
          <p:cNvSpPr txBox="1"/>
          <p:nvPr/>
        </p:nvSpPr>
        <p:spPr>
          <a:xfrm>
            <a:off x="1324861" y="4805248"/>
            <a:ext cx="452304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Fig: The annual </a:t>
            </a:r>
            <a:r>
              <a:rPr lang="en-US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trend of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NDVI and air temperature from 2000 to 2020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C105891-3D61-4EF4-874F-C147CD7E86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2514" y="3177697"/>
            <a:ext cx="4755899" cy="14896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DF54C83-F71B-4050-A35B-E463DC8A52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56610" y="1765673"/>
            <a:ext cx="4727709" cy="137624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1CD95BB1-1379-4399-857B-803046B1B1E2}"/>
              </a:ext>
            </a:extLst>
          </p:cNvPr>
          <p:cNvSpPr/>
          <p:nvPr/>
        </p:nvSpPr>
        <p:spPr>
          <a:xfrm>
            <a:off x="3402419" y="658745"/>
            <a:ext cx="5858539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implication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8AFCA39-A533-4D83-A5D2-7AA1F6DD18D5}"/>
              </a:ext>
            </a:extLst>
          </p:cNvPr>
          <p:cNvSpPr txBox="1"/>
          <p:nvPr/>
        </p:nvSpPr>
        <p:spPr>
          <a:xfrm>
            <a:off x="6193589" y="2453797"/>
            <a:ext cx="5491592" cy="258532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dirty="0"/>
              <a:t>The results showed no significant linear trends for NDVI in all cases, as well as AT from the combined cities and Parakou (P-values &gt; 0.05). </a:t>
            </a:r>
          </a:p>
          <a:p>
            <a:pPr algn="just"/>
            <a:r>
              <a:rPr lang="en-US" dirty="0"/>
              <a:t>Thus, NDVI mainly decreases from 2000 to 2010 and increase up until 2020. </a:t>
            </a:r>
          </a:p>
          <a:p>
            <a:pPr algn="just"/>
            <a:endParaRPr lang="en-US" dirty="0"/>
          </a:p>
          <a:p>
            <a:pPr algn="just"/>
            <a:r>
              <a:rPr lang="en-US" dirty="0"/>
              <a:t>This finding can be supported by the national wills and commitments to vegetate cities with governmental projects such as  “10 million people – 10 million trees”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6A95156-5B3E-4133-B867-4FAB87BB317D}"/>
              </a:ext>
            </a:extLst>
          </p:cNvPr>
          <p:cNvSpPr/>
          <p:nvPr/>
        </p:nvSpPr>
        <p:spPr>
          <a:xfrm>
            <a:off x="2268239" y="1329787"/>
            <a:ext cx="65248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 of green spaces on urban air cooling effect in cities</a:t>
            </a:r>
            <a:endParaRPr lang="fr-F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EF361935-6BFF-4494-A431-0102BE5FB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19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63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Titre 1">
            <a:extLst>
              <a:ext uri="{FF2B5EF4-FFF2-40B4-BE49-F238E27FC236}">
                <a16:creationId xmlns:a16="http://schemas.microsoft.com/office/drawing/2014/main" id="{1C91EC1B-BA11-436A-A3C8-455DE76A9370}"/>
              </a:ext>
            </a:extLst>
          </p:cNvPr>
          <p:cNvSpPr txBox="1">
            <a:spLocks/>
          </p:cNvSpPr>
          <p:nvPr/>
        </p:nvSpPr>
        <p:spPr>
          <a:xfrm>
            <a:off x="3698753" y="959707"/>
            <a:ext cx="5019944" cy="563630"/>
          </a:xfrm>
          <a:prstGeom prst="rect">
            <a:avLst/>
          </a:prstGeom>
          <a:noFill/>
        </p:spPr>
        <p:txBody>
          <a:bodyPr vert="horz" lIns="91440" tIns="45720" rIns="91440" bIns="45720" rtlCol="0" anchor="b">
            <a:normAutofit/>
          </a:bodyPr>
          <a:lstStyle>
            <a:lvl1pPr algn="ctr" defTabSz="914411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Presentation outline</a:t>
            </a:r>
          </a:p>
        </p:txBody>
      </p:sp>
      <p:sp>
        <p:nvSpPr>
          <p:cNvPr id="118" name="TextBox 117">
            <a:extLst>
              <a:ext uri="{FF2B5EF4-FFF2-40B4-BE49-F238E27FC236}">
                <a16:creationId xmlns:a16="http://schemas.microsoft.com/office/drawing/2014/main" id="{C1D87B68-8579-429E-A08A-4574F01A8803}"/>
              </a:ext>
            </a:extLst>
          </p:cNvPr>
          <p:cNvSpPr txBox="1"/>
          <p:nvPr/>
        </p:nvSpPr>
        <p:spPr>
          <a:xfrm>
            <a:off x="3159839" y="1745144"/>
            <a:ext cx="6097772" cy="4661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1- Introduction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Key study background</a:t>
            </a:r>
            <a:r>
              <a:rPr lang="en-GB" sz="20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Key problem statement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Research questions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Research objectives</a:t>
            </a:r>
          </a:p>
          <a:p>
            <a:pPr lvl="1"/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Key justification of the study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2- Study area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3- Key study scope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4-Key study limitation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5- Methodology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6- Key results and implication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7- Key conclusion and key recommendations</a:t>
            </a: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8C5F9DFA-2C83-407C-90CA-EB40CFF80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619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A83A2DA5-D215-498F-A8D0-783EE2E8A406}"/>
              </a:ext>
            </a:extLst>
          </p:cNvPr>
          <p:cNvSpPr txBox="1"/>
          <p:nvPr/>
        </p:nvSpPr>
        <p:spPr>
          <a:xfrm>
            <a:off x="1297171" y="2433409"/>
            <a:ext cx="53907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Table: Seasonal variation of vegetation index (NDVI)</a:t>
            </a:r>
            <a:endParaRPr lang="en-US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aphicFrame>
        <p:nvGraphicFramePr>
          <p:cNvPr id="16" name="Table 15">
            <a:extLst>
              <a:ext uri="{FF2B5EF4-FFF2-40B4-BE49-F238E27FC236}">
                <a16:creationId xmlns:a16="http://schemas.microsoft.com/office/drawing/2014/main" id="{4184D058-F817-47F4-A39C-CF0AC7D5397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093546"/>
              </p:ext>
            </p:extLst>
          </p:nvPr>
        </p:nvGraphicFramePr>
        <p:xfrm>
          <a:off x="1424761" y="2996008"/>
          <a:ext cx="5901070" cy="18740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10135">
                  <a:extLst>
                    <a:ext uri="{9D8B030D-6E8A-4147-A177-3AD203B41FA5}">
                      <a16:colId xmlns:a16="http://schemas.microsoft.com/office/drawing/2014/main" val="41742886"/>
                    </a:ext>
                  </a:extLst>
                </a:gridCol>
                <a:gridCol w="832437">
                  <a:extLst>
                    <a:ext uri="{9D8B030D-6E8A-4147-A177-3AD203B41FA5}">
                      <a16:colId xmlns:a16="http://schemas.microsoft.com/office/drawing/2014/main" val="1156673319"/>
                    </a:ext>
                  </a:extLst>
                </a:gridCol>
                <a:gridCol w="1024992">
                  <a:extLst>
                    <a:ext uri="{9D8B030D-6E8A-4147-A177-3AD203B41FA5}">
                      <a16:colId xmlns:a16="http://schemas.microsoft.com/office/drawing/2014/main" val="3094832888"/>
                    </a:ext>
                  </a:extLst>
                </a:gridCol>
                <a:gridCol w="733540">
                  <a:extLst>
                    <a:ext uri="{9D8B030D-6E8A-4147-A177-3AD203B41FA5}">
                      <a16:colId xmlns:a16="http://schemas.microsoft.com/office/drawing/2014/main" val="60527451"/>
                    </a:ext>
                  </a:extLst>
                </a:gridCol>
                <a:gridCol w="721096">
                  <a:extLst>
                    <a:ext uri="{9D8B030D-6E8A-4147-A177-3AD203B41FA5}">
                      <a16:colId xmlns:a16="http://schemas.microsoft.com/office/drawing/2014/main" val="2560647687"/>
                    </a:ext>
                  </a:extLst>
                </a:gridCol>
                <a:gridCol w="748604">
                  <a:extLst>
                    <a:ext uri="{9D8B030D-6E8A-4147-A177-3AD203B41FA5}">
                      <a16:colId xmlns:a16="http://schemas.microsoft.com/office/drawing/2014/main" val="2215188520"/>
                    </a:ext>
                  </a:extLst>
                </a:gridCol>
                <a:gridCol w="730266">
                  <a:extLst>
                    <a:ext uri="{9D8B030D-6E8A-4147-A177-3AD203B41FA5}">
                      <a16:colId xmlns:a16="http://schemas.microsoft.com/office/drawing/2014/main" val="3215529341"/>
                    </a:ext>
                  </a:extLst>
                </a:gridCol>
              </a:tblGrid>
              <a:tr h="3123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Period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Both cities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Porto-Novo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Parakou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52637332"/>
                  </a:ext>
                </a:extLst>
              </a:tr>
              <a:tr h="3123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 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Mean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Std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16916341"/>
                  </a:ext>
                </a:extLst>
              </a:tr>
              <a:tr h="3123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Jan-March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0.147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0.051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0.137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0.054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0.162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0.043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95321516"/>
                  </a:ext>
                </a:extLst>
              </a:tr>
              <a:tr h="3123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April-June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0.255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0.260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0.119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0.245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0.146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52269031"/>
                  </a:ext>
                </a:extLst>
              </a:tr>
              <a:tr h="3123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July-Sept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0.202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0.151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0.200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0.139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0.213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0.159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78742039"/>
                  </a:ext>
                </a:extLst>
              </a:tr>
              <a:tr h="312336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Oct-Dec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0.213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0.077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0.195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0.063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0.233</a:t>
                      </a:r>
                      <a:r>
                        <a:rPr lang="en-GB" sz="1600" baseline="300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</a:t>
                      </a:r>
                      <a:endParaRPr lang="en-US" sz="20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800"/>
                        </a:spcAft>
                      </a:pPr>
                      <a:r>
                        <a:rPr lang="en-GB" sz="16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0.085</a:t>
                      </a:r>
                      <a:endParaRPr lang="en-US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38112377"/>
                  </a:ext>
                </a:extLst>
              </a:tr>
            </a:tbl>
          </a:graphicData>
        </a:graphic>
      </p:graphicFrame>
      <p:sp>
        <p:nvSpPr>
          <p:cNvPr id="18" name="TextBox 17">
            <a:extLst>
              <a:ext uri="{FF2B5EF4-FFF2-40B4-BE49-F238E27FC236}">
                <a16:creationId xmlns:a16="http://schemas.microsoft.com/office/drawing/2014/main" id="{CBE51333-128A-4B12-85B0-0D8D876C5F2B}"/>
              </a:ext>
            </a:extLst>
          </p:cNvPr>
          <p:cNvSpPr txBox="1"/>
          <p:nvPr/>
        </p:nvSpPr>
        <p:spPr>
          <a:xfrm>
            <a:off x="1424761" y="5063291"/>
            <a:ext cx="6097772" cy="3588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Means with the same letter are not significantly different (SNK test).</a:t>
            </a:r>
            <a:endParaRPr lang="en-US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3C9C22B-910D-4A55-A7E5-14AEE8D8E580}"/>
              </a:ext>
            </a:extLst>
          </p:cNvPr>
          <p:cNvSpPr txBox="1"/>
          <p:nvPr/>
        </p:nvSpPr>
        <p:spPr>
          <a:xfrm>
            <a:off x="7620887" y="2992904"/>
            <a:ext cx="4383271" cy="224676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GB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 found a significant difference (P-Value &lt; 0.001) between seasons. </a:t>
            </a:r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NDVI is lower from January to March. </a:t>
            </a:r>
          </a:p>
          <a:p>
            <a:pPr algn="just"/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0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is in line with the study of </a:t>
            </a:r>
            <a:r>
              <a:rPr lang="en-US" sz="2000" b="1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Piao et al. (2019) </a:t>
            </a: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</a:t>
            </a: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be justified by the occurrence of water stress. </a:t>
            </a: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0F5C096-8C3E-47E2-99B3-E387F52D16BE}"/>
              </a:ext>
            </a:extLst>
          </p:cNvPr>
          <p:cNvSpPr/>
          <p:nvPr/>
        </p:nvSpPr>
        <p:spPr>
          <a:xfrm>
            <a:off x="3402419" y="658745"/>
            <a:ext cx="5858539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implication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F35EF987-EA39-4F07-B241-3315D8A196FF}"/>
              </a:ext>
            </a:extLst>
          </p:cNvPr>
          <p:cNvSpPr/>
          <p:nvPr/>
        </p:nvSpPr>
        <p:spPr>
          <a:xfrm>
            <a:off x="2321402" y="1594654"/>
            <a:ext cx="65248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 of green spaces on urban air cooling effect in cities</a:t>
            </a:r>
            <a:endParaRPr lang="fr-F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ide Number Placeholder 9">
            <a:extLst>
              <a:ext uri="{FF2B5EF4-FFF2-40B4-BE49-F238E27FC236}">
                <a16:creationId xmlns:a16="http://schemas.microsoft.com/office/drawing/2014/main" id="{9D02DCD5-5862-4E68-9017-AC67160193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20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954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120C2CC-139A-41C0-97FF-96B8D4EFA4B1}"/>
              </a:ext>
            </a:extLst>
          </p:cNvPr>
          <p:cNvSpPr txBox="1"/>
          <p:nvPr/>
        </p:nvSpPr>
        <p:spPr>
          <a:xfrm>
            <a:off x="1782604" y="5440366"/>
            <a:ext cx="48639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Fig: Urban air temperature and seasonal NDVI relationship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841E9CA-474A-47FC-9865-2D2DBCE09F4C}"/>
              </a:ext>
            </a:extLst>
          </p:cNvPr>
          <p:cNvSpPr/>
          <p:nvPr/>
        </p:nvSpPr>
        <p:spPr>
          <a:xfrm>
            <a:off x="3402419" y="658745"/>
            <a:ext cx="5858539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implication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40ED2FB-70E4-4116-B3C2-418C55EB00AE}"/>
              </a:ext>
            </a:extLst>
          </p:cNvPr>
          <p:cNvSpPr/>
          <p:nvPr/>
        </p:nvSpPr>
        <p:spPr>
          <a:xfrm>
            <a:off x="2321402" y="1594654"/>
            <a:ext cx="65248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Impact of green spaces on urban air cooling effect in cities</a:t>
            </a:r>
            <a:endParaRPr lang="fr-F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9252C5-E236-44BC-B180-1BA79DC45B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3977" y="2397293"/>
            <a:ext cx="2388408" cy="14672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98B429A-657E-4EF5-9D15-2E69928943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8742" y="3971964"/>
            <a:ext cx="2383643" cy="129138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376078A-9452-4986-9D96-92CE04C62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4591" y="2288166"/>
            <a:ext cx="2909223" cy="1576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0CB3D4B-10E8-4CE3-B162-CF1ED45FDD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14591" y="3864266"/>
            <a:ext cx="2909223" cy="1399080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BA03CE69-3D86-4E39-AF09-02EC025B4416}"/>
              </a:ext>
            </a:extLst>
          </p:cNvPr>
          <p:cNvSpPr txBox="1"/>
          <p:nvPr/>
        </p:nvSpPr>
        <p:spPr>
          <a:xfrm>
            <a:off x="7325833" y="2131731"/>
            <a:ext cx="4593265" cy="40675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Annually,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result showed a moderate negative correlation between AT and NDVI. However, there is found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a strong positive correlation for January–March in Porto-Novo (r = 0.56) and April–June in Parakou (r = 0.76)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da-DK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Wollschläger et al. 2022; Norton et al. 2015)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This indicated that urban vegetation cover may not induce to AT reduction during respectively these periods in Porto-Novo and Parakou.</a:t>
            </a:r>
            <a:endParaRPr lang="en-US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5" name="Slide Number Placeholder 9">
            <a:extLst>
              <a:ext uri="{FF2B5EF4-FFF2-40B4-BE49-F238E27FC236}">
                <a16:creationId xmlns:a16="http://schemas.microsoft.com/office/drawing/2014/main" id="{3433AF17-D14E-4700-A3FE-868C35FC31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21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5047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5">
            <a:extLst>
              <a:ext uri="{FF2B5EF4-FFF2-40B4-BE49-F238E27FC236}">
                <a16:creationId xmlns:a16="http://schemas.microsoft.com/office/drawing/2014/main" id="{59CE74B3-1ECF-4524-8E1B-7C58AB63B6E2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934" y="2384549"/>
            <a:ext cx="4008471" cy="29210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 6">
            <a:extLst>
              <a:ext uri="{FF2B5EF4-FFF2-40B4-BE49-F238E27FC236}">
                <a16:creationId xmlns:a16="http://schemas.microsoft.com/office/drawing/2014/main" id="{0DC04086-2D62-463A-9044-CB2E089D866D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8958" y="2384549"/>
            <a:ext cx="4008471" cy="29210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50FEA8EB-8E3C-4BFF-AA59-FD41E17684BA}"/>
              </a:ext>
            </a:extLst>
          </p:cNvPr>
          <p:cNvSpPr txBox="1"/>
          <p:nvPr/>
        </p:nvSpPr>
        <p:spPr>
          <a:xfrm>
            <a:off x="1578932" y="5384458"/>
            <a:ext cx="572297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Fig: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Positioning of GS lost benefits, causes of losses and city areas of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cities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FD55A7C-88E0-4F40-A755-B730F8473BA8}"/>
              </a:ext>
            </a:extLst>
          </p:cNvPr>
          <p:cNvSpPr/>
          <p:nvPr/>
        </p:nvSpPr>
        <p:spPr>
          <a:xfrm>
            <a:off x="3402419" y="764480"/>
            <a:ext cx="5858539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implication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564D7A-24B8-407C-A5D5-561C300C0AE0}"/>
              </a:ext>
            </a:extLst>
          </p:cNvPr>
          <p:cNvSpPr/>
          <p:nvPr/>
        </p:nvSpPr>
        <p:spPr>
          <a:xfrm>
            <a:off x="1578932" y="1685834"/>
            <a:ext cx="7798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Stakeholder’s perception in urban green spaces development in cities</a:t>
            </a:r>
            <a:endParaRPr lang="fr-F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C2A2296-AAE7-4D74-B4D9-FFB87DB93578}"/>
              </a:ext>
            </a:extLst>
          </p:cNvPr>
          <p:cNvSpPr txBox="1"/>
          <p:nvPr/>
        </p:nvSpPr>
        <p:spPr>
          <a:xfrm>
            <a:off x="8250865" y="3313727"/>
            <a:ext cx="3508744" cy="23083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en-US" sz="1800" b="0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We found a significant dependence of the losses of benefits and the causes between the cities and city areas </a:t>
            </a:r>
            <a:r>
              <a:rPr lang="en-US" sz="1800" b="1" i="0" u="none" strike="noStrike" baseline="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Bokhari </a:t>
            </a:r>
            <a:r>
              <a:rPr lang="en-GB" sz="1800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al</a:t>
            </a:r>
            <a:r>
              <a:rPr lang="en-GB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., 2018).</a:t>
            </a:r>
          </a:p>
          <a:p>
            <a:pPr algn="just"/>
            <a:endParaRPr lang="en-GB" sz="18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Thus, these information are necessary to succeed the projects on GS development in these cities</a:t>
            </a:r>
          </a:p>
        </p:txBody>
      </p:sp>
      <p:sp>
        <p:nvSpPr>
          <p:cNvPr id="11" name="Slide Number Placeholder 9">
            <a:extLst>
              <a:ext uri="{FF2B5EF4-FFF2-40B4-BE49-F238E27FC236}">
                <a16:creationId xmlns:a16="http://schemas.microsoft.com/office/drawing/2014/main" id="{EF16E9CE-F3EA-4BDB-A01E-1279D4F14B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22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110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0C012BF-FDCD-4D7E-90CF-20C5383906D5}"/>
              </a:ext>
            </a:extLst>
          </p:cNvPr>
          <p:cNvSpPr txBox="1"/>
          <p:nvPr/>
        </p:nvSpPr>
        <p:spPr>
          <a:xfrm>
            <a:off x="1100461" y="2285481"/>
            <a:ext cx="10728260" cy="42780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Resident’s participation for UGS development: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local community involvement in UGS development was significantly low in the cities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This result corroborate with those of </a:t>
            </a:r>
            <a:r>
              <a:rPr lang="en-US" sz="2000" b="1" i="0" u="none" strike="noStrike" baseline="0" dirty="0">
                <a:latin typeface="MyriadPro-Regular"/>
              </a:rPr>
              <a:t>Mensah et al. 2016</a:t>
            </a:r>
            <a:r>
              <a:rPr lang="en-US" sz="2000" b="0" i="0" u="none" strike="noStrike" baseline="0" dirty="0">
                <a:latin typeface="MyriadPro-Regular"/>
              </a:rPr>
              <a:t> in Ghana.</a:t>
            </a:r>
          </a:p>
          <a:p>
            <a:pPr algn="just"/>
            <a:endParaRPr lang="en-US" sz="2000" dirty="0">
              <a:latin typeface="MyriadPro-Regular"/>
              <a:cs typeface="Calibri" panose="020F0502020204030204" pitchFamily="34" charset="0"/>
            </a:endParaRPr>
          </a:p>
          <a:p>
            <a:pPr algn="just"/>
            <a:r>
              <a:rPr lang="en-US" sz="1800" b="1" i="0" u="none" strike="noStrike" baseline="0" dirty="0">
                <a:latin typeface="MyriadPro-Regular"/>
              </a:rPr>
              <a:t>Examination of factors determining resident willingness in UGS improvement: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Only institutional cooperation can positively determine local community willingness to involve in greenery development in both cities. This conclusion is similar to </a:t>
            </a:r>
            <a:r>
              <a:rPr lang="en-US" sz="1800" b="1" i="0" u="none" strike="noStrike" baseline="0" dirty="0" err="1">
                <a:latin typeface="MyriadPro-Regular"/>
              </a:rPr>
              <a:t>Gashu</a:t>
            </a:r>
            <a:r>
              <a:rPr lang="en-US" sz="1800" b="1" i="0" u="none" strike="noStrike" baseline="0" dirty="0">
                <a:latin typeface="MyriadPro-Regular"/>
              </a:rPr>
              <a:t> et al. 2019</a:t>
            </a:r>
            <a:r>
              <a:rPr lang="en-US" sz="1800" b="0" i="0" u="none" strike="noStrike" baseline="0" dirty="0">
                <a:latin typeface="MyriadPro-Regular"/>
              </a:rPr>
              <a:t> and </a:t>
            </a:r>
            <a:r>
              <a:rPr lang="en-US" sz="1800" b="1" i="0" u="none" strike="noStrike" baseline="0" dirty="0" err="1">
                <a:latin typeface="MyriadPro-Regular"/>
              </a:rPr>
              <a:t>Cobbinah</a:t>
            </a:r>
            <a:r>
              <a:rPr lang="en-US" sz="1800" b="1" i="0" u="none" strike="noStrike" baseline="0" dirty="0">
                <a:latin typeface="MyriadPro-Regular"/>
              </a:rPr>
              <a:t> et al. 2021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However, the Stay duration, House greenery and Knowledge on general impact of urban greenery can also significantly determine community involvement in Porto-Novo and </a:t>
            </a:r>
            <a:r>
              <a:rPr lang="en-US" sz="1800" b="0" i="0" u="none" strike="noStrike" baseline="0" dirty="0">
                <a:latin typeface="MyriadPro-Regular"/>
              </a:rPr>
              <a:t>the level of education (senior high school) </a:t>
            </a:r>
            <a:r>
              <a:rPr lang="en-US" dirty="0">
                <a:latin typeface="MyriadPro-Regular"/>
              </a:rPr>
              <a:t>was found for Parakou.</a:t>
            </a:r>
          </a:p>
          <a:p>
            <a:pPr algn="just"/>
            <a:endParaRPr lang="en-US" dirty="0">
              <a:latin typeface="MyriadPro-Regular"/>
            </a:endParaRPr>
          </a:p>
          <a:p>
            <a:pPr algn="l"/>
            <a:r>
              <a:rPr lang="en-US" sz="1800" b="1" i="0" u="none" strike="noStrike" baseline="0" dirty="0">
                <a:latin typeface="MyriadPro-Regular"/>
              </a:rPr>
              <a:t>These findings were relevant as a guideline for policy makers, urban planners and managers, cityscape architects and projects of urban sustainability regarding the UGS in the Republic of Benin</a:t>
            </a:r>
            <a:endParaRPr lang="en-US" sz="20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0B12B24-FDDF-4A68-A5F9-BC66243EA9CB}"/>
              </a:ext>
            </a:extLst>
          </p:cNvPr>
          <p:cNvSpPr/>
          <p:nvPr/>
        </p:nvSpPr>
        <p:spPr>
          <a:xfrm>
            <a:off x="3402419" y="711317"/>
            <a:ext cx="5858539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results</a:t>
            </a: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implication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C6D8AA9-B2B7-46DC-B01F-34D7776229F9}"/>
              </a:ext>
            </a:extLst>
          </p:cNvPr>
          <p:cNvSpPr/>
          <p:nvPr/>
        </p:nvSpPr>
        <p:spPr>
          <a:xfrm>
            <a:off x="1578932" y="1582277"/>
            <a:ext cx="779898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spcAft>
                <a:spcPts val="600"/>
              </a:spcAft>
              <a:buSzPct val="120000"/>
            </a:pPr>
            <a:r>
              <a:rPr lang="en-US" sz="2000" b="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Stakeholder’s perception in urban green spaces development in cities</a:t>
            </a:r>
            <a:endParaRPr lang="fr-FR" sz="2000" b="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2847811D-136B-4F5E-B15A-DC0012613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23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80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376B32A4-695A-41F6-A37B-CD01BDB1630B}"/>
              </a:ext>
            </a:extLst>
          </p:cNvPr>
          <p:cNvSpPr txBox="1"/>
          <p:nvPr/>
        </p:nvSpPr>
        <p:spPr>
          <a:xfrm>
            <a:off x="1317488" y="2361031"/>
            <a:ext cx="9581831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As the built-up areas are stressing the UGS in the both cities, 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 best land use practices should be promoted to cope and prevent natural devastation in these cities.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Decision-making must also establish the specific strategies/actions to preserve each UGS categories in the cities.</a:t>
            </a: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To allow UGS be effective during the year seasons, a smart urban management of water availability should be helpful for ensuring the sustainable urban temperature mitigation</a:t>
            </a: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Public participation and institutional cooperation with local communities must be enhanced to get effective development of UGS in the cities.</a:t>
            </a:r>
            <a:endParaRPr lang="en-GB" sz="2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EBFA0-FF99-468F-B5F5-7B7EFB0637F0}"/>
              </a:ext>
            </a:extLst>
          </p:cNvPr>
          <p:cNvSpPr/>
          <p:nvPr/>
        </p:nvSpPr>
        <p:spPr>
          <a:xfrm>
            <a:off x="2955851" y="711317"/>
            <a:ext cx="6305107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conclusion and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EF3A3E-1E1D-424C-AD02-A8A8481BCC94}"/>
              </a:ext>
            </a:extLst>
          </p:cNvPr>
          <p:cNvSpPr txBox="1"/>
          <p:nvPr/>
        </p:nvSpPr>
        <p:spPr>
          <a:xfrm>
            <a:off x="1634755" y="1777042"/>
            <a:ext cx="192715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conclusion</a:t>
            </a:r>
            <a:endParaRPr lang="en-US" sz="2000" b="1" dirty="0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D5AB8918-18E3-4366-8364-6610FFB092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24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435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376B32A4-695A-41F6-A37B-CD01BDB1630B}"/>
              </a:ext>
            </a:extLst>
          </p:cNvPr>
          <p:cNvSpPr txBox="1"/>
          <p:nvPr/>
        </p:nvSpPr>
        <p:spPr>
          <a:xfrm>
            <a:off x="1317488" y="2361031"/>
            <a:ext cx="9581831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Performance improvement</a:t>
            </a:r>
          </a:p>
          <a:p>
            <a:pPr algn="just">
              <a:buClr>
                <a:schemeClr val="tx1"/>
              </a:buClr>
            </a:pP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Urban planning Service at difference level of </a:t>
            </a:r>
            <a: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action must </a:t>
            </a: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prioritize the UGS conservation strategy and the sustainable land use planning. </a:t>
            </a: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GB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Actors who are working in UGS development must know the dispositions to take, such as increase confidence to cooperate with the key stakeholders</a:t>
            </a: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q"/>
            </a:pPr>
            <a:r>
              <a:rPr lang="en-GB" sz="2000" dirty="0">
                <a:latin typeface="Calibri" panose="020F0502020204030204" pitchFamily="34" charset="0"/>
                <a:cs typeface="Calibri" panose="020F0502020204030204" pitchFamily="34" charset="0"/>
              </a:rPr>
              <a:t>Policy improvement</a:t>
            </a: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q"/>
            </a:pPr>
            <a:endParaRPr lang="en-GB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This study calls on town municipality decision makers to effectively enforce urban land use policies in sprawl restriction</a:t>
            </a: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study requires the effective prevention of the allotment of marshy lands and the existing forests for residency and enhance urban parks creation for climate change effect purposes</a:t>
            </a: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study recommends regular UGS implementation in order to procure fair urban ecosystem services to residents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EBFA0-FF99-468F-B5F5-7B7EFB0637F0}"/>
              </a:ext>
            </a:extLst>
          </p:cNvPr>
          <p:cNvSpPr/>
          <p:nvPr/>
        </p:nvSpPr>
        <p:spPr>
          <a:xfrm>
            <a:off x="2955851" y="711317"/>
            <a:ext cx="6305107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conclusion and </a:t>
            </a:r>
            <a:r>
              <a:rPr lang="en-GB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FEF3A3E-1E1D-424C-AD02-A8A8481BCC94}"/>
              </a:ext>
            </a:extLst>
          </p:cNvPr>
          <p:cNvSpPr txBox="1"/>
          <p:nvPr/>
        </p:nvSpPr>
        <p:spPr>
          <a:xfrm>
            <a:off x="1634754" y="1777042"/>
            <a:ext cx="258637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</a:t>
            </a:r>
            <a:r>
              <a:rPr lang="en-GB" sz="2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recommendation</a:t>
            </a:r>
            <a:endParaRPr lang="en-GB" sz="2000" b="1" dirty="0"/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EB1F5E2D-3DD5-49C9-BA14-EFC0A19FF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25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0727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376B32A4-695A-41F6-A37B-CD01BDB1630B}"/>
              </a:ext>
            </a:extLst>
          </p:cNvPr>
          <p:cNvSpPr txBox="1"/>
          <p:nvPr/>
        </p:nvSpPr>
        <p:spPr>
          <a:xfrm>
            <a:off x="1305084" y="2042055"/>
            <a:ext cx="9581831" cy="35855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GS could be summarized into forests (sacred forest and gallery forest), marshy lands, plantations, crop lands, city bushes, water bodies, green cemeteries, urban gardens and tree assemblages</a:t>
            </a:r>
          </a:p>
          <a:p>
            <a:pPr marL="285750" indent="-28575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sz="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pattern of each category of UGS in each 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cities is aggregative 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lnSpc>
                <a:spcPct val="150000"/>
              </a:lnSpc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GB" sz="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specific strategies or actions must be needed for the development or conservation of each of GS categories </a:t>
            </a: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The knowledge of the periods in the year when urban vegetation should not contribute to heat attenuation if no adequate management action in terms of greenery irrigation is carried out</a:t>
            </a: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endParaRPr lang="en-US" sz="9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Clr>
                <a:schemeClr val="tx1"/>
              </a:buClr>
              <a:buFont typeface="Wingdings" panose="05000000000000000000" pitchFamily="2" charset="2"/>
              <a:buChar char="ü"/>
            </a:pP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How institutional cooperation with local communities must be improved in order to foster the involvement of people in UGS development. </a:t>
            </a:r>
            <a:endParaRPr lang="en-GB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EBFA0-FF99-468F-B5F5-7B7EFB0637F0}"/>
              </a:ext>
            </a:extLst>
          </p:cNvPr>
          <p:cNvSpPr/>
          <p:nvPr/>
        </p:nvSpPr>
        <p:spPr>
          <a:xfrm>
            <a:off x="2955851" y="775115"/>
            <a:ext cx="6305107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en-US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contribution to knowledge</a:t>
            </a:r>
            <a:endParaRPr lang="en-GB" sz="32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6961B107-BC45-42EC-AF1E-65024F239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26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6658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4">
            <a:extLst>
              <a:ext uri="{FF2B5EF4-FFF2-40B4-BE49-F238E27FC236}">
                <a16:creationId xmlns:a16="http://schemas.microsoft.com/office/drawing/2014/main" id="{376B32A4-695A-41F6-A37B-CD01BDB1630B}"/>
              </a:ext>
            </a:extLst>
          </p:cNvPr>
          <p:cNvSpPr txBox="1"/>
          <p:nvPr/>
        </p:nvSpPr>
        <p:spPr>
          <a:xfrm>
            <a:off x="1338753" y="1340306"/>
            <a:ext cx="10505917" cy="54245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Bokhari, S. A.,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Saqib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Z., Ali, A., &amp; Zaman, M. H. (2018). 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impacts of socio-economic factors on the perception of residents about urban vegetation: A comparative study of planned versus semi-planned cities of Islamabad and Rawalpindi, Pakistan. Applied Ecology and Environmental Research, 16(4), 4265–4287. </a:t>
            </a:r>
            <a:r>
              <a:rPr lang="fr-FR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https://doi.org/10.15666/aeer/1604_42654287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Cobbinah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P. B.,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Asibey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O.,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Zuneidu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A., &amp;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Erdiaw-Kwasie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O. (2021). 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Accommodating green spaces in cities: Perceptions and attitudes in slums. Cities, 111, 103094.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https://doi.org/10.1016/j.cities.2020.103094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Fangnon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 (2021). Public green spaces and management constraints in the Municipality of Seme-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Podji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South East of Benin. Journal of Geography and Regional Planning, 14(3), 113–122.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https://doi.org/10.5897/JGRP2021.0819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Fu, J., Dupre, K., Tavares, S., King, D., &amp;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Banhalmi-Zakar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Z. (2022). Optimized greenery configuration to mitigate urban heat : A decade systematic review. Frontiers of Architectural Research, 11, 466–491.</a:t>
            </a:r>
          </a:p>
          <a:p>
            <a:pPr algn="just"/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Gashu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Gebre-egziabher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T., &amp;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Wubneh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M. (2019). Local communities’ perceptions and use of urban green infrastructure in two Ethiopian cities : Bahir Dar and Hawassa. Journal of Environmental Planning and Management, 0(0), 1–30.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https://doi.org/10.1080/09640568.2019.1578643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Liang, H., Chen, D., &amp; Zhang, Q. (2017). Assessing Urban Green Space distribution in a compact megacity by landscape metrics. Journal of Environmental Engineering and Landscape Management, 25(1), 64–74.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6"/>
              </a:rPr>
              <a:t>https://doi.org/10.3846/16486897.2016.1210157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Mensah, Adjei Collins, Andres, L., Baidoo, P.,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Eshun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J. K., &amp;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Antwi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K. B. (2016). Community Participation in Urban Planning: the Case of Managing Green Spaces in Kumasi, Ghana. Urban Forum, 28(2), 125–141. https://doi.org/10.1007/s12132-016-9295-7</a:t>
            </a:r>
          </a:p>
          <a:p>
            <a:pPr algn="just"/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Norton, B. A., Coutts, A. M.,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Livesley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J., Harris, R. J., Hunter, A. M., &amp; Williams, N. S. G. (2015). Planning for cooler cities: A framework to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prioritise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green infrastructure to mitigate high temperatures in urban landscapes. Landscape and Urban Planning, 134, 127–138.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7"/>
              </a:rPr>
              <a:t>https://doi.org/10.1016/j.landurbplan.2014.10.018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Osseni, A. A, Mouhamadou, T.,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Tohoain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 A. C., &amp;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Sinsin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 (2015). SIG et gestion des espaces verts dans la ville de Porto-Novo au Benin.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Tropicultura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332(2), 146–156.</a:t>
            </a:r>
          </a:p>
          <a:p>
            <a:pPr algn="just"/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Piao, S., Liu, Q., Chen, A., Janssens, I. A., Fu, Y., Dai, J., Liu, L., Lian, X., Shen, M., &amp; Zhu, X. (2019). Plant phenology and global climate change: Current progresses and challenges. Global Change Biology, 25(6), 1922–1940.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8"/>
              </a:rPr>
              <a:t>https://doi.org/10.1111/gcb.14619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Scott, M., Lennon, M.,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Haase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Kazmierczak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Clabby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G., &amp;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Beatley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T. (2016). Nature-based solutions for the contemporary city/Re-naturing the city/Reflections on urban landscapes, ecosystems services and nature-based solutions in cities/Multifunctional green infrastructure and climate change adaptation: brownfield greening as an adaptation strategy for vulnerable communities?/Delivering green infrastructure through planning: insights from practice in Fingal, Ireland/Planning for biophilic cities: from theory to practice. Planning Theory and Practice, 17(2), 267–300.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9"/>
              </a:rPr>
              <a:t>https://doi.org/10.1080/14649357.2016.1158907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Siddiqui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A.,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Siddiqui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A.,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Maithani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S.,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Jha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A. K., Kumar, P., &amp; </a:t>
            </a:r>
            <a:r>
              <a:rPr lang="fr-FR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Srivastav</a:t>
            </a:r>
            <a:r>
              <a:rPr lang="fr-FR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S. K. (2018). 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Urban growth dynamics of an Indian metropolitan using CA Markov and Logistic Regression. The Egyptian Journal of Remote Sensing and Space Sciences, 21, 229–236.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0"/>
              </a:rPr>
              <a:t>https://doi.org/10.1016/j.ejrs.2017.11.006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Teka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O.,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Togbe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 E.,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Djikpo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R.,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Chabi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R., &amp;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Djossa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B. (2017). Effects of Urban Forestry on the Local Climate in Cotonou , Benin Republic. Agriculture, Forestry and Fisheries, 6(4), 123–129. </a:t>
            </a:r>
            <a:r>
              <a:rPr lang="fr-FR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1"/>
              </a:rPr>
              <a:t>https://doi.org/10.11648/j.aff.20170604.13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UN-HABITAT. (2011). Cities and Climate Change: global report on human settlements. United Nations Human Settlements Programme, Nairobi, Kenya.</a:t>
            </a:r>
          </a:p>
          <a:p>
            <a:pPr algn="just"/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UN-HABITAT. (2016). Urban Planning and Design Labs: tools for integrated and participatory urban planning. In UN-HABITAT, 1st Edition, Habitat III, Quito.</a:t>
            </a:r>
          </a:p>
          <a:p>
            <a:pPr algn="just"/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Wamsler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C., Brink, E., &amp; Rivera, C. (2013). Planning for climate change in urban areas: From theory to practice, Journal of Cleaner Production. Journal Od Cleaner Production, 50, 68–81. </a:t>
            </a:r>
            <a:r>
              <a:rPr lang="en-US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2"/>
              </a:rPr>
              <a:t>https://doi.org/http://dx.doi.org/10.1016/j.jclepro.2012.12.008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Wollschläger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N., Zinck, F., &amp; 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Schlink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U. (2022). Sustainable Urban Development for Heat Adaptation of Small and Medium Sized Communities. Land, 11(1385), 1–17. </a:t>
            </a:r>
            <a:r>
              <a:rPr lang="fr-FR" sz="1050" u="sng" dirty="0">
                <a:solidFill>
                  <a:srgbClr val="0000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13"/>
              </a:rPr>
              <a:t>https://doi.org/10.3390/land11091385</a:t>
            </a:r>
            <a:endParaRPr lang="en-US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89EBFA0-FF99-468F-B5F5-7B7EFB0637F0}"/>
              </a:ext>
            </a:extLst>
          </p:cNvPr>
          <p:cNvSpPr/>
          <p:nvPr/>
        </p:nvSpPr>
        <p:spPr>
          <a:xfrm>
            <a:off x="2955851" y="711317"/>
            <a:ext cx="6305107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>
              <a:spcAft>
                <a:spcPts val="600"/>
              </a:spcAft>
              <a:buSzPct val="120000"/>
              <a:defRPr/>
            </a:pPr>
            <a:r>
              <a:rPr lang="en-US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references</a:t>
            </a:r>
            <a:endParaRPr lang="en-GB" sz="32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Slide Number Placeholder 9">
            <a:extLst>
              <a:ext uri="{FF2B5EF4-FFF2-40B4-BE49-F238E27FC236}">
                <a16:creationId xmlns:a16="http://schemas.microsoft.com/office/drawing/2014/main" id="{5EFFC171-4170-4C71-9062-E67CC4D98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27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4558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86AADAF-E77F-46DC-A523-8B8DA7E520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18" y="127591"/>
            <a:ext cx="11965172" cy="6730409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439C2B8-6ABF-426D-8145-0429F8936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15" y="4213005"/>
            <a:ext cx="11824384" cy="1285560"/>
          </a:xfrm>
        </p:spPr>
        <p:txBody>
          <a:bodyPr>
            <a:noAutofit/>
          </a:bodyPr>
          <a:lstStyle/>
          <a:p>
            <a:pPr algn="ctr"/>
            <a:r>
              <a:rPr lang="en-US" sz="9600" dirty="0">
                <a:solidFill>
                  <a:schemeClr val="bg1"/>
                </a:solidFill>
                <a:latin typeface="Brush Script MT" panose="03060802040406070304" pitchFamily="66" charset="0"/>
              </a:rPr>
              <a:t>Thank you for the attention</a:t>
            </a:r>
            <a:br>
              <a:rPr lang="fr-FR" sz="9600" dirty="0">
                <a:solidFill>
                  <a:schemeClr val="bg1"/>
                </a:solidFill>
                <a:latin typeface="Brush Script MT" panose="03060802040406070304" pitchFamily="66" charset="0"/>
              </a:rPr>
            </a:br>
            <a:endParaRPr lang="fr-FR" sz="9600" dirty="0">
              <a:solidFill>
                <a:schemeClr val="bg1"/>
              </a:solidFill>
              <a:latin typeface="Brush Script MT" panose="030608020404060703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6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Rectangle 117">
            <a:extLst>
              <a:ext uri="{FF2B5EF4-FFF2-40B4-BE49-F238E27FC236}">
                <a16:creationId xmlns:a16="http://schemas.microsoft.com/office/drawing/2014/main" id="{D6FF9086-83AF-4EA3-BBC9-5B71E8E3319B}"/>
              </a:ext>
            </a:extLst>
          </p:cNvPr>
          <p:cNvSpPr/>
          <p:nvPr/>
        </p:nvSpPr>
        <p:spPr>
          <a:xfrm>
            <a:off x="1197934" y="1592738"/>
            <a:ext cx="311987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2090100">
              <a:defRPr/>
            </a:pPr>
            <a:r>
              <a:rPr lang="en-US" sz="2000" b="1" kern="0" dirty="0">
                <a:solidFill>
                  <a:prstClr val="black"/>
                </a:solidFill>
                <a:cs typeface="Arial" panose="020B0604020202020204" pitchFamily="34" charset="0"/>
              </a:rPr>
              <a:t>Study</a:t>
            </a:r>
            <a:r>
              <a:rPr lang="fr-FR" sz="2000" b="1" kern="0" dirty="0">
                <a:solidFill>
                  <a:prstClr val="black"/>
                </a:solidFill>
                <a:cs typeface="Arial" panose="020B0604020202020204" pitchFamily="34" charset="0"/>
              </a:rPr>
              <a:t> background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B71BCB6-79B0-4F7D-8568-84CF629440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23275" y="1667691"/>
            <a:ext cx="3790505" cy="382934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F630F8F-2B90-4051-82FD-16F31BA4A41F}"/>
              </a:ext>
            </a:extLst>
          </p:cNvPr>
          <p:cNvSpPr txBox="1"/>
          <p:nvPr/>
        </p:nvSpPr>
        <p:spPr>
          <a:xfrm>
            <a:off x="1197934" y="2375795"/>
            <a:ext cx="6755219" cy="26571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000" b="0" i="0" u="none" strike="noStrike" baseline="0" dirty="0">
                <a:solidFill>
                  <a:srgbClr val="000000"/>
                </a:solidFill>
              </a:rPr>
              <a:t>Climate change: Global challenges facing humanity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en-US" sz="2000" b="0" i="0" u="none" strike="noStrike" baseline="0" dirty="0">
              <a:solidFill>
                <a:srgbClr val="000000"/>
              </a:solidFill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GB" sz="2000" dirty="0">
                <a:ea typeface="Calibri" panose="020F0502020204030204" pitchFamily="34" charset="0"/>
              </a:rPr>
              <a:t>T</a:t>
            </a:r>
            <a:r>
              <a:rPr lang="en-GB" sz="2000" dirty="0">
                <a:effectLst/>
                <a:ea typeface="Calibri" panose="020F0502020204030204" pitchFamily="34" charset="0"/>
              </a:rPr>
              <a:t>here are the anthropogenic climate changes impacting settlement and its human subjects (IPCC, 2014, 2018).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en-GB" sz="2000" dirty="0">
              <a:effectLst/>
              <a:ea typeface="Calibri" panose="020F0502020204030204" pitchFamily="34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US" sz="2000" dirty="0"/>
              <a:t>This change drastically impact the urban settlements than the rural areas (UN-HABITAT, 2011)</a:t>
            </a:r>
            <a:endParaRPr lang="en-GB" sz="2000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A8CFFE9-0E55-4B2B-9ADF-48EF3E8F5F78}"/>
              </a:ext>
            </a:extLst>
          </p:cNvPr>
          <p:cNvSpPr/>
          <p:nvPr/>
        </p:nvSpPr>
        <p:spPr>
          <a:xfrm>
            <a:off x="3568130" y="820686"/>
            <a:ext cx="505574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cs typeface="Arial" panose="020B0604020202020204" pitchFamily="34" charset="0"/>
              </a:rPr>
              <a:t>Introduction (1/6)</a:t>
            </a:r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F0439194-7E2B-45C3-8B94-28E2FE1044EE}"/>
              </a:ext>
            </a:extLst>
          </p:cNvPr>
          <p:cNvSpPr txBox="1">
            <a:spLocks/>
          </p:cNvSpPr>
          <p:nvPr/>
        </p:nvSpPr>
        <p:spPr>
          <a:xfrm>
            <a:off x="0" y="6451997"/>
            <a:ext cx="946298" cy="2890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3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72871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CC4F66A-1DC7-43BE-848D-5CAF0F89A79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4211" y="2151577"/>
            <a:ext cx="3167617" cy="168102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3DFA073-B8B1-4360-97BF-EE2A2DE66973}"/>
              </a:ext>
            </a:extLst>
          </p:cNvPr>
          <p:cNvSpPr txBox="1"/>
          <p:nvPr/>
        </p:nvSpPr>
        <p:spPr>
          <a:xfrm>
            <a:off x="1599227" y="3832597"/>
            <a:ext cx="297711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400" dirty="0">
                <a:solidFill>
                  <a:srgbClr val="FF0000"/>
                </a:solidFill>
                <a:cs typeface="Times New Roman" panose="02020603050405020304" pitchFamily="18" charset="0"/>
              </a:rPr>
              <a:t>View of Kibera in Nairobi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08E220-DB43-46E0-A9C6-763218F6EE61}"/>
              </a:ext>
            </a:extLst>
          </p:cNvPr>
          <p:cNvSpPr txBox="1"/>
          <p:nvPr/>
        </p:nvSpPr>
        <p:spPr>
          <a:xfrm>
            <a:off x="4668975" y="2151577"/>
            <a:ext cx="72620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In Africa, the uncontrolled urban growth causes the increasing urban heat, air degradation, depletion of water and soil cycles and quality and loss of biodiversity (Siddiqui et al., 2018.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0B27CD5-D429-454E-8F32-7989986015F9}"/>
              </a:ext>
            </a:extLst>
          </p:cNvPr>
          <p:cNvSpPr/>
          <p:nvPr/>
        </p:nvSpPr>
        <p:spPr>
          <a:xfrm>
            <a:off x="1264211" y="1516756"/>
            <a:ext cx="311987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2090100">
              <a:defRPr/>
            </a:pPr>
            <a:r>
              <a:rPr lang="en-US" sz="2000" b="1" kern="0" dirty="0">
                <a:solidFill>
                  <a:prstClr val="black"/>
                </a:solidFill>
                <a:cs typeface="Arial" panose="020B0604020202020204" pitchFamily="34" charset="0"/>
              </a:rPr>
              <a:t>Study</a:t>
            </a:r>
            <a:r>
              <a:rPr lang="fr-FR" sz="2000" b="1" kern="0" dirty="0">
                <a:solidFill>
                  <a:prstClr val="black"/>
                </a:solidFill>
                <a:cs typeface="Arial" panose="020B0604020202020204" pitchFamily="34" charset="0"/>
              </a:rPr>
              <a:t> background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9839BC-9CF8-4056-9165-A145F4480C50}"/>
              </a:ext>
            </a:extLst>
          </p:cNvPr>
          <p:cNvSpPr/>
          <p:nvPr/>
        </p:nvSpPr>
        <p:spPr>
          <a:xfrm>
            <a:off x="3473424" y="882391"/>
            <a:ext cx="505574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cs typeface="Arial" panose="020B0604020202020204" pitchFamily="34" charset="0"/>
              </a:rPr>
              <a:t>Introduction (2/6)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3AAAD73-D1BF-497D-BFB1-EE791CA535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9058" y="4066520"/>
            <a:ext cx="2291953" cy="243485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DEF7B29-AF69-4653-A8BD-F2D3984F5DCA}"/>
              </a:ext>
            </a:extLst>
          </p:cNvPr>
          <p:cNvSpPr txBox="1"/>
          <p:nvPr/>
        </p:nvSpPr>
        <p:spPr>
          <a:xfrm>
            <a:off x="1264211" y="4176713"/>
            <a:ext cx="8156236" cy="21441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Adaptative planning and urban management are found as the sustainable solution to these challenges (</a:t>
            </a:r>
            <a:r>
              <a:rPr lang="en-GB" sz="2000" dirty="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Wamsler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., 2013; Scott </a:t>
            </a:r>
            <a:r>
              <a:rPr lang="en-GB" sz="20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et al</a:t>
            </a: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., 2016).</a:t>
            </a: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spcAft>
                <a:spcPts val="800"/>
              </a:spcAft>
              <a:buFont typeface="Wingdings" panose="05000000000000000000" pitchFamily="2" charset="2"/>
              <a:buChar char="ü"/>
            </a:pPr>
            <a:r>
              <a:rPr lang="en-GB" sz="2000" dirty="0">
                <a:effectLst/>
                <a:ea typeface="Calibri" panose="020F0502020204030204" pitchFamily="34" charset="0"/>
              </a:rPr>
              <a:t>Urban GS protection is adopted as strategy to adapt and mitigate climate change as well as providing good quality of life (EEA, 2009; UN-HABITAT, 2011, 2016; Scott </a:t>
            </a:r>
            <a:r>
              <a:rPr lang="en-GB" sz="2000" i="1" dirty="0">
                <a:effectLst/>
                <a:ea typeface="Calibri" panose="020F0502020204030204" pitchFamily="34" charset="0"/>
              </a:rPr>
              <a:t>et al</a:t>
            </a:r>
            <a:r>
              <a:rPr lang="en-GB" sz="2000" dirty="0">
                <a:effectLst/>
                <a:ea typeface="Calibri" panose="020F0502020204030204" pitchFamily="34" charset="0"/>
              </a:rPr>
              <a:t>., 2016).</a:t>
            </a:r>
            <a:endParaRPr lang="en-GB" sz="2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Slide Number Placeholder 9">
            <a:extLst>
              <a:ext uri="{FF2B5EF4-FFF2-40B4-BE49-F238E27FC236}">
                <a16:creationId xmlns:a16="http://schemas.microsoft.com/office/drawing/2014/main" id="{87F784CD-CE7F-4213-8331-EA774C096314}"/>
              </a:ext>
            </a:extLst>
          </p:cNvPr>
          <p:cNvSpPr txBox="1">
            <a:spLocks/>
          </p:cNvSpPr>
          <p:nvPr/>
        </p:nvSpPr>
        <p:spPr>
          <a:xfrm>
            <a:off x="0" y="6451997"/>
            <a:ext cx="946298" cy="28904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4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091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30B27CD5-D429-454E-8F32-7989986015F9}"/>
              </a:ext>
            </a:extLst>
          </p:cNvPr>
          <p:cNvSpPr/>
          <p:nvPr/>
        </p:nvSpPr>
        <p:spPr>
          <a:xfrm>
            <a:off x="1264211" y="1516756"/>
            <a:ext cx="311987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en-US" sz="2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problem statement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B9839BC-9CF8-4056-9165-A145F4480C50}"/>
              </a:ext>
            </a:extLst>
          </p:cNvPr>
          <p:cNvSpPr/>
          <p:nvPr/>
        </p:nvSpPr>
        <p:spPr>
          <a:xfrm>
            <a:off x="3757079" y="817371"/>
            <a:ext cx="505574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  <a:r>
              <a:rPr lang="fr-FR" sz="3200" kern="0" dirty="0">
                <a:solidFill>
                  <a:prstClr val="black"/>
                </a:solidFill>
                <a:cs typeface="Arial" panose="020B0604020202020204" pitchFamily="34" charset="0"/>
              </a:rPr>
              <a:t>(3/6)</a:t>
            </a:r>
            <a:endParaRPr lang="fr-FR" sz="32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9FB5911-8D03-4CB4-90E2-BEBEA309049A}"/>
              </a:ext>
            </a:extLst>
          </p:cNvPr>
          <p:cNvSpPr txBox="1"/>
          <p:nvPr/>
        </p:nvSpPr>
        <p:spPr>
          <a:xfrm>
            <a:off x="2115880" y="2478922"/>
            <a:ext cx="7687339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GB" sz="20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In Benin Republic, cities experience the uncontrolled urbanization, </a:t>
            </a:r>
            <a:r>
              <a:rPr lang="en-US" sz="2000" dirty="0">
                <a:cs typeface="Times New Roman" panose="02020603050405020304" pitchFamily="18" charset="0"/>
              </a:rPr>
              <a:t>some negative environmental and climatic changes effects.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0" dirty="0"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2000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>
                <a:cs typeface="Times New Roman" panose="02020603050405020304" pitchFamily="18" charset="0"/>
              </a:rPr>
              <a:t>Also, urban green spaces are poorly understood and monitored (</a:t>
            </a:r>
            <a:r>
              <a:rPr lang="en-US" sz="2000" dirty="0" err="1">
                <a:cs typeface="Times New Roman" panose="02020603050405020304" pitchFamily="18" charset="0"/>
              </a:rPr>
              <a:t>Osseni</a:t>
            </a:r>
            <a:r>
              <a:rPr lang="en-US" sz="2000" dirty="0">
                <a:cs typeface="Times New Roman" panose="02020603050405020304" pitchFamily="18" charset="0"/>
              </a:rPr>
              <a:t> et al., 2015; </a:t>
            </a:r>
            <a:r>
              <a:rPr lang="en-US" sz="2000" dirty="0" err="1">
                <a:cs typeface="Times New Roman" panose="02020603050405020304" pitchFamily="18" charset="0"/>
              </a:rPr>
              <a:t>Teka</a:t>
            </a:r>
            <a:r>
              <a:rPr lang="en-US" sz="2000" dirty="0">
                <a:cs typeface="Times New Roman" panose="02020603050405020304" pitchFamily="18" charset="0"/>
              </a:rPr>
              <a:t> et al., 2017).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0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en-US" sz="2000" dirty="0"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sz="2000" dirty="0">
                <a:cs typeface="Times New Roman" panose="02020603050405020304" pitchFamily="18" charset="0"/>
              </a:rPr>
              <a:t>Porto-Novo and Parakou: scientific knowledges on green spaces development are limited. </a:t>
            </a:r>
          </a:p>
          <a:p>
            <a:endParaRPr lang="en-US" sz="2000" dirty="0">
              <a:cs typeface="Times New Roman" panose="02020603050405020304" pitchFamily="18" charset="0"/>
            </a:endParaRP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6490CE0-D390-4F90-8802-D294F11FE7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5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4030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4">
            <a:extLst>
              <a:ext uri="{FF2B5EF4-FFF2-40B4-BE49-F238E27FC236}">
                <a16:creationId xmlns:a16="http://schemas.microsoft.com/office/drawing/2014/main" id="{C91BA1BF-9E01-434E-A994-A28BC61B139F}"/>
              </a:ext>
            </a:extLst>
          </p:cNvPr>
          <p:cNvSpPr txBox="1"/>
          <p:nvPr/>
        </p:nvSpPr>
        <p:spPr>
          <a:xfrm>
            <a:off x="1424371" y="2469643"/>
            <a:ext cx="9721155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following research questions must be answered to enhance development of urban environment in these cities.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/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does urban rapid growth impact natural environment of the cities of Porto-Novo and Parakou?</a:t>
            </a:r>
          </a:p>
          <a:p>
            <a:pPr marL="342900" lvl="0" indent="-342900" algn="just">
              <a:buFont typeface="+mj-lt"/>
              <a:buAutoNum type="arabicPeriod"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What are the pattern and distribution of urban greenery spaces in each city?</a:t>
            </a:r>
          </a:p>
          <a:p>
            <a:pPr marL="342900" lvl="0" indent="-342900" algn="just">
              <a:buFont typeface="+mj-lt"/>
              <a:buAutoNum type="arabicPeriod"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How do urban greenery variation influences air temperature regulation in the two cities?</a:t>
            </a:r>
          </a:p>
          <a:p>
            <a:pPr marL="342900" lvl="0" indent="-342900" algn="just">
              <a:buFont typeface="+mj-lt"/>
              <a:buAutoNum type="arabicPeriod"/>
            </a:pP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Aft>
                <a:spcPts val="800"/>
              </a:spcAft>
              <a:buFont typeface="+mj-lt"/>
              <a:buAutoNum type="arabicPeriod"/>
            </a:pP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Which factors do influence the development of urban greenery spaces?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AEB3D51-A185-41E8-8FFC-8559FAF73712}"/>
              </a:ext>
            </a:extLst>
          </p:cNvPr>
          <p:cNvSpPr/>
          <p:nvPr/>
        </p:nvSpPr>
        <p:spPr>
          <a:xfrm>
            <a:off x="1424371" y="1795454"/>
            <a:ext cx="4187698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2090100">
              <a:defRPr/>
            </a:pPr>
            <a:r>
              <a:rPr lang="en-GB" sz="2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Research</a:t>
            </a:r>
            <a:r>
              <a:rPr lang="fr-FR" sz="2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questions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9950218-EE33-4E0A-BDDF-961E72E8B970}"/>
              </a:ext>
            </a:extLst>
          </p:cNvPr>
          <p:cNvSpPr/>
          <p:nvPr/>
        </p:nvSpPr>
        <p:spPr>
          <a:xfrm>
            <a:off x="3757079" y="817371"/>
            <a:ext cx="505574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  <a:r>
              <a:rPr lang="fr-FR" sz="3200" kern="0" dirty="0">
                <a:solidFill>
                  <a:prstClr val="black"/>
                </a:solidFill>
                <a:cs typeface="Arial" panose="020B0604020202020204" pitchFamily="34" charset="0"/>
              </a:rPr>
              <a:t>(4/6)</a:t>
            </a:r>
            <a:endParaRPr lang="fr-FR" sz="32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FA237C7-FBB6-47B5-BD01-25034CD492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6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7673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4">
            <a:extLst>
              <a:ext uri="{FF2B5EF4-FFF2-40B4-BE49-F238E27FC236}">
                <a16:creationId xmlns:a16="http://schemas.microsoft.com/office/drawing/2014/main" id="{F99996D5-A097-45AB-AC64-0B26E4008313}"/>
              </a:ext>
            </a:extLst>
          </p:cNvPr>
          <p:cNvSpPr txBox="1"/>
          <p:nvPr/>
        </p:nvSpPr>
        <p:spPr>
          <a:xfrm>
            <a:off x="1453664" y="2689582"/>
            <a:ext cx="9870012" cy="30162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5" indent="-342905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Arial Narrow" panose="020B0606020202030204" pitchFamily="34" charset="0"/>
                <a:cs typeface="Calibri" panose="020F0502020204030204" pitchFamily="34" charset="0"/>
              </a:rPr>
              <a:t>Assess the urban land use and land cover dynamics of the cities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 Narrow" panose="020B0606020202030204" pitchFamily="34" charset="0"/>
                <a:cs typeface="Calibri" panose="020F0502020204030204" pitchFamily="34" charset="0"/>
              </a:rPr>
              <a:t>;</a:t>
            </a:r>
          </a:p>
          <a:p>
            <a:pPr algn="just">
              <a:spcAft>
                <a:spcPts val="600"/>
              </a:spcAft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5" indent="-342905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ea typeface="Arial Narrow" panose="020B0606020202030204" pitchFamily="34" charset="0"/>
                <a:cs typeface="Calibri" panose="020F0502020204030204" pitchFamily="34" charset="0"/>
              </a:rPr>
              <a:t>Examine the pattern and distribution of urban green spaces in the cities </a:t>
            </a:r>
            <a:r>
              <a:rPr lang="fr-FR" sz="2000" dirty="0">
                <a:solidFill>
                  <a:srgbClr val="000000"/>
                </a:solidFill>
                <a:latin typeface="Calibri" panose="020F0502020204030204" pitchFamily="34" charset="0"/>
                <a:ea typeface="Arial Narrow" panose="020B0606020202030204" pitchFamily="34" charset="0"/>
                <a:cs typeface="Calibri" panose="020F0502020204030204" pitchFamily="34" charset="0"/>
              </a:rPr>
              <a:t>;</a:t>
            </a:r>
            <a:r>
              <a:rPr lang="fr-CA" sz="2000" dirty="0">
                <a:solidFill>
                  <a:srgbClr val="000000"/>
                </a:solidFill>
                <a:latin typeface="Calibri" panose="020F0502020204030204" pitchFamily="34" charset="0"/>
                <a:ea typeface="Arial Narrow" panose="020B0606020202030204" pitchFamily="34" charset="0"/>
                <a:cs typeface="Calibri" panose="020F0502020204030204" pitchFamily="34" charset="0"/>
              </a:rPr>
              <a:t> </a:t>
            </a:r>
          </a:p>
          <a:p>
            <a:pPr algn="just">
              <a:spcAft>
                <a:spcPts val="600"/>
              </a:spcAft>
            </a:pPr>
            <a:endParaRPr lang="fr-FR" sz="2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342905" indent="-342905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US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Evaluate the impact of the variation of seasonal vegetation on urban air temperature in the cities ;</a:t>
            </a:r>
          </a:p>
          <a:p>
            <a:pPr algn="just">
              <a:spcAft>
                <a:spcPts val="600"/>
              </a:spcAft>
            </a:pPr>
            <a:endParaRPr lang="en-US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5" indent="-342905" algn="just">
              <a:spcAft>
                <a:spcPts val="600"/>
              </a:spcAft>
              <a:buFont typeface="Symbol" panose="05050102010706020507" pitchFamily="18" charset="2"/>
              <a:buChar char=""/>
            </a:pPr>
            <a:r>
              <a:rPr lang="en-GB" sz="20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Assess the stakeholder’s perception in urban green spaces development in cities.</a:t>
            </a:r>
            <a:endParaRPr lang="fr-FR" sz="2000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0B03E91-E505-453B-9ECE-A5FCF1266F55}"/>
              </a:ext>
            </a:extLst>
          </p:cNvPr>
          <p:cNvSpPr/>
          <p:nvPr/>
        </p:nvSpPr>
        <p:spPr>
          <a:xfrm>
            <a:off x="1453664" y="1942160"/>
            <a:ext cx="4187698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2090100">
              <a:defRPr/>
            </a:pPr>
            <a:r>
              <a:rPr lang="en-US" sz="2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Objectives of the study</a:t>
            </a:r>
            <a:endParaRPr lang="fr-FR" sz="2000" b="1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26620FC-6D6C-4AD3-A4C6-47B214299F12}"/>
              </a:ext>
            </a:extLst>
          </p:cNvPr>
          <p:cNvSpPr/>
          <p:nvPr/>
        </p:nvSpPr>
        <p:spPr>
          <a:xfrm>
            <a:off x="3728267" y="1021851"/>
            <a:ext cx="505574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  <a:r>
              <a:rPr lang="fr-FR" sz="3200" kern="0" dirty="0">
                <a:solidFill>
                  <a:prstClr val="black"/>
                </a:solidFill>
                <a:cs typeface="Arial" panose="020B0604020202020204" pitchFamily="34" charset="0"/>
              </a:rPr>
              <a:t>(5/6)</a:t>
            </a:r>
            <a:endParaRPr lang="fr-FR" sz="32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8DA64117-8F7E-4848-9C5D-D0EC0AC90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7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0446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4">
            <a:extLst>
              <a:ext uri="{FF2B5EF4-FFF2-40B4-BE49-F238E27FC236}">
                <a16:creationId xmlns:a16="http://schemas.microsoft.com/office/drawing/2014/main" id="{08082AA1-82E1-4021-92DD-E753AC31D91A}"/>
              </a:ext>
            </a:extLst>
          </p:cNvPr>
          <p:cNvSpPr txBox="1"/>
          <p:nvPr/>
        </p:nvSpPr>
        <p:spPr>
          <a:xfrm>
            <a:off x="1464295" y="2544057"/>
            <a:ext cx="9901909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Porto-Novo and Parakou: second and third ranking cities in Benin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The development of urban green spaces is fundamental for playing important role in building ecological cities in terms of </a:t>
            </a:r>
            <a:r>
              <a:rPr lang="en-US" sz="2000" b="1" dirty="0">
                <a:latin typeface="Calibri" panose="020F0502020204030204" pitchFamily="34" charset="0"/>
                <a:cs typeface="Calibri" panose="020F0502020204030204" pitchFamily="34" charset="0"/>
              </a:rPr>
              <a:t>environmental quality and aesthetics landscapes</a:t>
            </a:r>
          </a:p>
          <a:p>
            <a:pPr algn="just"/>
            <a:endParaRPr lang="en-US" sz="2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 improve the performance of 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city managers and urban planners (to adapt to current </a:t>
            </a:r>
            <a:r>
              <a:rPr lang="en-GB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urban issues), there is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of </a:t>
            </a:r>
            <a:r>
              <a:rPr lang="en-GB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scientific </a:t>
            </a:r>
            <a:r>
              <a:rPr lang="en-GB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knowledges </a:t>
            </a:r>
            <a:r>
              <a:rPr lang="en-GB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for optimal management of urban green infrastructures </a:t>
            </a:r>
          </a:p>
          <a:p>
            <a:pPr algn="just"/>
            <a:endParaRPr lang="en-GB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tudents, </a:t>
            </a:r>
            <a:r>
              <a:rPr lang="en-US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researchers and professionals </a:t>
            </a:r>
            <a:r>
              <a: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need the study results as </a:t>
            </a:r>
            <a:r>
              <a:rPr lang="en-US" sz="20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literature support.</a:t>
            </a:r>
            <a:endParaRPr lang="en-GB" sz="20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8698B36-C9FD-405A-9232-25A9F460DED8}"/>
              </a:ext>
            </a:extLst>
          </p:cNvPr>
          <p:cNvSpPr/>
          <p:nvPr/>
        </p:nvSpPr>
        <p:spPr>
          <a:xfrm>
            <a:off x="1549357" y="1899630"/>
            <a:ext cx="4187698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2090100">
              <a:defRPr/>
            </a:pPr>
            <a:r>
              <a:rPr lang="en-US" sz="2000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Key justification of the study</a:t>
            </a:r>
            <a:endParaRPr lang="fr-FR" sz="2000" b="1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0534716-7C1E-4BB8-BCDD-10BD973CBE08}"/>
              </a:ext>
            </a:extLst>
          </p:cNvPr>
          <p:cNvSpPr/>
          <p:nvPr/>
        </p:nvSpPr>
        <p:spPr>
          <a:xfrm>
            <a:off x="3643206" y="1062716"/>
            <a:ext cx="505574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32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Introduction </a:t>
            </a:r>
            <a:r>
              <a:rPr lang="fr-FR" sz="3200" kern="0" dirty="0">
                <a:solidFill>
                  <a:prstClr val="black"/>
                </a:solidFill>
                <a:cs typeface="Arial" panose="020B0604020202020204" pitchFamily="34" charset="0"/>
              </a:rPr>
              <a:t>(6/6)</a:t>
            </a:r>
            <a:endParaRPr lang="fr-FR" sz="3200" kern="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9CBBD5C8-6CFE-43CE-96B9-EB118F020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8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632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E9F2E7F8-11A9-4881-BDFD-A609B4210BBC}"/>
              </a:ext>
            </a:extLst>
          </p:cNvPr>
          <p:cNvSpPr/>
          <p:nvPr/>
        </p:nvSpPr>
        <p:spPr>
          <a:xfrm>
            <a:off x="2870791" y="1030175"/>
            <a:ext cx="6730410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2090100">
              <a:defRPr/>
            </a:pPr>
            <a:r>
              <a:rPr lang="fr-FR" sz="2800" kern="0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Study</a:t>
            </a:r>
            <a:r>
              <a:rPr lang="fr-FR" sz="2800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area (1/1)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099C1A0-4C3F-41E4-B506-85800470EF1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7461" y="1382231"/>
            <a:ext cx="4068727" cy="35512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F110D128-8A3B-4C9F-8121-640FA77C8D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6079372"/>
              </p:ext>
            </p:extLst>
          </p:nvPr>
        </p:nvGraphicFramePr>
        <p:xfrm>
          <a:off x="1205782" y="1871330"/>
          <a:ext cx="6611300" cy="481235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40241">
                  <a:extLst>
                    <a:ext uri="{9D8B030D-6E8A-4147-A177-3AD203B41FA5}">
                      <a16:colId xmlns:a16="http://schemas.microsoft.com/office/drawing/2014/main" val="3169942261"/>
                    </a:ext>
                  </a:extLst>
                </a:gridCol>
                <a:gridCol w="2460078">
                  <a:extLst>
                    <a:ext uri="{9D8B030D-6E8A-4147-A177-3AD203B41FA5}">
                      <a16:colId xmlns:a16="http://schemas.microsoft.com/office/drawing/2014/main" val="2012853290"/>
                    </a:ext>
                  </a:extLst>
                </a:gridCol>
                <a:gridCol w="2310981">
                  <a:extLst>
                    <a:ext uri="{9D8B030D-6E8A-4147-A177-3AD203B41FA5}">
                      <a16:colId xmlns:a16="http://schemas.microsoft.com/office/drawing/2014/main" val="2641580592"/>
                    </a:ext>
                  </a:extLst>
                </a:gridCol>
              </a:tblGrid>
              <a:tr h="203868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Parameters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Details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568534"/>
                  </a:ext>
                </a:extLst>
              </a:tr>
              <a:tr h="2038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Parakou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Porto-Novo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9325201"/>
                  </a:ext>
                </a:extLst>
              </a:tr>
              <a:tr h="40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Geographical location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9°15’- 9°27’ and 2°31’- 2°45’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6°26’- 6°31’ and 2°34’- 2°41’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83448877"/>
                  </a:ext>
                </a:extLst>
              </a:tr>
              <a:tr h="203868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Country location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Centre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Southern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2898782"/>
                  </a:ext>
                </a:extLst>
              </a:tr>
              <a:tr h="611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Climatic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zone (</a:t>
                      </a:r>
                      <a:r>
                        <a:rPr lang="fr-FR" sz="1400" b="0" dirty="0" err="1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Neuenschwander</a:t>
                      </a:r>
                      <a:r>
                        <a:rPr lang="fr-FR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al., 2011)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Sudano-guinean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Guinean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68720664"/>
                  </a:ext>
                </a:extLst>
              </a:tr>
              <a:tr h="611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Climate type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Sudanian </a:t>
                      </a:r>
                      <a:r>
                        <a:rPr lang="fr-FR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climate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fr-FR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Lanmandjèkpogni</a:t>
                      </a:r>
                      <a:r>
                        <a:rPr lang="fr-FR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al., 2019)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Subequatorial climate (</a:t>
                      </a:r>
                      <a:r>
                        <a:rPr lang="en-GB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Houngla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al., 2019)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17339236"/>
                  </a:ext>
                </a:extLst>
              </a:tr>
              <a:tr h="611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Rainy season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June to October (</a:t>
                      </a:r>
                      <a:r>
                        <a:rPr lang="en-GB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Lanmandjèkpogni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al., 2019)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April to July and September to November (</a:t>
                      </a:r>
                      <a:r>
                        <a:rPr lang="en-GB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Ahokpossi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2018)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8022757"/>
                  </a:ext>
                </a:extLst>
              </a:tr>
              <a:tr h="61160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Dry season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November to April (</a:t>
                      </a:r>
                      <a:r>
                        <a:rPr lang="en-GB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Lanmandjèkpogni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al., 2019)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August and December to March (</a:t>
                      </a:r>
                      <a:r>
                        <a:rPr lang="en-GB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Ahokpossi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2018)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95681295"/>
                  </a:ext>
                </a:extLst>
              </a:tr>
              <a:tr h="40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Rainfall (average)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1170 mm/yea (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Miassi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 </a:t>
                      </a:r>
                      <a:r>
                        <a:rPr lang="en-US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Dossa</a:t>
                      </a:r>
                      <a:r>
                        <a:rPr lang="en-US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2018)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1200 mm/year (</a:t>
                      </a:r>
                      <a:r>
                        <a:rPr lang="en-GB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Houngla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al., 2019)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2282730"/>
                  </a:ext>
                </a:extLst>
              </a:tr>
              <a:tr h="40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Temperature (average)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 °C </a:t>
                      </a:r>
                      <a:r>
                        <a:rPr lang="en-US" sz="140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(Miassi and Dossa, 2018)</a:t>
                      </a:r>
                      <a:endParaRPr lang="en-US" sz="1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28 °C(</a:t>
                      </a:r>
                      <a:r>
                        <a:rPr lang="en-GB" sz="1400" dirty="0" err="1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Houngla</a:t>
                      </a: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et al., 2019)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44033999"/>
                  </a:ext>
                </a:extLst>
              </a:tr>
              <a:tr h="4077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Population (INSAE, 2016)</a:t>
                      </a:r>
                      <a:endParaRPr lang="en-US" sz="14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255,478 inhabitants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800"/>
                        </a:spcAft>
                      </a:pPr>
                      <a:r>
                        <a:rPr lang="en-GB" sz="1400" dirty="0">
                          <a:effectLst/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264,320 inhabitants</a:t>
                      </a:r>
                      <a:endParaRPr lang="en-US" sz="1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40854377"/>
                  </a:ext>
                </a:extLst>
              </a:tr>
            </a:tbl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895E89C7-3845-48D3-9BE9-B2A7DE43AB1E}"/>
              </a:ext>
            </a:extLst>
          </p:cNvPr>
          <p:cNvSpPr/>
          <p:nvPr/>
        </p:nvSpPr>
        <p:spPr>
          <a:xfrm>
            <a:off x="8739963" y="4961068"/>
            <a:ext cx="3838354" cy="514701"/>
          </a:xfrm>
          <a:prstGeom prst="rect">
            <a:avLst/>
          </a:prstGeom>
          <a:noFill/>
          <a:ln w="19050" cap="rnd" cmpd="sng" algn="ctr">
            <a:noFill/>
            <a:prstDash val="solid"/>
          </a:ln>
          <a:effectLst/>
        </p:spPr>
        <p:txBody>
          <a:bodyPr rtlCol="0" anchor="ctr"/>
          <a:lstStyle/>
          <a:p>
            <a:pPr algn="just" defTabSz="2090100">
              <a:defRPr/>
            </a:pPr>
            <a:r>
              <a:rPr lang="en-GB" b="1" kern="0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Fig 1: Study area location</a:t>
            </a:r>
          </a:p>
        </p:txBody>
      </p:sp>
      <p:sp>
        <p:nvSpPr>
          <p:cNvPr id="7" name="Slide Number Placeholder 9">
            <a:extLst>
              <a:ext uri="{FF2B5EF4-FFF2-40B4-BE49-F238E27FC236}">
                <a16:creationId xmlns:a16="http://schemas.microsoft.com/office/drawing/2014/main" id="{0F156F7D-B041-426B-B255-78CF4A93EF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51997"/>
            <a:ext cx="946298" cy="289046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algn="ctr"/>
            <a:fld id="{C01E168F-91DF-435C-AC77-1F0369919946}" type="slidenum">
              <a:rPr lang="en-US" sz="1800" b="1" smtClean="0">
                <a:solidFill>
                  <a:schemeClr val="tx1"/>
                </a:solidFill>
                <a:cs typeface="Arial" panose="020B0604020202020204" pitchFamily="34" charset="0"/>
              </a:rPr>
              <a:pPr algn="ctr"/>
              <a:t>9</a:t>
            </a:fld>
            <a:endParaRPr lang="en-US" sz="1800" b="1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7909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49524</TotalTime>
  <Words>3379</Words>
  <Application>Microsoft Office PowerPoint</Application>
  <PresentationFormat>Widescreen</PresentationFormat>
  <Paragraphs>327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Brush Script MT</vt:lpstr>
      <vt:lpstr>Calibri</vt:lpstr>
      <vt:lpstr>Calibri Light</vt:lpstr>
      <vt:lpstr>MyriadPro-Regular</vt:lpstr>
      <vt:lpstr>Symbol</vt:lpstr>
      <vt:lpstr>Times New Roman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 for the attention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8TH WONDER</dc:creator>
  <cp:lastModifiedBy>Bokon Alexis Akakpo</cp:lastModifiedBy>
  <cp:revision>166</cp:revision>
  <cp:lastPrinted>2024-01-15T19:16:39Z</cp:lastPrinted>
  <dcterms:created xsi:type="dcterms:W3CDTF">2022-04-20T10:04:30Z</dcterms:created>
  <dcterms:modified xsi:type="dcterms:W3CDTF">2025-08-01T16:29:32Z</dcterms:modified>
</cp:coreProperties>
</file>