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52"/>
  </p:notesMasterIdLst>
  <p:sldIdLst>
    <p:sldId id="306" r:id="rId2"/>
    <p:sldId id="540" r:id="rId3"/>
    <p:sldId id="581" r:id="rId4"/>
    <p:sldId id="327" r:id="rId5"/>
    <p:sldId id="522" r:id="rId6"/>
    <p:sldId id="523" r:id="rId7"/>
    <p:sldId id="315" r:id="rId8"/>
    <p:sldId id="261" r:id="rId9"/>
    <p:sldId id="333" r:id="rId10"/>
    <p:sldId id="263" r:id="rId11"/>
    <p:sldId id="404" r:id="rId12"/>
    <p:sldId id="518" r:id="rId13"/>
    <p:sldId id="519" r:id="rId14"/>
    <p:sldId id="520" r:id="rId15"/>
    <p:sldId id="521" r:id="rId16"/>
    <p:sldId id="543" r:id="rId17"/>
    <p:sldId id="529" r:id="rId18"/>
    <p:sldId id="526" r:id="rId19"/>
    <p:sldId id="569" r:id="rId20"/>
    <p:sldId id="392" r:id="rId21"/>
    <p:sldId id="542" r:id="rId22"/>
    <p:sldId id="544" r:id="rId23"/>
    <p:sldId id="585" r:id="rId24"/>
    <p:sldId id="545" r:id="rId25"/>
    <p:sldId id="586" r:id="rId26"/>
    <p:sldId id="571" r:id="rId27"/>
    <p:sldId id="570" r:id="rId28"/>
    <p:sldId id="555" r:id="rId29"/>
    <p:sldId id="546" r:id="rId30"/>
    <p:sldId id="588" r:id="rId31"/>
    <p:sldId id="547" r:id="rId32"/>
    <p:sldId id="589" r:id="rId33"/>
    <p:sldId id="554" r:id="rId34"/>
    <p:sldId id="590" r:id="rId35"/>
    <p:sldId id="548" r:id="rId36"/>
    <p:sldId id="572" r:id="rId37"/>
    <p:sldId id="591" r:id="rId38"/>
    <p:sldId id="573" r:id="rId39"/>
    <p:sldId id="574" r:id="rId40"/>
    <p:sldId id="575" r:id="rId41"/>
    <p:sldId id="582" r:id="rId42"/>
    <p:sldId id="549" r:id="rId43"/>
    <p:sldId id="337" r:id="rId44"/>
    <p:sldId id="556" r:id="rId45"/>
    <p:sldId id="336" r:id="rId46"/>
    <p:sldId id="553" r:id="rId47"/>
    <p:sldId id="551" r:id="rId48"/>
    <p:sldId id="584" r:id="rId49"/>
    <p:sldId id="552" r:id="rId50"/>
    <p:sldId id="330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pollonia Okhimamhe" initials="AO" lastIdx="1" clrIdx="0">
    <p:extLst>
      <p:ext uri="{19B8F6BF-5375-455C-9EA6-DF929625EA0E}">
        <p15:presenceInfo xmlns:p15="http://schemas.microsoft.com/office/powerpoint/2012/main" userId="18844469f625a16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6EC5E9-CC1A-4D8E-B3F0-82B2AC7D5E5E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NG"/>
        </a:p>
      </dgm:t>
    </dgm:pt>
    <dgm:pt modelId="{9DDB899A-515F-42FA-B38D-2C712261BBA9}">
      <dgm:prSet phldrT="[Text]" custT="1"/>
      <dgm:spPr/>
      <dgm:t>
        <a:bodyPr/>
        <a:lstStyle/>
        <a:p>
          <a:r>
            <a: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MIGRATION</a:t>
          </a:r>
        </a:p>
        <a:p>
          <a:r>
            <a: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DRIVERS</a:t>
          </a:r>
          <a:endParaRPr lang="en-NG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AB796-7632-4BDC-95BB-1B0A68C5F212}" type="parTrans" cxnId="{4283F15A-107F-4832-B692-502EB7098A94}">
      <dgm:prSet/>
      <dgm:spPr/>
      <dgm:t>
        <a:bodyPr/>
        <a:lstStyle/>
        <a:p>
          <a:endParaRPr lang="en-NG" sz="2400"/>
        </a:p>
      </dgm:t>
    </dgm:pt>
    <dgm:pt modelId="{134CEBB4-462A-48C0-9DB8-D03AC7217345}" type="sibTrans" cxnId="{4283F15A-107F-4832-B692-502EB7098A94}">
      <dgm:prSet/>
      <dgm:spPr/>
      <dgm:t>
        <a:bodyPr/>
        <a:lstStyle/>
        <a:p>
          <a:endParaRPr lang="en-NG" sz="2400"/>
        </a:p>
      </dgm:t>
    </dgm:pt>
    <dgm:pt modelId="{6711A4B3-0602-4BCD-A6F9-C2643BD19A5F}">
      <dgm:prSet phldrT="[Text]" custT="1"/>
      <dgm:spPr/>
      <dgm:t>
        <a:bodyPr/>
        <a:lstStyle/>
        <a:p>
          <a:pPr>
            <a:buNone/>
          </a:pPr>
          <a:r>
            <a:rPr lang="en-US" sz="2400" dirty="0"/>
            <a:t>Increase in drought intensification thereby affecting livelihoods</a:t>
          </a:r>
          <a:endParaRPr lang="en-NG" sz="2400" dirty="0"/>
        </a:p>
      </dgm:t>
    </dgm:pt>
    <dgm:pt modelId="{BE63872A-9220-43C6-960B-4C92B1B38818}" type="parTrans" cxnId="{9D363DB4-6D23-4E50-9386-D1819B6C118B}">
      <dgm:prSet custT="1"/>
      <dgm:spPr/>
      <dgm:t>
        <a:bodyPr/>
        <a:lstStyle/>
        <a:p>
          <a:endParaRPr lang="en-NG" sz="1600"/>
        </a:p>
      </dgm:t>
    </dgm:pt>
    <dgm:pt modelId="{B03D2EDD-A966-4AAC-A208-5AF30FFF14C7}" type="sibTrans" cxnId="{9D363DB4-6D23-4E50-9386-D1819B6C118B}">
      <dgm:prSet/>
      <dgm:spPr/>
      <dgm:t>
        <a:bodyPr/>
        <a:lstStyle/>
        <a:p>
          <a:endParaRPr lang="en-NG" sz="2400"/>
        </a:p>
      </dgm:t>
    </dgm:pt>
    <dgm:pt modelId="{79855EDD-55D6-452B-AE54-BEE8C449CFAB}">
      <dgm:prSet phldrT="[Text]" custT="1"/>
      <dgm:spPr/>
      <dgm:t>
        <a:bodyPr/>
        <a:lstStyle/>
        <a:p>
          <a:pPr>
            <a:buNone/>
          </a:pPr>
          <a:r>
            <a:rPr lang="en-US" sz="2400" dirty="0"/>
            <a:t>Sea level rise affecting coastal regions leading to permanent displacement of households</a:t>
          </a:r>
          <a:endParaRPr lang="en-NG" sz="2400" dirty="0"/>
        </a:p>
      </dgm:t>
    </dgm:pt>
    <dgm:pt modelId="{17D06707-F6E9-46A8-85AF-000454813B15}" type="parTrans" cxnId="{EF025EDE-DB55-4DF7-8782-6DADDDE2982D}">
      <dgm:prSet custT="1"/>
      <dgm:spPr/>
      <dgm:t>
        <a:bodyPr/>
        <a:lstStyle/>
        <a:p>
          <a:endParaRPr lang="en-NG" sz="1600"/>
        </a:p>
      </dgm:t>
    </dgm:pt>
    <dgm:pt modelId="{780F584B-186D-4E7D-A444-52C014C9D145}" type="sibTrans" cxnId="{EF025EDE-DB55-4DF7-8782-6DADDDE2982D}">
      <dgm:prSet/>
      <dgm:spPr/>
      <dgm:t>
        <a:bodyPr/>
        <a:lstStyle/>
        <a:p>
          <a:endParaRPr lang="en-NG" sz="2400"/>
        </a:p>
      </dgm:t>
    </dgm:pt>
    <dgm:pt modelId="{59E5CC43-0BE6-46A3-BE01-C748214FD419}">
      <dgm:prSet phldrT="[Text]" custT="1"/>
      <dgm:spPr/>
      <dgm:t>
        <a:bodyPr/>
        <a:lstStyle/>
        <a:p>
          <a:r>
            <a:rPr lang="en-US" sz="2400" dirty="0"/>
            <a:t>Environmental degradation affecting ecosystems</a:t>
          </a:r>
          <a:endParaRPr lang="en-NG" sz="2400" dirty="0"/>
        </a:p>
      </dgm:t>
    </dgm:pt>
    <dgm:pt modelId="{48506489-47B5-4521-B057-FE6BFF002E82}" type="parTrans" cxnId="{86338122-A376-4B7F-A1A5-674E7C80B3A5}">
      <dgm:prSet custT="1"/>
      <dgm:spPr/>
      <dgm:t>
        <a:bodyPr/>
        <a:lstStyle/>
        <a:p>
          <a:endParaRPr lang="en-NG" sz="1600"/>
        </a:p>
      </dgm:t>
    </dgm:pt>
    <dgm:pt modelId="{68B2D1F3-DFB0-4EF8-B649-2CC8904D4487}" type="sibTrans" cxnId="{86338122-A376-4B7F-A1A5-674E7C80B3A5}">
      <dgm:prSet/>
      <dgm:spPr/>
      <dgm:t>
        <a:bodyPr/>
        <a:lstStyle/>
        <a:p>
          <a:endParaRPr lang="en-NG" sz="2400"/>
        </a:p>
      </dgm:t>
    </dgm:pt>
    <dgm:pt modelId="{7CA939AB-5D6D-42FC-A3E2-C361F4E88A02}">
      <dgm:prSet phldrT="[Text]" custT="1"/>
      <dgm:spPr/>
      <dgm:t>
        <a:bodyPr/>
        <a:lstStyle/>
        <a:p>
          <a:pPr>
            <a:buNone/>
          </a:pPr>
          <a:r>
            <a:rPr lang="en-US" sz="2400" dirty="0"/>
            <a:t>Increase in extreme weather events such as heat waves, flash floods</a:t>
          </a:r>
          <a:endParaRPr lang="en-NG" sz="2400" dirty="0"/>
        </a:p>
      </dgm:t>
    </dgm:pt>
    <dgm:pt modelId="{49F98FB2-CE37-4128-9B49-502D44E0D7E3}" type="parTrans" cxnId="{4AB70378-D496-466F-984C-B980BBF6A2A1}">
      <dgm:prSet custT="1"/>
      <dgm:spPr/>
      <dgm:t>
        <a:bodyPr/>
        <a:lstStyle/>
        <a:p>
          <a:endParaRPr lang="en-NG" sz="1600"/>
        </a:p>
      </dgm:t>
    </dgm:pt>
    <dgm:pt modelId="{F0E5D7FB-ED8E-4AEF-97DE-5C2A9F9C26B9}" type="sibTrans" cxnId="{4AB70378-D496-466F-984C-B980BBF6A2A1}">
      <dgm:prSet/>
      <dgm:spPr/>
      <dgm:t>
        <a:bodyPr/>
        <a:lstStyle/>
        <a:p>
          <a:endParaRPr lang="en-NG" sz="2400"/>
        </a:p>
      </dgm:t>
    </dgm:pt>
    <dgm:pt modelId="{327E7E0D-F829-46C0-8165-AF1727092442}">
      <dgm:prSet/>
      <dgm:spPr/>
      <dgm:t>
        <a:bodyPr/>
        <a:lstStyle/>
        <a:p>
          <a:endParaRPr lang="en-NG"/>
        </a:p>
      </dgm:t>
    </dgm:pt>
    <dgm:pt modelId="{B6438E20-3034-4129-A457-EC58F1FB2482}" type="parTrans" cxnId="{12676742-946F-48AC-A383-D9818A9A4923}">
      <dgm:prSet/>
      <dgm:spPr/>
      <dgm:t>
        <a:bodyPr/>
        <a:lstStyle/>
        <a:p>
          <a:endParaRPr lang="en-NG"/>
        </a:p>
      </dgm:t>
    </dgm:pt>
    <dgm:pt modelId="{5EE33213-3715-4BF5-8E87-28DBA6E7E8C6}" type="sibTrans" cxnId="{12676742-946F-48AC-A383-D9818A9A4923}">
      <dgm:prSet/>
      <dgm:spPr/>
      <dgm:t>
        <a:bodyPr/>
        <a:lstStyle/>
        <a:p>
          <a:endParaRPr lang="en-NG"/>
        </a:p>
      </dgm:t>
    </dgm:pt>
    <dgm:pt modelId="{3C0297C7-1F4F-40B4-9FB5-4DA52E8F48EA}">
      <dgm:prSet/>
      <dgm:spPr/>
      <dgm:t>
        <a:bodyPr/>
        <a:lstStyle/>
        <a:p>
          <a:endParaRPr lang="en-NG"/>
        </a:p>
      </dgm:t>
    </dgm:pt>
    <dgm:pt modelId="{3527320A-F8A8-4F3D-AFAB-FD4A3818ACEE}" type="parTrans" cxnId="{D70F2E4D-49EC-45A1-80EE-E04F9B45DE9D}">
      <dgm:prSet/>
      <dgm:spPr/>
      <dgm:t>
        <a:bodyPr/>
        <a:lstStyle/>
        <a:p>
          <a:endParaRPr lang="en-NG"/>
        </a:p>
      </dgm:t>
    </dgm:pt>
    <dgm:pt modelId="{39101234-A500-4F0C-86C8-D9318989B0BB}" type="sibTrans" cxnId="{D70F2E4D-49EC-45A1-80EE-E04F9B45DE9D}">
      <dgm:prSet/>
      <dgm:spPr/>
      <dgm:t>
        <a:bodyPr/>
        <a:lstStyle/>
        <a:p>
          <a:endParaRPr lang="en-NG"/>
        </a:p>
      </dgm:t>
    </dgm:pt>
    <dgm:pt modelId="{BFDE5974-DBAF-43A0-BC58-D03447E951DC}" type="pres">
      <dgm:prSet presAssocID="{986EC5E9-CC1A-4D8E-B3F0-82B2AC7D5E5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79C4EF5-B5B3-4E5D-BC84-6C8C02A3EB9D}" type="pres">
      <dgm:prSet presAssocID="{9DDB899A-515F-42FA-B38D-2C712261BBA9}" presName="centerShape" presStyleLbl="node0" presStyleIdx="0" presStyleCnt="1" custScaleX="176954" custScaleY="130254"/>
      <dgm:spPr/>
    </dgm:pt>
    <dgm:pt modelId="{D62967BF-B309-4388-88A3-9B7BA4A8AD8D}" type="pres">
      <dgm:prSet presAssocID="{BE63872A-9220-43C6-960B-4C92B1B38818}" presName="parTrans" presStyleLbl="sibTrans2D1" presStyleIdx="0" presStyleCnt="4"/>
      <dgm:spPr/>
    </dgm:pt>
    <dgm:pt modelId="{E940D392-E7F9-4004-BD63-3D1114704C1E}" type="pres">
      <dgm:prSet presAssocID="{BE63872A-9220-43C6-960B-4C92B1B38818}" presName="connectorText" presStyleLbl="sibTrans2D1" presStyleIdx="0" presStyleCnt="4"/>
      <dgm:spPr/>
    </dgm:pt>
    <dgm:pt modelId="{38AE3BBE-AD95-470A-9DEC-8317DF542C69}" type="pres">
      <dgm:prSet presAssocID="{6711A4B3-0602-4BCD-A6F9-C2643BD19A5F}" presName="node" presStyleLbl="node1" presStyleIdx="0" presStyleCnt="4" custScaleX="195814" custScaleY="110272" custRadScaleRad="88368">
        <dgm:presLayoutVars>
          <dgm:bulletEnabled val="1"/>
        </dgm:presLayoutVars>
      </dgm:prSet>
      <dgm:spPr/>
    </dgm:pt>
    <dgm:pt modelId="{4EB09080-28F9-4A94-8B8B-7511178E0E8E}" type="pres">
      <dgm:prSet presAssocID="{17D06707-F6E9-46A8-85AF-000454813B15}" presName="parTrans" presStyleLbl="sibTrans2D1" presStyleIdx="1" presStyleCnt="4"/>
      <dgm:spPr/>
    </dgm:pt>
    <dgm:pt modelId="{F8C5E3C1-ADB5-428F-A4B8-BB41ABFBE187}" type="pres">
      <dgm:prSet presAssocID="{17D06707-F6E9-46A8-85AF-000454813B15}" presName="connectorText" presStyleLbl="sibTrans2D1" presStyleIdx="1" presStyleCnt="4"/>
      <dgm:spPr/>
    </dgm:pt>
    <dgm:pt modelId="{373E0D05-5F07-410A-89BC-2DFBD6379A5C}" type="pres">
      <dgm:prSet presAssocID="{79855EDD-55D6-452B-AE54-BEE8C449CFAB}" presName="node" presStyleLbl="node1" presStyleIdx="1" presStyleCnt="4" custScaleX="153880" custScaleY="154785" custRadScaleRad="154909" custRadScaleInc="1145">
        <dgm:presLayoutVars>
          <dgm:bulletEnabled val="1"/>
        </dgm:presLayoutVars>
      </dgm:prSet>
      <dgm:spPr/>
    </dgm:pt>
    <dgm:pt modelId="{2DEC497D-0667-4E14-9C00-E8FA12E75208}" type="pres">
      <dgm:prSet presAssocID="{48506489-47B5-4521-B057-FE6BFF002E82}" presName="parTrans" presStyleLbl="sibTrans2D1" presStyleIdx="2" presStyleCnt="4"/>
      <dgm:spPr/>
    </dgm:pt>
    <dgm:pt modelId="{E328226D-6145-4D1F-8490-13DDBDDF6D34}" type="pres">
      <dgm:prSet presAssocID="{48506489-47B5-4521-B057-FE6BFF002E82}" presName="connectorText" presStyleLbl="sibTrans2D1" presStyleIdx="2" presStyleCnt="4"/>
      <dgm:spPr/>
    </dgm:pt>
    <dgm:pt modelId="{A3CB0613-0AD9-4E68-9EFB-EFD0396B4EF2}" type="pres">
      <dgm:prSet presAssocID="{59E5CC43-0BE6-46A3-BE01-C748214FD419}" presName="node" presStyleLbl="node1" presStyleIdx="2" presStyleCnt="4" custScaleX="210357" custScaleY="125793">
        <dgm:presLayoutVars>
          <dgm:bulletEnabled val="1"/>
        </dgm:presLayoutVars>
      </dgm:prSet>
      <dgm:spPr/>
    </dgm:pt>
    <dgm:pt modelId="{59E27DC7-BE81-4BAE-B57C-18F4F6AA7394}" type="pres">
      <dgm:prSet presAssocID="{49F98FB2-CE37-4128-9B49-502D44E0D7E3}" presName="parTrans" presStyleLbl="sibTrans2D1" presStyleIdx="3" presStyleCnt="4"/>
      <dgm:spPr/>
    </dgm:pt>
    <dgm:pt modelId="{CAB6F115-5C93-4D3B-A208-C48E8F1F6A55}" type="pres">
      <dgm:prSet presAssocID="{49F98FB2-CE37-4128-9B49-502D44E0D7E3}" presName="connectorText" presStyleLbl="sibTrans2D1" presStyleIdx="3" presStyleCnt="4"/>
      <dgm:spPr/>
    </dgm:pt>
    <dgm:pt modelId="{559064C2-FAD1-47BC-8CE9-C4B22C36D4E2}" type="pres">
      <dgm:prSet presAssocID="{7CA939AB-5D6D-42FC-A3E2-C361F4E88A02}" presName="node" presStyleLbl="node1" presStyleIdx="3" presStyleCnt="4" custScaleX="165679" custScaleY="145519" custRadScaleRad="164528" custRadScaleInc="-640">
        <dgm:presLayoutVars>
          <dgm:bulletEnabled val="1"/>
        </dgm:presLayoutVars>
      </dgm:prSet>
      <dgm:spPr/>
    </dgm:pt>
  </dgm:ptLst>
  <dgm:cxnLst>
    <dgm:cxn modelId="{68B26419-A186-49F5-8676-2537291CE871}" type="presOf" srcId="{9DDB899A-515F-42FA-B38D-2C712261BBA9}" destId="{179C4EF5-B5B3-4E5D-BC84-6C8C02A3EB9D}" srcOrd="0" destOrd="0" presId="urn:microsoft.com/office/officeart/2005/8/layout/radial5"/>
    <dgm:cxn modelId="{B8FCC31D-6421-42FC-B5A8-636FBF1F4C48}" type="presOf" srcId="{79855EDD-55D6-452B-AE54-BEE8C449CFAB}" destId="{373E0D05-5F07-410A-89BC-2DFBD6379A5C}" srcOrd="0" destOrd="0" presId="urn:microsoft.com/office/officeart/2005/8/layout/radial5"/>
    <dgm:cxn modelId="{86338122-A376-4B7F-A1A5-674E7C80B3A5}" srcId="{9DDB899A-515F-42FA-B38D-2C712261BBA9}" destId="{59E5CC43-0BE6-46A3-BE01-C748214FD419}" srcOrd="2" destOrd="0" parTransId="{48506489-47B5-4521-B057-FE6BFF002E82}" sibTransId="{68B2D1F3-DFB0-4EF8-B649-2CC8904D4487}"/>
    <dgm:cxn modelId="{D3136630-1518-4988-A372-F8490241FFC3}" type="presOf" srcId="{48506489-47B5-4521-B057-FE6BFF002E82}" destId="{2DEC497D-0667-4E14-9C00-E8FA12E75208}" srcOrd="0" destOrd="0" presId="urn:microsoft.com/office/officeart/2005/8/layout/radial5"/>
    <dgm:cxn modelId="{2B56215B-CD36-45E3-B613-0279A8CA2471}" type="presOf" srcId="{49F98FB2-CE37-4128-9B49-502D44E0D7E3}" destId="{CAB6F115-5C93-4D3B-A208-C48E8F1F6A55}" srcOrd="1" destOrd="0" presId="urn:microsoft.com/office/officeart/2005/8/layout/radial5"/>
    <dgm:cxn modelId="{E391AA41-0662-4ADB-8ADE-095993C0FD86}" type="presOf" srcId="{7CA939AB-5D6D-42FC-A3E2-C361F4E88A02}" destId="{559064C2-FAD1-47BC-8CE9-C4B22C36D4E2}" srcOrd="0" destOrd="0" presId="urn:microsoft.com/office/officeart/2005/8/layout/radial5"/>
    <dgm:cxn modelId="{12676742-946F-48AC-A383-D9818A9A4923}" srcId="{986EC5E9-CC1A-4D8E-B3F0-82B2AC7D5E5E}" destId="{327E7E0D-F829-46C0-8165-AF1727092442}" srcOrd="1" destOrd="0" parTransId="{B6438E20-3034-4129-A457-EC58F1FB2482}" sibTransId="{5EE33213-3715-4BF5-8E87-28DBA6E7E8C6}"/>
    <dgm:cxn modelId="{58E69067-1150-439F-AE0B-B315FDE7C1BC}" type="presOf" srcId="{BE63872A-9220-43C6-960B-4C92B1B38818}" destId="{E940D392-E7F9-4004-BD63-3D1114704C1E}" srcOrd="1" destOrd="0" presId="urn:microsoft.com/office/officeart/2005/8/layout/radial5"/>
    <dgm:cxn modelId="{18DF0068-EA73-4F4F-AC85-A64DF3BA4119}" type="presOf" srcId="{986EC5E9-CC1A-4D8E-B3F0-82B2AC7D5E5E}" destId="{BFDE5974-DBAF-43A0-BC58-D03447E951DC}" srcOrd="0" destOrd="0" presId="urn:microsoft.com/office/officeart/2005/8/layout/radial5"/>
    <dgm:cxn modelId="{F309066D-6984-40E8-B423-BE9E6461ADB3}" type="presOf" srcId="{6711A4B3-0602-4BCD-A6F9-C2643BD19A5F}" destId="{38AE3BBE-AD95-470A-9DEC-8317DF542C69}" srcOrd="0" destOrd="0" presId="urn:microsoft.com/office/officeart/2005/8/layout/radial5"/>
    <dgm:cxn modelId="{D70F2E4D-49EC-45A1-80EE-E04F9B45DE9D}" srcId="{986EC5E9-CC1A-4D8E-B3F0-82B2AC7D5E5E}" destId="{3C0297C7-1F4F-40B4-9FB5-4DA52E8F48EA}" srcOrd="2" destOrd="0" parTransId="{3527320A-F8A8-4F3D-AFAB-FD4A3818ACEE}" sibTransId="{39101234-A500-4F0C-86C8-D9318989B0BB}"/>
    <dgm:cxn modelId="{D78AED6E-A256-4AC2-BCF3-FFA781C7B70B}" type="presOf" srcId="{49F98FB2-CE37-4128-9B49-502D44E0D7E3}" destId="{59E27DC7-BE81-4BAE-B57C-18F4F6AA7394}" srcOrd="0" destOrd="0" presId="urn:microsoft.com/office/officeart/2005/8/layout/radial5"/>
    <dgm:cxn modelId="{FCA15156-C346-4A8E-8499-D11E40DFF86F}" type="presOf" srcId="{17D06707-F6E9-46A8-85AF-000454813B15}" destId="{4EB09080-28F9-4A94-8B8B-7511178E0E8E}" srcOrd="0" destOrd="0" presId="urn:microsoft.com/office/officeart/2005/8/layout/radial5"/>
    <dgm:cxn modelId="{4AB70378-D496-466F-984C-B980BBF6A2A1}" srcId="{9DDB899A-515F-42FA-B38D-2C712261BBA9}" destId="{7CA939AB-5D6D-42FC-A3E2-C361F4E88A02}" srcOrd="3" destOrd="0" parTransId="{49F98FB2-CE37-4128-9B49-502D44E0D7E3}" sibTransId="{F0E5D7FB-ED8E-4AEF-97DE-5C2A9F9C26B9}"/>
    <dgm:cxn modelId="{4283F15A-107F-4832-B692-502EB7098A94}" srcId="{986EC5E9-CC1A-4D8E-B3F0-82B2AC7D5E5E}" destId="{9DDB899A-515F-42FA-B38D-2C712261BBA9}" srcOrd="0" destOrd="0" parTransId="{846AB796-7632-4BDC-95BB-1B0A68C5F212}" sibTransId="{134CEBB4-462A-48C0-9DB8-D03AC7217345}"/>
    <dgm:cxn modelId="{D8EB1CAA-3D0C-45CA-91B5-8B795C1C2119}" type="presOf" srcId="{59E5CC43-0BE6-46A3-BE01-C748214FD419}" destId="{A3CB0613-0AD9-4E68-9EFB-EFD0396B4EF2}" srcOrd="0" destOrd="0" presId="urn:microsoft.com/office/officeart/2005/8/layout/radial5"/>
    <dgm:cxn modelId="{8E7A4AAA-3BC7-4048-9437-0A75A6245877}" type="presOf" srcId="{48506489-47B5-4521-B057-FE6BFF002E82}" destId="{E328226D-6145-4D1F-8490-13DDBDDF6D34}" srcOrd="1" destOrd="0" presId="urn:microsoft.com/office/officeart/2005/8/layout/radial5"/>
    <dgm:cxn modelId="{9D363DB4-6D23-4E50-9386-D1819B6C118B}" srcId="{9DDB899A-515F-42FA-B38D-2C712261BBA9}" destId="{6711A4B3-0602-4BCD-A6F9-C2643BD19A5F}" srcOrd="0" destOrd="0" parTransId="{BE63872A-9220-43C6-960B-4C92B1B38818}" sibTransId="{B03D2EDD-A966-4AAC-A208-5AF30FFF14C7}"/>
    <dgm:cxn modelId="{B67A83DA-F6F3-4571-BA91-A31966DC6E5D}" type="presOf" srcId="{17D06707-F6E9-46A8-85AF-000454813B15}" destId="{F8C5E3C1-ADB5-428F-A4B8-BB41ABFBE187}" srcOrd="1" destOrd="0" presId="urn:microsoft.com/office/officeart/2005/8/layout/radial5"/>
    <dgm:cxn modelId="{EF025EDE-DB55-4DF7-8782-6DADDDE2982D}" srcId="{9DDB899A-515F-42FA-B38D-2C712261BBA9}" destId="{79855EDD-55D6-452B-AE54-BEE8C449CFAB}" srcOrd="1" destOrd="0" parTransId="{17D06707-F6E9-46A8-85AF-000454813B15}" sibTransId="{780F584B-186D-4E7D-A444-52C014C9D145}"/>
    <dgm:cxn modelId="{578C04E7-FA7A-4D95-8241-408AE468062B}" type="presOf" srcId="{BE63872A-9220-43C6-960B-4C92B1B38818}" destId="{D62967BF-B309-4388-88A3-9B7BA4A8AD8D}" srcOrd="0" destOrd="0" presId="urn:microsoft.com/office/officeart/2005/8/layout/radial5"/>
    <dgm:cxn modelId="{87144675-02DD-4DC8-B01F-FC4E07A7A7C1}" type="presParOf" srcId="{BFDE5974-DBAF-43A0-BC58-D03447E951DC}" destId="{179C4EF5-B5B3-4E5D-BC84-6C8C02A3EB9D}" srcOrd="0" destOrd="0" presId="urn:microsoft.com/office/officeart/2005/8/layout/radial5"/>
    <dgm:cxn modelId="{CDDBCEDA-2E8F-4358-B189-3F0D6860662D}" type="presParOf" srcId="{BFDE5974-DBAF-43A0-BC58-D03447E951DC}" destId="{D62967BF-B309-4388-88A3-9B7BA4A8AD8D}" srcOrd="1" destOrd="0" presId="urn:microsoft.com/office/officeart/2005/8/layout/radial5"/>
    <dgm:cxn modelId="{5693B47E-6CA0-4ABC-B407-089D329FDFD9}" type="presParOf" srcId="{D62967BF-B309-4388-88A3-9B7BA4A8AD8D}" destId="{E940D392-E7F9-4004-BD63-3D1114704C1E}" srcOrd="0" destOrd="0" presId="urn:microsoft.com/office/officeart/2005/8/layout/radial5"/>
    <dgm:cxn modelId="{B77AA538-1C81-47A0-9BCE-F19C1D94B729}" type="presParOf" srcId="{BFDE5974-DBAF-43A0-BC58-D03447E951DC}" destId="{38AE3BBE-AD95-470A-9DEC-8317DF542C69}" srcOrd="2" destOrd="0" presId="urn:microsoft.com/office/officeart/2005/8/layout/radial5"/>
    <dgm:cxn modelId="{78C7040C-C1E1-4904-8893-B2534EB8105B}" type="presParOf" srcId="{BFDE5974-DBAF-43A0-BC58-D03447E951DC}" destId="{4EB09080-28F9-4A94-8B8B-7511178E0E8E}" srcOrd="3" destOrd="0" presId="urn:microsoft.com/office/officeart/2005/8/layout/radial5"/>
    <dgm:cxn modelId="{D4582AC4-B043-4C1F-9818-177872EB0F1B}" type="presParOf" srcId="{4EB09080-28F9-4A94-8B8B-7511178E0E8E}" destId="{F8C5E3C1-ADB5-428F-A4B8-BB41ABFBE187}" srcOrd="0" destOrd="0" presId="urn:microsoft.com/office/officeart/2005/8/layout/radial5"/>
    <dgm:cxn modelId="{B0E070C6-26AE-4029-B0D5-F9917BD8B81A}" type="presParOf" srcId="{BFDE5974-DBAF-43A0-BC58-D03447E951DC}" destId="{373E0D05-5F07-410A-89BC-2DFBD6379A5C}" srcOrd="4" destOrd="0" presId="urn:microsoft.com/office/officeart/2005/8/layout/radial5"/>
    <dgm:cxn modelId="{11A2CE85-D896-4F86-8D92-3FE24EEFEA85}" type="presParOf" srcId="{BFDE5974-DBAF-43A0-BC58-D03447E951DC}" destId="{2DEC497D-0667-4E14-9C00-E8FA12E75208}" srcOrd="5" destOrd="0" presId="urn:microsoft.com/office/officeart/2005/8/layout/radial5"/>
    <dgm:cxn modelId="{B4B6F151-552C-4173-95FF-58F755024BF3}" type="presParOf" srcId="{2DEC497D-0667-4E14-9C00-E8FA12E75208}" destId="{E328226D-6145-4D1F-8490-13DDBDDF6D34}" srcOrd="0" destOrd="0" presId="urn:microsoft.com/office/officeart/2005/8/layout/radial5"/>
    <dgm:cxn modelId="{5E8E6F20-6DC0-4495-9610-1D9DD52AF861}" type="presParOf" srcId="{BFDE5974-DBAF-43A0-BC58-D03447E951DC}" destId="{A3CB0613-0AD9-4E68-9EFB-EFD0396B4EF2}" srcOrd="6" destOrd="0" presId="urn:microsoft.com/office/officeart/2005/8/layout/radial5"/>
    <dgm:cxn modelId="{C7C827CA-ADDD-4FF8-A416-2AE16DA4D742}" type="presParOf" srcId="{BFDE5974-DBAF-43A0-BC58-D03447E951DC}" destId="{59E27DC7-BE81-4BAE-B57C-18F4F6AA7394}" srcOrd="7" destOrd="0" presId="urn:microsoft.com/office/officeart/2005/8/layout/radial5"/>
    <dgm:cxn modelId="{AB3E2191-05CB-496E-BD3A-7A7403E5FC6E}" type="presParOf" srcId="{59E27DC7-BE81-4BAE-B57C-18F4F6AA7394}" destId="{CAB6F115-5C93-4D3B-A208-C48E8F1F6A55}" srcOrd="0" destOrd="0" presId="urn:microsoft.com/office/officeart/2005/8/layout/radial5"/>
    <dgm:cxn modelId="{6777A276-E134-49B4-925F-3254330937DA}" type="presParOf" srcId="{BFDE5974-DBAF-43A0-BC58-D03447E951DC}" destId="{559064C2-FAD1-47BC-8CE9-C4B22C36D4E2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AAFE25-C2A5-4DD1-AB49-16759E86AD75}" type="doc">
      <dgm:prSet loTypeId="urn:microsoft.com/office/officeart/2005/8/layout/vList3" loCatId="list" qsTypeId="urn:microsoft.com/office/officeart/2005/8/quickstyle/simple1" qsCatId="simple" csTypeId="urn:microsoft.com/office/officeart/2005/8/colors/accent0_1" csCatId="mainScheme" phldr="1"/>
      <dgm:spPr/>
    </dgm:pt>
    <dgm:pt modelId="{11E9A520-CA98-48F8-BE61-B642CF758E16}">
      <dgm:prSet phldrT="[Text]"/>
      <dgm:spPr/>
      <dgm:t>
        <a:bodyPr/>
        <a:lstStyle/>
        <a:p>
          <a:r>
            <a:rPr lang="en-US" b="1" dirty="0">
              <a:solidFill>
                <a:srgbClr val="C0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</a:rPr>
            <a:t>What are the ecological and climatic preconditions for migration in Nigeria? </a:t>
          </a:r>
        </a:p>
      </dgm:t>
    </dgm:pt>
    <dgm:pt modelId="{846103A8-A828-4E40-94A7-738641ED6DBA}" type="parTrans" cxnId="{CFEC90CC-AD38-4238-A9EB-59303FD5E83C}">
      <dgm:prSet/>
      <dgm:spPr/>
      <dgm:t>
        <a:bodyPr/>
        <a:lstStyle/>
        <a:p>
          <a:endParaRPr lang="en-US"/>
        </a:p>
      </dgm:t>
    </dgm:pt>
    <dgm:pt modelId="{133B1297-12AE-4F5C-8342-A11531AEB78E}" type="sibTrans" cxnId="{CFEC90CC-AD38-4238-A9EB-59303FD5E83C}">
      <dgm:prSet/>
      <dgm:spPr/>
      <dgm:t>
        <a:bodyPr/>
        <a:lstStyle/>
        <a:p>
          <a:endParaRPr lang="en-US"/>
        </a:p>
      </dgm:t>
    </dgm:pt>
    <dgm:pt modelId="{084A63F0-C846-4E97-96E1-908BD4AC05D5}">
      <dgm:prSet/>
      <dgm:spPr/>
      <dgm:t>
        <a:bodyPr/>
        <a:lstStyle/>
        <a:p>
          <a:r>
            <a:rPr lang="en-US" b="1" dirty="0">
              <a:solidFill>
                <a:srgbClr val="C0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</a:rPr>
            <a:t>What are the migration patterns at Nigeria's origin and destination hotspots? </a:t>
          </a:r>
        </a:p>
      </dgm:t>
    </dgm:pt>
    <dgm:pt modelId="{9C41E888-9571-4FC5-A96A-ACD223E2B7B7}" type="parTrans" cxnId="{A0E716D2-98EE-4BED-B095-1EB2CE5D8D67}">
      <dgm:prSet/>
      <dgm:spPr/>
      <dgm:t>
        <a:bodyPr/>
        <a:lstStyle/>
        <a:p>
          <a:endParaRPr lang="en-US"/>
        </a:p>
      </dgm:t>
    </dgm:pt>
    <dgm:pt modelId="{021A59FA-DFB3-4815-8038-2341ECDF91AC}" type="sibTrans" cxnId="{A0E716D2-98EE-4BED-B095-1EB2CE5D8D67}">
      <dgm:prSet/>
      <dgm:spPr/>
      <dgm:t>
        <a:bodyPr/>
        <a:lstStyle/>
        <a:p>
          <a:endParaRPr lang="en-US"/>
        </a:p>
      </dgm:t>
    </dgm:pt>
    <dgm:pt modelId="{E1C1D3AB-F9D2-4B95-B958-9DABA8A40DF1}">
      <dgm:prSet custT="1"/>
      <dgm:spPr/>
      <dgm:t>
        <a:bodyPr/>
        <a:lstStyle/>
        <a:p>
          <a:r>
            <a:rPr lang="en-US" sz="1900" b="1" kern="1200" dirty="0">
              <a:solidFill>
                <a:srgbClr val="C0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To what extent do environmental and climatic factors influence migration decisions in Nigeria? </a:t>
          </a:r>
        </a:p>
      </dgm:t>
    </dgm:pt>
    <dgm:pt modelId="{DD89C6FD-A1AC-447E-B029-58E31F704B4E}" type="parTrans" cxnId="{D3EC92A2-BDE1-4269-BF8E-625ACCE6F10A}">
      <dgm:prSet/>
      <dgm:spPr/>
      <dgm:t>
        <a:bodyPr/>
        <a:lstStyle/>
        <a:p>
          <a:endParaRPr lang="en-US"/>
        </a:p>
      </dgm:t>
    </dgm:pt>
    <dgm:pt modelId="{F0B8734A-872B-40CE-BB9D-B66DBBCC97DC}" type="sibTrans" cxnId="{D3EC92A2-BDE1-4269-BF8E-625ACCE6F10A}">
      <dgm:prSet/>
      <dgm:spPr/>
      <dgm:t>
        <a:bodyPr/>
        <a:lstStyle/>
        <a:p>
          <a:endParaRPr lang="en-US"/>
        </a:p>
      </dgm:t>
    </dgm:pt>
    <dgm:pt modelId="{390A20A2-A494-4125-9A9B-71D30792EF88}">
      <dgm:prSet/>
      <dgm:spPr/>
      <dgm:t>
        <a:bodyPr/>
        <a:lstStyle/>
        <a:p>
          <a:r>
            <a:rPr lang="en-US" b="1" dirty="0">
              <a:solidFill>
                <a:srgbClr val="C0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</a:rPr>
            <a:t>How does migration shape the social, economic and environmental landscape of destination communities in Nigeria?</a:t>
          </a:r>
        </a:p>
      </dgm:t>
    </dgm:pt>
    <dgm:pt modelId="{D30F4417-5444-4EB0-B063-AEDB1C3538B0}" type="parTrans" cxnId="{9FA92CDD-705B-4C63-9725-9E126FFBF13F}">
      <dgm:prSet/>
      <dgm:spPr/>
      <dgm:t>
        <a:bodyPr/>
        <a:lstStyle/>
        <a:p>
          <a:endParaRPr lang="en-US"/>
        </a:p>
      </dgm:t>
    </dgm:pt>
    <dgm:pt modelId="{E65F6CE0-0CAF-4055-B521-42242974B44B}" type="sibTrans" cxnId="{9FA92CDD-705B-4C63-9725-9E126FFBF13F}">
      <dgm:prSet/>
      <dgm:spPr/>
      <dgm:t>
        <a:bodyPr/>
        <a:lstStyle/>
        <a:p>
          <a:endParaRPr lang="en-US"/>
        </a:p>
      </dgm:t>
    </dgm:pt>
    <dgm:pt modelId="{217415F6-53DC-41F5-9164-2D167B4FBA65}" type="pres">
      <dgm:prSet presAssocID="{CCAAFE25-C2A5-4DD1-AB49-16759E86AD75}" presName="linearFlow" presStyleCnt="0">
        <dgm:presLayoutVars>
          <dgm:dir/>
          <dgm:resizeHandles val="exact"/>
        </dgm:presLayoutVars>
      </dgm:prSet>
      <dgm:spPr/>
    </dgm:pt>
    <dgm:pt modelId="{0ABFE3ED-7146-4CAF-A286-15C67AC76197}" type="pres">
      <dgm:prSet presAssocID="{11E9A520-CA98-48F8-BE61-B642CF758E16}" presName="composite" presStyleCnt="0"/>
      <dgm:spPr/>
    </dgm:pt>
    <dgm:pt modelId="{88FB0C57-A086-4FA2-A167-D733B74FB1E3}" type="pres">
      <dgm:prSet presAssocID="{11E9A520-CA98-48F8-BE61-B642CF758E16}" presName="imgShp" presStyleLbl="fgImgPlace1" presStyleIdx="0" presStyleCnt="4" custLinFactNeighborX="-453" custLinFactNeighborY="4859"/>
      <dgm:spPr/>
    </dgm:pt>
    <dgm:pt modelId="{F8F430EE-DDFE-4FA2-86CA-F6365C8C3A7E}" type="pres">
      <dgm:prSet presAssocID="{11E9A520-CA98-48F8-BE61-B642CF758E16}" presName="txShp" presStyleLbl="node1" presStyleIdx="0" presStyleCnt="4">
        <dgm:presLayoutVars>
          <dgm:bulletEnabled val="1"/>
        </dgm:presLayoutVars>
      </dgm:prSet>
      <dgm:spPr/>
    </dgm:pt>
    <dgm:pt modelId="{A4A69F5D-A96C-4E98-BB95-F0C1A74A52DE}" type="pres">
      <dgm:prSet presAssocID="{133B1297-12AE-4F5C-8342-A11531AEB78E}" presName="spacing" presStyleCnt="0"/>
      <dgm:spPr/>
    </dgm:pt>
    <dgm:pt modelId="{D2D5038E-C3FF-40C2-83A8-0004497A7C12}" type="pres">
      <dgm:prSet presAssocID="{084A63F0-C846-4E97-96E1-908BD4AC05D5}" presName="composite" presStyleCnt="0"/>
      <dgm:spPr/>
    </dgm:pt>
    <dgm:pt modelId="{65F59FE8-4552-41BB-A749-3AEC0EA457E1}" type="pres">
      <dgm:prSet presAssocID="{084A63F0-C846-4E97-96E1-908BD4AC05D5}" presName="imgShp" presStyleLbl="fgImgPlace1" presStyleIdx="1" presStyleCnt="4"/>
      <dgm:spPr/>
    </dgm:pt>
    <dgm:pt modelId="{6B997E06-009B-4792-8834-87645A63664E}" type="pres">
      <dgm:prSet presAssocID="{084A63F0-C846-4E97-96E1-908BD4AC05D5}" presName="txShp" presStyleLbl="node1" presStyleIdx="1" presStyleCnt="4">
        <dgm:presLayoutVars>
          <dgm:bulletEnabled val="1"/>
        </dgm:presLayoutVars>
      </dgm:prSet>
      <dgm:spPr/>
    </dgm:pt>
    <dgm:pt modelId="{331E54B7-B45A-47F6-9487-F30FE485113A}" type="pres">
      <dgm:prSet presAssocID="{021A59FA-DFB3-4815-8038-2341ECDF91AC}" presName="spacing" presStyleCnt="0"/>
      <dgm:spPr/>
    </dgm:pt>
    <dgm:pt modelId="{55D309FE-1794-427A-81B7-8F19EA23A7D3}" type="pres">
      <dgm:prSet presAssocID="{E1C1D3AB-F9D2-4B95-B958-9DABA8A40DF1}" presName="composite" presStyleCnt="0"/>
      <dgm:spPr/>
    </dgm:pt>
    <dgm:pt modelId="{1D6B804C-3EE3-4B9C-98EC-E72237A2143B}" type="pres">
      <dgm:prSet presAssocID="{E1C1D3AB-F9D2-4B95-B958-9DABA8A40DF1}" presName="imgShp" presStyleLbl="fgImgPlace1" presStyleIdx="2" presStyleCnt="4"/>
      <dgm:spPr/>
    </dgm:pt>
    <dgm:pt modelId="{75F76156-8EB2-4BE5-9FFC-F2908424F751}" type="pres">
      <dgm:prSet presAssocID="{E1C1D3AB-F9D2-4B95-B958-9DABA8A40DF1}" presName="txShp" presStyleLbl="node1" presStyleIdx="2" presStyleCnt="4">
        <dgm:presLayoutVars>
          <dgm:bulletEnabled val="1"/>
        </dgm:presLayoutVars>
      </dgm:prSet>
      <dgm:spPr/>
    </dgm:pt>
    <dgm:pt modelId="{D2F6CB91-5DB9-4FE6-BC26-1A3041C8B2B9}" type="pres">
      <dgm:prSet presAssocID="{F0B8734A-872B-40CE-BB9D-B66DBBCC97DC}" presName="spacing" presStyleCnt="0"/>
      <dgm:spPr/>
    </dgm:pt>
    <dgm:pt modelId="{FB131323-B7CA-4EC1-AC25-EE941C4F0F8C}" type="pres">
      <dgm:prSet presAssocID="{390A20A2-A494-4125-9A9B-71D30792EF88}" presName="composite" presStyleCnt="0"/>
      <dgm:spPr/>
    </dgm:pt>
    <dgm:pt modelId="{94CBC14F-B7B8-498E-8DE7-D7EE5B94A44D}" type="pres">
      <dgm:prSet presAssocID="{390A20A2-A494-4125-9A9B-71D30792EF88}" presName="imgShp" presStyleLbl="fgImgPlace1" presStyleIdx="3" presStyleCnt="4"/>
      <dgm:spPr/>
    </dgm:pt>
    <dgm:pt modelId="{A7C73C25-1DA2-4B39-9EBD-E32D3765BB3A}" type="pres">
      <dgm:prSet presAssocID="{390A20A2-A494-4125-9A9B-71D30792EF88}" presName="txShp" presStyleLbl="node1" presStyleIdx="3" presStyleCnt="4">
        <dgm:presLayoutVars>
          <dgm:bulletEnabled val="1"/>
        </dgm:presLayoutVars>
      </dgm:prSet>
      <dgm:spPr/>
    </dgm:pt>
  </dgm:ptLst>
  <dgm:cxnLst>
    <dgm:cxn modelId="{32743A17-B3A2-413F-BC03-54FBDD52DF2D}" type="presOf" srcId="{11E9A520-CA98-48F8-BE61-B642CF758E16}" destId="{F8F430EE-DDFE-4FA2-86CA-F6365C8C3A7E}" srcOrd="0" destOrd="0" presId="urn:microsoft.com/office/officeart/2005/8/layout/vList3"/>
    <dgm:cxn modelId="{833D4719-8986-4E2A-93F7-91D6ABCC76B2}" type="presOf" srcId="{CCAAFE25-C2A5-4DD1-AB49-16759E86AD75}" destId="{217415F6-53DC-41F5-9164-2D167B4FBA65}" srcOrd="0" destOrd="0" presId="urn:microsoft.com/office/officeart/2005/8/layout/vList3"/>
    <dgm:cxn modelId="{0CDD5A29-F1ED-42B5-A8A2-4DF25BB23FAF}" type="presOf" srcId="{E1C1D3AB-F9D2-4B95-B958-9DABA8A40DF1}" destId="{75F76156-8EB2-4BE5-9FFC-F2908424F751}" srcOrd="0" destOrd="0" presId="urn:microsoft.com/office/officeart/2005/8/layout/vList3"/>
    <dgm:cxn modelId="{090CFF56-B24F-4F2E-B67C-308EF3B36937}" type="presOf" srcId="{084A63F0-C846-4E97-96E1-908BD4AC05D5}" destId="{6B997E06-009B-4792-8834-87645A63664E}" srcOrd="0" destOrd="0" presId="urn:microsoft.com/office/officeart/2005/8/layout/vList3"/>
    <dgm:cxn modelId="{D3EC92A2-BDE1-4269-BF8E-625ACCE6F10A}" srcId="{CCAAFE25-C2A5-4DD1-AB49-16759E86AD75}" destId="{E1C1D3AB-F9D2-4B95-B958-9DABA8A40DF1}" srcOrd="2" destOrd="0" parTransId="{DD89C6FD-A1AC-447E-B029-58E31F704B4E}" sibTransId="{F0B8734A-872B-40CE-BB9D-B66DBBCC97DC}"/>
    <dgm:cxn modelId="{CFEC90CC-AD38-4238-A9EB-59303FD5E83C}" srcId="{CCAAFE25-C2A5-4DD1-AB49-16759E86AD75}" destId="{11E9A520-CA98-48F8-BE61-B642CF758E16}" srcOrd="0" destOrd="0" parTransId="{846103A8-A828-4E40-94A7-738641ED6DBA}" sibTransId="{133B1297-12AE-4F5C-8342-A11531AEB78E}"/>
    <dgm:cxn modelId="{A0E716D2-98EE-4BED-B095-1EB2CE5D8D67}" srcId="{CCAAFE25-C2A5-4DD1-AB49-16759E86AD75}" destId="{084A63F0-C846-4E97-96E1-908BD4AC05D5}" srcOrd="1" destOrd="0" parTransId="{9C41E888-9571-4FC5-A96A-ACD223E2B7B7}" sibTransId="{021A59FA-DFB3-4815-8038-2341ECDF91AC}"/>
    <dgm:cxn modelId="{9FA92CDD-705B-4C63-9725-9E126FFBF13F}" srcId="{CCAAFE25-C2A5-4DD1-AB49-16759E86AD75}" destId="{390A20A2-A494-4125-9A9B-71D30792EF88}" srcOrd="3" destOrd="0" parTransId="{D30F4417-5444-4EB0-B063-AEDB1C3538B0}" sibTransId="{E65F6CE0-0CAF-4055-B521-42242974B44B}"/>
    <dgm:cxn modelId="{7744B4DD-467C-47AA-9A28-8A55D52D7887}" type="presOf" srcId="{390A20A2-A494-4125-9A9B-71D30792EF88}" destId="{A7C73C25-1DA2-4B39-9EBD-E32D3765BB3A}" srcOrd="0" destOrd="0" presId="urn:microsoft.com/office/officeart/2005/8/layout/vList3"/>
    <dgm:cxn modelId="{8D9E87EC-F3AE-4C6B-A9DE-B3CB8A7F31F4}" type="presParOf" srcId="{217415F6-53DC-41F5-9164-2D167B4FBA65}" destId="{0ABFE3ED-7146-4CAF-A286-15C67AC76197}" srcOrd="0" destOrd="0" presId="urn:microsoft.com/office/officeart/2005/8/layout/vList3"/>
    <dgm:cxn modelId="{DD48A34B-09D6-4946-A3D0-10689C46E3EA}" type="presParOf" srcId="{0ABFE3ED-7146-4CAF-A286-15C67AC76197}" destId="{88FB0C57-A086-4FA2-A167-D733B74FB1E3}" srcOrd="0" destOrd="0" presId="urn:microsoft.com/office/officeart/2005/8/layout/vList3"/>
    <dgm:cxn modelId="{608FA500-26EB-49EC-996F-8010D22F41F1}" type="presParOf" srcId="{0ABFE3ED-7146-4CAF-A286-15C67AC76197}" destId="{F8F430EE-DDFE-4FA2-86CA-F6365C8C3A7E}" srcOrd="1" destOrd="0" presId="urn:microsoft.com/office/officeart/2005/8/layout/vList3"/>
    <dgm:cxn modelId="{6F40B1B6-103F-46A0-B0CB-89C6DC150EF6}" type="presParOf" srcId="{217415F6-53DC-41F5-9164-2D167B4FBA65}" destId="{A4A69F5D-A96C-4E98-BB95-F0C1A74A52DE}" srcOrd="1" destOrd="0" presId="urn:microsoft.com/office/officeart/2005/8/layout/vList3"/>
    <dgm:cxn modelId="{51B9E3B0-48E5-4890-9210-50C3C2BB7D3B}" type="presParOf" srcId="{217415F6-53DC-41F5-9164-2D167B4FBA65}" destId="{D2D5038E-C3FF-40C2-83A8-0004497A7C12}" srcOrd="2" destOrd="0" presId="urn:microsoft.com/office/officeart/2005/8/layout/vList3"/>
    <dgm:cxn modelId="{1921A378-01BA-4526-9898-26640F2E2A66}" type="presParOf" srcId="{D2D5038E-C3FF-40C2-83A8-0004497A7C12}" destId="{65F59FE8-4552-41BB-A749-3AEC0EA457E1}" srcOrd="0" destOrd="0" presId="urn:microsoft.com/office/officeart/2005/8/layout/vList3"/>
    <dgm:cxn modelId="{D8ACA053-94BE-42E1-9BD5-CFFBF2036DAF}" type="presParOf" srcId="{D2D5038E-C3FF-40C2-83A8-0004497A7C12}" destId="{6B997E06-009B-4792-8834-87645A63664E}" srcOrd="1" destOrd="0" presId="urn:microsoft.com/office/officeart/2005/8/layout/vList3"/>
    <dgm:cxn modelId="{B033B30C-D985-4C64-BABB-A2603879E7D7}" type="presParOf" srcId="{217415F6-53DC-41F5-9164-2D167B4FBA65}" destId="{331E54B7-B45A-47F6-9487-F30FE485113A}" srcOrd="3" destOrd="0" presId="urn:microsoft.com/office/officeart/2005/8/layout/vList3"/>
    <dgm:cxn modelId="{C440DE25-9703-49ED-996C-60A7F3DC443E}" type="presParOf" srcId="{217415F6-53DC-41F5-9164-2D167B4FBA65}" destId="{55D309FE-1794-427A-81B7-8F19EA23A7D3}" srcOrd="4" destOrd="0" presId="urn:microsoft.com/office/officeart/2005/8/layout/vList3"/>
    <dgm:cxn modelId="{F6B9B47C-F471-478F-8713-2F1F189B290E}" type="presParOf" srcId="{55D309FE-1794-427A-81B7-8F19EA23A7D3}" destId="{1D6B804C-3EE3-4B9C-98EC-E72237A2143B}" srcOrd="0" destOrd="0" presId="urn:microsoft.com/office/officeart/2005/8/layout/vList3"/>
    <dgm:cxn modelId="{662BA489-2835-43F5-B84C-C4C2E90764BC}" type="presParOf" srcId="{55D309FE-1794-427A-81B7-8F19EA23A7D3}" destId="{75F76156-8EB2-4BE5-9FFC-F2908424F751}" srcOrd="1" destOrd="0" presId="urn:microsoft.com/office/officeart/2005/8/layout/vList3"/>
    <dgm:cxn modelId="{6A1D6F68-C0F7-416E-8127-6DF5EC59583D}" type="presParOf" srcId="{217415F6-53DC-41F5-9164-2D167B4FBA65}" destId="{D2F6CB91-5DB9-4FE6-BC26-1A3041C8B2B9}" srcOrd="5" destOrd="0" presId="urn:microsoft.com/office/officeart/2005/8/layout/vList3"/>
    <dgm:cxn modelId="{6761F853-9CA7-4EB5-93FC-728C61883D2E}" type="presParOf" srcId="{217415F6-53DC-41F5-9164-2D167B4FBA65}" destId="{FB131323-B7CA-4EC1-AC25-EE941C4F0F8C}" srcOrd="6" destOrd="0" presId="urn:microsoft.com/office/officeart/2005/8/layout/vList3"/>
    <dgm:cxn modelId="{3BBF589E-FD3A-4012-B085-6CDC17E38A80}" type="presParOf" srcId="{FB131323-B7CA-4EC1-AC25-EE941C4F0F8C}" destId="{94CBC14F-B7B8-498E-8DE7-D7EE5B94A44D}" srcOrd="0" destOrd="0" presId="urn:microsoft.com/office/officeart/2005/8/layout/vList3"/>
    <dgm:cxn modelId="{C8ED4D37-E698-4ACB-A035-17B7A51313A3}" type="presParOf" srcId="{FB131323-B7CA-4EC1-AC25-EE941C4F0F8C}" destId="{A7C73C25-1DA2-4B39-9EBD-E32D3765BB3A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88CA7E-3BED-4AC1-AA6A-0FB8EE13D4CD}" type="doc">
      <dgm:prSet loTypeId="urn:microsoft.com/office/officeart/2008/layout/PictureAccent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A50EBB10-D4B9-49DD-979F-7587ECAA7217}">
      <dgm:prSet custT="1"/>
      <dgm:spPr/>
      <dgm:t>
        <a:bodyPr/>
        <a:lstStyle/>
        <a:p>
          <a:r>
            <a:rPr lang="de-DE" sz="2000" b="1" dirty="0">
              <a:solidFill>
                <a:srgbClr val="00206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Identify and analyse</a:t>
          </a:r>
          <a:r>
            <a:rPr lang="en-US" sz="2000" b="1" dirty="0">
              <a:solidFill>
                <a:srgbClr val="00206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 the trends of ecological health and climate indicators at the migration origins of Nigeria</a:t>
          </a:r>
        </a:p>
      </dgm:t>
    </dgm:pt>
    <dgm:pt modelId="{D76E4479-6D0A-474E-B0D4-A3903B9C2B3D}" type="parTrans" cxnId="{F624D183-74F2-4BEF-ACD3-29A6DA9BA683}">
      <dgm:prSet/>
      <dgm:spPr/>
      <dgm:t>
        <a:bodyPr/>
        <a:lstStyle/>
        <a:p>
          <a:endParaRPr lang="en-US" sz="2400" b="1"/>
        </a:p>
      </dgm:t>
    </dgm:pt>
    <dgm:pt modelId="{161A255F-85AC-46DC-A9E0-FAB719E8C715}" type="sibTrans" cxnId="{F624D183-74F2-4BEF-ACD3-29A6DA9BA683}">
      <dgm:prSet/>
      <dgm:spPr/>
      <dgm:t>
        <a:bodyPr/>
        <a:lstStyle/>
        <a:p>
          <a:endParaRPr lang="en-US" sz="2400" b="1"/>
        </a:p>
      </dgm:t>
    </dgm:pt>
    <dgm:pt modelId="{C5EF0A6F-D231-435C-AD27-0E2C3577528B}">
      <dgm:prSet custT="1"/>
      <dgm:spPr/>
      <dgm:t>
        <a:bodyPr/>
        <a:lstStyle/>
        <a:p>
          <a:r>
            <a:rPr lang="en-US" sz="2000" b="1" kern="1200" dirty="0">
              <a:solidFill>
                <a:srgbClr val="00206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Identify the migration patterns at the origin and destination hotspots of Nigeria</a:t>
          </a:r>
        </a:p>
      </dgm:t>
    </dgm:pt>
    <dgm:pt modelId="{27326EA0-08EC-4BE5-99DE-47DFFE951130}" type="parTrans" cxnId="{9F9E326A-359E-456E-80AE-D10059250AC6}">
      <dgm:prSet/>
      <dgm:spPr/>
      <dgm:t>
        <a:bodyPr/>
        <a:lstStyle/>
        <a:p>
          <a:endParaRPr lang="en-US" sz="2400" b="1"/>
        </a:p>
      </dgm:t>
    </dgm:pt>
    <dgm:pt modelId="{430024DE-B3DE-4C12-A681-1B8BC8A7830A}" type="sibTrans" cxnId="{9F9E326A-359E-456E-80AE-D10059250AC6}">
      <dgm:prSet/>
      <dgm:spPr/>
      <dgm:t>
        <a:bodyPr/>
        <a:lstStyle/>
        <a:p>
          <a:endParaRPr lang="en-US" sz="2400" b="1"/>
        </a:p>
      </dgm:t>
    </dgm:pt>
    <dgm:pt modelId="{C9879A2D-FD59-4A3C-9AAA-C72BB6D9FD84}">
      <dgm:prSet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Assess the influence of the environment and climate on migration decisions in Nigeria </a:t>
          </a:r>
        </a:p>
      </dgm:t>
    </dgm:pt>
    <dgm:pt modelId="{D77578F4-48B4-4253-9FE7-4FD8E2549F62}" type="parTrans" cxnId="{599FCE00-19F2-487D-A3F0-F08034B2B07D}">
      <dgm:prSet/>
      <dgm:spPr/>
      <dgm:t>
        <a:bodyPr/>
        <a:lstStyle/>
        <a:p>
          <a:endParaRPr lang="en-US" sz="2400" b="1"/>
        </a:p>
      </dgm:t>
    </dgm:pt>
    <dgm:pt modelId="{41CED074-D4BF-4A0E-A5D9-D0F99357B43D}" type="sibTrans" cxnId="{599FCE00-19F2-487D-A3F0-F08034B2B07D}">
      <dgm:prSet/>
      <dgm:spPr/>
      <dgm:t>
        <a:bodyPr/>
        <a:lstStyle/>
        <a:p>
          <a:endParaRPr lang="en-US" sz="2400" b="1"/>
        </a:p>
      </dgm:t>
    </dgm:pt>
    <dgm:pt modelId="{5ECB6812-BF9A-43F9-8A3D-1C6D6CAB1029}">
      <dgm:prSet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Evaluate the impacts of migration on destination communities in Nigeria</a:t>
          </a:r>
        </a:p>
      </dgm:t>
    </dgm:pt>
    <dgm:pt modelId="{67BC2901-2FDD-4681-946C-FE8EDB06C309}" type="parTrans" cxnId="{B1470BA6-AA56-401E-A531-08C56BEE3F71}">
      <dgm:prSet/>
      <dgm:spPr/>
      <dgm:t>
        <a:bodyPr/>
        <a:lstStyle/>
        <a:p>
          <a:endParaRPr lang="en-US" sz="2400" b="1"/>
        </a:p>
      </dgm:t>
    </dgm:pt>
    <dgm:pt modelId="{245AC5AF-1C43-463D-A58E-0FE1635237ED}" type="sibTrans" cxnId="{B1470BA6-AA56-401E-A531-08C56BEE3F71}">
      <dgm:prSet/>
      <dgm:spPr/>
      <dgm:t>
        <a:bodyPr/>
        <a:lstStyle/>
        <a:p>
          <a:endParaRPr lang="en-US" sz="2400" b="1"/>
        </a:p>
      </dgm:t>
    </dgm:pt>
    <dgm:pt modelId="{497A66D6-684B-4831-AD38-E131DB2E837B}">
      <dgm:prSet phldrT="[Text]" custT="1"/>
      <dgm:spPr/>
      <dgm:t>
        <a:bodyPr/>
        <a:lstStyle/>
        <a:p>
          <a:pPr>
            <a:buNone/>
          </a:pPr>
          <a:r>
            <a:rPr lang="en-US" sz="2000" b="1" kern="1200" dirty="0">
              <a:solidFill>
                <a:srgbClr val="7030A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This study aims to examine the influence of climatic and environmental factors on migration trends in Nigeria</a:t>
          </a:r>
        </a:p>
      </dgm:t>
    </dgm:pt>
    <dgm:pt modelId="{2C5DB09D-E1C5-4B2D-9923-07C008C99B91}" type="sibTrans" cxnId="{EFEB5807-93E5-49BB-93B9-4331C16EF6F4}">
      <dgm:prSet/>
      <dgm:spPr/>
      <dgm:t>
        <a:bodyPr/>
        <a:lstStyle/>
        <a:p>
          <a:endParaRPr lang="en-US" sz="2400" b="1"/>
        </a:p>
      </dgm:t>
    </dgm:pt>
    <dgm:pt modelId="{6AED7F36-07CD-4B62-9DF2-CEC7C448CDB8}" type="parTrans" cxnId="{EFEB5807-93E5-49BB-93B9-4331C16EF6F4}">
      <dgm:prSet/>
      <dgm:spPr/>
      <dgm:t>
        <a:bodyPr/>
        <a:lstStyle/>
        <a:p>
          <a:endParaRPr lang="en-US" sz="2400" b="1"/>
        </a:p>
      </dgm:t>
    </dgm:pt>
    <dgm:pt modelId="{45390041-7916-46AD-B957-62F9784B3A5B}" type="pres">
      <dgm:prSet presAssocID="{0E88CA7E-3BED-4AC1-AA6A-0FB8EE13D4CD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0909CFC-8A4E-46B3-AE61-9561D2D6E848}" type="pres">
      <dgm:prSet presAssocID="{497A66D6-684B-4831-AD38-E131DB2E837B}" presName="root" presStyleCnt="0">
        <dgm:presLayoutVars>
          <dgm:chMax/>
          <dgm:chPref val="4"/>
        </dgm:presLayoutVars>
      </dgm:prSet>
      <dgm:spPr/>
    </dgm:pt>
    <dgm:pt modelId="{B6093508-9466-472A-B909-F177FD97D083}" type="pres">
      <dgm:prSet presAssocID="{497A66D6-684B-4831-AD38-E131DB2E837B}" presName="rootComposite" presStyleCnt="0">
        <dgm:presLayoutVars/>
      </dgm:prSet>
      <dgm:spPr/>
    </dgm:pt>
    <dgm:pt modelId="{C54D4F8A-C13C-4AB9-8A45-E19853068C75}" type="pres">
      <dgm:prSet presAssocID="{497A66D6-684B-4831-AD38-E131DB2E837B}" presName="rootText" presStyleLbl="node0" presStyleIdx="0" presStyleCnt="1" custLinFactNeighborX="-52" custLinFactNeighborY="13329">
        <dgm:presLayoutVars>
          <dgm:chMax/>
          <dgm:chPref val="4"/>
        </dgm:presLayoutVars>
      </dgm:prSet>
      <dgm:spPr/>
    </dgm:pt>
    <dgm:pt modelId="{0415CB2B-6589-42E8-A213-3E2D56E113BB}" type="pres">
      <dgm:prSet presAssocID="{497A66D6-684B-4831-AD38-E131DB2E837B}" presName="childShape" presStyleCnt="0">
        <dgm:presLayoutVars>
          <dgm:chMax val="0"/>
          <dgm:chPref val="0"/>
        </dgm:presLayoutVars>
      </dgm:prSet>
      <dgm:spPr/>
    </dgm:pt>
    <dgm:pt modelId="{5F70E227-D9A1-45AE-A9A9-C55963E014EC}" type="pres">
      <dgm:prSet presAssocID="{A50EBB10-D4B9-49DD-979F-7587ECAA7217}" presName="childComposite" presStyleCnt="0">
        <dgm:presLayoutVars>
          <dgm:chMax val="0"/>
          <dgm:chPref val="0"/>
        </dgm:presLayoutVars>
      </dgm:prSet>
      <dgm:spPr/>
    </dgm:pt>
    <dgm:pt modelId="{053076EF-882E-436F-9FE4-D6FC19A5F0D2}" type="pres">
      <dgm:prSet presAssocID="{A50EBB10-D4B9-49DD-979F-7587ECAA7217}" presName="Image" presStyleLbl="node1" presStyleIdx="0" presStyleCnt="4" custScaleX="78573" custScaleY="77958" custLinFactNeighborX="-533" custLinFactNeighborY="-11190"/>
      <dgm:spPr/>
    </dgm:pt>
    <dgm:pt modelId="{40893409-9E19-40CB-9B32-4EEB24C85D9D}" type="pres">
      <dgm:prSet presAssocID="{A50EBB10-D4B9-49DD-979F-7587ECAA7217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E174D28B-8542-4A5D-BC25-9A249D5D45C6}" type="pres">
      <dgm:prSet presAssocID="{C5EF0A6F-D231-435C-AD27-0E2C3577528B}" presName="childComposite" presStyleCnt="0">
        <dgm:presLayoutVars>
          <dgm:chMax val="0"/>
          <dgm:chPref val="0"/>
        </dgm:presLayoutVars>
      </dgm:prSet>
      <dgm:spPr/>
    </dgm:pt>
    <dgm:pt modelId="{DCBBF394-9DB7-4991-9636-6B34F970EF43}" type="pres">
      <dgm:prSet presAssocID="{C5EF0A6F-D231-435C-AD27-0E2C3577528B}" presName="Image" presStyleLbl="node1" presStyleIdx="1" presStyleCnt="4" custScaleX="56023" custScaleY="30042" custLinFactNeighborX="-5197" custLinFactNeighborY="20156"/>
      <dgm:spPr/>
    </dgm:pt>
    <dgm:pt modelId="{4E2E9170-92E6-49F6-9362-B6554D92EBD6}" type="pres">
      <dgm:prSet presAssocID="{C5EF0A6F-D231-435C-AD27-0E2C3577528B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F3A05055-07FF-4912-981D-076D498DB50B}" type="pres">
      <dgm:prSet presAssocID="{C9879A2D-FD59-4A3C-9AAA-C72BB6D9FD84}" presName="childComposite" presStyleCnt="0">
        <dgm:presLayoutVars>
          <dgm:chMax val="0"/>
          <dgm:chPref val="0"/>
        </dgm:presLayoutVars>
      </dgm:prSet>
      <dgm:spPr/>
    </dgm:pt>
    <dgm:pt modelId="{8E3FDF7D-D971-431B-9A7E-429248B0E7BF}" type="pres">
      <dgm:prSet presAssocID="{C9879A2D-FD59-4A3C-9AAA-C72BB6D9FD84}" presName="Image" presStyleLbl="node1" presStyleIdx="2" presStyleCnt="4" custScaleX="68654" custScaleY="80816" custLinFactNeighborX="-1692" custLinFactNeighborY="9782"/>
      <dgm:spPr/>
    </dgm:pt>
    <dgm:pt modelId="{9165AAF0-0C25-4147-B497-6AC24B5C3A83}" type="pres">
      <dgm:prSet presAssocID="{C9879A2D-FD59-4A3C-9AAA-C72BB6D9FD84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CF5FFC9D-9958-4E23-AFC7-BFC80CA4D3AC}" type="pres">
      <dgm:prSet presAssocID="{5ECB6812-BF9A-43F9-8A3D-1C6D6CAB1029}" presName="childComposite" presStyleCnt="0">
        <dgm:presLayoutVars>
          <dgm:chMax val="0"/>
          <dgm:chPref val="0"/>
        </dgm:presLayoutVars>
      </dgm:prSet>
      <dgm:spPr/>
    </dgm:pt>
    <dgm:pt modelId="{20B7BBC9-0E29-4A13-A14B-93CEA3CDB508}" type="pres">
      <dgm:prSet presAssocID="{5ECB6812-BF9A-43F9-8A3D-1C6D6CAB1029}" presName="Image" presStyleLbl="node1" presStyleIdx="3" presStyleCnt="4" custLinFactNeighborY="798"/>
      <dgm:spPr/>
    </dgm:pt>
    <dgm:pt modelId="{DFBDE93F-CFF9-4267-9816-537D11B84894}" type="pres">
      <dgm:prSet presAssocID="{5ECB6812-BF9A-43F9-8A3D-1C6D6CAB1029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99FCE00-19F2-487D-A3F0-F08034B2B07D}" srcId="{497A66D6-684B-4831-AD38-E131DB2E837B}" destId="{C9879A2D-FD59-4A3C-9AAA-C72BB6D9FD84}" srcOrd="2" destOrd="0" parTransId="{D77578F4-48B4-4253-9FE7-4FD8E2549F62}" sibTransId="{41CED074-D4BF-4A0E-A5D9-D0F99357B43D}"/>
    <dgm:cxn modelId="{EFEB5807-93E5-49BB-93B9-4331C16EF6F4}" srcId="{0E88CA7E-3BED-4AC1-AA6A-0FB8EE13D4CD}" destId="{497A66D6-684B-4831-AD38-E131DB2E837B}" srcOrd="0" destOrd="0" parTransId="{6AED7F36-07CD-4B62-9DF2-CEC7C448CDB8}" sibTransId="{2C5DB09D-E1C5-4B2D-9923-07C008C99B91}"/>
    <dgm:cxn modelId="{D4766365-4B28-44AD-8381-05AE40EE122B}" type="presOf" srcId="{C5EF0A6F-D231-435C-AD27-0E2C3577528B}" destId="{4E2E9170-92E6-49F6-9362-B6554D92EBD6}" srcOrd="0" destOrd="0" presId="urn:microsoft.com/office/officeart/2008/layout/PictureAccentList"/>
    <dgm:cxn modelId="{9F9E326A-359E-456E-80AE-D10059250AC6}" srcId="{497A66D6-684B-4831-AD38-E131DB2E837B}" destId="{C5EF0A6F-D231-435C-AD27-0E2C3577528B}" srcOrd="1" destOrd="0" parTransId="{27326EA0-08EC-4BE5-99DE-47DFFE951130}" sibTransId="{430024DE-B3DE-4C12-A681-1B8BC8A7830A}"/>
    <dgm:cxn modelId="{F624D183-74F2-4BEF-ACD3-29A6DA9BA683}" srcId="{497A66D6-684B-4831-AD38-E131DB2E837B}" destId="{A50EBB10-D4B9-49DD-979F-7587ECAA7217}" srcOrd="0" destOrd="0" parTransId="{D76E4479-6D0A-474E-B0D4-A3903B9C2B3D}" sibTransId="{161A255F-85AC-46DC-A9E0-FAB719E8C715}"/>
    <dgm:cxn modelId="{B1470BA6-AA56-401E-A531-08C56BEE3F71}" srcId="{497A66D6-684B-4831-AD38-E131DB2E837B}" destId="{5ECB6812-BF9A-43F9-8A3D-1C6D6CAB1029}" srcOrd="3" destOrd="0" parTransId="{67BC2901-2FDD-4681-946C-FE8EDB06C309}" sibTransId="{245AC5AF-1C43-463D-A58E-0FE1635237ED}"/>
    <dgm:cxn modelId="{6B8D36B1-C8B3-41D9-9B14-A1A61069972D}" type="presOf" srcId="{5ECB6812-BF9A-43F9-8A3D-1C6D6CAB1029}" destId="{DFBDE93F-CFF9-4267-9816-537D11B84894}" srcOrd="0" destOrd="0" presId="urn:microsoft.com/office/officeart/2008/layout/PictureAccentList"/>
    <dgm:cxn modelId="{974144CB-4597-4F9C-811F-801AE04FCF91}" type="presOf" srcId="{C9879A2D-FD59-4A3C-9AAA-C72BB6D9FD84}" destId="{9165AAF0-0C25-4147-B497-6AC24B5C3A83}" srcOrd="0" destOrd="0" presId="urn:microsoft.com/office/officeart/2008/layout/PictureAccentList"/>
    <dgm:cxn modelId="{28C01DD0-644A-46FA-AD0F-BC69ABEF4C29}" type="presOf" srcId="{A50EBB10-D4B9-49DD-979F-7587ECAA7217}" destId="{40893409-9E19-40CB-9B32-4EEB24C85D9D}" srcOrd="0" destOrd="0" presId="urn:microsoft.com/office/officeart/2008/layout/PictureAccentList"/>
    <dgm:cxn modelId="{96E637D5-0DC2-429C-B3EB-957C45717D3A}" type="presOf" srcId="{497A66D6-684B-4831-AD38-E131DB2E837B}" destId="{C54D4F8A-C13C-4AB9-8A45-E19853068C75}" srcOrd="0" destOrd="0" presId="urn:microsoft.com/office/officeart/2008/layout/PictureAccentList"/>
    <dgm:cxn modelId="{770D65E9-7B8F-4EB1-B70A-D1B82AD8D136}" type="presOf" srcId="{0E88CA7E-3BED-4AC1-AA6A-0FB8EE13D4CD}" destId="{45390041-7916-46AD-B957-62F9784B3A5B}" srcOrd="0" destOrd="0" presId="urn:microsoft.com/office/officeart/2008/layout/PictureAccentList"/>
    <dgm:cxn modelId="{830693C4-1888-45A0-8ECF-75885AE47710}" type="presParOf" srcId="{45390041-7916-46AD-B957-62F9784B3A5B}" destId="{70909CFC-8A4E-46B3-AE61-9561D2D6E848}" srcOrd="0" destOrd="0" presId="urn:microsoft.com/office/officeart/2008/layout/PictureAccentList"/>
    <dgm:cxn modelId="{7FFEAB64-F3C2-4D47-9ED1-AF4631B5920D}" type="presParOf" srcId="{70909CFC-8A4E-46B3-AE61-9561D2D6E848}" destId="{B6093508-9466-472A-B909-F177FD97D083}" srcOrd="0" destOrd="0" presId="urn:microsoft.com/office/officeart/2008/layout/PictureAccentList"/>
    <dgm:cxn modelId="{65283D4C-11AA-4262-876A-6EA3F4D36C87}" type="presParOf" srcId="{B6093508-9466-472A-B909-F177FD97D083}" destId="{C54D4F8A-C13C-4AB9-8A45-E19853068C75}" srcOrd="0" destOrd="0" presId="urn:microsoft.com/office/officeart/2008/layout/PictureAccentList"/>
    <dgm:cxn modelId="{DC922228-16A5-4633-9034-9398D33264F2}" type="presParOf" srcId="{70909CFC-8A4E-46B3-AE61-9561D2D6E848}" destId="{0415CB2B-6589-42E8-A213-3E2D56E113BB}" srcOrd="1" destOrd="0" presId="urn:microsoft.com/office/officeart/2008/layout/PictureAccentList"/>
    <dgm:cxn modelId="{E0AB178F-7BC6-4C17-9395-ADFFD73F29C6}" type="presParOf" srcId="{0415CB2B-6589-42E8-A213-3E2D56E113BB}" destId="{5F70E227-D9A1-45AE-A9A9-C55963E014EC}" srcOrd="0" destOrd="0" presId="urn:microsoft.com/office/officeart/2008/layout/PictureAccentList"/>
    <dgm:cxn modelId="{D46F9DF5-AD52-4085-B4F2-4AA9C3A63C69}" type="presParOf" srcId="{5F70E227-D9A1-45AE-A9A9-C55963E014EC}" destId="{053076EF-882E-436F-9FE4-D6FC19A5F0D2}" srcOrd="0" destOrd="0" presId="urn:microsoft.com/office/officeart/2008/layout/PictureAccentList"/>
    <dgm:cxn modelId="{8ED5E5DD-CC8D-4DF2-8455-8E7F6CD26DE8}" type="presParOf" srcId="{5F70E227-D9A1-45AE-A9A9-C55963E014EC}" destId="{40893409-9E19-40CB-9B32-4EEB24C85D9D}" srcOrd="1" destOrd="0" presId="urn:microsoft.com/office/officeart/2008/layout/PictureAccentList"/>
    <dgm:cxn modelId="{B2072EA0-0D35-4562-A70A-74C6F9AA648D}" type="presParOf" srcId="{0415CB2B-6589-42E8-A213-3E2D56E113BB}" destId="{E174D28B-8542-4A5D-BC25-9A249D5D45C6}" srcOrd="1" destOrd="0" presId="urn:microsoft.com/office/officeart/2008/layout/PictureAccentList"/>
    <dgm:cxn modelId="{0E7193CD-68B9-404F-8E0A-0FED2EF2F966}" type="presParOf" srcId="{E174D28B-8542-4A5D-BC25-9A249D5D45C6}" destId="{DCBBF394-9DB7-4991-9636-6B34F970EF43}" srcOrd="0" destOrd="0" presId="urn:microsoft.com/office/officeart/2008/layout/PictureAccentList"/>
    <dgm:cxn modelId="{84701E9F-00E2-4531-A458-73CA3639FDAE}" type="presParOf" srcId="{E174D28B-8542-4A5D-BC25-9A249D5D45C6}" destId="{4E2E9170-92E6-49F6-9362-B6554D92EBD6}" srcOrd="1" destOrd="0" presId="urn:microsoft.com/office/officeart/2008/layout/PictureAccentList"/>
    <dgm:cxn modelId="{E1D60AF7-ABE6-4B41-A745-2A0E78AE34F9}" type="presParOf" srcId="{0415CB2B-6589-42E8-A213-3E2D56E113BB}" destId="{F3A05055-07FF-4912-981D-076D498DB50B}" srcOrd="2" destOrd="0" presId="urn:microsoft.com/office/officeart/2008/layout/PictureAccentList"/>
    <dgm:cxn modelId="{95914B55-A616-4D25-91B2-94A3766FA739}" type="presParOf" srcId="{F3A05055-07FF-4912-981D-076D498DB50B}" destId="{8E3FDF7D-D971-431B-9A7E-429248B0E7BF}" srcOrd="0" destOrd="0" presId="urn:microsoft.com/office/officeart/2008/layout/PictureAccentList"/>
    <dgm:cxn modelId="{E23D8D6C-F41B-4E68-8B4A-F84B91F695FE}" type="presParOf" srcId="{F3A05055-07FF-4912-981D-076D498DB50B}" destId="{9165AAF0-0C25-4147-B497-6AC24B5C3A83}" srcOrd="1" destOrd="0" presId="urn:microsoft.com/office/officeart/2008/layout/PictureAccentList"/>
    <dgm:cxn modelId="{73E4CFCC-E8CA-4E17-97FC-704A32B5506D}" type="presParOf" srcId="{0415CB2B-6589-42E8-A213-3E2D56E113BB}" destId="{CF5FFC9D-9958-4E23-AFC7-BFC80CA4D3AC}" srcOrd="3" destOrd="0" presId="urn:microsoft.com/office/officeart/2008/layout/PictureAccentList"/>
    <dgm:cxn modelId="{00875151-CF0A-450D-B526-5606CD15CB6A}" type="presParOf" srcId="{CF5FFC9D-9958-4E23-AFC7-BFC80CA4D3AC}" destId="{20B7BBC9-0E29-4A13-A14B-93CEA3CDB508}" srcOrd="0" destOrd="0" presId="urn:microsoft.com/office/officeart/2008/layout/PictureAccentList"/>
    <dgm:cxn modelId="{BE792712-BE48-47DE-B4F4-634FBC11169E}" type="presParOf" srcId="{CF5FFC9D-9958-4E23-AFC7-BFC80CA4D3AC}" destId="{DFBDE93F-CFF9-4267-9816-537D11B84894}" srcOrd="1" destOrd="0" presId="urn:microsoft.com/office/officeart/2008/layout/PictureAccentList"/>
  </dgm:cxnLst>
  <dgm:bg/>
  <dgm:whole>
    <a:ln w="9525" cap="flat" cmpd="sng" algn="ctr">
      <a:noFill/>
      <a:prstDash val="solid"/>
      <a:round/>
      <a:headEnd type="none" w="med" len="med"/>
      <a:tailEnd type="none" w="med" len="med"/>
      <a:extLst>
        <a:ext uri="{C807C97D-BFC1-408E-A445-0C87EB9F89A2}">
          <ask:lineSketchStyleProps xmlns:ask="http://schemas.microsoft.com/office/drawing/2018/sketchyshapes">
            <ask:type>
              <ask:lineSketchCurved/>
            </ask:type>
          </ask:lineSketchStyleProps>
        </a:ext>
      </a:extLst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37D5CD-FB16-46CB-85F2-078D60819C9C}" type="doc">
      <dgm:prSet loTypeId="urn:microsoft.com/office/officeart/2005/8/layout/hProcess7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NG"/>
        </a:p>
      </dgm:t>
    </dgm:pt>
    <dgm:pt modelId="{579FF123-A4BE-4D3D-B19D-1F343BCF701D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Step 1</a:t>
          </a:r>
          <a:endParaRPr lang="en-NG" dirty="0">
            <a:solidFill>
              <a:schemeClr val="tx1"/>
            </a:solidFill>
          </a:endParaRPr>
        </a:p>
      </dgm:t>
    </dgm:pt>
    <dgm:pt modelId="{84828E43-AD4E-405B-A9F6-7358DFE89DC4}" type="parTrans" cxnId="{D59C87C2-D132-4161-BE50-5C1F9A6E1A6D}">
      <dgm:prSet/>
      <dgm:spPr/>
      <dgm:t>
        <a:bodyPr/>
        <a:lstStyle/>
        <a:p>
          <a:endParaRPr lang="en-NG"/>
        </a:p>
      </dgm:t>
    </dgm:pt>
    <dgm:pt modelId="{BC71396F-77F4-46B8-84A6-634D38273623}" type="sibTrans" cxnId="{D59C87C2-D132-4161-BE50-5C1F9A6E1A6D}">
      <dgm:prSet/>
      <dgm:spPr/>
      <dgm:t>
        <a:bodyPr/>
        <a:lstStyle/>
        <a:p>
          <a:endParaRPr lang="en-NG"/>
        </a:p>
      </dgm:t>
    </dgm:pt>
    <dgm:pt modelId="{764D8555-AF1A-4D57-8458-B87FE86A2E1E}">
      <dgm:prSet phldrT="[Text]"/>
      <dgm:spPr/>
      <dgm:t>
        <a:bodyPr/>
        <a:lstStyle/>
        <a:p>
          <a:r>
            <a:rPr lang="en-US" dirty="0"/>
            <a:t>Identification and selection of twelve official enumeration areas (EA) from six LGAs nationwide</a:t>
          </a:r>
          <a:endParaRPr lang="en-NG" dirty="0"/>
        </a:p>
      </dgm:t>
    </dgm:pt>
    <dgm:pt modelId="{E455F5A8-C796-4DA5-AFB1-60B697AFAE63}" type="parTrans" cxnId="{9F1F8174-4314-45BF-ABE7-125CD5FBB930}">
      <dgm:prSet/>
      <dgm:spPr/>
      <dgm:t>
        <a:bodyPr/>
        <a:lstStyle/>
        <a:p>
          <a:endParaRPr lang="en-NG"/>
        </a:p>
      </dgm:t>
    </dgm:pt>
    <dgm:pt modelId="{6E75552D-FF12-4643-8DEC-A23D317E7FBC}" type="sibTrans" cxnId="{9F1F8174-4314-45BF-ABE7-125CD5FBB930}">
      <dgm:prSet/>
      <dgm:spPr/>
      <dgm:t>
        <a:bodyPr/>
        <a:lstStyle/>
        <a:p>
          <a:endParaRPr lang="en-NG"/>
        </a:p>
      </dgm:t>
    </dgm:pt>
    <dgm:pt modelId="{A13B8981-1E4C-4103-B647-75477A6138D9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Step 2</a:t>
          </a:r>
          <a:endParaRPr lang="en-NG" dirty="0">
            <a:solidFill>
              <a:schemeClr val="tx1"/>
            </a:solidFill>
          </a:endParaRPr>
        </a:p>
      </dgm:t>
    </dgm:pt>
    <dgm:pt modelId="{6A89F033-CC12-494B-B387-DE14F4CC2F6E}" type="parTrans" cxnId="{649D1981-7B33-4340-836A-C117CDB67511}">
      <dgm:prSet/>
      <dgm:spPr/>
      <dgm:t>
        <a:bodyPr/>
        <a:lstStyle/>
        <a:p>
          <a:endParaRPr lang="en-NG"/>
        </a:p>
      </dgm:t>
    </dgm:pt>
    <dgm:pt modelId="{A18DB253-5DA6-4370-9D7D-CB8499288661}" type="sibTrans" cxnId="{649D1981-7B33-4340-836A-C117CDB67511}">
      <dgm:prSet/>
      <dgm:spPr/>
      <dgm:t>
        <a:bodyPr/>
        <a:lstStyle/>
        <a:p>
          <a:endParaRPr lang="en-NG"/>
        </a:p>
      </dgm:t>
    </dgm:pt>
    <dgm:pt modelId="{9BBD4ED6-F211-434C-A1FE-B2A2E125742B}">
      <dgm:prSet phldrT="[Text]"/>
      <dgm:spPr/>
      <dgm:t>
        <a:bodyPr/>
        <a:lstStyle/>
        <a:p>
          <a:r>
            <a:rPr lang="en-US" dirty="0"/>
            <a:t>Identification of migrants’ origin and destination enclaves in each community </a:t>
          </a:r>
          <a:endParaRPr lang="en-NG" dirty="0"/>
        </a:p>
      </dgm:t>
    </dgm:pt>
    <dgm:pt modelId="{75E176FD-F723-40F6-9C00-D7D2EDD85254}" type="parTrans" cxnId="{AC92EEFD-13D2-4F20-A816-FD7D87202341}">
      <dgm:prSet/>
      <dgm:spPr/>
      <dgm:t>
        <a:bodyPr/>
        <a:lstStyle/>
        <a:p>
          <a:endParaRPr lang="en-NG"/>
        </a:p>
      </dgm:t>
    </dgm:pt>
    <dgm:pt modelId="{F32AACA1-D8CA-47DF-AA0A-30CCA7A39187}" type="sibTrans" cxnId="{AC92EEFD-13D2-4F20-A816-FD7D87202341}">
      <dgm:prSet/>
      <dgm:spPr/>
      <dgm:t>
        <a:bodyPr/>
        <a:lstStyle/>
        <a:p>
          <a:endParaRPr lang="en-NG"/>
        </a:p>
      </dgm:t>
    </dgm:pt>
    <dgm:pt modelId="{4F6EAEF6-CB22-4482-A925-CBCC4324E147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Step 3</a:t>
          </a:r>
          <a:endParaRPr lang="en-NG" dirty="0">
            <a:solidFill>
              <a:schemeClr val="tx1"/>
            </a:solidFill>
          </a:endParaRPr>
        </a:p>
      </dgm:t>
    </dgm:pt>
    <dgm:pt modelId="{881C3CC4-E585-48B7-9603-402B7B6208E5}" type="parTrans" cxnId="{829973BC-CBA7-45A5-A013-D44A8D5C2119}">
      <dgm:prSet/>
      <dgm:spPr/>
      <dgm:t>
        <a:bodyPr/>
        <a:lstStyle/>
        <a:p>
          <a:endParaRPr lang="en-NG"/>
        </a:p>
      </dgm:t>
    </dgm:pt>
    <dgm:pt modelId="{AC6994C4-492B-42EE-AE92-46D7027EBD06}" type="sibTrans" cxnId="{829973BC-CBA7-45A5-A013-D44A8D5C2119}">
      <dgm:prSet/>
      <dgm:spPr/>
      <dgm:t>
        <a:bodyPr/>
        <a:lstStyle/>
        <a:p>
          <a:endParaRPr lang="en-NG"/>
        </a:p>
      </dgm:t>
    </dgm:pt>
    <dgm:pt modelId="{879D98CE-B056-43AA-83CC-D3A6B7BF1C22}">
      <dgm:prSet phldrT="[Text]"/>
      <dgm:spPr/>
      <dgm:t>
        <a:bodyPr/>
        <a:lstStyle/>
        <a:p>
          <a:r>
            <a:rPr lang="en-US" dirty="0"/>
            <a:t>Purposive selection of ninety household heads for each EA </a:t>
          </a:r>
          <a:endParaRPr lang="en-NG" dirty="0"/>
        </a:p>
      </dgm:t>
    </dgm:pt>
    <dgm:pt modelId="{D0ECE358-45B6-4F83-B216-7343587ED204}" type="parTrans" cxnId="{5C95BAD2-B411-4EE6-B28B-A13C471CEF46}">
      <dgm:prSet/>
      <dgm:spPr/>
      <dgm:t>
        <a:bodyPr/>
        <a:lstStyle/>
        <a:p>
          <a:endParaRPr lang="en-NG"/>
        </a:p>
      </dgm:t>
    </dgm:pt>
    <dgm:pt modelId="{8814313D-78E2-450F-AE7A-C168707BD244}" type="sibTrans" cxnId="{5C95BAD2-B411-4EE6-B28B-A13C471CEF46}">
      <dgm:prSet/>
      <dgm:spPr/>
      <dgm:t>
        <a:bodyPr/>
        <a:lstStyle/>
        <a:p>
          <a:endParaRPr lang="en-NG"/>
        </a:p>
      </dgm:t>
    </dgm:pt>
    <dgm:pt modelId="{BB9DB845-0EFC-4509-ADFF-3CCBD9B0F355}" type="pres">
      <dgm:prSet presAssocID="{F337D5CD-FB16-46CB-85F2-078D60819C9C}" presName="Name0" presStyleCnt="0">
        <dgm:presLayoutVars>
          <dgm:dir/>
          <dgm:animLvl val="lvl"/>
          <dgm:resizeHandles val="exact"/>
        </dgm:presLayoutVars>
      </dgm:prSet>
      <dgm:spPr/>
    </dgm:pt>
    <dgm:pt modelId="{19BEC69B-9E17-4798-8343-0C1DF157E396}" type="pres">
      <dgm:prSet presAssocID="{579FF123-A4BE-4D3D-B19D-1F343BCF701D}" presName="compositeNode" presStyleCnt="0">
        <dgm:presLayoutVars>
          <dgm:bulletEnabled val="1"/>
        </dgm:presLayoutVars>
      </dgm:prSet>
      <dgm:spPr/>
    </dgm:pt>
    <dgm:pt modelId="{CCC17FD8-D777-4F29-874D-68D4E2B971A3}" type="pres">
      <dgm:prSet presAssocID="{579FF123-A4BE-4D3D-B19D-1F343BCF701D}" presName="bgRect" presStyleLbl="node1" presStyleIdx="0" presStyleCnt="3" custLinFactNeighborX="1439" custLinFactNeighborY="0"/>
      <dgm:spPr/>
    </dgm:pt>
    <dgm:pt modelId="{BA8D9DBC-8550-45FD-9AA1-1C8971598B8F}" type="pres">
      <dgm:prSet presAssocID="{579FF123-A4BE-4D3D-B19D-1F343BCF701D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9744C045-4BA0-49F7-9EAF-46C684267128}" type="pres">
      <dgm:prSet presAssocID="{579FF123-A4BE-4D3D-B19D-1F343BCF701D}" presName="childNode" presStyleLbl="node1" presStyleIdx="0" presStyleCnt="3">
        <dgm:presLayoutVars>
          <dgm:bulletEnabled val="1"/>
        </dgm:presLayoutVars>
      </dgm:prSet>
      <dgm:spPr/>
    </dgm:pt>
    <dgm:pt modelId="{0F6DF0ED-B77B-44C1-BD6C-95C3108ECF6A}" type="pres">
      <dgm:prSet presAssocID="{BC71396F-77F4-46B8-84A6-634D38273623}" presName="hSp" presStyleCnt="0"/>
      <dgm:spPr/>
    </dgm:pt>
    <dgm:pt modelId="{38F4EC26-8AB6-4799-A2E4-0F7A4A8299E2}" type="pres">
      <dgm:prSet presAssocID="{BC71396F-77F4-46B8-84A6-634D38273623}" presName="vProcSp" presStyleCnt="0"/>
      <dgm:spPr/>
    </dgm:pt>
    <dgm:pt modelId="{05DAF82E-046F-4235-88A3-284323189A72}" type="pres">
      <dgm:prSet presAssocID="{BC71396F-77F4-46B8-84A6-634D38273623}" presName="vSp1" presStyleCnt="0"/>
      <dgm:spPr/>
    </dgm:pt>
    <dgm:pt modelId="{CBA685A3-B3EF-4A27-BEA0-FAD3E4352DC8}" type="pres">
      <dgm:prSet presAssocID="{BC71396F-77F4-46B8-84A6-634D38273623}" presName="simulatedConn" presStyleLbl="solidFgAcc1" presStyleIdx="0" presStyleCnt="2" custLinFactNeighborX="-12740" custLinFactNeighborY="4401"/>
      <dgm:spPr/>
    </dgm:pt>
    <dgm:pt modelId="{1FAC6A7C-790E-481F-965E-FD9A2E029DE6}" type="pres">
      <dgm:prSet presAssocID="{BC71396F-77F4-46B8-84A6-634D38273623}" presName="vSp2" presStyleCnt="0"/>
      <dgm:spPr/>
    </dgm:pt>
    <dgm:pt modelId="{30F434A4-C86F-48C7-AEF2-28DB2038FC03}" type="pres">
      <dgm:prSet presAssocID="{BC71396F-77F4-46B8-84A6-634D38273623}" presName="sibTrans" presStyleCnt="0"/>
      <dgm:spPr/>
    </dgm:pt>
    <dgm:pt modelId="{797717AF-DAF4-4CF5-90C0-6ADA5236BB7F}" type="pres">
      <dgm:prSet presAssocID="{A13B8981-1E4C-4103-B647-75477A6138D9}" presName="compositeNode" presStyleCnt="0">
        <dgm:presLayoutVars>
          <dgm:bulletEnabled val="1"/>
        </dgm:presLayoutVars>
      </dgm:prSet>
      <dgm:spPr/>
    </dgm:pt>
    <dgm:pt modelId="{94615B03-0CBB-4A80-B859-D89D27A2CF9A}" type="pres">
      <dgm:prSet presAssocID="{A13B8981-1E4C-4103-B647-75477A6138D9}" presName="bgRect" presStyleLbl="node1" presStyleIdx="1" presStyleCnt="3"/>
      <dgm:spPr/>
    </dgm:pt>
    <dgm:pt modelId="{B95C4E2B-9B16-4FBC-A0E7-428380935AEB}" type="pres">
      <dgm:prSet presAssocID="{A13B8981-1E4C-4103-B647-75477A6138D9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EA7AAD88-53C9-4ECE-AFBF-6DB22DF16955}" type="pres">
      <dgm:prSet presAssocID="{A13B8981-1E4C-4103-B647-75477A6138D9}" presName="childNode" presStyleLbl="node1" presStyleIdx="1" presStyleCnt="3">
        <dgm:presLayoutVars>
          <dgm:bulletEnabled val="1"/>
        </dgm:presLayoutVars>
      </dgm:prSet>
      <dgm:spPr/>
    </dgm:pt>
    <dgm:pt modelId="{318DB815-8993-404B-A7F1-80B88B458665}" type="pres">
      <dgm:prSet presAssocID="{A18DB253-5DA6-4370-9D7D-CB8499288661}" presName="hSp" presStyleCnt="0"/>
      <dgm:spPr/>
    </dgm:pt>
    <dgm:pt modelId="{718A91AC-B06E-4EE5-89CF-0E42626AF223}" type="pres">
      <dgm:prSet presAssocID="{A18DB253-5DA6-4370-9D7D-CB8499288661}" presName="vProcSp" presStyleCnt="0"/>
      <dgm:spPr/>
    </dgm:pt>
    <dgm:pt modelId="{9FF1B953-4A3C-4FBF-958B-65BD1E6E2281}" type="pres">
      <dgm:prSet presAssocID="{A18DB253-5DA6-4370-9D7D-CB8499288661}" presName="vSp1" presStyleCnt="0"/>
      <dgm:spPr/>
    </dgm:pt>
    <dgm:pt modelId="{E21B3B09-2AB6-46FC-A4C7-D368F95A16CA}" type="pres">
      <dgm:prSet presAssocID="{A18DB253-5DA6-4370-9D7D-CB8499288661}" presName="simulatedConn" presStyleLbl="solidFgAcc1" presStyleIdx="1" presStyleCnt="2"/>
      <dgm:spPr/>
    </dgm:pt>
    <dgm:pt modelId="{6B035DFD-2579-4D55-B2F9-E90375380332}" type="pres">
      <dgm:prSet presAssocID="{A18DB253-5DA6-4370-9D7D-CB8499288661}" presName="vSp2" presStyleCnt="0"/>
      <dgm:spPr/>
    </dgm:pt>
    <dgm:pt modelId="{62C3CEAD-1635-4B0B-A990-CE3C944F88EB}" type="pres">
      <dgm:prSet presAssocID="{A18DB253-5DA6-4370-9D7D-CB8499288661}" presName="sibTrans" presStyleCnt="0"/>
      <dgm:spPr/>
    </dgm:pt>
    <dgm:pt modelId="{AAB40EDA-5494-4F01-B99A-57B892B46B6F}" type="pres">
      <dgm:prSet presAssocID="{4F6EAEF6-CB22-4482-A925-CBCC4324E147}" presName="compositeNode" presStyleCnt="0">
        <dgm:presLayoutVars>
          <dgm:bulletEnabled val="1"/>
        </dgm:presLayoutVars>
      </dgm:prSet>
      <dgm:spPr/>
    </dgm:pt>
    <dgm:pt modelId="{3821DD44-70F3-4268-B245-4120E89CDE9F}" type="pres">
      <dgm:prSet presAssocID="{4F6EAEF6-CB22-4482-A925-CBCC4324E147}" presName="bgRect" presStyleLbl="node1" presStyleIdx="2" presStyleCnt="3"/>
      <dgm:spPr/>
    </dgm:pt>
    <dgm:pt modelId="{818C9EC9-D27B-4C18-81FB-C66905FE379A}" type="pres">
      <dgm:prSet presAssocID="{4F6EAEF6-CB22-4482-A925-CBCC4324E14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33984F3B-A672-4CAA-82A9-6D21F9F0F4D9}" type="pres">
      <dgm:prSet presAssocID="{4F6EAEF6-CB22-4482-A925-CBCC4324E14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995CA70D-6DE5-48CF-8254-272DA9F43B1F}" type="presOf" srcId="{4F6EAEF6-CB22-4482-A925-CBCC4324E147}" destId="{3821DD44-70F3-4268-B245-4120E89CDE9F}" srcOrd="0" destOrd="0" presId="urn:microsoft.com/office/officeart/2005/8/layout/hProcess7"/>
    <dgm:cxn modelId="{49B28518-980B-4CAC-82EC-7400F48679ED}" type="presOf" srcId="{9BBD4ED6-F211-434C-A1FE-B2A2E125742B}" destId="{EA7AAD88-53C9-4ECE-AFBF-6DB22DF16955}" srcOrd="0" destOrd="0" presId="urn:microsoft.com/office/officeart/2005/8/layout/hProcess7"/>
    <dgm:cxn modelId="{54ABED1D-5CA8-4C59-9374-2F3DDB3B2A74}" type="presOf" srcId="{879D98CE-B056-43AA-83CC-D3A6B7BF1C22}" destId="{33984F3B-A672-4CAA-82A9-6D21F9F0F4D9}" srcOrd="0" destOrd="0" presId="urn:microsoft.com/office/officeart/2005/8/layout/hProcess7"/>
    <dgm:cxn modelId="{9F1F8174-4314-45BF-ABE7-125CD5FBB930}" srcId="{579FF123-A4BE-4D3D-B19D-1F343BCF701D}" destId="{764D8555-AF1A-4D57-8458-B87FE86A2E1E}" srcOrd="0" destOrd="0" parTransId="{E455F5A8-C796-4DA5-AFB1-60B697AFAE63}" sibTransId="{6E75552D-FF12-4643-8DEC-A23D317E7FBC}"/>
    <dgm:cxn modelId="{9F7C657A-F3DF-4AD6-AEDC-C1BD52F72D3B}" type="presOf" srcId="{A13B8981-1E4C-4103-B647-75477A6138D9}" destId="{B95C4E2B-9B16-4FBC-A0E7-428380935AEB}" srcOrd="1" destOrd="0" presId="urn:microsoft.com/office/officeart/2005/8/layout/hProcess7"/>
    <dgm:cxn modelId="{649D1981-7B33-4340-836A-C117CDB67511}" srcId="{F337D5CD-FB16-46CB-85F2-078D60819C9C}" destId="{A13B8981-1E4C-4103-B647-75477A6138D9}" srcOrd="1" destOrd="0" parTransId="{6A89F033-CC12-494B-B387-DE14F4CC2F6E}" sibTransId="{A18DB253-5DA6-4370-9D7D-CB8499288661}"/>
    <dgm:cxn modelId="{6B1FF293-2AC5-4817-8EE2-5DC4A9131F89}" type="presOf" srcId="{F337D5CD-FB16-46CB-85F2-078D60819C9C}" destId="{BB9DB845-0EFC-4509-ADFF-3CCBD9B0F355}" srcOrd="0" destOrd="0" presId="urn:microsoft.com/office/officeart/2005/8/layout/hProcess7"/>
    <dgm:cxn modelId="{78ABB996-0AA0-4B5A-9F7B-EDDC6610A946}" type="presOf" srcId="{764D8555-AF1A-4D57-8458-B87FE86A2E1E}" destId="{9744C045-4BA0-49F7-9EAF-46C684267128}" srcOrd="0" destOrd="0" presId="urn:microsoft.com/office/officeart/2005/8/layout/hProcess7"/>
    <dgm:cxn modelId="{829973BC-CBA7-45A5-A013-D44A8D5C2119}" srcId="{F337D5CD-FB16-46CB-85F2-078D60819C9C}" destId="{4F6EAEF6-CB22-4482-A925-CBCC4324E147}" srcOrd="2" destOrd="0" parTransId="{881C3CC4-E585-48B7-9603-402B7B6208E5}" sibTransId="{AC6994C4-492B-42EE-AE92-46D7027EBD06}"/>
    <dgm:cxn modelId="{D59C87C2-D132-4161-BE50-5C1F9A6E1A6D}" srcId="{F337D5CD-FB16-46CB-85F2-078D60819C9C}" destId="{579FF123-A4BE-4D3D-B19D-1F343BCF701D}" srcOrd="0" destOrd="0" parTransId="{84828E43-AD4E-405B-A9F6-7358DFE89DC4}" sibTransId="{BC71396F-77F4-46B8-84A6-634D38273623}"/>
    <dgm:cxn modelId="{407B58CB-42CE-463A-9BE3-1BC0ECA54D75}" type="presOf" srcId="{4F6EAEF6-CB22-4482-A925-CBCC4324E147}" destId="{818C9EC9-D27B-4C18-81FB-C66905FE379A}" srcOrd="1" destOrd="0" presId="urn:microsoft.com/office/officeart/2005/8/layout/hProcess7"/>
    <dgm:cxn modelId="{5C95BAD2-B411-4EE6-B28B-A13C471CEF46}" srcId="{4F6EAEF6-CB22-4482-A925-CBCC4324E147}" destId="{879D98CE-B056-43AA-83CC-D3A6B7BF1C22}" srcOrd="0" destOrd="0" parTransId="{D0ECE358-45B6-4F83-B216-7343587ED204}" sibTransId="{8814313D-78E2-450F-AE7A-C168707BD244}"/>
    <dgm:cxn modelId="{C73757E1-F157-4ED3-90A5-08AE882DA84F}" type="presOf" srcId="{A13B8981-1E4C-4103-B647-75477A6138D9}" destId="{94615B03-0CBB-4A80-B859-D89D27A2CF9A}" srcOrd="0" destOrd="0" presId="urn:microsoft.com/office/officeart/2005/8/layout/hProcess7"/>
    <dgm:cxn modelId="{F7AC29F0-80ED-4DED-93FC-CD110AB57DEC}" type="presOf" srcId="{579FF123-A4BE-4D3D-B19D-1F343BCF701D}" destId="{CCC17FD8-D777-4F29-874D-68D4E2B971A3}" srcOrd="0" destOrd="0" presId="urn:microsoft.com/office/officeart/2005/8/layout/hProcess7"/>
    <dgm:cxn modelId="{AC92EEFD-13D2-4F20-A816-FD7D87202341}" srcId="{A13B8981-1E4C-4103-B647-75477A6138D9}" destId="{9BBD4ED6-F211-434C-A1FE-B2A2E125742B}" srcOrd="0" destOrd="0" parTransId="{75E176FD-F723-40F6-9C00-D7D2EDD85254}" sibTransId="{F32AACA1-D8CA-47DF-AA0A-30CCA7A39187}"/>
    <dgm:cxn modelId="{DE14B1FE-B69D-4790-8CB2-AB7AD6FFD692}" type="presOf" srcId="{579FF123-A4BE-4D3D-B19D-1F343BCF701D}" destId="{BA8D9DBC-8550-45FD-9AA1-1C8971598B8F}" srcOrd="1" destOrd="0" presId="urn:microsoft.com/office/officeart/2005/8/layout/hProcess7"/>
    <dgm:cxn modelId="{8A8E57D4-A07E-4AB5-AF82-1A998FBE2219}" type="presParOf" srcId="{BB9DB845-0EFC-4509-ADFF-3CCBD9B0F355}" destId="{19BEC69B-9E17-4798-8343-0C1DF157E396}" srcOrd="0" destOrd="0" presId="urn:microsoft.com/office/officeart/2005/8/layout/hProcess7"/>
    <dgm:cxn modelId="{ABCFBB90-135F-49EF-9104-6D0D7941FB99}" type="presParOf" srcId="{19BEC69B-9E17-4798-8343-0C1DF157E396}" destId="{CCC17FD8-D777-4F29-874D-68D4E2B971A3}" srcOrd="0" destOrd="0" presId="urn:microsoft.com/office/officeart/2005/8/layout/hProcess7"/>
    <dgm:cxn modelId="{C3B96071-F851-4B68-9A12-57CAD15B284E}" type="presParOf" srcId="{19BEC69B-9E17-4798-8343-0C1DF157E396}" destId="{BA8D9DBC-8550-45FD-9AA1-1C8971598B8F}" srcOrd="1" destOrd="0" presId="urn:microsoft.com/office/officeart/2005/8/layout/hProcess7"/>
    <dgm:cxn modelId="{C3674FED-60F3-4D3B-9B95-9D598AC323E2}" type="presParOf" srcId="{19BEC69B-9E17-4798-8343-0C1DF157E396}" destId="{9744C045-4BA0-49F7-9EAF-46C684267128}" srcOrd="2" destOrd="0" presId="urn:microsoft.com/office/officeart/2005/8/layout/hProcess7"/>
    <dgm:cxn modelId="{5D4B78E9-342F-461E-98C7-22954B074A74}" type="presParOf" srcId="{BB9DB845-0EFC-4509-ADFF-3CCBD9B0F355}" destId="{0F6DF0ED-B77B-44C1-BD6C-95C3108ECF6A}" srcOrd="1" destOrd="0" presId="urn:microsoft.com/office/officeart/2005/8/layout/hProcess7"/>
    <dgm:cxn modelId="{8DECC9C8-5528-48EB-84E0-88849484A88F}" type="presParOf" srcId="{BB9DB845-0EFC-4509-ADFF-3CCBD9B0F355}" destId="{38F4EC26-8AB6-4799-A2E4-0F7A4A8299E2}" srcOrd="2" destOrd="0" presId="urn:microsoft.com/office/officeart/2005/8/layout/hProcess7"/>
    <dgm:cxn modelId="{A3166A5F-D084-4D67-9D47-94609C6CD811}" type="presParOf" srcId="{38F4EC26-8AB6-4799-A2E4-0F7A4A8299E2}" destId="{05DAF82E-046F-4235-88A3-284323189A72}" srcOrd="0" destOrd="0" presId="urn:microsoft.com/office/officeart/2005/8/layout/hProcess7"/>
    <dgm:cxn modelId="{F3957F10-40A4-437F-89A8-95D9CA5D1A97}" type="presParOf" srcId="{38F4EC26-8AB6-4799-A2E4-0F7A4A8299E2}" destId="{CBA685A3-B3EF-4A27-BEA0-FAD3E4352DC8}" srcOrd="1" destOrd="0" presId="urn:microsoft.com/office/officeart/2005/8/layout/hProcess7"/>
    <dgm:cxn modelId="{6F78CB84-186C-41B4-AA28-AAC601ECC43E}" type="presParOf" srcId="{38F4EC26-8AB6-4799-A2E4-0F7A4A8299E2}" destId="{1FAC6A7C-790E-481F-965E-FD9A2E029DE6}" srcOrd="2" destOrd="0" presId="urn:microsoft.com/office/officeart/2005/8/layout/hProcess7"/>
    <dgm:cxn modelId="{28CDFBA6-A1A0-40B8-A6DF-08533A7ABD60}" type="presParOf" srcId="{BB9DB845-0EFC-4509-ADFF-3CCBD9B0F355}" destId="{30F434A4-C86F-48C7-AEF2-28DB2038FC03}" srcOrd="3" destOrd="0" presId="urn:microsoft.com/office/officeart/2005/8/layout/hProcess7"/>
    <dgm:cxn modelId="{7C600DF4-D9BD-421F-A213-F056CF6D0B5D}" type="presParOf" srcId="{BB9DB845-0EFC-4509-ADFF-3CCBD9B0F355}" destId="{797717AF-DAF4-4CF5-90C0-6ADA5236BB7F}" srcOrd="4" destOrd="0" presId="urn:microsoft.com/office/officeart/2005/8/layout/hProcess7"/>
    <dgm:cxn modelId="{3403D4AE-1CD9-47EC-9166-7D60F9F5ACCB}" type="presParOf" srcId="{797717AF-DAF4-4CF5-90C0-6ADA5236BB7F}" destId="{94615B03-0CBB-4A80-B859-D89D27A2CF9A}" srcOrd="0" destOrd="0" presId="urn:microsoft.com/office/officeart/2005/8/layout/hProcess7"/>
    <dgm:cxn modelId="{D98DE887-85A1-4E10-A285-8AD4DB75633C}" type="presParOf" srcId="{797717AF-DAF4-4CF5-90C0-6ADA5236BB7F}" destId="{B95C4E2B-9B16-4FBC-A0E7-428380935AEB}" srcOrd="1" destOrd="0" presId="urn:microsoft.com/office/officeart/2005/8/layout/hProcess7"/>
    <dgm:cxn modelId="{B6D6CC43-C957-4196-A469-956F8B61C78B}" type="presParOf" srcId="{797717AF-DAF4-4CF5-90C0-6ADA5236BB7F}" destId="{EA7AAD88-53C9-4ECE-AFBF-6DB22DF16955}" srcOrd="2" destOrd="0" presId="urn:microsoft.com/office/officeart/2005/8/layout/hProcess7"/>
    <dgm:cxn modelId="{82207D2B-0923-4640-9ACB-415E41C8EB4F}" type="presParOf" srcId="{BB9DB845-0EFC-4509-ADFF-3CCBD9B0F355}" destId="{318DB815-8993-404B-A7F1-80B88B458665}" srcOrd="5" destOrd="0" presId="urn:microsoft.com/office/officeart/2005/8/layout/hProcess7"/>
    <dgm:cxn modelId="{135858B0-84F6-4883-ADC9-9EA8848C4CFD}" type="presParOf" srcId="{BB9DB845-0EFC-4509-ADFF-3CCBD9B0F355}" destId="{718A91AC-B06E-4EE5-89CF-0E42626AF223}" srcOrd="6" destOrd="0" presId="urn:microsoft.com/office/officeart/2005/8/layout/hProcess7"/>
    <dgm:cxn modelId="{EFE5DDCE-9667-4C21-9864-24E5B71CAD7D}" type="presParOf" srcId="{718A91AC-B06E-4EE5-89CF-0E42626AF223}" destId="{9FF1B953-4A3C-4FBF-958B-65BD1E6E2281}" srcOrd="0" destOrd="0" presId="urn:microsoft.com/office/officeart/2005/8/layout/hProcess7"/>
    <dgm:cxn modelId="{9C61ADE5-CD49-4AFB-A0D8-D41B5CDA3A35}" type="presParOf" srcId="{718A91AC-B06E-4EE5-89CF-0E42626AF223}" destId="{E21B3B09-2AB6-46FC-A4C7-D368F95A16CA}" srcOrd="1" destOrd="0" presId="urn:microsoft.com/office/officeart/2005/8/layout/hProcess7"/>
    <dgm:cxn modelId="{34C9D779-A756-4435-A70E-457FB655A02B}" type="presParOf" srcId="{718A91AC-B06E-4EE5-89CF-0E42626AF223}" destId="{6B035DFD-2579-4D55-B2F9-E90375380332}" srcOrd="2" destOrd="0" presId="urn:microsoft.com/office/officeart/2005/8/layout/hProcess7"/>
    <dgm:cxn modelId="{A59185DD-F49F-4C42-9324-1FBF3E0CC8F0}" type="presParOf" srcId="{BB9DB845-0EFC-4509-ADFF-3CCBD9B0F355}" destId="{62C3CEAD-1635-4B0B-A990-CE3C944F88EB}" srcOrd="7" destOrd="0" presId="urn:microsoft.com/office/officeart/2005/8/layout/hProcess7"/>
    <dgm:cxn modelId="{58FA45AB-A7DF-4A4C-B66D-53635732351A}" type="presParOf" srcId="{BB9DB845-0EFC-4509-ADFF-3CCBD9B0F355}" destId="{AAB40EDA-5494-4F01-B99A-57B892B46B6F}" srcOrd="8" destOrd="0" presId="urn:microsoft.com/office/officeart/2005/8/layout/hProcess7"/>
    <dgm:cxn modelId="{F98A3512-E15D-480B-9954-9C867DB4B02B}" type="presParOf" srcId="{AAB40EDA-5494-4F01-B99A-57B892B46B6F}" destId="{3821DD44-70F3-4268-B245-4120E89CDE9F}" srcOrd="0" destOrd="0" presId="urn:microsoft.com/office/officeart/2005/8/layout/hProcess7"/>
    <dgm:cxn modelId="{E26F91F8-25FA-4F38-B56D-27CE36F4D0CC}" type="presParOf" srcId="{AAB40EDA-5494-4F01-B99A-57B892B46B6F}" destId="{818C9EC9-D27B-4C18-81FB-C66905FE379A}" srcOrd="1" destOrd="0" presId="urn:microsoft.com/office/officeart/2005/8/layout/hProcess7"/>
    <dgm:cxn modelId="{EEB1CA93-28F2-46D2-86B9-3FA04B2BBC91}" type="presParOf" srcId="{AAB40EDA-5494-4F01-B99A-57B892B46B6F}" destId="{33984F3B-A672-4CAA-82A9-6D21F9F0F4D9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C4EF5-B5B3-4E5D-BC84-6C8C02A3EB9D}">
      <dsp:nvSpPr>
        <dsp:cNvPr id="0" name=""/>
        <dsp:cNvSpPr/>
      </dsp:nvSpPr>
      <dsp:spPr>
        <a:xfrm>
          <a:off x="4076786" y="2207334"/>
          <a:ext cx="3222878" cy="237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MIGRATION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DRIVERS</a:t>
          </a:r>
          <a:endParaRPr lang="en-NG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48766" y="2554753"/>
        <a:ext cx="2278918" cy="1677489"/>
      </dsp:txXfrm>
    </dsp:sp>
    <dsp:sp modelId="{D62967BF-B309-4388-88A3-9B7BA4A8AD8D}">
      <dsp:nvSpPr>
        <dsp:cNvPr id="0" name=""/>
        <dsp:cNvSpPr/>
      </dsp:nvSpPr>
      <dsp:spPr>
        <a:xfrm rot="16200000">
          <a:off x="5671656" y="1867387"/>
          <a:ext cx="33137" cy="619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G" sz="1600" kern="1200"/>
        </a:p>
      </dsp:txBody>
      <dsp:txXfrm>
        <a:off x="5676627" y="1996207"/>
        <a:ext cx="23196" cy="371546"/>
      </dsp:txXfrm>
    </dsp:sp>
    <dsp:sp modelId="{38AE3BBE-AD95-470A-9DEC-8317DF542C69}">
      <dsp:nvSpPr>
        <dsp:cNvPr id="0" name=""/>
        <dsp:cNvSpPr/>
      </dsp:nvSpPr>
      <dsp:spPr>
        <a:xfrm>
          <a:off x="3905036" y="136417"/>
          <a:ext cx="3566377" cy="200839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Increase in drought intensification thereby affecting livelihoods</a:t>
          </a:r>
          <a:endParaRPr lang="en-NG" sz="2400" kern="1200" dirty="0"/>
        </a:p>
      </dsp:txBody>
      <dsp:txXfrm>
        <a:off x="4427320" y="430539"/>
        <a:ext cx="2521809" cy="1420149"/>
      </dsp:txXfrm>
    </dsp:sp>
    <dsp:sp modelId="{4EB09080-28F9-4A94-8B8B-7511178E0E8E}">
      <dsp:nvSpPr>
        <dsp:cNvPr id="0" name=""/>
        <dsp:cNvSpPr/>
      </dsp:nvSpPr>
      <dsp:spPr>
        <a:xfrm rot="30915">
          <a:off x="7505578" y="3102450"/>
          <a:ext cx="496399" cy="619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G" sz="1600" kern="1200"/>
        </a:p>
      </dsp:txBody>
      <dsp:txXfrm>
        <a:off x="7505581" y="3225629"/>
        <a:ext cx="347479" cy="371546"/>
      </dsp:txXfrm>
    </dsp:sp>
    <dsp:sp modelId="{373E0D05-5F07-410A-89BC-2DFBD6379A5C}">
      <dsp:nvSpPr>
        <dsp:cNvPr id="0" name=""/>
        <dsp:cNvSpPr/>
      </dsp:nvSpPr>
      <dsp:spPr>
        <a:xfrm>
          <a:off x="8236053" y="2019456"/>
          <a:ext cx="2802629" cy="28191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Sea level rise affecting coastal regions leading to permanent displacement of households</a:t>
          </a:r>
          <a:endParaRPr lang="en-NG" sz="2400" kern="1200" dirty="0"/>
        </a:p>
      </dsp:txBody>
      <dsp:txXfrm>
        <a:off x="8646489" y="2432305"/>
        <a:ext cx="1981757" cy="1993414"/>
      </dsp:txXfrm>
    </dsp:sp>
    <dsp:sp modelId="{2DEC497D-0667-4E14-9C00-E8FA12E75208}">
      <dsp:nvSpPr>
        <dsp:cNvPr id="0" name=""/>
        <dsp:cNvSpPr/>
      </dsp:nvSpPr>
      <dsp:spPr>
        <a:xfrm rot="5400000">
          <a:off x="5630526" y="4375638"/>
          <a:ext cx="115397" cy="619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G" sz="1600" kern="1200"/>
        </a:p>
      </dsp:txBody>
      <dsp:txXfrm>
        <a:off x="5647836" y="4482178"/>
        <a:ext cx="80778" cy="371546"/>
      </dsp:txXfrm>
    </dsp:sp>
    <dsp:sp modelId="{A3CB0613-0AD9-4E68-9EFB-EFD0396B4EF2}">
      <dsp:nvSpPr>
        <dsp:cNvPr id="0" name=""/>
        <dsp:cNvSpPr/>
      </dsp:nvSpPr>
      <dsp:spPr>
        <a:xfrm>
          <a:off x="3772600" y="4797392"/>
          <a:ext cx="3831250" cy="229107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Environmental degradation affecting ecosystems</a:t>
          </a:r>
          <a:endParaRPr lang="en-NG" sz="2400" kern="1200" dirty="0"/>
        </a:p>
      </dsp:txBody>
      <dsp:txXfrm>
        <a:off x="4333674" y="5132913"/>
        <a:ext cx="2709102" cy="1620036"/>
      </dsp:txXfrm>
    </dsp:sp>
    <dsp:sp modelId="{59E27DC7-BE81-4BAE-B57C-18F4F6AA7394}">
      <dsp:nvSpPr>
        <dsp:cNvPr id="0" name=""/>
        <dsp:cNvSpPr/>
      </dsp:nvSpPr>
      <dsp:spPr>
        <a:xfrm rot="10782658">
          <a:off x="3282328" y="3094595"/>
          <a:ext cx="561448" cy="6192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G" sz="1600" kern="1200"/>
        </a:p>
      </dsp:txBody>
      <dsp:txXfrm rot="10800000">
        <a:off x="3450761" y="3218019"/>
        <a:ext cx="393014" cy="371546"/>
      </dsp:txXfrm>
    </dsp:sp>
    <dsp:sp modelId="{559064C2-FAD1-47BC-8CE9-C4B22C36D4E2}">
      <dsp:nvSpPr>
        <dsp:cNvPr id="0" name=""/>
        <dsp:cNvSpPr/>
      </dsp:nvSpPr>
      <dsp:spPr>
        <a:xfrm>
          <a:off x="0" y="2089406"/>
          <a:ext cx="3017525" cy="26503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Increase in extreme weather events such as heat waves, flash floods</a:t>
          </a:r>
          <a:endParaRPr lang="en-NG" sz="2400" kern="1200" dirty="0"/>
        </a:p>
      </dsp:txBody>
      <dsp:txXfrm>
        <a:off x="441906" y="2477541"/>
        <a:ext cx="2133713" cy="18740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430EE-DDFE-4FA2-86CA-F6365C8C3A7E}">
      <dsp:nvSpPr>
        <dsp:cNvPr id="0" name=""/>
        <dsp:cNvSpPr/>
      </dsp:nvSpPr>
      <dsp:spPr>
        <a:xfrm rot="10800000">
          <a:off x="1785956" y="1342"/>
          <a:ext cx="5879099" cy="12205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217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rgbClr val="C0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</a:rPr>
            <a:t>What are the ecological and climatic preconditions for migration in Nigeria? </a:t>
          </a:r>
        </a:p>
      </dsp:txBody>
      <dsp:txXfrm rot="10800000">
        <a:off x="2091087" y="1342"/>
        <a:ext cx="5573968" cy="1220524"/>
      </dsp:txXfrm>
    </dsp:sp>
    <dsp:sp modelId="{88FB0C57-A086-4FA2-A167-D733B74FB1E3}">
      <dsp:nvSpPr>
        <dsp:cNvPr id="0" name=""/>
        <dsp:cNvSpPr/>
      </dsp:nvSpPr>
      <dsp:spPr>
        <a:xfrm>
          <a:off x="1170165" y="60648"/>
          <a:ext cx="1220524" cy="1220524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997E06-009B-4792-8834-87645A63664E}">
      <dsp:nvSpPr>
        <dsp:cNvPr id="0" name=""/>
        <dsp:cNvSpPr/>
      </dsp:nvSpPr>
      <dsp:spPr>
        <a:xfrm rot="10800000">
          <a:off x="1785956" y="1586202"/>
          <a:ext cx="5879099" cy="12205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217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rgbClr val="C0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</a:rPr>
            <a:t>What are the migration patterns at Nigeria's origin and destination hotspots? </a:t>
          </a:r>
        </a:p>
      </dsp:txBody>
      <dsp:txXfrm rot="10800000">
        <a:off x="2091087" y="1586202"/>
        <a:ext cx="5573968" cy="1220524"/>
      </dsp:txXfrm>
    </dsp:sp>
    <dsp:sp modelId="{65F59FE8-4552-41BB-A749-3AEC0EA457E1}">
      <dsp:nvSpPr>
        <dsp:cNvPr id="0" name=""/>
        <dsp:cNvSpPr/>
      </dsp:nvSpPr>
      <dsp:spPr>
        <a:xfrm>
          <a:off x="1175694" y="1586202"/>
          <a:ext cx="1220524" cy="1220524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F76156-8EB2-4BE5-9FFC-F2908424F751}">
      <dsp:nvSpPr>
        <dsp:cNvPr id="0" name=""/>
        <dsp:cNvSpPr/>
      </dsp:nvSpPr>
      <dsp:spPr>
        <a:xfrm rot="10800000">
          <a:off x="1785956" y="3171062"/>
          <a:ext cx="5879099" cy="12205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217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rgbClr val="C0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+mn-cs"/>
            </a:rPr>
            <a:t>To what extent do environmental and climatic factors influence migration decisions in Nigeria? </a:t>
          </a:r>
        </a:p>
      </dsp:txBody>
      <dsp:txXfrm rot="10800000">
        <a:off x="2091087" y="3171062"/>
        <a:ext cx="5573968" cy="1220524"/>
      </dsp:txXfrm>
    </dsp:sp>
    <dsp:sp modelId="{1D6B804C-3EE3-4B9C-98EC-E72237A2143B}">
      <dsp:nvSpPr>
        <dsp:cNvPr id="0" name=""/>
        <dsp:cNvSpPr/>
      </dsp:nvSpPr>
      <dsp:spPr>
        <a:xfrm>
          <a:off x="1175694" y="3171062"/>
          <a:ext cx="1220524" cy="1220524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C73C25-1DA2-4B39-9EBD-E32D3765BB3A}">
      <dsp:nvSpPr>
        <dsp:cNvPr id="0" name=""/>
        <dsp:cNvSpPr/>
      </dsp:nvSpPr>
      <dsp:spPr>
        <a:xfrm rot="10800000">
          <a:off x="1785956" y="4755922"/>
          <a:ext cx="5879099" cy="12205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217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rgbClr val="C0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</a:rPr>
            <a:t>How does migration shape the social, economic and environmental landscape of destination communities in Nigeria?</a:t>
          </a:r>
        </a:p>
      </dsp:txBody>
      <dsp:txXfrm rot="10800000">
        <a:off x="2091087" y="4755922"/>
        <a:ext cx="5573968" cy="1220524"/>
      </dsp:txXfrm>
    </dsp:sp>
    <dsp:sp modelId="{94CBC14F-B7B8-498E-8DE7-D7EE5B94A44D}">
      <dsp:nvSpPr>
        <dsp:cNvPr id="0" name=""/>
        <dsp:cNvSpPr/>
      </dsp:nvSpPr>
      <dsp:spPr>
        <a:xfrm>
          <a:off x="1175694" y="4755922"/>
          <a:ext cx="1220524" cy="1220524"/>
        </a:xfrm>
        <a:prstGeom prst="ellipse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4D4F8A-C13C-4AB9-8A45-E19853068C75}">
      <dsp:nvSpPr>
        <dsp:cNvPr id="0" name=""/>
        <dsp:cNvSpPr/>
      </dsp:nvSpPr>
      <dsp:spPr>
        <a:xfrm>
          <a:off x="1673523" y="142090"/>
          <a:ext cx="8702299" cy="10556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7030A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This study aims to examine the influence of climatic and environmental factors on migration trends in Nigeria</a:t>
          </a:r>
        </a:p>
      </dsp:txBody>
      <dsp:txXfrm>
        <a:off x="1704441" y="173008"/>
        <a:ext cx="8640463" cy="993792"/>
      </dsp:txXfrm>
    </dsp:sp>
    <dsp:sp modelId="{053076EF-882E-436F-9FE4-D6FC19A5F0D2}">
      <dsp:nvSpPr>
        <dsp:cNvPr id="0" name=""/>
        <dsp:cNvSpPr/>
      </dsp:nvSpPr>
      <dsp:spPr>
        <a:xfrm>
          <a:off x="1785516" y="1245242"/>
          <a:ext cx="829438" cy="822946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893409-9E19-40CB-9B32-4EEB24C85D9D}">
      <dsp:nvSpPr>
        <dsp:cNvPr id="0" name=""/>
        <dsp:cNvSpPr/>
      </dsp:nvSpPr>
      <dsp:spPr>
        <a:xfrm>
          <a:off x="2797014" y="1247026"/>
          <a:ext cx="7583333" cy="1055628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rgbClr val="00206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Identify and analyse</a:t>
          </a:r>
          <a:r>
            <a:rPr lang="en-US" sz="2000" b="1" kern="1200" dirty="0">
              <a:solidFill>
                <a:srgbClr val="00206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 the trends of ecological health and climate indicators at the migration origins of Nigeria</a:t>
          </a:r>
        </a:p>
      </dsp:txBody>
      <dsp:txXfrm>
        <a:off x="2848555" y="1298567"/>
        <a:ext cx="7480251" cy="952546"/>
      </dsp:txXfrm>
    </dsp:sp>
    <dsp:sp modelId="{DCBBF394-9DB7-4991-9636-6B34F970EF43}">
      <dsp:nvSpPr>
        <dsp:cNvPr id="0" name=""/>
        <dsp:cNvSpPr/>
      </dsp:nvSpPr>
      <dsp:spPr>
        <a:xfrm>
          <a:off x="1855304" y="3011350"/>
          <a:ext cx="591394" cy="31713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2E9170-92E6-49F6-9362-B6554D92EBD6}">
      <dsp:nvSpPr>
        <dsp:cNvPr id="0" name=""/>
        <dsp:cNvSpPr/>
      </dsp:nvSpPr>
      <dsp:spPr>
        <a:xfrm>
          <a:off x="2797014" y="2429330"/>
          <a:ext cx="7583333" cy="1055628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Identify the migration patterns at the origin and destination hotspots of Nigeria</a:t>
          </a:r>
        </a:p>
      </dsp:txBody>
      <dsp:txXfrm>
        <a:off x="2848555" y="2480871"/>
        <a:ext cx="7480251" cy="952546"/>
      </dsp:txXfrm>
    </dsp:sp>
    <dsp:sp modelId="{8E3FDF7D-D971-431B-9A7E-429248B0E7BF}">
      <dsp:nvSpPr>
        <dsp:cNvPr id="0" name=""/>
        <dsp:cNvSpPr/>
      </dsp:nvSpPr>
      <dsp:spPr>
        <a:xfrm>
          <a:off x="1825635" y="3816151"/>
          <a:ext cx="724730" cy="853116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65AAF0-0C25-4147-B497-6AC24B5C3A83}">
      <dsp:nvSpPr>
        <dsp:cNvPr id="0" name=""/>
        <dsp:cNvSpPr/>
      </dsp:nvSpPr>
      <dsp:spPr>
        <a:xfrm>
          <a:off x="2797014" y="3611633"/>
          <a:ext cx="7583333" cy="1055628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Assess the influence of the environment and climate on migration decisions in Nigeria </a:t>
          </a:r>
        </a:p>
      </dsp:txBody>
      <dsp:txXfrm>
        <a:off x="2848555" y="3663174"/>
        <a:ext cx="7480251" cy="952546"/>
      </dsp:txXfrm>
    </dsp:sp>
    <dsp:sp modelId="{20B7BBC9-0E29-4A13-A14B-93CEA3CDB508}">
      <dsp:nvSpPr>
        <dsp:cNvPr id="0" name=""/>
        <dsp:cNvSpPr/>
      </dsp:nvSpPr>
      <dsp:spPr>
        <a:xfrm>
          <a:off x="1678048" y="4795322"/>
          <a:ext cx="1055628" cy="1055628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BDE93F-CFF9-4267-9816-537D11B84894}">
      <dsp:nvSpPr>
        <dsp:cNvPr id="0" name=""/>
        <dsp:cNvSpPr/>
      </dsp:nvSpPr>
      <dsp:spPr>
        <a:xfrm>
          <a:off x="2797014" y="4793937"/>
          <a:ext cx="7583333" cy="1055628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rPr>
            <a:t>Evaluate the impacts of migration on destination communities in Nigeria</a:t>
          </a:r>
        </a:p>
      </dsp:txBody>
      <dsp:txXfrm>
        <a:off x="2848555" y="4845478"/>
        <a:ext cx="7480251" cy="952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17FD8-D777-4F29-874D-68D4E2B971A3}">
      <dsp:nvSpPr>
        <dsp:cNvPr id="0" name=""/>
        <dsp:cNvSpPr/>
      </dsp:nvSpPr>
      <dsp:spPr>
        <a:xfrm>
          <a:off x="44256" y="893336"/>
          <a:ext cx="3026661" cy="3631993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6586" rIns="151130" bIns="0" numCol="1" spcCol="1270" anchor="t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chemeClr val="tx1"/>
              </a:solidFill>
            </a:rPr>
            <a:t>Step 1</a:t>
          </a:r>
          <a:endParaRPr lang="en-NG" sz="3400" kern="1200" dirty="0">
            <a:solidFill>
              <a:schemeClr val="tx1"/>
            </a:solidFill>
          </a:endParaRPr>
        </a:p>
      </dsp:txBody>
      <dsp:txXfrm rot="16200000">
        <a:off x="-1142194" y="2079788"/>
        <a:ext cx="2978234" cy="605332"/>
      </dsp:txXfrm>
    </dsp:sp>
    <dsp:sp modelId="{9744C045-4BA0-49F7-9EAF-46C684267128}">
      <dsp:nvSpPr>
        <dsp:cNvPr id="0" name=""/>
        <dsp:cNvSpPr/>
      </dsp:nvSpPr>
      <dsp:spPr>
        <a:xfrm>
          <a:off x="649589" y="893336"/>
          <a:ext cx="2254862" cy="363199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0" bIns="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Identification and selection of twelve official enumeration areas (EA) from six LGAs nationwide</a:t>
          </a:r>
          <a:endParaRPr lang="en-NG" sz="3100" kern="1200" dirty="0"/>
        </a:p>
      </dsp:txBody>
      <dsp:txXfrm>
        <a:off x="649589" y="893336"/>
        <a:ext cx="2254862" cy="3631993"/>
      </dsp:txXfrm>
    </dsp:sp>
    <dsp:sp modelId="{94615B03-0CBB-4A80-B859-D89D27A2CF9A}">
      <dsp:nvSpPr>
        <dsp:cNvPr id="0" name=""/>
        <dsp:cNvSpPr/>
      </dsp:nvSpPr>
      <dsp:spPr>
        <a:xfrm>
          <a:off x="3133297" y="893336"/>
          <a:ext cx="3026661" cy="3631993"/>
        </a:xfrm>
        <a:prstGeom prst="roundRect">
          <a:avLst>
            <a:gd name="adj" fmla="val 5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6586" rIns="151130" bIns="0" numCol="1" spcCol="1270" anchor="t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chemeClr val="tx1"/>
              </a:solidFill>
            </a:rPr>
            <a:t>Step 2</a:t>
          </a:r>
          <a:endParaRPr lang="en-NG" sz="3400" kern="1200" dirty="0">
            <a:solidFill>
              <a:schemeClr val="tx1"/>
            </a:solidFill>
          </a:endParaRPr>
        </a:p>
      </dsp:txBody>
      <dsp:txXfrm rot="16200000">
        <a:off x="1946846" y="2079788"/>
        <a:ext cx="2978234" cy="605332"/>
      </dsp:txXfrm>
    </dsp:sp>
    <dsp:sp modelId="{CBA685A3-B3EF-4A27-BEA0-FAD3E4352DC8}">
      <dsp:nvSpPr>
        <dsp:cNvPr id="0" name=""/>
        <dsp:cNvSpPr/>
      </dsp:nvSpPr>
      <dsp:spPr>
        <a:xfrm rot="5400000">
          <a:off x="2823838" y="3789412"/>
          <a:ext cx="533505" cy="45399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AAD88-53C9-4ECE-AFBF-6DB22DF16955}">
      <dsp:nvSpPr>
        <dsp:cNvPr id="0" name=""/>
        <dsp:cNvSpPr/>
      </dsp:nvSpPr>
      <dsp:spPr>
        <a:xfrm>
          <a:off x="3738629" y="893336"/>
          <a:ext cx="2254862" cy="363199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0" bIns="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Identification of migrants’ origin and destination enclaves in each community </a:t>
          </a:r>
          <a:endParaRPr lang="en-NG" sz="3100" kern="1200" dirty="0"/>
        </a:p>
      </dsp:txBody>
      <dsp:txXfrm>
        <a:off x="3738629" y="893336"/>
        <a:ext cx="2254862" cy="3631993"/>
      </dsp:txXfrm>
    </dsp:sp>
    <dsp:sp modelId="{3821DD44-70F3-4268-B245-4120E89CDE9F}">
      <dsp:nvSpPr>
        <dsp:cNvPr id="0" name=""/>
        <dsp:cNvSpPr/>
      </dsp:nvSpPr>
      <dsp:spPr>
        <a:xfrm>
          <a:off x="6265891" y="893336"/>
          <a:ext cx="3026661" cy="3631993"/>
        </a:xfrm>
        <a:prstGeom prst="roundRect">
          <a:avLst>
            <a:gd name="adj" fmla="val 5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6586" rIns="151130" bIns="0" numCol="1" spcCol="1270" anchor="t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chemeClr val="tx1"/>
              </a:solidFill>
            </a:rPr>
            <a:t>Step 3</a:t>
          </a:r>
          <a:endParaRPr lang="en-NG" sz="3400" kern="1200" dirty="0">
            <a:solidFill>
              <a:schemeClr val="tx1"/>
            </a:solidFill>
          </a:endParaRPr>
        </a:p>
      </dsp:txBody>
      <dsp:txXfrm rot="16200000">
        <a:off x="5079440" y="2079788"/>
        <a:ext cx="2978234" cy="605332"/>
      </dsp:txXfrm>
    </dsp:sp>
    <dsp:sp modelId="{E21B3B09-2AB6-46FC-A4C7-D368F95A16CA}">
      <dsp:nvSpPr>
        <dsp:cNvPr id="0" name=""/>
        <dsp:cNvSpPr/>
      </dsp:nvSpPr>
      <dsp:spPr>
        <a:xfrm rot="5400000">
          <a:off x="6014271" y="3778455"/>
          <a:ext cx="533505" cy="45399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984F3B-A672-4CAA-82A9-6D21F9F0F4D9}">
      <dsp:nvSpPr>
        <dsp:cNvPr id="0" name=""/>
        <dsp:cNvSpPr/>
      </dsp:nvSpPr>
      <dsp:spPr>
        <a:xfrm>
          <a:off x="6871223" y="893336"/>
          <a:ext cx="2254862" cy="363199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0" bIns="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Purposive selection of ninety household heads for each EA </a:t>
          </a:r>
          <a:endParaRPr lang="en-NG" sz="3100" kern="1200" dirty="0"/>
        </a:p>
      </dsp:txBody>
      <dsp:txXfrm>
        <a:off x="6871223" y="893336"/>
        <a:ext cx="2254862" cy="36319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33.159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8:54.351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8:54.74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01.836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02.193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  <inkml:trace contextRef="#ctx0" brushRef="#br0" timeOffset="1">1 1</inkml:trace>
  <inkml:trace contextRef="#ctx0" brushRef="#br0" timeOffset="2">1 1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03.409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07.348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18.368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831 5815,'-38'-170,"-40"-184,-40-213,-263-1626,298 1587,28 117,23 112,18 101,14-46,2 280,2-1,12-55,-16 89,1-1,-1 1,-1 0,0-1,0 1,-1 0,0 0,-5-15,-2-10,-13-66,12 55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18.819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19.339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19.701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33.73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20.030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20.40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3:06:51.369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1,'28'565,"-18"-491,3 0,4 0,3-2,3 0,49 105,94 111,24-16,-106-152,-67-97,22 33,53 59,-69-84,-17-17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3:06:52.112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333 1748,'0'-4,"0"-13,0-36,-20-65,-11-64,-12-34,-2-7,-3 9,8 26,7 33,8 30,5 29,6 27,5 16,4 18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3:06:53.83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25.839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26.865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27.957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39.731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40.121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  <inkml:trace contextRef="#ctx0" brushRef="#br0" timeOffset="1">1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34.107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40.806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41.16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  <inkml:trace contextRef="#ctx0" brushRef="#br0" timeOffset="1">1 1,'0'0</inkml:trace>
  <inkml:trace contextRef="#ctx0" brushRef="#br0" timeOffset="2">1 1,'0'0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51:36.00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51:36.360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34.74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35.089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  <inkml:trace contextRef="#ctx0" brushRef="#br0" timeOffset="1">1 1</inkml:trace>
  <inkml:trace contextRef="#ctx0" brushRef="#br0" timeOffset="2">1 1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9:35.475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8:52.625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1045 1258,'-20'-6,"1"0,-1 0,2-2,-20-10,12 5,-120-58,2-7,5-6,-143-113,257 178,2-1,0-2,-36-42,52 54,0 0,0-1,1 1,0-1,1 0,0-1,1 1,0-1,1 0,0 0,1 0,-2-19,4 19,1-1,-1 0,2 0,0 0,0 1,1-1,1 1,9-22,-5 19,1-1,1 2,0-1,0 1,25-24,-8 12,0 1,2 2,0 0,2 2,0 1,1 2,57-23,-71 33,1 2,1 0,0 1,-1 1,1 1,0 1,1 0,-1 2,0 0,0 2,0 0,0 1,0 1,0 0,32 13,-24-3,1 1,-2 1,0 1,-1 1,-1 1,42 43,-20-12,-2 3,44 66,-21-16,-4 4,53 121,-76-133,-4 1,46 191,-68-209,8 110,-21-140,-1-1,-3 1,-12 77,13-123,-11 45,11-45,1 0,-1 0,0 0,0 0,0 0,0-1,0 1,0 0,-1-1,1 1,0-1,-1 0,0 1,1-1,-1 0,0 0,1 0,-1 0,0 0,-2 1,3-2,0 0,0 0,0 0,0 0,0 0,0 0,0 0,0 0,1 0,-1-1,0 1,0 0,0-1,0 1,0 0,1-1,-1 1,0-1,0 1,1-1,-1 0,-1 0,-13-21,14 20,-13-24,0-2,-17-52,-12-65,35 114,-14-50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8:52.963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07T22:48:53.338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  <inkml:trace contextRef="#ctx0" brushRef="#br0" timeOffset="1">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A83F3-9835-41CC-871A-7C66EECEF5E6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5BB09-2347-48CD-A135-24C5A6E9D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84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(Source: Author, 2024) </a:t>
            </a:r>
            <a:endParaRPr lang="en-NG" sz="1200" dirty="0">
              <a:solidFill>
                <a:srgbClr val="44546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sz="12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NG" sz="1200" dirty="0">
              <a:solidFill>
                <a:srgbClr val="44546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5BB09-2347-48CD-A135-24C5A6E9D1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018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(Source: Author, 2024) </a:t>
            </a:r>
            <a:endParaRPr lang="en-NG" sz="1200" dirty="0">
              <a:solidFill>
                <a:srgbClr val="44546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5BB09-2347-48CD-A135-24C5A6E9D1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55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is no statistically difference in this perception</a:t>
            </a:r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5BB09-2347-48CD-A135-24C5A6E9D16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63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was no statistically significant difference in this perception</a:t>
            </a:r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5BB09-2347-48CD-A135-24C5A6E9D16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85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was no statistically significant difference in this perception</a:t>
            </a:r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5BB09-2347-48CD-A135-24C5A6E9D16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52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was no statistically significant difference in this perception</a:t>
            </a:r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5BB09-2347-48CD-A135-24C5A6E9D16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61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There was no statistically significant difference in this perception</a:t>
            </a:r>
            <a:endParaRPr lang="en-NG" dirty="0"/>
          </a:p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5BB09-2347-48CD-A135-24C5A6E9D16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5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7C7A3-AE36-4513-BC02-5470A6FF0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5B271-B8BA-404D-BADC-4BF91B141D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DFC36-434D-4B6D-8B1A-B53565B9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9CF3F-B044-45D7-A355-7052A36CA5CA}" type="datetime1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78D6E-E45C-4F24-920E-35DD12EA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10785-8E7C-4B60-9490-45C9BD93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9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90F9B-5578-4B41-9639-2581C4D32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2E22AD-7838-4D0E-BA5E-DBF989565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0505D-B8AB-4745-9B71-652A1A6AE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0B22-C5A7-4FFB-91EF-4A7C30F95E26}" type="datetime1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C9689-C106-4797-AD62-9E53C50AC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FDA78-74AF-4D4E-AD81-C15E7979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2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64D177-20FE-44FF-9598-B13E3DCAE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8AEDA7-2BCA-4F2E-BC44-CAB4546AD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FD644-71DE-45C4-91B3-BB3E429FF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BCEE-13AA-4F2A-9DEB-806B956D5571}" type="datetime1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71BF1-0F42-4D46-9B87-91EEC10D1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D17C8-0EF0-497D-9577-35408C057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0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8846C-EDB8-47C8-96ED-640BADB71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59015-ECFC-4193-9542-3C40F0ED7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48814-935E-43AC-AC1B-C57F759B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1F2B5-1A91-4650-B569-16E824E6F61F}" type="datetime1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A9405-9C8B-49BF-8293-C8772CE7A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A15E3-D9C1-417A-9538-B8AF4B1AE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3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EA4C8-8355-4C96-A02A-D0637E1E0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F300A-1C9C-4B11-AEF8-7C9EEB5BE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82C45-E820-4231-A2C4-23124B858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02177-E7E3-44B7-B01C-3993D4AC6124}" type="datetime1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44C56-A42D-4CB6-89D2-22D00DA0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6E6CD-4AAF-4A5E-82D7-2659557D7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5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FBBBC-DCB7-4229-AFFA-48C43896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8AE09-97DF-4206-A091-041B9C3D8C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B56A0-29FA-4DF5-BEC7-306346CCA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C0BFC-F010-4E6D-AA9E-CBBECC6E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4CE65-E106-467B-8B51-E6C4A120740C}" type="datetime1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C7A04-6D93-473E-9E20-5AF8C125E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0C4DD-851A-4261-8BCF-130EAEE93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9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00DB3-29C5-48E8-BF1E-84DAD70E0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0000F-7A3F-45E5-B52E-ACB061710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7EF42-6D3A-40E3-8AC2-6FBB9FAEB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89A262-3B3C-4173-827A-DC43AAB525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8C24B-81AC-4052-8634-86C2DE57E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12DBAE-681E-4B3E-8AB2-329FAB382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37204-D794-4E9F-81CC-819975867958}" type="datetime1">
              <a:rPr lang="en-US" smtClean="0"/>
              <a:t>12/20/2024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88DD80-E085-48AB-BBF6-240E7D3FE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258E2-764B-43F6-B2C6-CD0C1670C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7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1A118-3D56-4B70-AEA2-F7D2A053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221FAE-9787-4FA0-ADF0-8CCF3050D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C883-8B86-47EA-8B57-0D619F44D07F}" type="datetime1">
              <a:rPr lang="en-US" smtClean="0"/>
              <a:t>12/20/2024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D1632A-45FD-4362-8A66-35A8A0C88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10F44C-A4FF-4CE4-B244-7A5A4D541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01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D95192-742F-4F4F-83F3-CCF48F176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6A51-5B1A-430E-89B2-01DC6C605B0E}" type="datetime1">
              <a:rPr lang="en-US" smtClean="0"/>
              <a:t>12/20/2024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62885D-8405-4470-A5A0-FDDE15B35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057BD-E5EB-4D97-A177-825199333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50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17793-1CD6-4D5C-944E-88A6C1E9E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BD140-E040-4EC3-8581-E8EBEC723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941116-82EF-4E15-B79C-1DF3B4893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961C04-6D78-4A1C-90B6-952AE1CE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86E1-6096-49EF-8D28-79C3E4362976}" type="datetime1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520608-9980-48B7-9458-7093BC725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696B69-0F85-4FBE-BBF4-D3EEA8CE8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1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C4C60-EAEB-495A-A731-E51047650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3379F1-BEA4-4E19-9AD6-7470B6C014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5F97B-FFAC-4DB2-9CD4-D7E81E196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BA1F71-518B-468B-A4AE-A66578A2E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41427-9685-44DC-AFEC-EC08A2E65411}" type="datetime1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240EB-D590-431C-8704-6AB46C55F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12AFE-2B3E-4AE8-8707-F51C49BF2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0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47B6FD-D55B-461E-A862-92BB2A824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61026-AD3E-49E9-867C-A7766A177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663E5-8952-49E4-9D8E-2BA4C444BD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95837-A9A8-41E2-8484-EA1777A6E6EF}" type="datetime1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9B5D5-75E1-4842-8A6B-D52A7A43CE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7BC49-BA78-4B74-8137-3918590DCD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26F8297-DBFC-05D3-9477-70AAA7BE12A7}"/>
              </a:ext>
            </a:extLst>
          </p:cNvPr>
          <p:cNvSpPr/>
          <p:nvPr userDrawn="1"/>
        </p:nvSpPr>
        <p:spPr>
          <a:xfrm>
            <a:off x="9694606" y="252464"/>
            <a:ext cx="943898" cy="994697"/>
          </a:xfrm>
          <a:prstGeom prst="ellipse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54263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customXml" Target="../ink/ink33.xml"/><Relationship Id="rId3" Type="http://schemas.openxmlformats.org/officeDocument/2006/relationships/image" Target="../media/image13.png"/><Relationship Id="rId7" Type="http://schemas.openxmlformats.org/officeDocument/2006/relationships/customXml" Target="../ink/ink29.xml"/><Relationship Id="rId12" Type="http://schemas.openxmlformats.org/officeDocument/2006/relationships/customXml" Target="../ink/ink3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30.png"/><Relationship Id="rId5" Type="http://schemas.openxmlformats.org/officeDocument/2006/relationships/customXml" Target="../ink/ink28.xml"/><Relationship Id="rId10" Type="http://schemas.openxmlformats.org/officeDocument/2006/relationships/customXml" Target="../ink/ink31.xml"/><Relationship Id="rId4" Type="http://schemas.openxmlformats.org/officeDocument/2006/relationships/image" Target="../media/image14.png"/><Relationship Id="rId9" Type="http://schemas.openxmlformats.org/officeDocument/2006/relationships/customXml" Target="../ink/ink30.xml"/><Relationship Id="rId1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31.png"/><Relationship Id="rId3" Type="http://schemas.openxmlformats.org/officeDocument/2006/relationships/image" Target="../media/image5.png"/><Relationship Id="rId7" Type="http://schemas.openxmlformats.org/officeDocument/2006/relationships/customXml" Target="../ink/ink1.xml"/><Relationship Id="rId12" Type="http://schemas.openxmlformats.org/officeDocument/2006/relationships/customXml" Target="../ink/ink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customXml" Target="../ink/ink4.xml"/><Relationship Id="rId5" Type="http://schemas.openxmlformats.org/officeDocument/2006/relationships/image" Target="../media/image7.png"/><Relationship Id="rId10" Type="http://schemas.openxmlformats.org/officeDocument/2006/relationships/customXml" Target="../ink/ink3.xml"/><Relationship Id="rId4" Type="http://schemas.openxmlformats.org/officeDocument/2006/relationships/image" Target="../media/image6.png"/><Relationship Id="rId9" Type="http://schemas.openxmlformats.org/officeDocument/2006/relationships/customXml" Target="../ink/ink2.xml"/><Relationship Id="rId14" Type="http://schemas.openxmlformats.org/officeDocument/2006/relationships/customXml" Target="../ink/ink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31.png"/><Relationship Id="rId18" Type="http://schemas.openxmlformats.org/officeDocument/2006/relationships/customXml" Target="../ink/ink17.xml"/><Relationship Id="rId26" Type="http://schemas.openxmlformats.org/officeDocument/2006/relationships/image" Target="../media/image21.png"/><Relationship Id="rId3" Type="http://schemas.openxmlformats.org/officeDocument/2006/relationships/customXml" Target="../ink/ink7.xml"/><Relationship Id="rId21" Type="http://schemas.openxmlformats.org/officeDocument/2006/relationships/customXml" Target="../ink/ink20.xml"/><Relationship Id="rId7" Type="http://schemas.openxmlformats.org/officeDocument/2006/relationships/customXml" Target="../ink/ink9.xml"/><Relationship Id="rId12" Type="http://schemas.openxmlformats.org/officeDocument/2006/relationships/customXml" Target="../ink/ink13.xml"/><Relationship Id="rId17" Type="http://schemas.openxmlformats.org/officeDocument/2006/relationships/image" Target="../media/image190.png"/><Relationship Id="rId25" Type="http://schemas.openxmlformats.org/officeDocument/2006/relationships/customXml" Target="../ink/ink23.xml"/><Relationship Id="rId2" Type="http://schemas.openxmlformats.org/officeDocument/2006/relationships/notesSlide" Target="../notesSlides/notesSlide1.xml"/><Relationship Id="rId16" Type="http://schemas.openxmlformats.org/officeDocument/2006/relationships/customXml" Target="../ink/ink16.xml"/><Relationship Id="rId20" Type="http://schemas.openxmlformats.org/officeDocument/2006/relationships/customXml" Target="../ink/ink19.xml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customXml" Target="../ink/ink12.xml"/><Relationship Id="rId24" Type="http://schemas.openxmlformats.org/officeDocument/2006/relationships/image" Target="../media/image200.png"/><Relationship Id="rId5" Type="http://schemas.openxmlformats.org/officeDocument/2006/relationships/customXml" Target="../ink/ink8.xml"/><Relationship Id="rId15" Type="http://schemas.openxmlformats.org/officeDocument/2006/relationships/customXml" Target="../ink/ink15.xml"/><Relationship Id="rId23" Type="http://schemas.openxmlformats.org/officeDocument/2006/relationships/customXml" Target="../ink/ink22.xml"/><Relationship Id="rId28" Type="http://schemas.openxmlformats.org/officeDocument/2006/relationships/image" Target="../media/image22.png"/><Relationship Id="rId10" Type="http://schemas.openxmlformats.org/officeDocument/2006/relationships/customXml" Target="../ink/ink11.xml"/><Relationship Id="rId19" Type="http://schemas.openxmlformats.org/officeDocument/2006/relationships/customXml" Target="../ink/ink18.xml"/><Relationship Id="rId4" Type="http://schemas.openxmlformats.org/officeDocument/2006/relationships/image" Target="../media/image170.png"/><Relationship Id="rId9" Type="http://schemas.openxmlformats.org/officeDocument/2006/relationships/customXml" Target="../ink/ink10.xml"/><Relationship Id="rId14" Type="http://schemas.openxmlformats.org/officeDocument/2006/relationships/customXml" Target="../ink/ink14.xml"/><Relationship Id="rId22" Type="http://schemas.openxmlformats.org/officeDocument/2006/relationships/customXml" Target="../ink/ink21.xml"/><Relationship Id="rId27" Type="http://schemas.openxmlformats.org/officeDocument/2006/relationships/customXml" Target="../ink/ink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5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customXml" Target="../ink/ink27.xml"/><Relationship Id="rId5" Type="http://schemas.openxmlformats.org/officeDocument/2006/relationships/diagramQuickStyle" Target="../diagrams/quickStyle3.xml"/><Relationship Id="rId10" Type="http://schemas.openxmlformats.org/officeDocument/2006/relationships/customXml" Target="../ink/ink26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DE59831-25A5-4406-9CF7-4413B31B0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0799" y="2924617"/>
            <a:ext cx="10362818" cy="177617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 rtl="0"/>
            <a:r>
              <a:rPr lang="en-US" sz="3200" b="1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</a:rPr>
              <a:t>AWEDA, Emmanuel D.</a:t>
            </a:r>
            <a:br>
              <a:rPr lang="en-US" sz="3200" b="1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2400" b="1">
                <a:solidFill>
                  <a:schemeClr val="bg1"/>
                </a:solidFill>
                <a:latin typeface="Calibri" panose="020F0502020204030204" pitchFamily="34" charset="0"/>
              </a:rPr>
              <a:t>PHD/SPS/FT/2021/13011</a:t>
            </a:r>
            <a:br>
              <a:rPr lang="en-US" sz="3200" b="1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ZoneTexte 2">
            <a:extLst>
              <a:ext uri="{FF2B5EF4-FFF2-40B4-BE49-F238E27FC236}">
                <a16:creationId xmlns:a16="http://schemas.microsoft.com/office/drawing/2014/main" id="{C7488804-C526-4F8F-92BF-9780E52440FA}"/>
              </a:ext>
            </a:extLst>
          </p:cNvPr>
          <p:cNvSpPr txBox="1"/>
          <p:nvPr/>
        </p:nvSpPr>
        <p:spPr>
          <a:xfrm>
            <a:off x="1020799" y="1273788"/>
            <a:ext cx="10362818" cy="16547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 of Environment and Climate-Induced Drivers of Migration in Nigeria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4ED0D70D-EC26-B9EF-A363-52A21AB98833}"/>
              </a:ext>
            </a:extLst>
          </p:cNvPr>
          <p:cNvSpPr txBox="1">
            <a:spLocks/>
          </p:cNvSpPr>
          <p:nvPr/>
        </p:nvSpPr>
        <p:spPr>
          <a:xfrm>
            <a:off x="1020799" y="4700790"/>
            <a:ext cx="10362818" cy="1695144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Supervisory Team:</a:t>
            </a:r>
          </a:p>
          <a:p>
            <a:pPr algn="l"/>
            <a:br>
              <a:rPr lang="en-US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 A. A </a:t>
            </a:r>
            <a:r>
              <a:rPr lang="en-US" sz="4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Okhimamhe</a:t>
            </a:r>
            <a:r>
              <a:rPr lang="en-US" sz="4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 C. Conrad</a:t>
            </a:r>
            <a:br>
              <a:rPr lang="en-US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b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25FBF2-729B-A4B8-34E5-2232DEFA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183" y="0"/>
            <a:ext cx="1254464" cy="127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4607"/>
            <a:ext cx="109728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Justification of the Research Study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673" y="1786289"/>
            <a:ext cx="7899401" cy="5838121"/>
          </a:xfrm>
        </p:spPr>
        <p:txBody>
          <a:bodyPr>
            <a:noAutofit/>
          </a:bodyPr>
          <a:lstStyle/>
          <a:p>
            <a:pPr algn="just"/>
            <a:endParaRPr lang="en-US" sz="2300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algn="just"/>
            <a:r>
              <a:rPr lang="en-US" sz="23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Identifying the extent of the roles played by these environment and climate-based drivers in influencing migration decisions will provide essential information in achieving key Sustainable Development Goals (SDG 10.7, 11, 13)</a:t>
            </a:r>
            <a:endParaRPr lang="en-US" sz="2300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defTabSz="609630">
              <a:lnSpc>
                <a:spcPct val="110000"/>
              </a:lnSpc>
            </a:pPr>
            <a:r>
              <a:rPr lang="en-US" sz="2300" dirty="0">
                <a:solidFill>
                  <a:schemeClr val="accent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Understanding the motivations behind internal migration and the impacts on migration destinations is crucial for policymakers, researchers, and development practitioners </a:t>
            </a:r>
          </a:p>
          <a:p>
            <a:pPr defTabSz="609630">
              <a:lnSpc>
                <a:spcPct val="110000"/>
              </a:lnSpc>
            </a:pPr>
            <a:r>
              <a:rPr lang="en-US" sz="2300" dirty="0">
                <a:solidFill>
                  <a:schemeClr val="accent4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Designing effective interventions and policies that address the causative factors of environment and climate-based migration in Nigeria</a:t>
            </a:r>
          </a:p>
          <a:p>
            <a:pPr algn="just"/>
            <a:endParaRPr lang="en-US" sz="2300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algn="just"/>
            <a:endParaRPr lang="en-US" sz="2300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146" name="Picture 2" descr="Goal 11: Make cities and human settlements inclusive, safe, resilient and  sustainable - Project - ISGLOBAL">
            <a:extLst>
              <a:ext uri="{FF2B5EF4-FFF2-40B4-BE49-F238E27FC236}">
                <a16:creationId xmlns:a16="http://schemas.microsoft.com/office/drawing/2014/main" id="{56FB0784-A7B9-673F-E990-FA5920699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051" y="3971925"/>
            <a:ext cx="3282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oal 13: Take urgent action to combat climate change and its impacts -  Project - ISGLOBAL">
            <a:extLst>
              <a:ext uri="{FF2B5EF4-FFF2-40B4-BE49-F238E27FC236}">
                <a16:creationId xmlns:a16="http://schemas.microsoft.com/office/drawing/2014/main" id="{EDF15753-988C-60C1-9B7A-C159AA31C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051" y="5438775"/>
            <a:ext cx="3282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8E90DC-9B5B-F5E2-FC33-C2FFC0C3A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7850" y="1257300"/>
            <a:ext cx="2238375" cy="28575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89BEA90-64CB-A0A9-0197-ACE25ECEB80C}"/>
                  </a:ext>
                </a:extLst>
              </p14:cNvPr>
              <p14:cNvContentPartPr/>
              <p14:nvPr/>
            </p14:nvContentPartPr>
            <p14:xfrm>
              <a:off x="1682570" y="4101660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89BEA90-64CB-A0A9-0197-ACE25ECEB80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2930" y="392202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804600C-4EA0-D858-C7BA-BDC752956E75}"/>
                  </a:ext>
                </a:extLst>
              </p14:cNvPr>
              <p14:cNvContentPartPr/>
              <p14:nvPr/>
            </p14:nvContentPartPr>
            <p14:xfrm>
              <a:off x="1682570" y="4101660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804600C-4EA0-D858-C7BA-BDC752956E7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2930" y="392202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B630D6E-9CAF-42AA-98CB-3EDB625E2A3A}"/>
                  </a:ext>
                </a:extLst>
              </p14:cNvPr>
              <p14:cNvContentPartPr/>
              <p14:nvPr/>
            </p14:nvContentPartPr>
            <p14:xfrm>
              <a:off x="1796690" y="3676140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B630D6E-9CAF-42AA-98CB-3EDB625E2A3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07050" y="349650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53775DA-B349-4F63-C85A-0455E3B9A154}"/>
                  </a:ext>
                </a:extLst>
              </p14:cNvPr>
              <p14:cNvContentPartPr/>
              <p14:nvPr/>
            </p14:nvContentPartPr>
            <p14:xfrm>
              <a:off x="1796690" y="3676140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53775DA-B349-4F63-C85A-0455E3B9A15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07050" y="349650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189C65F-FC2B-48B7-1980-A673FEBC6D1D}"/>
                  </a:ext>
                </a:extLst>
              </p14:cNvPr>
              <p14:cNvContentPartPr/>
              <p14:nvPr/>
            </p14:nvContentPartPr>
            <p14:xfrm>
              <a:off x="3606410" y="340938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189C65F-FC2B-48B7-1980-A673FEBC6D1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16770" y="322974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93F34AD-CB5E-A906-8166-EAF38C10F5C6}"/>
                  </a:ext>
                </a:extLst>
              </p14:cNvPr>
              <p14:cNvContentPartPr/>
              <p14:nvPr/>
            </p14:nvContentPartPr>
            <p14:xfrm>
              <a:off x="3606410" y="3409380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93F34AD-CB5E-A906-8166-EAF38C10F5C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16770" y="3229740"/>
                <a:ext cx="180000" cy="36000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932A270C-0EA1-BBD2-D13A-928794BF7B9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23183" y="0"/>
            <a:ext cx="1149092" cy="116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29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E1DFD5-B133-D5F2-6693-41A0BD95D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09918-2D34-0ABF-3FCF-BF348062F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11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AED2FC9-6F93-BC1A-3089-640335EA5B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53959"/>
            <a:ext cx="10515600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00B050"/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Study Area</a:t>
            </a:r>
            <a:endParaRPr lang="en-NG" sz="4400" dirty="0">
              <a:solidFill>
                <a:srgbClr val="00B05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0DBBCF-E2AA-93C8-91E6-044770859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680" y="0"/>
            <a:ext cx="959863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C3292F-E665-C966-9E0B-E672475C04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989"/>
            <a:ext cx="6562578" cy="381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2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26801B-92E0-06F7-B8C0-ECA122603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9BBC53-79E4-621D-81F3-1355DA8F4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04D0A4D-57EF-4BB1-9B8F-1686334BD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204346"/>
              </p:ext>
            </p:extLst>
          </p:nvPr>
        </p:nvGraphicFramePr>
        <p:xfrm>
          <a:off x="1047750" y="1372140"/>
          <a:ext cx="11049000" cy="5349335"/>
        </p:xfrm>
        <a:graphic>
          <a:graphicData uri="http://schemas.openxmlformats.org/drawingml/2006/table">
            <a:tbl>
              <a:tblPr firstRow="1" firstCol="1" bandRow="1"/>
              <a:tblGrid>
                <a:gridCol w="1402695">
                  <a:extLst>
                    <a:ext uri="{9D8B030D-6E8A-4147-A177-3AD203B41FA5}">
                      <a16:colId xmlns:a16="http://schemas.microsoft.com/office/drawing/2014/main" val="1605176827"/>
                    </a:ext>
                  </a:extLst>
                </a:gridCol>
                <a:gridCol w="1262778">
                  <a:extLst>
                    <a:ext uri="{9D8B030D-6E8A-4147-A177-3AD203B41FA5}">
                      <a16:colId xmlns:a16="http://schemas.microsoft.com/office/drawing/2014/main" val="58437620"/>
                    </a:ext>
                  </a:extLst>
                </a:gridCol>
                <a:gridCol w="1922731">
                  <a:extLst>
                    <a:ext uri="{9D8B030D-6E8A-4147-A177-3AD203B41FA5}">
                      <a16:colId xmlns:a16="http://schemas.microsoft.com/office/drawing/2014/main" val="3536323497"/>
                    </a:ext>
                  </a:extLst>
                </a:gridCol>
                <a:gridCol w="1852771">
                  <a:extLst>
                    <a:ext uri="{9D8B030D-6E8A-4147-A177-3AD203B41FA5}">
                      <a16:colId xmlns:a16="http://schemas.microsoft.com/office/drawing/2014/main" val="3515272269"/>
                    </a:ext>
                  </a:extLst>
                </a:gridCol>
                <a:gridCol w="1922731">
                  <a:extLst>
                    <a:ext uri="{9D8B030D-6E8A-4147-A177-3AD203B41FA5}">
                      <a16:colId xmlns:a16="http://schemas.microsoft.com/office/drawing/2014/main" val="159230920"/>
                    </a:ext>
                  </a:extLst>
                </a:gridCol>
                <a:gridCol w="2685294">
                  <a:extLst>
                    <a:ext uri="{9D8B030D-6E8A-4147-A177-3AD203B41FA5}">
                      <a16:colId xmlns:a16="http://schemas.microsoft.com/office/drawing/2014/main" val="2650468918"/>
                    </a:ext>
                  </a:extLst>
                </a:gridCol>
              </a:tblGrid>
              <a:tr h="641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Authors</a:t>
                      </a:r>
                      <a:endParaRPr lang="en-NG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Study Area</a:t>
                      </a:r>
                      <a:endParaRPr lang="en-NG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Major Argument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Findings and Conclusion</a:t>
                      </a:r>
                      <a:endParaRPr lang="en-NG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Relevance to study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Research Gap</a:t>
                      </a:r>
                      <a:endParaRPr lang="en-NG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3758902"/>
                  </a:ext>
                </a:extLst>
              </a:tr>
              <a:tr h="23251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Ologeh</a:t>
                      </a:r>
                      <a:r>
                        <a:rPr lang="en-NG" sz="18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et al (2020)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Northern Nigeria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Climate change significantly influences migration decisions among crop farmers in Northern Nigeria.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Farmers migrate due to climate-related challenges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explains the challenges posed by climate change poses to agricultural communities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a need to study the long-term socio-economic impacts of climate-induced migration on migrants and host communities</a:t>
                      </a:r>
                      <a:endParaRPr lang="en-NG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524881"/>
                  </a:ext>
                </a:extLst>
              </a:tr>
              <a:tr h="23822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Lenshie et al (2020)</a:t>
                      </a:r>
                      <a:endParaRPr lang="en-NG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Sahel region of West Africa</a:t>
                      </a:r>
                      <a:endParaRPr lang="en-NG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Climate change increases existing vulnerabilities and conflicts in the Sahel, leading to increased population displacement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Policies addressing climate change and migration must consider security implications to be effective.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provides insights into similar climatic challenges and conflict dynamics in Nigeria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a need to study the long-term impacts of climate-induced migration on regional stability and security</a:t>
                      </a:r>
                      <a:endParaRPr lang="en-NG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53" marR="613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667108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22ECA3FE-6CCA-C410-DDA2-A3A277039B4D}"/>
              </a:ext>
            </a:extLst>
          </p:cNvPr>
          <p:cNvSpPr/>
          <p:nvPr/>
        </p:nvSpPr>
        <p:spPr>
          <a:xfrm>
            <a:off x="9391650" y="2009775"/>
            <a:ext cx="2705100" cy="2343150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28127F-EB89-97BF-9EEE-96237F6E619B}"/>
              </a:ext>
            </a:extLst>
          </p:cNvPr>
          <p:cNvSpPr/>
          <p:nvPr/>
        </p:nvSpPr>
        <p:spPr>
          <a:xfrm>
            <a:off x="9391650" y="4342860"/>
            <a:ext cx="2705100" cy="2343150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0FD8DB-D7BB-44A0-91FF-4EBCBD001A47}"/>
              </a:ext>
            </a:extLst>
          </p:cNvPr>
          <p:cNvSpPr txBox="1">
            <a:spLocks/>
          </p:cNvSpPr>
          <p:nvPr/>
        </p:nvSpPr>
        <p:spPr>
          <a:xfrm rot="16200000">
            <a:off x="-2465189" y="2860828"/>
            <a:ext cx="5864441" cy="11363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Literature Review</a:t>
            </a:r>
            <a:endParaRPr lang="en-NG" sz="4000" dirty="0">
              <a:solidFill>
                <a:schemeClr val="accent5">
                  <a:lumMod val="75000"/>
                </a:schemeClr>
              </a:solidFill>
              <a:latin typeface="Bauhaus 93" panose="04030905020B02020C02" pitchFamily="82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721C58-B40D-BF57-42D5-FB2B2B151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783" y="0"/>
            <a:ext cx="1149092" cy="116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929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54B7D-ACED-1D0C-97FF-710F81B1B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64353-EBA1-EBBD-2FBB-518DF091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DFB90F0-4CC3-A8DA-3F5B-FF78EA33A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80929"/>
              </p:ext>
            </p:extLst>
          </p:nvPr>
        </p:nvGraphicFramePr>
        <p:xfrm>
          <a:off x="1066800" y="1432709"/>
          <a:ext cx="11039476" cy="5554682"/>
        </p:xfrm>
        <a:graphic>
          <a:graphicData uri="http://schemas.openxmlformats.org/drawingml/2006/table">
            <a:tbl>
              <a:tblPr firstRow="1" firstCol="1" bandRow="1"/>
              <a:tblGrid>
                <a:gridCol w="1092200">
                  <a:extLst>
                    <a:ext uri="{9D8B030D-6E8A-4147-A177-3AD203B41FA5}">
                      <a16:colId xmlns:a16="http://schemas.microsoft.com/office/drawing/2014/main" val="12417982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155750621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184895551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816462785"/>
                    </a:ext>
                  </a:extLst>
                </a:gridCol>
                <a:gridCol w="2158897">
                  <a:extLst>
                    <a:ext uri="{9D8B030D-6E8A-4147-A177-3AD203B41FA5}">
                      <a16:colId xmlns:a16="http://schemas.microsoft.com/office/drawing/2014/main" val="750759525"/>
                    </a:ext>
                  </a:extLst>
                </a:gridCol>
                <a:gridCol w="2682979">
                  <a:extLst>
                    <a:ext uri="{9D8B030D-6E8A-4147-A177-3AD203B41FA5}">
                      <a16:colId xmlns:a16="http://schemas.microsoft.com/office/drawing/2014/main" val="3861513179"/>
                    </a:ext>
                  </a:extLst>
                </a:gridCol>
              </a:tblGrid>
              <a:tr h="1630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Garcia et al (2021)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Global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There has been an increase in scholarly interest linking climate change to migration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 is important to understand migration trends to guide future research and develop effective policies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Provides an understanding of climate and environment-induced migration trends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a need to study the specific mechanisms involved in migration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359197"/>
                  </a:ext>
                </a:extLst>
              </a:tr>
              <a:tr h="21123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Olagunju et al (2021)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Nigeria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climate change-induced environmental degradation contributes to human displacement and social conflicts in Nigeria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Climate change is a major driver of environmental degradation in Nigeria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provides information on the complex relationship between climate change, environment, migration, and conflict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a need to study </a:t>
                      </a:r>
                      <a:r>
                        <a:rPr lang="en-NG" sz="17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long-term impacts of climate-induced displacement on both </a:t>
                      </a:r>
                      <a:r>
                        <a:rPr lang="en-US" sz="17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host and destination </a:t>
                      </a:r>
                      <a:r>
                        <a:rPr lang="en-NG" sz="17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communities in Nigeria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9890680"/>
                  </a:ext>
                </a:extLst>
              </a:tr>
              <a:tr h="18122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Ghosh and Orchiston (2022)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Global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a need to improve the evidence base for climate-induced migration by enhancing current global datasets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Asia is the most studied area, followed by Oceania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helps to identify the global research gaps in the field of study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There is a need for a universally agreed definition of 'climate-induced migrants' and 'climate-induced migration’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077" marR="51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179134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9BF98F91-9468-03A1-2F53-0FAD287978EB}"/>
              </a:ext>
            </a:extLst>
          </p:cNvPr>
          <p:cNvSpPr/>
          <p:nvPr/>
        </p:nvSpPr>
        <p:spPr>
          <a:xfrm>
            <a:off x="9424988" y="1432708"/>
            <a:ext cx="2705100" cy="1615291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02B6CA-9D96-101F-57C5-79C30545C76B}"/>
              </a:ext>
            </a:extLst>
          </p:cNvPr>
          <p:cNvSpPr/>
          <p:nvPr/>
        </p:nvSpPr>
        <p:spPr>
          <a:xfrm>
            <a:off x="9448800" y="3048000"/>
            <a:ext cx="2681288" cy="2107124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D3D771-80EF-C1BF-A7B6-464BAB609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183" y="0"/>
            <a:ext cx="1149092" cy="116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957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1A5B73-7A83-B0A4-47B7-CCF62C872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B4871-72A4-B33F-83FA-54EF7A9C5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542E170-C57C-A327-17BB-E58A6DFB00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53369"/>
              </p:ext>
            </p:extLst>
          </p:nvPr>
        </p:nvGraphicFramePr>
        <p:xfrm>
          <a:off x="1019176" y="1152867"/>
          <a:ext cx="11172824" cy="5448410"/>
        </p:xfrm>
        <a:graphic>
          <a:graphicData uri="http://schemas.openxmlformats.org/drawingml/2006/table">
            <a:tbl>
              <a:tblPr firstRow="1" firstCol="1" bandRow="1"/>
              <a:tblGrid>
                <a:gridCol w="1418416">
                  <a:extLst>
                    <a:ext uri="{9D8B030D-6E8A-4147-A177-3AD203B41FA5}">
                      <a16:colId xmlns:a16="http://schemas.microsoft.com/office/drawing/2014/main" val="917923981"/>
                    </a:ext>
                  </a:extLst>
                </a:gridCol>
                <a:gridCol w="1134283">
                  <a:extLst>
                    <a:ext uri="{9D8B030D-6E8A-4147-A177-3AD203B41FA5}">
                      <a16:colId xmlns:a16="http://schemas.microsoft.com/office/drawing/2014/main" val="4264930580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3899615781"/>
                    </a:ext>
                  </a:extLst>
                </a:gridCol>
                <a:gridCol w="2293583">
                  <a:extLst>
                    <a:ext uri="{9D8B030D-6E8A-4147-A177-3AD203B41FA5}">
                      <a16:colId xmlns:a16="http://schemas.microsoft.com/office/drawing/2014/main" val="2503605554"/>
                    </a:ext>
                  </a:extLst>
                </a:gridCol>
                <a:gridCol w="1944279">
                  <a:extLst>
                    <a:ext uri="{9D8B030D-6E8A-4147-A177-3AD203B41FA5}">
                      <a16:colId xmlns:a16="http://schemas.microsoft.com/office/drawing/2014/main" val="3060023663"/>
                    </a:ext>
                  </a:extLst>
                </a:gridCol>
                <a:gridCol w="2715388">
                  <a:extLst>
                    <a:ext uri="{9D8B030D-6E8A-4147-A177-3AD203B41FA5}">
                      <a16:colId xmlns:a16="http://schemas.microsoft.com/office/drawing/2014/main" val="276989243"/>
                    </a:ext>
                  </a:extLst>
                </a:gridCol>
              </a:tblGrid>
              <a:tr h="1604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Ofuoku</a:t>
                      </a:r>
                      <a:r>
                        <a:rPr lang="en-NG" sz="18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n-NG" sz="18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Okompu</a:t>
                      </a:r>
                      <a:r>
                        <a:rPr lang="en-NG" sz="18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(2022)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Delta State, Nigeria</a:t>
                      </a:r>
                      <a:endParaRPr lang="en-NG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Migration among farmers in Delta State is a climate change adaptation strategy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Farmers often migrate in response to climate-related challenges, such as flooding and soil degradation</a:t>
                      </a:r>
                      <a:endParaRPr lang="en-NG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provides information on how climate change significantly impacts agricultural communities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There is a need to study the long-term impacts of climate-induced migration on both origin and destination communities</a:t>
                      </a:r>
                      <a:endParaRPr lang="en-NG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979685"/>
                  </a:ext>
                </a:extLst>
              </a:tr>
              <a:tr h="22488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Teye and </a:t>
                      </a:r>
                      <a:r>
                        <a:rPr lang="en-NG" sz="18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Nikoi</a:t>
                      </a: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(2022)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West Africa</a:t>
                      </a:r>
                      <a:endParaRPr lang="en-NG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West African households use migration to cope with climate change and variability impacts</a:t>
                      </a:r>
                      <a:endParaRPr lang="en-NG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Increased temperatures and fluctuating rainfall patterns affect the livelihoods of people in the West Africa Sahel, prompting migration decisions 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provides more insights to Nigeria, which faces similar challenges related to climate change and migration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There is a need for further research and policy development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8720277"/>
                  </a:ext>
                </a:extLst>
              </a:tr>
              <a:tr h="14429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Azumah and Ahmed (2023)</a:t>
                      </a:r>
                      <a:endParaRPr lang="en-NG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Ghana</a:t>
                      </a:r>
                      <a:endParaRPr lang="en-NG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 all climatic conditions trigger migration in the same way.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Drought and decreased rainfall are more likely to trigger migration among maize farmers</a:t>
                      </a:r>
                      <a:endParaRPr lang="en-NG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Nigeria experiences similar climatic challenges and agricultural systems to Ghana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There is a need to identify the different roles of climatic conditions in migration decisions</a:t>
                      </a:r>
                      <a:endParaRPr lang="en-NG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413" marR="46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048202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A9DCF88-C2D4-F6B7-8537-2F928B9628E1}"/>
              </a:ext>
            </a:extLst>
          </p:cNvPr>
          <p:cNvSpPr/>
          <p:nvPr/>
        </p:nvSpPr>
        <p:spPr>
          <a:xfrm>
            <a:off x="9486900" y="1152867"/>
            <a:ext cx="2705100" cy="170463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53FBC5-71D4-A761-DCB0-79FAEA26AEDE}"/>
              </a:ext>
            </a:extLst>
          </p:cNvPr>
          <p:cNvSpPr/>
          <p:nvPr/>
        </p:nvSpPr>
        <p:spPr>
          <a:xfrm>
            <a:off x="9486900" y="5126038"/>
            <a:ext cx="2705100" cy="1475240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704797-14FD-A10C-5EE8-2B0BB28D0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183" y="0"/>
            <a:ext cx="1139567" cy="115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25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C06194-B35A-ED7E-2426-194E32411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4B42CD-35C7-779E-8CC8-A0AC2AB36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4EC90BB-0A96-86BC-95E4-1DA701254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030014"/>
              </p:ext>
            </p:extLst>
          </p:nvPr>
        </p:nvGraphicFramePr>
        <p:xfrm>
          <a:off x="1009651" y="1335702"/>
          <a:ext cx="11182350" cy="5546357"/>
        </p:xfrm>
        <a:graphic>
          <a:graphicData uri="http://schemas.openxmlformats.org/drawingml/2006/table">
            <a:tbl>
              <a:tblPr firstRow="1" firstCol="1" bandRow="1"/>
              <a:tblGrid>
                <a:gridCol w="1492907">
                  <a:extLst>
                    <a:ext uri="{9D8B030D-6E8A-4147-A177-3AD203B41FA5}">
                      <a16:colId xmlns:a16="http://schemas.microsoft.com/office/drawing/2014/main" val="525162939"/>
                    </a:ext>
                  </a:extLst>
                </a:gridCol>
                <a:gridCol w="1040218">
                  <a:extLst>
                    <a:ext uri="{9D8B030D-6E8A-4147-A177-3AD203B41FA5}">
                      <a16:colId xmlns:a16="http://schemas.microsoft.com/office/drawing/2014/main" val="1115595867"/>
                    </a:ext>
                  </a:extLst>
                </a:gridCol>
                <a:gridCol w="2166148">
                  <a:extLst>
                    <a:ext uri="{9D8B030D-6E8A-4147-A177-3AD203B41FA5}">
                      <a16:colId xmlns:a16="http://schemas.microsoft.com/office/drawing/2014/main" val="1655769064"/>
                    </a:ext>
                  </a:extLst>
                </a:gridCol>
                <a:gridCol w="1927661">
                  <a:extLst>
                    <a:ext uri="{9D8B030D-6E8A-4147-A177-3AD203B41FA5}">
                      <a16:colId xmlns:a16="http://schemas.microsoft.com/office/drawing/2014/main" val="2591276959"/>
                    </a:ext>
                  </a:extLst>
                </a:gridCol>
                <a:gridCol w="2282345">
                  <a:extLst>
                    <a:ext uri="{9D8B030D-6E8A-4147-A177-3AD203B41FA5}">
                      <a16:colId xmlns:a16="http://schemas.microsoft.com/office/drawing/2014/main" val="1542689350"/>
                    </a:ext>
                  </a:extLst>
                </a:gridCol>
                <a:gridCol w="2273071">
                  <a:extLst>
                    <a:ext uri="{9D8B030D-6E8A-4147-A177-3AD203B41FA5}">
                      <a16:colId xmlns:a16="http://schemas.microsoft.com/office/drawing/2014/main" val="3994362861"/>
                    </a:ext>
                  </a:extLst>
                </a:gridCol>
              </a:tblGrid>
              <a:tr h="18173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Almulhim</a:t>
                      </a: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NG" sz="17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 al (2024)  </a:t>
                      </a:r>
                      <a:endParaRPr lang="en-NG" sz="1700" kern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Global South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Compounding impacts of multiple climate hazards on migration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Stressors (rising temperatures, water stress, floods, sea-level rise) displace populations, both internally and transboundary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Gives insight into migration patterns due to factors like desertification, flooding, and resource scarcity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a need to consider the interactions between various climate factors and their cumulative effects on migration patterns.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328021"/>
                  </a:ext>
                </a:extLst>
              </a:tr>
              <a:tr h="19577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Naz and Saleem (2024)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Sahel region of Africa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climate-induced vulnerabilities, increase the risk of conflicts and forced migrations in the Sahel region of Africa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Climate change drives conflict and migration in the Sahel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 study is relevant to Nigeria, which faces similar climate challenges and migration patterns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a need for a more detailed analysis of the effectiveness of specific adaptation strategies and their impacts on reducing conflict and migration.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6153083"/>
                  </a:ext>
                </a:extLst>
              </a:tr>
              <a:tr h="16616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Michael (2024)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Bayelsa State, Nigeria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Climate change significantly influences the migration decisions of women in the riverine area of Bayelsa State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Women in the riverine areas migrating due to the impacts of climate change on their livelihoods </a:t>
                      </a:r>
                      <a:endParaRPr lang="en-NG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 addresses the impacts of climate change on gendered migration decisions in a coastal region of Nigeria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NG" sz="17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a need to study the long-term impacts of climate-induced migration on women's well-being and livelihoods</a:t>
                      </a:r>
                      <a:endParaRPr lang="en-NG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37" marR="397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514019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F4B7959-41F7-1FDF-B80C-79F4DF73F8C3}"/>
              </a:ext>
            </a:extLst>
          </p:cNvPr>
          <p:cNvSpPr/>
          <p:nvPr/>
        </p:nvSpPr>
        <p:spPr>
          <a:xfrm>
            <a:off x="9906000" y="1335701"/>
            <a:ext cx="2286000" cy="1893273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F36E64-F4BD-046D-4078-33ED01670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852" y="0"/>
            <a:ext cx="1315438" cy="133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92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D0D7-C376-70E6-0AB5-030CB3AB6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470581" y="2642500"/>
            <a:ext cx="5864441" cy="113634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Summary of Data</a:t>
            </a:r>
            <a:endParaRPr lang="en-NG" sz="4000" dirty="0">
              <a:solidFill>
                <a:schemeClr val="accent5">
                  <a:lumMod val="75000"/>
                </a:schemeClr>
              </a:solidFill>
              <a:latin typeface="Bauhaus 93" panose="04030905020B02020C02" pitchFamily="82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E64F2E-8D40-C8E2-2B71-5BF0837FB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3CC3A0-80EA-9554-E874-939310612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09DC228-B577-2531-F13A-7F9D9DFE02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2447"/>
              </p:ext>
            </p:extLst>
          </p:nvPr>
        </p:nvGraphicFramePr>
        <p:xfrm>
          <a:off x="1029813" y="218302"/>
          <a:ext cx="11162187" cy="6639700"/>
        </p:xfrm>
        <a:graphic>
          <a:graphicData uri="http://schemas.openxmlformats.org/drawingml/2006/table">
            <a:tbl>
              <a:tblPr firstRow="1" bandRow="1"/>
              <a:tblGrid>
                <a:gridCol w="1669480">
                  <a:extLst>
                    <a:ext uri="{9D8B030D-6E8A-4147-A177-3AD203B41FA5}">
                      <a16:colId xmlns:a16="http://schemas.microsoft.com/office/drawing/2014/main" val="3306855868"/>
                    </a:ext>
                  </a:extLst>
                </a:gridCol>
                <a:gridCol w="1420210">
                  <a:extLst>
                    <a:ext uri="{9D8B030D-6E8A-4147-A177-3AD203B41FA5}">
                      <a16:colId xmlns:a16="http://schemas.microsoft.com/office/drawing/2014/main" val="111404564"/>
                    </a:ext>
                  </a:extLst>
                </a:gridCol>
                <a:gridCol w="1160869">
                  <a:extLst>
                    <a:ext uri="{9D8B030D-6E8A-4147-A177-3AD203B41FA5}">
                      <a16:colId xmlns:a16="http://schemas.microsoft.com/office/drawing/2014/main" val="3979100980"/>
                    </a:ext>
                  </a:extLst>
                </a:gridCol>
                <a:gridCol w="1669864">
                  <a:extLst>
                    <a:ext uri="{9D8B030D-6E8A-4147-A177-3AD203B41FA5}">
                      <a16:colId xmlns:a16="http://schemas.microsoft.com/office/drawing/2014/main" val="2730152302"/>
                    </a:ext>
                  </a:extLst>
                </a:gridCol>
                <a:gridCol w="1839529">
                  <a:extLst>
                    <a:ext uri="{9D8B030D-6E8A-4147-A177-3AD203B41FA5}">
                      <a16:colId xmlns:a16="http://schemas.microsoft.com/office/drawing/2014/main" val="2964659194"/>
                    </a:ext>
                  </a:extLst>
                </a:gridCol>
                <a:gridCol w="3402235">
                  <a:extLst>
                    <a:ext uri="{9D8B030D-6E8A-4147-A177-3AD203B41FA5}">
                      <a16:colId xmlns:a16="http://schemas.microsoft.com/office/drawing/2014/main" val="1519456981"/>
                    </a:ext>
                  </a:extLst>
                </a:gridCol>
              </a:tblGrid>
              <a:tr h="360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Type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Source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Resolution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Period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Locations (LGAs)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387174"/>
                  </a:ext>
                </a:extLst>
              </a:tr>
              <a:tr h="694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Precipitation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CHIRPS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km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1993 - 2022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Climate Change Indicator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Kano Municipal,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Kwali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Warri South West, Brass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165756"/>
                  </a:ext>
                </a:extLst>
              </a:tr>
              <a:tr h="694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Temperature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ERA5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 km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1993 - 2022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Climate Change Indicator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Kano Municipal,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Kwali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Warri South West, Brass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9301252"/>
                  </a:ext>
                </a:extLst>
              </a:tr>
              <a:tr h="694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SLR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C3S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</a:t>
                      </a:r>
                      <a:r>
                        <a:rPr lang="en-NG" sz="18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1993 - 2022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Climate Change Indicator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Warri South West, Brass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742428"/>
                  </a:ext>
                </a:extLst>
              </a:tr>
              <a:tr h="694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NDVI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MODIS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 m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1993 - 2022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Ecological health Indicator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Kano Municipal,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Kwali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Warri South West, Brass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8202865"/>
                  </a:ext>
                </a:extLst>
              </a:tr>
              <a:tr h="694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SPEI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CHIRPS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km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1993 - 2022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Ecological health Indicator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Kano Municipal,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Kwali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0F0F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Warri South West, Brass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highlight>
                          <a:srgbClr val="F0F0F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3428684"/>
                  </a:ext>
                </a:extLst>
              </a:tr>
              <a:tr h="694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VCI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MODIS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 m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1993 - 2022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Ecological health Indicator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Kano Municipal,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Kwali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Warri South West, Brass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252411"/>
                  </a:ext>
                </a:extLst>
              </a:tr>
              <a:tr h="1027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NDVI and NDBI (Land Use Changes)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LANDSAT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m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2014 - 2023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Land Use Changes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Fagge, Gwagwalada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8122513"/>
                  </a:ext>
                </a:extLst>
              </a:tr>
              <a:tr h="1086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Social survey (household survey, FGD)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Fieldwork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G" sz="18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Perceptions of the influence of the climate and environment on migration</a:t>
                      </a:r>
                      <a:endParaRPr lang="en-NG" sz="1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25709" marB="25709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80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926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7118B-5720-C72F-DF73-15A08694B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B3DA1E-6915-6C9A-E8B5-B34107D1B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67C8681-D570-1583-0D93-DF6A1FDE02BE}"/>
              </a:ext>
            </a:extLst>
          </p:cNvPr>
          <p:cNvSpPr txBox="1">
            <a:spLocks/>
          </p:cNvSpPr>
          <p:nvPr/>
        </p:nvSpPr>
        <p:spPr>
          <a:xfrm rot="16200000">
            <a:off x="-2470581" y="2642500"/>
            <a:ext cx="5864441" cy="11363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Summary of Methodology</a:t>
            </a:r>
            <a:endParaRPr lang="en-NG" sz="4000" dirty="0">
              <a:solidFill>
                <a:schemeClr val="accent5">
                  <a:lumMod val="75000"/>
                </a:schemeClr>
              </a:solidFill>
              <a:latin typeface="Bauhaus 93" panose="04030905020B02020C02" pitchFamily="82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F14A636-FA51-8B0C-F9EE-182B321B5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G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26013A2-DFBA-328C-1525-769C44209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83" y="0"/>
            <a:ext cx="11225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23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622E48-949A-E257-1D2C-587260A9E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4456" y="5286715"/>
            <a:ext cx="8153400" cy="365125"/>
          </a:xfrm>
        </p:spPr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12 communities x 90 households = 1080 households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15DF0CA-A7D2-0F1F-3E1F-BD42B984A0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1382804"/>
              </p:ext>
            </p:extLst>
          </p:nvPr>
        </p:nvGraphicFramePr>
        <p:xfrm>
          <a:off x="2083991" y="667850"/>
          <a:ext cx="929325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87AFF99A-2534-83CC-5BA6-8B1697142A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5852" y="0"/>
            <a:ext cx="1315438" cy="13357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9D1E39D-4074-2E5A-7D89-C9868B7AF32A}"/>
              </a:ext>
            </a:extLst>
          </p:cNvPr>
          <p:cNvSpPr txBox="1"/>
          <p:nvPr/>
        </p:nvSpPr>
        <p:spPr>
          <a:xfrm>
            <a:off x="1857361" y="6304325"/>
            <a:ext cx="86804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kern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KoboToolbox</a:t>
            </a:r>
            <a:r>
              <a:rPr lang="en-GB" sz="2400" b="1" kern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(Version 2.022.44) on mobile devices</a:t>
            </a:r>
            <a:endParaRPr lang="en-NG" sz="2400" b="1" dirty="0">
              <a:solidFill>
                <a:srgbClr val="7030A0"/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EFC412D-AF3D-8159-430B-C7B2F7C6A6DD}"/>
              </a:ext>
            </a:extLst>
          </p:cNvPr>
          <p:cNvSpPr txBox="1">
            <a:spLocks/>
          </p:cNvSpPr>
          <p:nvPr/>
        </p:nvSpPr>
        <p:spPr>
          <a:xfrm rot="16200000">
            <a:off x="-2483836" y="2655755"/>
            <a:ext cx="5864441" cy="11098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Steps of multi-stage Technique</a:t>
            </a:r>
            <a:endParaRPr lang="en-NG" sz="4000" dirty="0">
              <a:solidFill>
                <a:schemeClr val="accent5">
                  <a:lumMod val="75000"/>
                </a:schemeClr>
              </a:solidFill>
              <a:latin typeface="Bauhaus 93" panose="04030905020B02020C02" pitchFamily="82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KoboToolbox | Cambridge MA">
            <a:extLst>
              <a:ext uri="{FF2B5EF4-FFF2-40B4-BE49-F238E27FC236}">
                <a16:creationId xmlns:a16="http://schemas.microsoft.com/office/drawing/2014/main" id="{02222275-1F7B-BF14-7155-F84E4C15A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735" y="5808988"/>
            <a:ext cx="990674" cy="9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50539E-C04B-9DF3-1688-8D81E44DCA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5555" y="1523221"/>
            <a:ext cx="8470128" cy="381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11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F2955C67-04AD-AE64-3FA2-B3BC54C4D5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396130"/>
              </p:ext>
            </p:extLst>
          </p:nvPr>
        </p:nvGraphicFramePr>
        <p:xfrm>
          <a:off x="1089027" y="1411898"/>
          <a:ext cx="11014073" cy="5446102"/>
        </p:xfrm>
        <a:graphic>
          <a:graphicData uri="http://schemas.openxmlformats.org/drawingml/2006/table">
            <a:tbl>
              <a:tblPr firstRow="1" firstCol="1" bandRow="1"/>
              <a:tblGrid>
                <a:gridCol w="1690607">
                  <a:extLst>
                    <a:ext uri="{9D8B030D-6E8A-4147-A177-3AD203B41FA5}">
                      <a16:colId xmlns:a16="http://schemas.microsoft.com/office/drawing/2014/main" val="973804252"/>
                    </a:ext>
                  </a:extLst>
                </a:gridCol>
                <a:gridCol w="1255645">
                  <a:extLst>
                    <a:ext uri="{9D8B030D-6E8A-4147-A177-3AD203B41FA5}">
                      <a16:colId xmlns:a16="http://schemas.microsoft.com/office/drawing/2014/main" val="738591309"/>
                    </a:ext>
                  </a:extLst>
                </a:gridCol>
                <a:gridCol w="2203597">
                  <a:extLst>
                    <a:ext uri="{9D8B030D-6E8A-4147-A177-3AD203B41FA5}">
                      <a16:colId xmlns:a16="http://schemas.microsoft.com/office/drawing/2014/main" val="3570960084"/>
                    </a:ext>
                  </a:extLst>
                </a:gridCol>
                <a:gridCol w="2634331">
                  <a:extLst>
                    <a:ext uri="{9D8B030D-6E8A-4147-A177-3AD203B41FA5}">
                      <a16:colId xmlns:a16="http://schemas.microsoft.com/office/drawing/2014/main" val="230594316"/>
                    </a:ext>
                  </a:extLst>
                </a:gridCol>
                <a:gridCol w="3229893">
                  <a:extLst>
                    <a:ext uri="{9D8B030D-6E8A-4147-A177-3AD203B41FA5}">
                      <a16:colId xmlns:a16="http://schemas.microsoft.com/office/drawing/2014/main" val="2737459822"/>
                    </a:ext>
                  </a:extLst>
                </a:gridCol>
              </a:tblGrid>
              <a:tr h="3914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Zone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State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LGA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53825"/>
                  </a:ext>
                </a:extLst>
              </a:tr>
              <a:tr h="377361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Mangrove Swamp Forest and Coastal Vegetation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Delta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Warri South West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Ugborodo</a:t>
                      </a:r>
                      <a:endParaRPr lang="en-US" sz="1600" b="1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endParaRPr lang="en-US" sz="16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94123726"/>
                  </a:ext>
                </a:extLst>
              </a:tr>
              <a:tr h="7939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Ogidigben</a:t>
                      </a:r>
                      <a:endParaRPr lang="en-US" sz="1600" b="1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endParaRPr lang="en-US" sz="16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5661076"/>
                  </a:ext>
                </a:extLst>
              </a:tr>
              <a:tr h="3773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Bayelsa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Brass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Twon</a:t>
                      </a:r>
                      <a:endParaRPr lang="en-US" sz="16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49970851"/>
                  </a:ext>
                </a:extLst>
              </a:tr>
              <a:tr h="409438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Odioma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56456972"/>
                  </a:ext>
                </a:extLst>
              </a:tr>
              <a:tr h="377361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Guinea Savanna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Abuja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Gwagwalada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Zuba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Destination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58237793"/>
                  </a:ext>
                </a:extLst>
              </a:tr>
              <a:tr h="39699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Tungamaje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Destination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31125825"/>
                  </a:ext>
                </a:extLst>
              </a:tr>
              <a:tr h="3773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Kwali</a:t>
                      </a:r>
                      <a:endParaRPr lang="en-US" sz="20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</a:t>
                      </a:r>
                      <a:endParaRPr lang="en-US" sz="1600" b="1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Origin/Destination</a:t>
                      </a:r>
                      <a:endParaRPr lang="en-US" sz="16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85083323"/>
                  </a:ext>
                </a:extLst>
              </a:tr>
              <a:tr h="416626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Wako</a:t>
                      </a:r>
                      <a:endParaRPr lang="en-US" sz="16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Origin/Destination</a:t>
                      </a:r>
                      <a:endParaRPr lang="en-US" sz="16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52278720"/>
                  </a:ext>
                </a:extLst>
              </a:tr>
              <a:tr h="377361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Sudan-Sahel Savanna </a:t>
                      </a: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Kano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Kano Municipal</a:t>
                      </a: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Zango</a:t>
                      </a:r>
                      <a:endParaRPr lang="en-US" sz="16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Origin/Destination</a:t>
                      </a:r>
                      <a:endParaRPr lang="en-US" sz="16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95165244"/>
                  </a:ext>
                </a:extLst>
              </a:tr>
              <a:tr h="3639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Tundun</a:t>
                      </a:r>
                      <a:r>
                        <a:rPr lang="en-US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Nufawa</a:t>
                      </a:r>
                      <a:endParaRPr lang="en-US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Origin/Destination</a:t>
                      </a:r>
                      <a:endParaRPr lang="en-US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86747558"/>
                  </a:ext>
                </a:extLst>
              </a:tr>
              <a:tr h="3773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Fagge</a:t>
                      </a: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Sabon Gari East</a:t>
                      </a:r>
                      <a:endParaRPr lang="en-US" sz="16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Destination</a:t>
                      </a:r>
                      <a:endParaRPr lang="en-US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78490033"/>
                  </a:ext>
                </a:extLst>
              </a:tr>
              <a:tr h="409438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Sabon Gari West</a:t>
                      </a:r>
                      <a:endParaRPr lang="en-US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Destination</a:t>
                      </a:r>
                      <a:endParaRPr lang="en-US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52" marR="603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0">
                          <a:schemeClr val="accent6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4556338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86CC32E-9A0F-85DB-40EA-A48472438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852" y="0"/>
            <a:ext cx="1315438" cy="133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37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EEF9F-0FB0-13CE-6238-900832433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53150"/>
            <a:ext cx="10515600" cy="1325563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00B050"/>
                </a:solidFill>
                <a:effectLst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 Outline</a:t>
            </a:r>
            <a:endParaRPr lang="en-NG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AD481-C282-7E61-09D7-25FDD76E7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2370137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Introduction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Key study background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Key statement of the problem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Conceptual framework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Research questions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Aim and objectives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Justification of study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Study area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Review of literature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Data Source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Key results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Key conclusions and recommendations</a:t>
            </a:r>
          </a:p>
          <a:p>
            <a:pPr marL="514350" indent="-514350">
              <a:buFont typeface="+mj-lt"/>
              <a:buAutoNum type="arabicPeriod"/>
            </a:pPr>
            <a:endParaRPr lang="en-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583215-1D55-2023-D7CB-AA45A8A2D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183" y="0"/>
            <a:ext cx="1254464" cy="127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40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EBF26-5ABF-B3DA-62E3-D66FF6268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771" y="10758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00B050"/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Key Results (1)</a:t>
            </a:r>
            <a:endParaRPr lang="en-NG" sz="4800" dirty="0">
              <a:solidFill>
                <a:srgbClr val="00B050"/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2DA40546-79A5-20F5-BD38-4F06EDE4BA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8118391"/>
              </p:ext>
            </p:extLst>
          </p:nvPr>
        </p:nvGraphicFramePr>
        <p:xfrm>
          <a:off x="1003180" y="2185688"/>
          <a:ext cx="1118882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7205">
                  <a:extLst>
                    <a:ext uri="{9D8B030D-6E8A-4147-A177-3AD203B41FA5}">
                      <a16:colId xmlns:a16="http://schemas.microsoft.com/office/drawing/2014/main" val="2312618372"/>
                    </a:ext>
                  </a:extLst>
                </a:gridCol>
                <a:gridCol w="2797205">
                  <a:extLst>
                    <a:ext uri="{9D8B030D-6E8A-4147-A177-3AD203B41FA5}">
                      <a16:colId xmlns:a16="http://schemas.microsoft.com/office/drawing/2014/main" val="554614501"/>
                    </a:ext>
                  </a:extLst>
                </a:gridCol>
                <a:gridCol w="2797205">
                  <a:extLst>
                    <a:ext uri="{9D8B030D-6E8A-4147-A177-3AD203B41FA5}">
                      <a16:colId xmlns:a16="http://schemas.microsoft.com/office/drawing/2014/main" val="1634065299"/>
                    </a:ext>
                  </a:extLst>
                </a:gridCol>
                <a:gridCol w="2797205">
                  <a:extLst>
                    <a:ext uri="{9D8B030D-6E8A-4147-A177-3AD203B41FA5}">
                      <a16:colId xmlns:a16="http://schemas.microsoft.com/office/drawing/2014/main" val="280597077"/>
                    </a:ext>
                  </a:extLst>
                </a:gridCol>
              </a:tblGrid>
              <a:tr h="402969">
                <a:tc>
                  <a:txBody>
                    <a:bodyPr/>
                    <a:lstStyle/>
                    <a:p>
                      <a:r>
                        <a:rPr lang="en-US" sz="2400" dirty="0"/>
                        <a:t>Location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Parameter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P-value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Trend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4823610"/>
                  </a:ext>
                </a:extLst>
              </a:tr>
              <a:tr h="4029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>
                          <a:effectLst/>
                          <a:latin typeface="+mn-lt"/>
                        </a:rPr>
                        <a:t>Kano Municipal</a:t>
                      </a:r>
                      <a:endParaRPr lang="en-NG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Temperature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&lt;0.001*</a:t>
                      </a:r>
                      <a:endParaRPr lang="en-NG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Significant increase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629990"/>
                  </a:ext>
                </a:extLst>
              </a:tr>
              <a:tr h="402969">
                <a:tc>
                  <a:txBody>
                    <a:bodyPr/>
                    <a:lstStyle/>
                    <a:p>
                      <a:endParaRPr lang="en-NG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Precipitation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0.378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Not significant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646024"/>
                  </a:ext>
                </a:extLst>
              </a:tr>
              <a:tr h="402969">
                <a:tc>
                  <a:txBody>
                    <a:bodyPr/>
                    <a:lstStyle/>
                    <a:p>
                      <a:r>
                        <a:rPr lang="en-US" sz="2400" dirty="0" err="1"/>
                        <a:t>Kwali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Temperature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&lt;0.001*</a:t>
                      </a:r>
                      <a:endParaRPr lang="en-NG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Significant increase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374104"/>
                  </a:ext>
                </a:extLst>
              </a:tr>
              <a:tr h="402969">
                <a:tc>
                  <a:txBody>
                    <a:bodyPr/>
                    <a:lstStyle/>
                    <a:p>
                      <a:endParaRPr lang="en-NG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Precipitation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0.293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Not significant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306886"/>
                  </a:ext>
                </a:extLst>
              </a:tr>
              <a:tr h="402969">
                <a:tc>
                  <a:txBody>
                    <a:bodyPr/>
                    <a:lstStyle/>
                    <a:p>
                      <a:r>
                        <a:rPr lang="en-US" sz="2400" dirty="0"/>
                        <a:t>Warri South-West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Temperature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&lt;0.001*</a:t>
                      </a:r>
                      <a:endParaRPr lang="en-NG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Significant increase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817539"/>
                  </a:ext>
                </a:extLst>
              </a:tr>
              <a:tr h="402969">
                <a:tc>
                  <a:txBody>
                    <a:bodyPr/>
                    <a:lstStyle/>
                    <a:p>
                      <a:endParaRPr lang="en-NG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Precipitation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&lt;0.001*</a:t>
                      </a:r>
                      <a:endParaRPr lang="en-NG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Significant decrease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791118"/>
                  </a:ext>
                </a:extLst>
              </a:tr>
              <a:tr h="402969">
                <a:tc>
                  <a:txBody>
                    <a:bodyPr/>
                    <a:lstStyle/>
                    <a:p>
                      <a:r>
                        <a:rPr lang="en-US" sz="2400" dirty="0"/>
                        <a:t>Brass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Temperature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&lt;0.001*</a:t>
                      </a:r>
                      <a:endParaRPr lang="en-NG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Significant increase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702701"/>
                  </a:ext>
                </a:extLst>
              </a:tr>
              <a:tr h="402969">
                <a:tc>
                  <a:txBody>
                    <a:bodyPr/>
                    <a:lstStyle/>
                    <a:p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Precipitation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&lt;0.001*</a:t>
                      </a:r>
                      <a:endParaRPr lang="en-NG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Significant decrease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76767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C50AA22-2EBE-DA5B-EBBE-0CBE821F2C47}"/>
              </a:ext>
            </a:extLst>
          </p:cNvPr>
          <p:cNvSpPr txBox="1"/>
          <p:nvPr/>
        </p:nvSpPr>
        <p:spPr>
          <a:xfrm>
            <a:off x="1003180" y="6280188"/>
            <a:ext cx="6094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*Significant at p&lt;0.05 </a:t>
            </a:r>
            <a:endParaRPr lang="en-NG" sz="2000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54C749F-6510-4EC2-14E4-9688DD1F3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310453"/>
              </p:ext>
            </p:extLst>
          </p:nvPr>
        </p:nvGraphicFramePr>
        <p:xfrm>
          <a:off x="1003180" y="5877219"/>
          <a:ext cx="11188820" cy="402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7205">
                  <a:extLst>
                    <a:ext uri="{9D8B030D-6E8A-4147-A177-3AD203B41FA5}">
                      <a16:colId xmlns:a16="http://schemas.microsoft.com/office/drawing/2014/main" val="3526970898"/>
                    </a:ext>
                  </a:extLst>
                </a:gridCol>
                <a:gridCol w="2797205">
                  <a:extLst>
                    <a:ext uri="{9D8B030D-6E8A-4147-A177-3AD203B41FA5}">
                      <a16:colId xmlns:a16="http://schemas.microsoft.com/office/drawing/2014/main" val="2608706362"/>
                    </a:ext>
                  </a:extLst>
                </a:gridCol>
                <a:gridCol w="2797205">
                  <a:extLst>
                    <a:ext uri="{9D8B030D-6E8A-4147-A177-3AD203B41FA5}">
                      <a16:colId xmlns:a16="http://schemas.microsoft.com/office/drawing/2014/main" val="2226372645"/>
                    </a:ext>
                  </a:extLst>
                </a:gridCol>
                <a:gridCol w="2797205">
                  <a:extLst>
                    <a:ext uri="{9D8B030D-6E8A-4147-A177-3AD203B41FA5}">
                      <a16:colId xmlns:a16="http://schemas.microsoft.com/office/drawing/2014/main" val="2475146335"/>
                    </a:ext>
                  </a:extLst>
                </a:gridCol>
              </a:tblGrid>
              <a:tr h="402969">
                <a:tc>
                  <a:txBody>
                    <a:bodyPr/>
                    <a:lstStyle/>
                    <a:p>
                      <a:r>
                        <a:rPr lang="en-US" sz="2000" dirty="0"/>
                        <a:t>Brass/Warri South West</a:t>
                      </a:r>
                      <a:endParaRPr lang="en-N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Sea level anomaly</a:t>
                      </a:r>
                      <a:endParaRPr lang="en-N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&lt;0.001*</a:t>
                      </a:r>
                      <a:endParaRPr lang="en-NG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Significant increase</a:t>
                      </a:r>
                      <a:endParaRPr lang="en-N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247994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695FF62-A134-6DF4-BB94-4E8B2C979865}"/>
              </a:ext>
            </a:extLst>
          </p:cNvPr>
          <p:cNvSpPr txBox="1"/>
          <p:nvPr/>
        </p:nvSpPr>
        <p:spPr>
          <a:xfrm>
            <a:off x="1003180" y="1610368"/>
            <a:ext cx="611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+mn-lt"/>
              </a:rPr>
              <a:t>Climatic Indicators</a:t>
            </a:r>
            <a:endParaRPr lang="en-NG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AA5E64-3385-10D3-DB38-86F74781E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852" y="0"/>
            <a:ext cx="1315438" cy="133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69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7D469-1ECB-8047-8313-BAB12F036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376" y="1420846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Ecological Health Indicators</a:t>
            </a:r>
            <a:endParaRPr lang="en-NG" sz="2800" dirty="0">
              <a:latin typeface="+mn-lt"/>
            </a:endParaRP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485AE185-4050-0B0A-C76C-4A5C3AD474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458262"/>
              </p:ext>
            </p:extLst>
          </p:nvPr>
        </p:nvGraphicFramePr>
        <p:xfrm>
          <a:off x="1931818" y="2328748"/>
          <a:ext cx="8913981" cy="2979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327">
                  <a:extLst>
                    <a:ext uri="{9D8B030D-6E8A-4147-A177-3AD203B41FA5}">
                      <a16:colId xmlns:a16="http://schemas.microsoft.com/office/drawing/2014/main" val="2312618372"/>
                    </a:ext>
                  </a:extLst>
                </a:gridCol>
                <a:gridCol w="2971327">
                  <a:extLst>
                    <a:ext uri="{9D8B030D-6E8A-4147-A177-3AD203B41FA5}">
                      <a16:colId xmlns:a16="http://schemas.microsoft.com/office/drawing/2014/main" val="1634065299"/>
                    </a:ext>
                  </a:extLst>
                </a:gridCol>
                <a:gridCol w="2971327">
                  <a:extLst>
                    <a:ext uri="{9D8B030D-6E8A-4147-A177-3AD203B41FA5}">
                      <a16:colId xmlns:a16="http://schemas.microsoft.com/office/drawing/2014/main" val="280597077"/>
                    </a:ext>
                  </a:extLst>
                </a:gridCol>
              </a:tblGrid>
              <a:tr h="595970">
                <a:tc>
                  <a:txBody>
                    <a:bodyPr/>
                    <a:lstStyle/>
                    <a:p>
                      <a:r>
                        <a:rPr lang="en-US" sz="2400" dirty="0"/>
                        <a:t>Location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P-value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Trend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4823610"/>
                  </a:ext>
                </a:extLst>
              </a:tr>
              <a:tr h="5959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>
                          <a:effectLst/>
                          <a:latin typeface="+mn-lt"/>
                        </a:rPr>
                        <a:t>Kano Municipal</a:t>
                      </a:r>
                      <a:endParaRPr lang="en-NG" sz="2400" dirty="0">
                        <a:solidFill>
                          <a:srgbClr val="000000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&lt;0.001*</a:t>
                      </a:r>
                      <a:endParaRPr lang="en-NG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Significant decrease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629990"/>
                  </a:ext>
                </a:extLst>
              </a:tr>
              <a:tr h="595970">
                <a:tc>
                  <a:txBody>
                    <a:bodyPr/>
                    <a:lstStyle/>
                    <a:p>
                      <a:r>
                        <a:rPr lang="en-US" sz="2400" dirty="0" err="1"/>
                        <a:t>Kwali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&lt;0.001*</a:t>
                      </a:r>
                      <a:endParaRPr lang="en-NG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Significant decrease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374104"/>
                  </a:ext>
                </a:extLst>
              </a:tr>
              <a:tr h="595970">
                <a:tc>
                  <a:txBody>
                    <a:bodyPr/>
                    <a:lstStyle/>
                    <a:p>
                      <a:r>
                        <a:rPr lang="en-US" sz="2400" dirty="0"/>
                        <a:t>Warri South-West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&lt;0.001*</a:t>
                      </a:r>
                      <a:endParaRPr lang="en-NG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Significant decrease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817539"/>
                  </a:ext>
                </a:extLst>
              </a:tr>
              <a:tr h="595970">
                <a:tc>
                  <a:txBody>
                    <a:bodyPr/>
                    <a:lstStyle/>
                    <a:p>
                      <a:r>
                        <a:rPr lang="en-US" sz="2400" dirty="0"/>
                        <a:t>Brass</a:t>
                      </a:r>
                      <a:endParaRPr lang="en-N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/>
                        <a:t>0.012</a:t>
                      </a:r>
                      <a:endParaRPr lang="en-NG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Not Significant</a:t>
                      </a:r>
                      <a:endParaRPr lang="en-N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70270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F1F63D4-D0CE-95C2-75C5-3D5C979157F8}"/>
              </a:ext>
            </a:extLst>
          </p:cNvPr>
          <p:cNvSpPr txBox="1"/>
          <p:nvPr/>
        </p:nvSpPr>
        <p:spPr>
          <a:xfrm>
            <a:off x="1931818" y="5327525"/>
            <a:ext cx="6094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*Significant at p&lt;0.05 </a:t>
            </a:r>
            <a:endParaRPr lang="en-NG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7BFA0A-DBE0-23F1-527A-A7D15907E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852" y="0"/>
            <a:ext cx="1315438" cy="133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87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A52AE8-5291-75D1-1DAA-21CFF1C9D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3004685" y="2950945"/>
            <a:ext cx="6827522" cy="986590"/>
          </a:xfrm>
          <a:solidFill>
            <a:schemeClr val="bg1"/>
          </a:solidFill>
          <a:ln w="50800">
            <a:solidFill>
              <a:schemeClr val="tx1"/>
            </a:solidFill>
          </a:ln>
        </p:spPr>
        <p:txBody>
          <a:bodyPr/>
          <a:lstStyle/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Summary of </a:t>
            </a:r>
            <a:r>
              <a:rPr lang="en-NG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E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nvironmental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/climatic events affecting households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212A73-288F-85B4-C1DE-5BB77C2FD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843" y="30479"/>
            <a:ext cx="11109158" cy="67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14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5B175-541F-4570-BA0D-663FDBEB7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6B6CC-3600-64E8-1650-F5966E482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937866-ACEC-1F69-54B8-75D38D915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AA66A5-7FE1-C6E2-7BE6-896AE801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76C9FC-95E1-FEE6-42BD-008553EF8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50" y="-79112"/>
            <a:ext cx="11174070" cy="69371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975B90B-1136-14CB-E845-30010170CE62}"/>
              </a:ext>
            </a:extLst>
          </p:cNvPr>
          <p:cNvSpPr txBox="1">
            <a:spLocks/>
          </p:cNvSpPr>
          <p:nvPr/>
        </p:nvSpPr>
        <p:spPr>
          <a:xfrm rot="16200000">
            <a:off x="-3052008" y="2967790"/>
            <a:ext cx="6858002" cy="922420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G" sz="25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E</a:t>
            </a:r>
            <a:r>
              <a:rPr lang="en-US" sz="2500" dirty="0" err="1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nvironmental</a:t>
            </a:r>
            <a:r>
              <a:rPr lang="en-US" sz="25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/climatic events affecting households in communities of migration origin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964A61-74B9-4671-1EAC-FA5139306A1A}"/>
              </a:ext>
            </a:extLst>
          </p:cNvPr>
          <p:cNvSpPr txBox="1"/>
          <p:nvPr/>
        </p:nvSpPr>
        <p:spPr>
          <a:xfrm>
            <a:off x="11024161" y="6194272"/>
            <a:ext cx="1038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 &lt; 0.05 </a:t>
            </a:r>
            <a:endParaRPr lang="en-NG" sz="2000" b="1" dirty="0"/>
          </a:p>
        </p:txBody>
      </p:sp>
    </p:spTree>
    <p:extLst>
      <p:ext uri="{BB962C8B-B14F-4D97-AF65-F5344CB8AC3E}">
        <p14:creationId xmlns:p14="http://schemas.microsoft.com/office/powerpoint/2010/main" val="3059485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E419ED-048B-BC74-98DF-70E3ED3533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790553"/>
            <a:ext cx="11049000" cy="608344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EA0A44E-A3B8-8CCC-8358-331956803214}"/>
              </a:ext>
            </a:extLst>
          </p:cNvPr>
          <p:cNvSpPr txBox="1"/>
          <p:nvPr/>
        </p:nvSpPr>
        <p:spPr>
          <a:xfrm>
            <a:off x="3065832" y="144222"/>
            <a:ext cx="6253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Key Results (2)</a:t>
            </a:r>
            <a:endParaRPr lang="en-NG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2A1E2E-8CBF-41D8-14D9-88C1E5F79835}"/>
              </a:ext>
            </a:extLst>
          </p:cNvPr>
          <p:cNvSpPr txBox="1">
            <a:spLocks/>
          </p:cNvSpPr>
          <p:nvPr/>
        </p:nvSpPr>
        <p:spPr>
          <a:xfrm rot="16200000">
            <a:off x="-3022476" y="2973214"/>
            <a:ext cx="6858002" cy="943560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Migration intentions in various communities</a:t>
            </a:r>
          </a:p>
        </p:txBody>
      </p:sp>
    </p:spTree>
    <p:extLst>
      <p:ext uri="{BB962C8B-B14F-4D97-AF65-F5344CB8AC3E}">
        <p14:creationId xmlns:p14="http://schemas.microsoft.com/office/powerpoint/2010/main" val="1269420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42580-4B0F-FC5F-45C8-193E36436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4DBD2-7D41-E97E-7BB8-C5AD438BA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E6953-8113-1C3D-7180-17E56937F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3800" y="645289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0DC37C-E289-EA61-6FCD-BF44B7BDA9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095" y="180177"/>
            <a:ext cx="10943905" cy="66378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FD22A6B-948B-5947-9CB2-9880B7A0C2AD}"/>
              </a:ext>
            </a:extLst>
          </p:cNvPr>
          <p:cNvSpPr txBox="1">
            <a:spLocks/>
          </p:cNvSpPr>
          <p:nvPr/>
        </p:nvSpPr>
        <p:spPr>
          <a:xfrm rot="16200000">
            <a:off x="-2858660" y="2858658"/>
            <a:ext cx="6873995" cy="1156678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Opinion of respondents on 3rd party migrants</a:t>
            </a:r>
          </a:p>
        </p:txBody>
      </p:sp>
    </p:spTree>
    <p:extLst>
      <p:ext uri="{BB962C8B-B14F-4D97-AF65-F5344CB8AC3E}">
        <p14:creationId xmlns:p14="http://schemas.microsoft.com/office/powerpoint/2010/main" val="24953669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8AF9E1E-DE27-E602-60B2-8C49E156FD7F}"/>
              </a:ext>
            </a:extLst>
          </p:cNvPr>
          <p:cNvSpPr txBox="1">
            <a:spLocks/>
          </p:cNvSpPr>
          <p:nvPr/>
        </p:nvSpPr>
        <p:spPr>
          <a:xfrm rot="16200000">
            <a:off x="-2965786" y="2965782"/>
            <a:ext cx="6858003" cy="926432"/>
          </a:xfrm>
          <a:prstGeom prst="rect">
            <a:avLst/>
          </a:prstGeom>
          <a:solidFill>
            <a:schemeClr val="bg1">
              <a:lumMod val="95000"/>
            </a:schemeClr>
          </a:solidFill>
          <a:ln w="412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Destination of Migrants from Origin Hotspots</a:t>
            </a:r>
            <a:endParaRPr lang="en-NG" sz="3600" dirty="0">
              <a:solidFill>
                <a:schemeClr val="accent5">
                  <a:lumMod val="75000"/>
                </a:schemeClr>
              </a:solidFill>
              <a:latin typeface="Bauhaus 93" panose="04030905020B02020C02" pitchFamily="82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988ADB-AF56-8EB0-15F0-85D973EEB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68" y="0"/>
            <a:ext cx="110610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432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19D381E-900D-0734-24A7-2985271ED077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Origins of Migrants to Destination Hotspots</a:t>
            </a:r>
            <a:endParaRPr lang="en-NG" sz="3200" dirty="0">
              <a:solidFill>
                <a:schemeClr val="accent5">
                  <a:lumMod val="75000"/>
                </a:schemeClr>
              </a:solidFill>
              <a:latin typeface="Bauhaus 93" panose="04030905020B02020C02" pitchFamily="82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34DD32-B97B-6E58-45B6-CA3E72DF5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312" y="0"/>
            <a:ext cx="11202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76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848756-619D-D0B2-6D28-CC875DAEC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811" y="54486"/>
            <a:ext cx="11165975" cy="68035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E76902-B68A-88CF-4954-861560C29982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Summary of perceived reasons for migration of  3rd party migrants from origin </a:t>
            </a:r>
          </a:p>
        </p:txBody>
      </p:sp>
    </p:spTree>
    <p:extLst>
      <p:ext uri="{BB962C8B-B14F-4D97-AF65-F5344CB8AC3E}">
        <p14:creationId xmlns:p14="http://schemas.microsoft.com/office/powerpoint/2010/main" val="2557329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BADEAB4-1CFC-8280-05EA-4A941A464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16" y="797117"/>
            <a:ext cx="10999395" cy="606088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7564D58-4C9D-E37E-A26F-AF1392B001D3}"/>
              </a:ext>
            </a:extLst>
          </p:cNvPr>
          <p:cNvSpPr/>
          <p:nvPr/>
        </p:nvSpPr>
        <p:spPr>
          <a:xfrm>
            <a:off x="4006979" y="3738979"/>
            <a:ext cx="829716" cy="1470695"/>
          </a:xfrm>
          <a:prstGeom prst="ellipse">
            <a:avLst/>
          </a:prstGeom>
          <a:noFill/>
          <a:ln w="317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873E95-0A90-5F95-968E-D49BB5332B87}"/>
              </a:ext>
            </a:extLst>
          </p:cNvPr>
          <p:cNvSpPr txBox="1"/>
          <p:nvPr/>
        </p:nvSpPr>
        <p:spPr>
          <a:xfrm>
            <a:off x="2969419" y="89160"/>
            <a:ext cx="6253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Key Results (3)</a:t>
            </a:r>
            <a:endParaRPr lang="en-NG" sz="3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383E3E-2BC8-F557-7818-B9BD5E03EAC5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Perceived drivers of migration by migrants</a:t>
            </a:r>
          </a:p>
        </p:txBody>
      </p:sp>
    </p:spTree>
    <p:extLst>
      <p:ext uri="{BB962C8B-B14F-4D97-AF65-F5344CB8AC3E}">
        <p14:creationId xmlns:p14="http://schemas.microsoft.com/office/powerpoint/2010/main" val="1904239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097F9-2875-B16D-1F8D-E1F1447F7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5483C3E-940B-D431-230D-2233BFC82F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5407843"/>
              </p:ext>
            </p:extLst>
          </p:nvPr>
        </p:nvGraphicFramePr>
        <p:xfrm>
          <a:off x="1103531" y="-182881"/>
          <a:ext cx="11269003" cy="6928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BEEDA188-0556-37C5-8B82-4CCFB0F40666}"/>
              </a:ext>
            </a:extLst>
          </p:cNvPr>
          <p:cNvSpPr txBox="1">
            <a:spLocks/>
          </p:cNvSpPr>
          <p:nvPr/>
        </p:nvSpPr>
        <p:spPr>
          <a:xfrm rot="16200000">
            <a:off x="-2616306" y="2879667"/>
            <a:ext cx="6312266" cy="11098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The Environment, Climate and Migration-Nexus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82F438-B879-5851-DA3C-E6F26C90ABD8}"/>
              </a:ext>
            </a:extLst>
          </p:cNvPr>
          <p:cNvSpPr txBox="1"/>
          <p:nvPr/>
        </p:nvSpPr>
        <p:spPr>
          <a:xfrm>
            <a:off x="0" y="6356350"/>
            <a:ext cx="511360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1"/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Key study background</a:t>
            </a:r>
          </a:p>
        </p:txBody>
      </p:sp>
    </p:spTree>
    <p:extLst>
      <p:ext uri="{BB962C8B-B14F-4D97-AF65-F5344CB8AC3E}">
        <p14:creationId xmlns:p14="http://schemas.microsoft.com/office/powerpoint/2010/main" val="3761818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982E8-3654-3B02-CB8B-B2339960C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AF4C0-099E-67F9-DF64-EAA38B137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B6CB3-FC59-5A20-D4DB-19183A727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0A3358-5DBA-F744-5D6A-F4BA3BE5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30</a:t>
            </a:fld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28EEF62-0D0E-320F-53AE-A7A074C79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100" y="20406"/>
            <a:ext cx="11086605" cy="685800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725EFF0-B547-66A9-879E-2C7A6A416EB2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Detailed perception of drivers of migration by migrants</a:t>
            </a:r>
          </a:p>
        </p:txBody>
      </p:sp>
    </p:spTree>
    <p:extLst>
      <p:ext uri="{BB962C8B-B14F-4D97-AF65-F5344CB8AC3E}">
        <p14:creationId xmlns:p14="http://schemas.microsoft.com/office/powerpoint/2010/main" val="3944088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D02122E-2B53-88E4-F896-DA0369522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04" y="0"/>
            <a:ext cx="1116129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A42E6E-AA7B-A765-A2B0-39D4B9F17581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Summary of climatic/environmental push factors of migration from origin</a:t>
            </a:r>
          </a:p>
        </p:txBody>
      </p:sp>
    </p:spTree>
    <p:extLst>
      <p:ext uri="{BB962C8B-B14F-4D97-AF65-F5344CB8AC3E}">
        <p14:creationId xmlns:p14="http://schemas.microsoft.com/office/powerpoint/2010/main" val="15956855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E853F-0B53-FB92-C6C9-2850E2A17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E4DD6-810A-7820-C557-DFA00C31D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D043CE-7001-7D13-DF51-0D14FE41B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EBC638-8469-AEC6-F43D-A65827DB8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32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E0B688-92E0-89CB-4392-539B381E8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463" y="-129214"/>
            <a:ext cx="11154537" cy="701229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9561529-7AF1-3914-8AA2-9F696F95F515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Detailed climatic/environmental push factors of migration from origin</a:t>
            </a:r>
          </a:p>
        </p:txBody>
      </p:sp>
    </p:spTree>
    <p:extLst>
      <p:ext uri="{BB962C8B-B14F-4D97-AF65-F5344CB8AC3E}">
        <p14:creationId xmlns:p14="http://schemas.microsoft.com/office/powerpoint/2010/main" val="2368063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F3C730-1DAE-247F-5EDE-CC4935967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842" y="138229"/>
            <a:ext cx="11109158" cy="66524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212178-3C8A-EC10-9C52-F65B3160165B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Summarised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 climatic/environmental pull factors of migration to destination</a:t>
            </a:r>
          </a:p>
        </p:txBody>
      </p:sp>
    </p:spTree>
    <p:extLst>
      <p:ext uri="{BB962C8B-B14F-4D97-AF65-F5344CB8AC3E}">
        <p14:creationId xmlns:p14="http://schemas.microsoft.com/office/powerpoint/2010/main" val="1302239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CC6E3-F10F-9FE4-5F03-F378027BB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F6B05-65C3-19C8-721D-DD48E1AA2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1EC87-C9C8-85FC-C757-D1E58F20B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DF628-630E-BF9C-3C9F-3A71E3532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34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1FE3E6-5224-2A48-1A50-CF4D4BC23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722" y="136525"/>
            <a:ext cx="11093278" cy="674515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625895-C467-6905-B10E-F18B4FB4048A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Climatic/environmental pull factors of migration to destination communities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95707A-3FF4-329B-AF2A-28E10276CC8B}"/>
              </a:ext>
            </a:extLst>
          </p:cNvPr>
          <p:cNvSpPr txBox="1"/>
          <p:nvPr/>
        </p:nvSpPr>
        <p:spPr>
          <a:xfrm>
            <a:off x="10511926" y="1519178"/>
            <a:ext cx="1038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 &lt; 0.05 </a:t>
            </a:r>
            <a:endParaRPr lang="en-NG" sz="2000" b="1" dirty="0"/>
          </a:p>
        </p:txBody>
      </p:sp>
    </p:spTree>
    <p:extLst>
      <p:ext uri="{BB962C8B-B14F-4D97-AF65-F5344CB8AC3E}">
        <p14:creationId xmlns:p14="http://schemas.microsoft.com/office/powerpoint/2010/main" val="33921903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A4EBDB-28A1-8AE1-AF81-324833AA1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96" y="689811"/>
            <a:ext cx="11172303" cy="62113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BCFDEE-5D1A-A68E-67B1-4B81BE09FB81}"/>
              </a:ext>
            </a:extLst>
          </p:cNvPr>
          <p:cNvSpPr txBox="1"/>
          <p:nvPr/>
        </p:nvSpPr>
        <p:spPr>
          <a:xfrm>
            <a:off x="3094465" y="-66183"/>
            <a:ext cx="6253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Key Results (4)</a:t>
            </a:r>
            <a:endParaRPr lang="en-NG" sz="3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76765-712E-7137-5664-98713F71C00A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Migration benefits at destination communities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082333-BA7C-1965-4AFA-D8418D926751}"/>
              </a:ext>
            </a:extLst>
          </p:cNvPr>
          <p:cNvSpPr txBox="1"/>
          <p:nvPr/>
        </p:nvSpPr>
        <p:spPr>
          <a:xfrm>
            <a:off x="11024161" y="5653252"/>
            <a:ext cx="1038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 &lt; 0.05 </a:t>
            </a:r>
            <a:endParaRPr lang="en-NG" sz="2000" b="1" dirty="0"/>
          </a:p>
        </p:txBody>
      </p:sp>
    </p:spTree>
    <p:extLst>
      <p:ext uri="{BB962C8B-B14F-4D97-AF65-F5344CB8AC3E}">
        <p14:creationId xmlns:p14="http://schemas.microsoft.com/office/powerpoint/2010/main" val="11034516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9B0C3A-5EDE-E4AC-7560-CDEAAAE424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705" y="104790"/>
            <a:ext cx="11337758" cy="6749049"/>
          </a:xfrm>
          <a:prstGeom prst="rect">
            <a:avLst/>
          </a:prstGeom>
          <a:noFill/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EB7A2-132F-0A27-E5FA-37476A2AAD84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Migration challenges at the destination </a:t>
            </a:r>
            <a:r>
              <a:rPr lang="fr-FR" sz="3200" dirty="0" err="1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communities</a:t>
            </a:r>
            <a:endParaRPr lang="fr-FR" sz="3200" dirty="0">
              <a:solidFill>
                <a:schemeClr val="accent5">
                  <a:lumMod val="75000"/>
                </a:schemeClr>
              </a:solidFill>
              <a:latin typeface="Bauhaus 93" panose="04030905020B02020C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261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ED48D-D768-6764-FC7E-7309A7632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231D9-6BE3-A123-4A5B-9A9027C8D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DD4AB4-F8EE-7A19-8F62-5F71B22F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DA7103-6D77-6C5E-8AFB-DC6FE1CD9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37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A1F551-EBDF-5BCB-5BB4-0510F3697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131" y="-2"/>
            <a:ext cx="11232401" cy="685255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02F58DF-1EFC-E0C6-15DE-12B67B9BC918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Migration challenges at the at </a:t>
            </a:r>
            <a:r>
              <a:rPr lang="fr-FR" sz="3200" dirty="0" err="1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each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 destination </a:t>
            </a:r>
            <a:r>
              <a:rPr lang="fr-FR" sz="320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community</a:t>
            </a:r>
            <a:endParaRPr lang="fr-FR" sz="3200" dirty="0">
              <a:solidFill>
                <a:schemeClr val="accent5">
                  <a:lumMod val="75000"/>
                </a:schemeClr>
              </a:solidFill>
              <a:latin typeface="Bauhaus 93" panose="04030905020B02020C02" pitchFamily="82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ED399C-4BD2-537A-A321-F1516A5C3F56}"/>
              </a:ext>
            </a:extLst>
          </p:cNvPr>
          <p:cNvSpPr txBox="1"/>
          <p:nvPr/>
        </p:nvSpPr>
        <p:spPr>
          <a:xfrm>
            <a:off x="11024161" y="5653252"/>
            <a:ext cx="1038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 &lt; 0.05 </a:t>
            </a:r>
            <a:endParaRPr lang="en-NG" sz="2000" b="1" dirty="0"/>
          </a:p>
        </p:txBody>
      </p:sp>
    </p:spTree>
    <p:extLst>
      <p:ext uri="{BB962C8B-B14F-4D97-AF65-F5344CB8AC3E}">
        <p14:creationId xmlns:p14="http://schemas.microsoft.com/office/powerpoint/2010/main" val="4011867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A43657-FBFB-B80F-EE5E-9B611CD12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90" y="0"/>
            <a:ext cx="8057734" cy="5267569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1A43F61-413E-542B-948B-0BF78EB9BE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083712"/>
              </p:ext>
            </p:extLst>
          </p:nvPr>
        </p:nvGraphicFramePr>
        <p:xfrm>
          <a:off x="8045744" y="1200329"/>
          <a:ext cx="4146256" cy="428450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546155">
                  <a:extLst>
                    <a:ext uri="{9D8B030D-6E8A-4147-A177-3AD203B41FA5}">
                      <a16:colId xmlns:a16="http://schemas.microsoft.com/office/drawing/2014/main" val="4285653326"/>
                    </a:ext>
                  </a:extLst>
                </a:gridCol>
                <a:gridCol w="1600101">
                  <a:extLst>
                    <a:ext uri="{9D8B030D-6E8A-4147-A177-3AD203B41FA5}">
                      <a16:colId xmlns:a16="http://schemas.microsoft.com/office/drawing/2014/main" val="2789350209"/>
                    </a:ext>
                  </a:extLst>
                </a:gridCol>
              </a:tblGrid>
              <a:tr h="6674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kern="100" dirty="0">
                          <a:solidFill>
                            <a:schemeClr val="bg1"/>
                          </a:solidFill>
                          <a:effectLst/>
                        </a:rPr>
                        <a:t>Option</a:t>
                      </a:r>
                      <a:endParaRPr lang="en-NG" sz="28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kern="100" dirty="0">
                          <a:effectLst/>
                        </a:rPr>
                        <a:t>Average</a:t>
                      </a:r>
                      <a:endParaRPr lang="en-NG" sz="2800" kern="1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5959566"/>
                  </a:ext>
                </a:extLst>
              </a:tr>
              <a:tr h="6907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kern="100" dirty="0">
                          <a:solidFill>
                            <a:schemeClr val="bg1"/>
                          </a:solidFill>
                          <a:effectLst/>
                        </a:rPr>
                        <a:t>Strongly Agree</a:t>
                      </a:r>
                      <a:endParaRPr lang="en-NG" sz="28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kern="100" dirty="0">
                          <a:effectLst/>
                        </a:rPr>
                        <a:t>29.5%</a:t>
                      </a:r>
                      <a:endParaRPr lang="en-NG" sz="2800" b="1" kern="1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54156365"/>
                  </a:ext>
                </a:extLst>
              </a:tr>
              <a:tr h="6907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kern="100">
                          <a:solidFill>
                            <a:schemeClr val="bg1"/>
                          </a:solidFill>
                          <a:effectLst/>
                        </a:rPr>
                        <a:t>Agree</a:t>
                      </a:r>
                      <a:endParaRPr lang="en-NG" sz="2800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kern="100" dirty="0">
                          <a:effectLst/>
                        </a:rPr>
                        <a:t>41.1%</a:t>
                      </a:r>
                      <a:endParaRPr lang="en-NG" sz="2800" b="1" kern="1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7579513"/>
                  </a:ext>
                </a:extLst>
              </a:tr>
              <a:tr h="6907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kern="100">
                          <a:solidFill>
                            <a:schemeClr val="bg1"/>
                          </a:solidFill>
                          <a:effectLst/>
                        </a:rPr>
                        <a:t>Neutral</a:t>
                      </a:r>
                      <a:endParaRPr lang="en-NG" sz="2800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kern="100">
                          <a:effectLst/>
                        </a:rPr>
                        <a:t>18.4%</a:t>
                      </a:r>
                      <a:endParaRPr lang="en-NG" sz="2800" b="1" kern="10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21568213"/>
                  </a:ext>
                </a:extLst>
              </a:tr>
              <a:tr h="6907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kern="100">
                          <a:solidFill>
                            <a:schemeClr val="bg1"/>
                          </a:solidFill>
                          <a:effectLst/>
                        </a:rPr>
                        <a:t>Disagree</a:t>
                      </a:r>
                      <a:endParaRPr lang="en-NG" sz="2800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kern="100" dirty="0">
                          <a:effectLst/>
                        </a:rPr>
                        <a:t>8.9%</a:t>
                      </a:r>
                      <a:endParaRPr lang="en-NG" sz="2800" b="1" kern="1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6991817"/>
                  </a:ext>
                </a:extLst>
              </a:tr>
              <a:tr h="8539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kern="100" dirty="0">
                          <a:solidFill>
                            <a:schemeClr val="bg1"/>
                          </a:solidFill>
                          <a:effectLst/>
                        </a:rPr>
                        <a:t>Strongly Disagree</a:t>
                      </a:r>
                      <a:endParaRPr lang="en-NG" sz="28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kern="100" dirty="0">
                          <a:effectLst/>
                        </a:rPr>
                        <a:t>2.2%</a:t>
                      </a:r>
                      <a:endParaRPr lang="en-NG" sz="2800" b="1" kern="100" dirty="0">
                        <a:solidFill>
                          <a:srgbClr val="44546A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5231979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46C3E5A-6CA8-DE8E-C86B-F270B620F020}"/>
              </a:ext>
            </a:extLst>
          </p:cNvPr>
          <p:cNvSpPr txBox="1"/>
          <p:nvPr/>
        </p:nvSpPr>
        <p:spPr>
          <a:xfrm>
            <a:off x="-24907" y="5267569"/>
            <a:ext cx="8070651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Land degradation activities at destination communities</a:t>
            </a:r>
            <a:endParaRPr lang="en-NG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ABF593-8FC0-AD18-83A2-85B0EB34C388}"/>
              </a:ext>
            </a:extLst>
          </p:cNvPr>
          <p:cNvSpPr txBox="1"/>
          <p:nvPr/>
        </p:nvSpPr>
        <p:spPr>
          <a:xfrm>
            <a:off x="8058661" y="0"/>
            <a:ext cx="4146256" cy="1200329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Opinion that migration </a:t>
            </a:r>
            <a:r>
              <a:rPr lang="en-US" sz="2400" b="1" kern="0" dirty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 a major cause of land degradation</a:t>
            </a:r>
            <a:endParaRPr lang="en-NG" sz="2400" dirty="0"/>
          </a:p>
        </p:txBody>
      </p:sp>
    </p:spTree>
    <p:extLst>
      <p:ext uri="{BB962C8B-B14F-4D97-AF65-F5344CB8AC3E}">
        <p14:creationId xmlns:p14="http://schemas.microsoft.com/office/powerpoint/2010/main" val="20523058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B27341-ABD9-81A3-6BF1-348CAD90C8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5" y="0"/>
            <a:ext cx="5961100" cy="6950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68C68A-F6F3-A4CC-89AE-238A7B0F9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601" y="-1"/>
            <a:ext cx="10566400" cy="689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1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C6D9BA11-02D6-59B9-AB8D-FDF299BE7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373" y="1210216"/>
            <a:ext cx="5065627" cy="2532814"/>
          </a:xfrm>
          <a:prstGeom prst="rect">
            <a:avLst/>
          </a:prstGeom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8A0FD18E-79B7-B9FA-F1F0-CC153CE8FC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30372" y="3735197"/>
            <a:ext cx="4687248" cy="31228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14B5F8-5DE9-8F11-039F-427256F68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1210216"/>
            <a:ext cx="4308868" cy="25315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3CCB48-7D93-5241-8E2D-78C747946B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7620" y="3741784"/>
            <a:ext cx="4762500" cy="3124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1E9E343-64E9-D341-C1D9-3F48751E6589}"/>
              </a:ext>
            </a:extLst>
          </p:cNvPr>
          <p:cNvSpPr txBox="1"/>
          <p:nvPr/>
        </p:nvSpPr>
        <p:spPr>
          <a:xfrm>
            <a:off x="2411309" y="-92675"/>
            <a:ext cx="6934219" cy="107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sz="4800" dirty="0">
                <a:solidFill>
                  <a:srgbClr val="00B050"/>
                </a:solidFill>
                <a:effectLst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Statement of Problem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E5B106-7612-1D37-F9C9-898F879B336A}"/>
              </a:ext>
            </a:extLst>
          </p:cNvPr>
          <p:cNvSpPr txBox="1"/>
          <p:nvPr/>
        </p:nvSpPr>
        <p:spPr>
          <a:xfrm>
            <a:off x="2152479" y="1930221"/>
            <a:ext cx="7142804" cy="452431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 w="57150" cap="rnd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096000"/>
                      <a:gd name="connsiteY0" fmla="*/ 0 h 1200329"/>
                      <a:gd name="connsiteX1" fmla="*/ 6096000 w 6096000"/>
                      <a:gd name="connsiteY1" fmla="*/ 0 h 1200329"/>
                      <a:gd name="connsiteX2" fmla="*/ 6096000 w 6096000"/>
                      <a:gd name="connsiteY2" fmla="*/ 1200329 h 1200329"/>
                      <a:gd name="connsiteX3" fmla="*/ 0 w 6096000"/>
                      <a:gd name="connsiteY3" fmla="*/ 1200329 h 1200329"/>
                      <a:gd name="connsiteX4" fmla="*/ 0 w 6096000"/>
                      <a:gd name="connsiteY4" fmla="*/ 0 h 1200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096000" h="1200329" fill="none" extrusionOk="0">
                        <a:moveTo>
                          <a:pt x="0" y="0"/>
                        </a:moveTo>
                        <a:cubicBezTo>
                          <a:pt x="2723107" y="-49533"/>
                          <a:pt x="4977931" y="-14809"/>
                          <a:pt x="6096000" y="0"/>
                        </a:cubicBezTo>
                        <a:cubicBezTo>
                          <a:pt x="6077232" y="121298"/>
                          <a:pt x="6126947" y="834541"/>
                          <a:pt x="6096000" y="1200329"/>
                        </a:cubicBezTo>
                        <a:cubicBezTo>
                          <a:pt x="4532793" y="1152098"/>
                          <a:pt x="1114519" y="1284784"/>
                          <a:pt x="0" y="1200329"/>
                        </a:cubicBezTo>
                        <a:cubicBezTo>
                          <a:pt x="79774" y="709359"/>
                          <a:pt x="-97449" y="224036"/>
                          <a:pt x="0" y="0"/>
                        </a:cubicBezTo>
                        <a:close/>
                      </a:path>
                      <a:path w="6096000" h="1200329" stroke="0" extrusionOk="0">
                        <a:moveTo>
                          <a:pt x="0" y="0"/>
                        </a:moveTo>
                        <a:cubicBezTo>
                          <a:pt x="1089591" y="118645"/>
                          <a:pt x="4246181" y="116012"/>
                          <a:pt x="6096000" y="0"/>
                        </a:cubicBezTo>
                        <a:cubicBezTo>
                          <a:pt x="6064886" y="337080"/>
                          <a:pt x="6135490" y="899796"/>
                          <a:pt x="6096000" y="1200329"/>
                        </a:cubicBezTo>
                        <a:cubicBezTo>
                          <a:pt x="5385719" y="1334929"/>
                          <a:pt x="2341771" y="1043133"/>
                          <a:pt x="0" y="1200329"/>
                        </a:cubicBezTo>
                        <a:cubicBezTo>
                          <a:pt x="-5118" y="993769"/>
                          <a:pt x="-42443" y="12989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softEdge rad="114300"/>
          </a:effectLst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Having a well-developed working system to mitigate the impacts of the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changing climate and environmental degradation.</a:t>
            </a:r>
          </a:p>
          <a:p>
            <a:pPr algn="ctr"/>
            <a:endParaRPr lang="en-US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Stakeholders are yet to come to terms with the climate-environment-migration nexus on one hand, and practically sustainable approaches to curb the situation and manage the arising challenges</a:t>
            </a:r>
          </a:p>
          <a:p>
            <a:pPr algn="ctr"/>
            <a:endParaRPr lang="en-US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algn="ctr"/>
            <a:endParaRPr lang="en-US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10DCF5B-6547-7FAD-197E-00FB3E1B29AE}"/>
                  </a:ext>
                </a:extLst>
              </p14:cNvPr>
              <p14:cNvContentPartPr/>
              <p14:nvPr/>
            </p14:nvContentPartPr>
            <p14:xfrm>
              <a:off x="2622170" y="2507940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10DCF5B-6547-7FAD-197E-00FB3E1B29A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32530" y="232830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469E270B-2FE3-AD0D-58C7-EAD2D56EDFCA}"/>
                  </a:ext>
                </a:extLst>
              </p14:cNvPr>
              <p14:cNvContentPartPr/>
              <p14:nvPr/>
            </p14:nvContentPartPr>
            <p14:xfrm>
              <a:off x="2622170" y="2507940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469E270B-2FE3-AD0D-58C7-EAD2D56EDFC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32530" y="232830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51E9B33-3CFE-A234-CB53-6A86508B2D3A}"/>
                  </a:ext>
                </a:extLst>
              </p14:cNvPr>
              <p14:cNvContentPartPr/>
              <p14:nvPr/>
            </p14:nvContentPartPr>
            <p14:xfrm>
              <a:off x="2622170" y="2507940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51E9B33-3CFE-A234-CB53-6A86508B2D3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32530" y="232830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8717092A-4D07-5E31-B716-506941508A83}"/>
                  </a:ext>
                </a:extLst>
              </p14:cNvPr>
              <p14:cNvContentPartPr/>
              <p14:nvPr/>
            </p14:nvContentPartPr>
            <p14:xfrm>
              <a:off x="3517490" y="2787300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8717092A-4D07-5E31-B716-506941508A8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27850" y="260766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6125103C-74F4-483A-70A6-3A2070A76F1A}"/>
                  </a:ext>
                </a:extLst>
              </p14:cNvPr>
              <p14:cNvContentPartPr/>
              <p14:nvPr/>
            </p14:nvContentPartPr>
            <p14:xfrm>
              <a:off x="3517490" y="2787300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6125103C-74F4-483A-70A6-3A2070A76F1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27850" y="260766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D9DEA3A4-C591-18A1-04E2-FFB1A168DDE1}"/>
                  </a:ext>
                </a:extLst>
              </p14:cNvPr>
              <p14:cNvContentPartPr/>
              <p14:nvPr/>
            </p14:nvContentPartPr>
            <p14:xfrm>
              <a:off x="3517490" y="2787300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D9DEA3A4-C591-18A1-04E2-FFB1A168DDE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27850" y="2607660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D0FD51-36E6-5DEB-5B5B-1157632F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9B5C3E-9582-20E3-4BD6-A2E0362132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681785" cy="6872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348385-8967-7551-506A-33F2F328A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769" y="-2"/>
            <a:ext cx="1047423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6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3CA7C6-72AF-5238-536A-9C0C98A05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EA8D20-A941-EB37-5D91-76AD4EFA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41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D0ECCD-3874-13B2-D12D-7427D2AB2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" y="-54835"/>
            <a:ext cx="11033760" cy="68329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3876C6-B95A-721F-9BDE-55564FE3BEAF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Perception on </a:t>
            </a:r>
            <a:r>
              <a:rPr lang="fr-FR" sz="3200" dirty="0" err="1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climate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 change causes</a:t>
            </a:r>
          </a:p>
        </p:txBody>
      </p:sp>
    </p:spTree>
    <p:extLst>
      <p:ext uri="{BB962C8B-B14F-4D97-AF65-F5344CB8AC3E}">
        <p14:creationId xmlns:p14="http://schemas.microsoft.com/office/powerpoint/2010/main" val="11196244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79C273-73B4-3E74-6D91-6A2323A61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188" y="-89503"/>
            <a:ext cx="11165812" cy="700184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8EF8288-2BD3-775B-BC61-7FBD7EB52F00}"/>
              </a:ext>
            </a:extLst>
          </p:cNvPr>
          <p:cNvSpPr txBox="1">
            <a:spLocks/>
          </p:cNvSpPr>
          <p:nvPr/>
        </p:nvSpPr>
        <p:spPr>
          <a:xfrm rot="16200000">
            <a:off x="-3031081" y="2924548"/>
            <a:ext cx="6858001" cy="10089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Perception on who leads intervention discussions on environment and climate-induced migration </a:t>
            </a:r>
          </a:p>
        </p:txBody>
      </p:sp>
    </p:spTree>
    <p:extLst>
      <p:ext uri="{BB962C8B-B14F-4D97-AF65-F5344CB8AC3E}">
        <p14:creationId xmlns:p14="http://schemas.microsoft.com/office/powerpoint/2010/main" val="58814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360B56-F03F-4CFB-82CC-FB78EE410D6B}"/>
              </a:ext>
            </a:extLst>
          </p:cNvPr>
          <p:cNvSpPr txBox="1"/>
          <p:nvPr/>
        </p:nvSpPr>
        <p:spPr>
          <a:xfrm>
            <a:off x="1089615" y="1239911"/>
            <a:ext cx="1088140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</a:rPr>
              <a:t>Socioeconomic factors, such as the search for </a:t>
            </a:r>
            <a:r>
              <a:rPr lang="en-US" sz="3200" b="1" u="sng" dirty="0">
                <a:effectLst/>
              </a:rPr>
              <a:t>job and business opportunities</a:t>
            </a:r>
            <a:r>
              <a:rPr lang="en-US" sz="3200" dirty="0">
                <a:effectLst/>
              </a:rPr>
              <a:t>, are the most significant migration drivers in Nigeria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3200" dirty="0"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The environment/climate is the third most prominent driver of migration in Nigeria with a contribution of 11%</a:t>
            </a:r>
          </a:p>
          <a:p>
            <a:pPr algn="just"/>
            <a:endParaRPr lang="en-US" sz="3200" dirty="0"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</a:rPr>
              <a:t>Environmental factors such as </a:t>
            </a:r>
            <a:r>
              <a:rPr lang="en-US" sz="3200" b="1" u="sng" dirty="0">
                <a:effectLst/>
              </a:rPr>
              <a:t>drought,</a:t>
            </a:r>
            <a:r>
              <a:rPr lang="en-US" sz="3200" b="1" dirty="0">
                <a:effectLst/>
              </a:rPr>
              <a:t> </a:t>
            </a:r>
            <a:r>
              <a:rPr lang="en-US" sz="3200" b="1" u="sng" dirty="0">
                <a:effectLst/>
              </a:rPr>
              <a:t>inadequate rainfall, </a:t>
            </a:r>
            <a:r>
              <a:rPr lang="en-US" sz="3200" dirty="0">
                <a:effectLst/>
              </a:rPr>
              <a:t>and </a:t>
            </a:r>
            <a:r>
              <a:rPr lang="en-US" sz="3200" b="1" u="sng" dirty="0">
                <a:effectLst/>
              </a:rPr>
              <a:t>water scarcity</a:t>
            </a:r>
            <a:r>
              <a:rPr lang="en-US" sz="3200" dirty="0">
                <a:effectLst/>
              </a:rPr>
              <a:t> are the major environmental/climatic contributors to migration.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CFD1E5-7F80-0FC4-297B-4EEA731B791D}"/>
              </a:ext>
            </a:extLst>
          </p:cNvPr>
          <p:cNvSpPr txBox="1"/>
          <p:nvPr/>
        </p:nvSpPr>
        <p:spPr>
          <a:xfrm>
            <a:off x="2819986" y="405365"/>
            <a:ext cx="6796453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defRPr sz="4400">
                <a:solidFill>
                  <a:srgbClr val="00B050"/>
                </a:solidFill>
                <a:latin typeface="Bauhaus 93" panose="04030905020B02020C02" pitchFamily="82" charset="0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Conclusion (Key Findings)</a:t>
            </a:r>
          </a:p>
          <a:p>
            <a:endParaRPr lang="en-NG" dirty="0"/>
          </a:p>
        </p:txBody>
      </p:sp>
    </p:spTree>
    <p:extLst>
      <p:ext uri="{BB962C8B-B14F-4D97-AF65-F5344CB8AC3E}">
        <p14:creationId xmlns:p14="http://schemas.microsoft.com/office/powerpoint/2010/main" val="15561466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603EB32-C6E8-A247-0BEC-FDC271F1E2FE}"/>
              </a:ext>
            </a:extLst>
          </p:cNvPr>
          <p:cNvSpPr txBox="1"/>
          <p:nvPr/>
        </p:nvSpPr>
        <p:spPr>
          <a:xfrm>
            <a:off x="1003300" y="1183973"/>
            <a:ext cx="1101090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There is a significant reluctance in the migration of households despite the environmental/climatic changes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8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800" dirty="0"/>
              <a:t>There are significant variations in the perceptions of migration challenges and benefits at the destination communities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8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800" dirty="0"/>
              <a:t>The major migration-induced land degradation challenges at the destination communities are </a:t>
            </a:r>
            <a:r>
              <a:rPr lang="en-US" sz="2800" b="1" u="sng" dirty="0"/>
              <a:t>deforestation</a:t>
            </a:r>
            <a:r>
              <a:rPr lang="en-US" sz="2800" dirty="0"/>
              <a:t> and </a:t>
            </a:r>
            <a:r>
              <a:rPr lang="en-US" sz="2800" b="1" u="sng" dirty="0"/>
              <a:t>land pressures</a:t>
            </a:r>
            <a:r>
              <a:rPr lang="en-US" sz="2800" b="1" dirty="0"/>
              <a:t> </a:t>
            </a:r>
            <a:r>
              <a:rPr lang="en-US" sz="2800" dirty="0"/>
              <a:t>due to urban growth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800" dirty="0"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800" dirty="0"/>
              <a:t>There is a unanimous agreement on the need for government-led interventions in discussing environment and climate-induced migration issues </a:t>
            </a:r>
            <a:endParaRPr lang="en-US" sz="2800" dirty="0">
              <a:effectLst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2C31FF-D5D5-D7E0-AF0F-C70B09CD4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727" y="0"/>
            <a:ext cx="1315438" cy="118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164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E9BE6D1-0238-A288-1FA1-A39EEA834E53}"/>
              </a:ext>
            </a:extLst>
          </p:cNvPr>
          <p:cNvSpPr txBox="1"/>
          <p:nvPr/>
        </p:nvSpPr>
        <p:spPr>
          <a:xfrm>
            <a:off x="3257404" y="0"/>
            <a:ext cx="6094826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de-DE" sz="4400" dirty="0">
                <a:solidFill>
                  <a:srgbClr val="00B050"/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Recommendations</a:t>
            </a:r>
            <a:endParaRPr lang="en-NG" sz="4400" dirty="0">
              <a:solidFill>
                <a:srgbClr val="00B050"/>
              </a:solidFill>
              <a:latin typeface="Bauhaus 93" panose="04030905020B02020C02" pitchFamily="82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C21BD9-DCA3-4201-D4BB-BF1E3473FBF9}"/>
              </a:ext>
            </a:extLst>
          </p:cNvPr>
          <p:cNvSpPr txBox="1"/>
          <p:nvPr/>
        </p:nvSpPr>
        <p:spPr>
          <a:xfrm>
            <a:off x="944294" y="1218995"/>
            <a:ext cx="11121097" cy="689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effectLst/>
              </a:rPr>
              <a:t>Develop sustainable frameworks </a:t>
            </a:r>
            <a:r>
              <a:rPr lang="en-US" sz="2600" dirty="0"/>
              <a:t>at migration hotspots to address migration needs, improve local livelihoods and sustain human-environmental interactions. </a:t>
            </a:r>
            <a:endParaRPr lang="en-NG" sz="2600" dirty="0"/>
          </a:p>
          <a:p>
            <a:endParaRPr lang="en-US" sz="2600" dirty="0">
              <a:effectLst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effectLst/>
              </a:rPr>
              <a:t>Develop and implement environment-friendly and climate-resilient,</a:t>
            </a:r>
            <a:r>
              <a:rPr lang="en-US" sz="2600" dirty="0"/>
              <a:t> climate-smart and sustainable</a:t>
            </a:r>
            <a:r>
              <a:rPr lang="en-US" sz="2600" dirty="0">
                <a:effectLst/>
              </a:rPr>
              <a:t> agricultural practices to ensure food security and reduce the economic vulnerability of communities.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600" dirty="0">
              <a:effectLst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effectLst/>
              </a:rPr>
              <a:t>Strengthen early warning systems and disaster preparedness measures to </a:t>
            </a:r>
            <a:r>
              <a:rPr lang="en-US" sz="2600" dirty="0" err="1">
                <a:effectLst/>
              </a:rPr>
              <a:t>minimise</a:t>
            </a:r>
            <a:r>
              <a:rPr lang="en-US" sz="2600" dirty="0">
                <a:effectLst/>
              </a:rPr>
              <a:t> the impact of environmental degradation and extreme weather events on communities.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600" dirty="0">
              <a:effectLst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/>
              <a:t>Execute an updated population census to integrate migration data that would help to quantify migration patterns and provide more empirical insights.</a:t>
            </a:r>
            <a:endParaRPr lang="en-US" sz="2600" dirty="0">
              <a:effectLst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600" dirty="0">
              <a:effectLst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600" dirty="0">
              <a:effectLst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33463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26CF577-F7CE-09BF-AFD8-FEBD4FCDAB53}"/>
              </a:ext>
            </a:extLst>
          </p:cNvPr>
          <p:cNvSpPr txBox="1"/>
          <p:nvPr/>
        </p:nvSpPr>
        <p:spPr>
          <a:xfrm>
            <a:off x="1066800" y="1653201"/>
            <a:ext cx="111252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400" dirty="0">
                <a:effectLst/>
              </a:rPr>
              <a:t>Implement sustainable land and forest management practices to enhance carbon sequestration and preserve ecosystems, especially at the migration destination hotspots.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2400" dirty="0">
              <a:effectLst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400" dirty="0"/>
              <a:t>Develop policy frameworks and approaches that can improve adaptation and mitigation measures to environmental and climate impacts through collaborative efforts from the: 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</a:pPr>
            <a:r>
              <a:rPr lang="en-US" sz="2400" dirty="0"/>
              <a:t>Federal Ministry of Environment 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</a:pPr>
            <a:r>
              <a:rPr lang="en-US" sz="2400" dirty="0"/>
              <a:t>National Emergency Management Agency (NEMA) 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</a:pPr>
            <a:r>
              <a:rPr lang="en-US" sz="2400" dirty="0"/>
              <a:t>National Orientation Agency (NOA) 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</a:pPr>
            <a:r>
              <a:rPr lang="en-US" sz="2400" dirty="0"/>
              <a:t>Nigerian Meteorological Agency (NiMet) 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</a:pPr>
            <a:r>
              <a:rPr lang="en-US" sz="2400" dirty="0"/>
              <a:t>Department of Climate Change and 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</a:pPr>
            <a:r>
              <a:rPr lang="en-US" sz="2400" dirty="0"/>
              <a:t>the International Organisation for Migration (IOM)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48BCF8-BE13-33F5-9711-52485A797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402" y="0"/>
            <a:ext cx="1315438" cy="133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534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8C7621-DE27-2894-D31C-8DC1AE2DFCF6}"/>
              </a:ext>
            </a:extLst>
          </p:cNvPr>
          <p:cNvSpPr txBox="1"/>
          <p:nvPr/>
        </p:nvSpPr>
        <p:spPr>
          <a:xfrm>
            <a:off x="923925" y="1384115"/>
            <a:ext cx="11268075" cy="6637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sz="2800" dirty="0"/>
              <a:t>This study enhances the theoretical framework of the general push and pull factors of migration in Nigeria, providing a detailed account of how adverse environments and climatic conditions act as push factors from communities of origin. </a:t>
            </a:r>
            <a:r>
              <a:rPr lang="en-US" sz="2800" dirty="0" err="1"/>
              <a:t>Favourable</a:t>
            </a:r>
            <a:r>
              <a:rPr lang="en-US" sz="2800" dirty="0"/>
              <a:t> conditions in destination communities act as pull factors. </a:t>
            </a:r>
            <a:r>
              <a:rPr lang="en-US" sz="2800" b="1" i="1" dirty="0"/>
              <a:t>Despite the existing environmental and climatic events affecting households, they contributed 11% to household migration as revealed in this study</a:t>
            </a: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en-NG" sz="2800" dirty="0"/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sz="2800" dirty="0"/>
              <a:t>The findings from this study identified factors such as </a:t>
            </a:r>
            <a:r>
              <a:rPr lang="en-US" sz="2800" dirty="0">
                <a:effectLst/>
              </a:rPr>
              <a:t>drought (32%) and inadequate rainfall (27%)</a:t>
            </a:r>
            <a:r>
              <a:rPr lang="en-US" sz="2800" dirty="0"/>
              <a:t> </a:t>
            </a:r>
            <a:r>
              <a:rPr lang="en-US" sz="2800" dirty="0">
                <a:effectLst/>
              </a:rPr>
              <a:t>as the major </a:t>
            </a:r>
            <a:r>
              <a:rPr lang="en-US" sz="2800" dirty="0"/>
              <a:t>environmental and climate-based migration drivers in Nigeria. Destination communities hosted 50% of climate and environment-based migrants due to good weather conditions.</a:t>
            </a: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en-US" sz="2800" dirty="0"/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en-NG" sz="2800" dirty="0">
              <a:solidFill>
                <a:srgbClr val="44546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2B36A9-410B-DFB7-44DE-7FB99EBC1239}"/>
              </a:ext>
            </a:extLst>
          </p:cNvPr>
          <p:cNvSpPr txBox="1"/>
          <p:nvPr/>
        </p:nvSpPr>
        <p:spPr>
          <a:xfrm>
            <a:off x="2166405" y="-193713"/>
            <a:ext cx="8011589" cy="1311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>
                <a:solidFill>
                  <a:schemeClr val="accent5">
                    <a:lumMod val="75000"/>
                  </a:schemeClr>
                </a:solidFill>
                <a:effectLst/>
                <a:latin typeface="Bauhaus 93" panose="04030905020B02020C02" pitchFamily="82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sz="4000" dirty="0">
                <a:solidFill>
                  <a:srgbClr val="00B050"/>
                </a:solidFill>
              </a:rPr>
              <a:t>Key contribution to knowledge</a:t>
            </a:r>
            <a:endParaRPr lang="en-NG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386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4D72D-1C0D-A9EA-643A-5A184B34E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709" y="1303020"/>
            <a:ext cx="11112305" cy="5418455"/>
          </a:xfrm>
        </p:spPr>
        <p:txBody>
          <a:bodyPr>
            <a:normAutofit fontScale="92500"/>
          </a:bodyPr>
          <a:lstStyle/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dirty="0"/>
              <a:t>This research provides empirical and quantified evidence of the benefits and challenges associated with in-migration in destination communities, thereby contributing to a more balanced understanding of the impacts of migration to </a:t>
            </a:r>
            <a:r>
              <a:rPr lang="en-US" b="0" i="0" dirty="0">
                <a:solidFill>
                  <a:srgbClr val="333333"/>
                </a:solidFill>
                <a:effectLst/>
                <a:latin typeface="Muli"/>
              </a:rPr>
              <a:t>ma</a:t>
            </a:r>
            <a:r>
              <a:rPr lang="en-US" dirty="0">
                <a:solidFill>
                  <a:srgbClr val="333333"/>
                </a:solidFill>
                <a:latin typeface="Muli"/>
              </a:rPr>
              <a:t>ke</a:t>
            </a:r>
            <a:r>
              <a:rPr lang="en-US" b="0" i="0" dirty="0">
                <a:solidFill>
                  <a:srgbClr val="333333"/>
                </a:solidFill>
                <a:effectLst/>
                <a:latin typeface="Muli"/>
              </a:rPr>
              <a:t> informed decisions when creating community-specific migration policies</a:t>
            </a:r>
            <a:r>
              <a:rPr lang="en-US" dirty="0"/>
              <a:t>.</a:t>
            </a:r>
          </a:p>
          <a:p>
            <a:pPr marL="34290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dirty="0"/>
              <a:t>Through its methodology, this study contributes to the development of robust survey instruments tailored to capture data on environment and climate-induced migration that can be adapted for similar studies in different contexts.</a:t>
            </a:r>
          </a:p>
          <a:p>
            <a:pPr marL="34290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dirty="0"/>
              <a:t> This study contributes to </a:t>
            </a:r>
            <a:r>
              <a:rPr lang="en-US" b="0" i="0" dirty="0">
                <a:solidFill>
                  <a:srgbClr val="333333"/>
                </a:solidFill>
                <a:effectLst/>
                <a:latin typeface="Muli"/>
              </a:rPr>
              <a:t>aiding stakeholders in understanding migration decisions through the use of various environmental data via remote sensing and GIS techniques, </a:t>
            </a:r>
            <a:r>
              <a:rPr lang="en-US" dirty="0"/>
              <a:t>offering a broad approach to addressing the complex nature of human mobility in the context of environmental change and climate-induced migration.</a:t>
            </a:r>
          </a:p>
          <a:p>
            <a:pPr marL="34290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en-US" b="0" i="0" dirty="0">
              <a:solidFill>
                <a:srgbClr val="333333"/>
              </a:solidFill>
              <a:effectLst/>
              <a:latin typeface="Muli"/>
            </a:endParaRPr>
          </a:p>
          <a:p>
            <a:pPr marL="34290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en-NG" dirty="0"/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en-NG" dirty="0"/>
          </a:p>
          <a:p>
            <a:endParaRPr lang="en-NG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DD1E28-FD38-9CF0-D0C3-88625BC9B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48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B03A7-5FB4-0EDD-1363-3B7FC1A9C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183" y="0"/>
            <a:ext cx="1254464" cy="127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607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AEFE3C4-294C-D633-BF41-3B8C9DCA5990}"/>
              </a:ext>
            </a:extLst>
          </p:cNvPr>
          <p:cNvSpPr txBox="1"/>
          <p:nvPr/>
        </p:nvSpPr>
        <p:spPr>
          <a:xfrm>
            <a:off x="1041400" y="1514130"/>
            <a:ext cx="10914380" cy="3667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en-US" sz="2800" dirty="0"/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US" sz="2800" dirty="0"/>
              <a:t>Policy recommendations derived from the study's findings offer practical strategies for addressing climate-induced migration. For instance, </a:t>
            </a:r>
            <a:r>
              <a:rPr lang="en-US" sz="2800" b="1" i="1" dirty="0"/>
              <a:t>the research recommends investments in early warning systems and climate-resilient infrastructure against drought, adequate urban planning to </a:t>
            </a:r>
            <a:r>
              <a:rPr lang="en-US" sz="2800" b="1" i="1" dirty="0" err="1"/>
              <a:t>minimise</a:t>
            </a:r>
            <a:r>
              <a:rPr lang="en-US" sz="2800" b="1" i="1" dirty="0"/>
              <a:t> flood risks, and establishing barriers to curb an annual sea level rise of about 4 mm at the coastal communities.</a:t>
            </a:r>
            <a:endParaRPr lang="en-NG" sz="2800" b="1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514684-4D5C-286F-25CB-9FA748979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852" y="0"/>
            <a:ext cx="1315438" cy="133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874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3CA9E2-DA87-259C-E9D1-39E68EC28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6702" y="1489469"/>
            <a:ext cx="3655362" cy="51939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CBCE55-D2BD-03FC-B3F3-A7A6C0B2E61A}"/>
              </a:ext>
            </a:extLst>
          </p:cNvPr>
          <p:cNvSpPr txBox="1"/>
          <p:nvPr/>
        </p:nvSpPr>
        <p:spPr>
          <a:xfrm rot="16200000">
            <a:off x="-2955668" y="3064133"/>
            <a:ext cx="6858002" cy="729735"/>
          </a:xfrm>
          <a:prstGeom prst="rect">
            <a:avLst/>
          </a:prstGeom>
          <a:solidFill>
            <a:schemeClr val="lt1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800">
                <a:solidFill>
                  <a:schemeClr val="accent5">
                    <a:lumMod val="75000"/>
                  </a:schemeClr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Conceptual Framework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1A10C3-8A5F-0FC6-D736-C95B5B46EEDC}"/>
              </a:ext>
            </a:extLst>
          </p:cNvPr>
          <p:cNvSpPr txBox="1"/>
          <p:nvPr/>
        </p:nvSpPr>
        <p:spPr>
          <a:xfrm>
            <a:off x="8029575" y="5932199"/>
            <a:ext cx="6172200" cy="1162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(Source: Neumann &amp; Hermans, 2017) </a:t>
            </a:r>
            <a:endParaRPr lang="en-NG" sz="1800" dirty="0">
              <a:solidFill>
                <a:srgbClr val="44546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sz="18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NG" sz="1800" dirty="0">
              <a:solidFill>
                <a:srgbClr val="44546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A14D93-2454-A428-B75A-963E4C3D2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183" y="0"/>
            <a:ext cx="1149092" cy="116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100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2751C-27F5-68DA-2CCB-0B88BF4B7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2099" y="343132"/>
            <a:ext cx="5861050" cy="1325563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Arial Black" panose="020B0A04020102020204" pitchFamily="34" charset="0"/>
              </a:rPr>
              <a:t>Thank You!</a:t>
            </a:r>
            <a:br>
              <a:rPr lang="en-US" sz="6000" dirty="0">
                <a:latin typeface="Arial Black" panose="020B0A04020102020204" pitchFamily="34" charset="0"/>
              </a:rPr>
            </a:br>
            <a:r>
              <a:rPr lang="en-US" sz="6000" dirty="0" err="1">
                <a:latin typeface="Arial Black" panose="020B0A04020102020204" pitchFamily="34" charset="0"/>
              </a:rPr>
              <a:t>Danke</a:t>
            </a:r>
            <a:r>
              <a:rPr lang="en-US" sz="6000" dirty="0">
                <a:latin typeface="Arial Black" panose="020B0A04020102020204" pitchFamily="34" charset="0"/>
              </a:rPr>
              <a:t>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C93ABD-4731-A295-889E-81AC0E7CA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516" y="4794250"/>
            <a:ext cx="3371850" cy="1352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4D45DA-6C9B-3BAA-E0CC-AF1E73C08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173" y="2157690"/>
            <a:ext cx="3371850" cy="45015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F41134-36F4-449C-C801-ECD061B1C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3149" y="1668695"/>
            <a:ext cx="2739792" cy="27397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C1A047-59DF-530A-737D-2C3FE4A40E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6064" y="2316162"/>
            <a:ext cx="3378798" cy="356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7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263921-5BD4-FAAF-DE38-45BF5A19C7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72" y="-20250"/>
            <a:ext cx="10015856" cy="560065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5F2333E-0B79-1E52-6604-6EF3163E425D}"/>
              </a:ext>
            </a:extLst>
          </p:cNvPr>
          <p:cNvSpPr/>
          <p:nvPr/>
        </p:nvSpPr>
        <p:spPr>
          <a:xfrm>
            <a:off x="4161447" y="3735658"/>
            <a:ext cx="1162050" cy="571453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13B6EAB-7D8E-75BE-F5B7-9708B1F599A3}"/>
              </a:ext>
            </a:extLst>
          </p:cNvPr>
          <p:cNvSpPr/>
          <p:nvPr/>
        </p:nvSpPr>
        <p:spPr>
          <a:xfrm>
            <a:off x="5535005" y="3429000"/>
            <a:ext cx="1333500" cy="714376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7C9B891-0E17-7D2B-5726-94F53EF5B870}"/>
              </a:ext>
            </a:extLst>
          </p:cNvPr>
          <p:cNvSpPr/>
          <p:nvPr/>
        </p:nvSpPr>
        <p:spPr>
          <a:xfrm>
            <a:off x="7102006" y="3735657"/>
            <a:ext cx="1162050" cy="571453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4A2830-E668-9364-9CD1-610C6D7C028E}"/>
              </a:ext>
            </a:extLst>
          </p:cNvPr>
          <p:cNvSpPr txBox="1"/>
          <p:nvPr/>
        </p:nvSpPr>
        <p:spPr>
          <a:xfrm>
            <a:off x="7622270" y="4974518"/>
            <a:ext cx="6096000" cy="107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600" b="1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(Source: Neumann &amp; Hermans, 2017) </a:t>
            </a:r>
            <a:endParaRPr lang="en-NG" sz="1600" dirty="0">
              <a:solidFill>
                <a:srgbClr val="44546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sz="16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NG" sz="1600" dirty="0">
              <a:solidFill>
                <a:srgbClr val="44546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C42CC8-6DB3-0714-9233-9863B367C50F}"/>
              </a:ext>
            </a:extLst>
          </p:cNvPr>
          <p:cNvSpPr txBox="1"/>
          <p:nvPr/>
        </p:nvSpPr>
        <p:spPr>
          <a:xfrm>
            <a:off x="1358900" y="5580403"/>
            <a:ext cx="9203702" cy="1015663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effectLst/>
                <a:latin typeface="Arial Black" panose="020B0A04020102020204" pitchFamily="34" charset="0"/>
              </a:rPr>
              <a:t>Over the past decades, studies on migration drivers have shifted from the known socio-economic drivers to other factors such as the degrading environment and climate change </a:t>
            </a:r>
            <a:endParaRPr lang="en-NG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418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F1F8A7B-8AC0-A136-ABCA-9AE8D629EB90}"/>
                  </a:ext>
                </a:extLst>
              </p14:cNvPr>
              <p14:cNvContentPartPr/>
              <p14:nvPr/>
            </p14:nvContentPartPr>
            <p14:xfrm>
              <a:off x="5618090" y="4766910"/>
              <a:ext cx="581040" cy="7009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F1F8A7B-8AC0-A136-ABCA-9AE8D629EB9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28090" y="4587270"/>
                <a:ext cx="760680" cy="106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5DEF6D2-4875-1A4E-D270-655905DB27DA}"/>
                  </a:ext>
                </a:extLst>
              </p14:cNvPr>
              <p14:cNvContentPartPr/>
              <p14:nvPr/>
            </p14:nvContentPartPr>
            <p14:xfrm>
              <a:off x="6013010" y="5384310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5DEF6D2-4875-1A4E-D270-655905DB27D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23370" y="520467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FC327DA-6C09-D084-6321-43D4643BFB64}"/>
                  </a:ext>
                </a:extLst>
              </p14:cNvPr>
              <p14:cNvContentPartPr/>
              <p14:nvPr/>
            </p14:nvContentPartPr>
            <p14:xfrm>
              <a:off x="6006890" y="538431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FC327DA-6C09-D084-6321-43D4643BFB6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917250" y="520467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F80AC61-425E-6F4B-9067-FD3933E8E73E}"/>
                  </a:ext>
                </a:extLst>
              </p14:cNvPr>
              <p14:cNvContentPartPr/>
              <p14:nvPr/>
            </p14:nvContentPartPr>
            <p14:xfrm>
              <a:off x="5987810" y="5441550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F80AC61-425E-6F4B-9067-FD3933E8E7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98170" y="526191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5CD74DE-12CC-E73B-FDFD-A33AC811EF54}"/>
                  </a:ext>
                </a:extLst>
              </p14:cNvPr>
              <p14:cNvContentPartPr/>
              <p14:nvPr/>
            </p14:nvContentPartPr>
            <p14:xfrm>
              <a:off x="5987810" y="5428950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5CD74DE-12CC-E73B-FDFD-A33AC811EF5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98170" y="524931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554294F-622D-BA5C-0468-F28568DDFD30}"/>
                  </a:ext>
                </a:extLst>
              </p14:cNvPr>
              <p14:cNvContentPartPr/>
              <p14:nvPr/>
            </p14:nvContentPartPr>
            <p14:xfrm>
              <a:off x="6121010" y="5206470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554294F-622D-BA5C-0468-F28568DDFD3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31370" y="502683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7F1653F4-51D6-90EB-08C2-4E7BCC19923C}"/>
                  </a:ext>
                </a:extLst>
              </p14:cNvPr>
              <p14:cNvContentPartPr/>
              <p14:nvPr/>
            </p14:nvContentPartPr>
            <p14:xfrm>
              <a:off x="6121010" y="5206470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7F1653F4-51D6-90EB-08C2-4E7BCC19923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31370" y="502683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B491518-7842-ACC7-05E2-B8B795C2DEC9}"/>
                  </a:ext>
                </a:extLst>
              </p14:cNvPr>
              <p14:cNvContentPartPr/>
              <p14:nvPr/>
            </p14:nvContentPartPr>
            <p14:xfrm>
              <a:off x="4139930" y="3466590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B491518-7842-ACC7-05E2-B8B795C2DEC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50290" y="328695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A5017ACE-A4FD-D6E4-3690-11A09F2A98EF}"/>
                  </a:ext>
                </a:extLst>
              </p14:cNvPr>
              <p14:cNvContentPartPr/>
              <p14:nvPr/>
            </p14:nvContentPartPr>
            <p14:xfrm>
              <a:off x="7352930" y="1796550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A5017ACE-A4FD-D6E4-3690-11A09F2A98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63290" y="161691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BB46586-3C65-8A9A-D975-51140B5C201C}"/>
                  </a:ext>
                </a:extLst>
              </p14:cNvPr>
              <p14:cNvContentPartPr/>
              <p14:nvPr/>
            </p14:nvContentPartPr>
            <p14:xfrm>
              <a:off x="7612850" y="1081620"/>
              <a:ext cx="299520" cy="20934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BB46586-3C65-8A9A-D975-51140B5C201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522850" y="901980"/>
                <a:ext cx="479160" cy="245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8FEDB559-9B8C-F6C2-732A-69B84273E4DC}"/>
                  </a:ext>
                </a:extLst>
              </p14:cNvPr>
              <p14:cNvContentPartPr/>
              <p14:nvPr/>
            </p14:nvContentPartPr>
            <p14:xfrm>
              <a:off x="7607090" y="1060020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8FEDB559-9B8C-F6C2-732A-69B84273E4D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17450" y="88038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1183E05B-D08C-FE64-B030-C0D4808CF336}"/>
                  </a:ext>
                </a:extLst>
              </p14:cNvPr>
              <p14:cNvContentPartPr/>
              <p14:nvPr/>
            </p14:nvContentPartPr>
            <p14:xfrm>
              <a:off x="7607090" y="1060020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1183E05B-D08C-FE64-B030-C0D4808CF33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17450" y="88038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4C1EC0A5-3954-F980-2633-4D2BCC6D8A74}"/>
                  </a:ext>
                </a:extLst>
              </p14:cNvPr>
              <p14:cNvContentPartPr/>
              <p14:nvPr/>
            </p14:nvContentPartPr>
            <p14:xfrm>
              <a:off x="7607090" y="1060020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4C1EC0A5-3954-F980-2633-4D2BCC6D8A7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17450" y="88038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E33A3CA5-9EF9-F533-D208-244E10A446F4}"/>
                  </a:ext>
                </a:extLst>
              </p14:cNvPr>
              <p14:cNvContentPartPr/>
              <p14:nvPr/>
            </p14:nvContentPartPr>
            <p14:xfrm>
              <a:off x="7607090" y="1060020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E33A3CA5-9EF9-F533-D208-244E10A446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17450" y="88038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75F90137-5D82-824E-7495-93F285C7DCA0}"/>
                  </a:ext>
                </a:extLst>
              </p14:cNvPr>
              <p14:cNvContentPartPr/>
              <p14:nvPr/>
            </p14:nvContentPartPr>
            <p14:xfrm>
              <a:off x="7607090" y="1060020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75F90137-5D82-824E-7495-93F285C7DCA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17450" y="88038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97E3305-AF36-E6C5-9F73-3F445E3F40FE}"/>
                  </a:ext>
                </a:extLst>
              </p14:cNvPr>
              <p14:cNvContentPartPr/>
              <p14:nvPr/>
            </p14:nvContentPartPr>
            <p14:xfrm>
              <a:off x="4910520" y="5105040"/>
              <a:ext cx="288360" cy="730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97E3305-AF36-E6C5-9F73-3F445E3F40F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820520" y="4925400"/>
                <a:ext cx="468000" cy="10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1526FE8-E3C2-F1A5-20C1-3F4F64C0B63C}"/>
                  </a:ext>
                </a:extLst>
              </p14:cNvPr>
              <p14:cNvContentPartPr/>
              <p14:nvPr/>
            </p14:nvContentPartPr>
            <p14:xfrm>
              <a:off x="5104200" y="4857000"/>
              <a:ext cx="119880" cy="6296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1526FE8-E3C2-F1A5-20C1-3F4F64C0B63C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014200" y="4677000"/>
                <a:ext cx="299520" cy="98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6DD0614-D884-E789-AC11-0862DA50340C}"/>
                  </a:ext>
                </a:extLst>
              </p14:cNvPr>
              <p14:cNvContentPartPr/>
              <p14:nvPr/>
            </p14:nvContentPartPr>
            <p14:xfrm>
              <a:off x="4385280" y="4529040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6DD0614-D884-E789-AC11-0862DA50340C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295280" y="4349400"/>
                <a:ext cx="180000" cy="360000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20DE3E8C-8640-B569-D024-A7E12DB430F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918378"/>
            <a:ext cx="12208430" cy="593482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EAF4554-B607-238C-8BBC-3FCD61223EDC}"/>
              </a:ext>
            </a:extLst>
          </p:cNvPr>
          <p:cNvSpPr txBox="1"/>
          <p:nvPr/>
        </p:nvSpPr>
        <p:spPr>
          <a:xfrm>
            <a:off x="1951080" y="94551"/>
            <a:ext cx="7957190" cy="1398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4000" dirty="0">
                <a:solidFill>
                  <a:srgbClr val="00B050"/>
                </a:solidFill>
                <a:latin typeface="Bauhaus 93" panose="04030905020B02020C02" pitchFamily="82" charset="0"/>
                <a:ea typeface="+mj-ea"/>
                <a:cs typeface="Times New Roman" panose="02020603050405020304" pitchFamily="18" charset="0"/>
              </a:rPr>
              <a:t>Conceptual Framework of Study</a:t>
            </a:r>
            <a:endParaRPr lang="en-NG" sz="4000" dirty="0">
              <a:solidFill>
                <a:srgbClr val="00B050"/>
              </a:solidFill>
              <a:latin typeface="Bauhaus 93" panose="04030905020B02020C02" pitchFamily="82" charset="0"/>
              <a:ea typeface="+mj-ea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US" sz="18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NG" sz="1800" dirty="0">
              <a:solidFill>
                <a:srgbClr val="44546A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177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46" y="-26279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00B050"/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Research Questions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F663CA1-01DB-4E95-C79A-AE34E31CB9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6673644"/>
              </p:ext>
            </p:extLst>
          </p:nvPr>
        </p:nvGraphicFramePr>
        <p:xfrm>
          <a:off x="1989344" y="880210"/>
          <a:ext cx="8840751" cy="5977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C39C9A16-C352-372D-C31D-78035887DDD0}"/>
              </a:ext>
            </a:extLst>
          </p:cNvPr>
          <p:cNvSpPr/>
          <p:nvPr/>
        </p:nvSpPr>
        <p:spPr>
          <a:xfrm>
            <a:off x="3294933" y="2581156"/>
            <a:ext cx="949687" cy="99542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E7F4F89-7ACC-7E9F-E74D-EDB1E1D8A6D6}"/>
              </a:ext>
            </a:extLst>
          </p:cNvPr>
          <p:cNvSpPr/>
          <p:nvPr/>
        </p:nvSpPr>
        <p:spPr>
          <a:xfrm>
            <a:off x="3294933" y="4148078"/>
            <a:ext cx="949687" cy="99542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23EDD1D-AECE-3FA8-825A-C3B5922CD84B}"/>
              </a:ext>
            </a:extLst>
          </p:cNvPr>
          <p:cNvSpPr/>
          <p:nvPr/>
        </p:nvSpPr>
        <p:spPr>
          <a:xfrm>
            <a:off x="3294933" y="5748230"/>
            <a:ext cx="949687" cy="99542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1CD0913-E1B1-7926-D704-6DF0FC0D0F0D}"/>
              </a:ext>
            </a:extLst>
          </p:cNvPr>
          <p:cNvSpPr/>
          <p:nvPr/>
        </p:nvSpPr>
        <p:spPr>
          <a:xfrm>
            <a:off x="3262975" y="1027788"/>
            <a:ext cx="1013602" cy="99542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24051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118BADE-EC64-0181-E1F7-6673BB4ED5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4258346"/>
              </p:ext>
            </p:extLst>
          </p:nvPr>
        </p:nvGraphicFramePr>
        <p:xfrm>
          <a:off x="263172" y="1007049"/>
          <a:ext cx="12058396" cy="5850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156B701-5DBF-1FEA-3ED1-4A1768EDA020}"/>
                  </a:ext>
                </a:extLst>
              </p14:cNvPr>
              <p14:cNvContentPartPr/>
              <p14:nvPr/>
            </p14:nvContentPartPr>
            <p14:xfrm>
              <a:off x="6146570" y="-84959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156B701-5DBF-1FEA-3ED1-4A1768EDA02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56570" y="-264959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384B0E5-1BAA-A31B-8BC4-D68EB192F6B1}"/>
                  </a:ext>
                </a:extLst>
              </p14:cNvPr>
              <p14:cNvContentPartPr/>
              <p14:nvPr/>
            </p14:nvContentPartPr>
            <p14:xfrm>
              <a:off x="6292370" y="315001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384B0E5-1BAA-A31B-8BC4-D68EB192F6B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02370" y="135001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C6D83A6-89CC-2225-A90F-EACB5088DB25}"/>
                  </a:ext>
                </a:extLst>
              </p14:cNvPr>
              <p14:cNvContentPartPr/>
              <p14:nvPr/>
            </p14:nvContentPartPr>
            <p14:xfrm>
              <a:off x="6292370" y="1134361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C6D83A6-89CC-2225-A90F-EACB5088DB2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02370" y="954361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9B39ADB-0398-7153-73B8-4E30B7DA1D20}"/>
              </a:ext>
            </a:extLst>
          </p:cNvPr>
          <p:cNvSpPr/>
          <p:nvPr/>
        </p:nvSpPr>
        <p:spPr>
          <a:xfrm>
            <a:off x="1939786" y="2256195"/>
            <a:ext cx="1047252" cy="108383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1</a:t>
            </a:r>
            <a:endParaRPr lang="en-US" sz="1600" b="1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ECEC146-CB69-AD8A-E768-5FD33698E1D2}"/>
              </a:ext>
            </a:extLst>
          </p:cNvPr>
          <p:cNvSpPr/>
          <p:nvPr/>
        </p:nvSpPr>
        <p:spPr>
          <a:xfrm>
            <a:off x="1939786" y="4625317"/>
            <a:ext cx="1047252" cy="108384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7B9E3C-D5E4-B174-9DF0-CC03AEE71C94}"/>
              </a:ext>
            </a:extLst>
          </p:cNvPr>
          <p:cNvSpPr/>
          <p:nvPr/>
        </p:nvSpPr>
        <p:spPr>
          <a:xfrm>
            <a:off x="1939786" y="5784501"/>
            <a:ext cx="1047253" cy="11162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BD4DA9F-3662-99E7-221C-B201D132BDF4}"/>
              </a:ext>
            </a:extLst>
          </p:cNvPr>
          <p:cNvSpPr/>
          <p:nvPr/>
        </p:nvSpPr>
        <p:spPr>
          <a:xfrm>
            <a:off x="1918685" y="3476476"/>
            <a:ext cx="1047252" cy="108383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F98C8BD-E910-0EB4-3AAF-88F76DDCD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42149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Aim and Objectives of Study</a:t>
            </a:r>
          </a:p>
        </p:txBody>
      </p:sp>
    </p:spTree>
    <p:extLst>
      <p:ext uri="{BB962C8B-B14F-4D97-AF65-F5344CB8AC3E}">
        <p14:creationId xmlns:p14="http://schemas.microsoft.com/office/powerpoint/2010/main" val="1922324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48762</TotalTime>
  <Words>2520</Words>
  <Application>Microsoft Office PowerPoint</Application>
  <PresentationFormat>Widescreen</PresentationFormat>
  <Paragraphs>427</Paragraphs>
  <Slides>50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Arial</vt:lpstr>
      <vt:lpstr>Arial Black</vt:lpstr>
      <vt:lpstr>Arial Rounded MT Bold</vt:lpstr>
      <vt:lpstr>Bauhaus 93</vt:lpstr>
      <vt:lpstr>Calibri</vt:lpstr>
      <vt:lpstr>Calibri Light</vt:lpstr>
      <vt:lpstr>Muli</vt:lpstr>
      <vt:lpstr>Segoe UI Black</vt:lpstr>
      <vt:lpstr>Times New Roman</vt:lpstr>
      <vt:lpstr>Wingdings</vt:lpstr>
      <vt:lpstr>Office Theme</vt:lpstr>
      <vt:lpstr>AWEDA, Emmanuel D. PHD/SPS/FT/2021/13011 </vt:lpstr>
      <vt:lpstr>Presentation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Research Questions</vt:lpstr>
      <vt:lpstr>Aim and Objectives of Study</vt:lpstr>
      <vt:lpstr>Justification of the Research Study </vt:lpstr>
      <vt:lpstr>Study Area</vt:lpstr>
      <vt:lpstr>PowerPoint Presentation</vt:lpstr>
      <vt:lpstr>PowerPoint Presentation</vt:lpstr>
      <vt:lpstr>PowerPoint Presentation</vt:lpstr>
      <vt:lpstr>PowerPoint Presentation</vt:lpstr>
      <vt:lpstr>Summary of Data</vt:lpstr>
      <vt:lpstr>PowerPoint Presentation</vt:lpstr>
      <vt:lpstr>PowerPoint Presentation</vt:lpstr>
      <vt:lpstr>PowerPoint Presentation</vt:lpstr>
      <vt:lpstr>Key Results (1)</vt:lpstr>
      <vt:lpstr>Ecological Health Indicators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 Danke!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8TH WONDER</dc:creator>
  <cp:lastModifiedBy>Emmanuel Aweda</cp:lastModifiedBy>
  <cp:revision>323</cp:revision>
  <dcterms:created xsi:type="dcterms:W3CDTF">2022-04-20T10:04:30Z</dcterms:created>
  <dcterms:modified xsi:type="dcterms:W3CDTF">2024-12-20T10:31:50Z</dcterms:modified>
</cp:coreProperties>
</file>