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Lst>
  <p:notesMasterIdLst>
    <p:notesMasterId r:id="rId37"/>
  </p:notesMasterIdLst>
  <p:sldIdLst>
    <p:sldId id="256" r:id="rId2"/>
    <p:sldId id="290" r:id="rId3"/>
    <p:sldId id="258" r:id="rId4"/>
    <p:sldId id="260" r:id="rId5"/>
    <p:sldId id="298" r:id="rId6"/>
    <p:sldId id="296" r:id="rId7"/>
    <p:sldId id="259" r:id="rId8"/>
    <p:sldId id="262" r:id="rId9"/>
    <p:sldId id="264" r:id="rId10"/>
    <p:sldId id="301" r:id="rId11"/>
    <p:sldId id="302" r:id="rId12"/>
    <p:sldId id="266" r:id="rId13"/>
    <p:sldId id="267" r:id="rId14"/>
    <p:sldId id="268" r:id="rId15"/>
    <p:sldId id="286" r:id="rId16"/>
    <p:sldId id="287" r:id="rId17"/>
    <p:sldId id="288" r:id="rId18"/>
    <p:sldId id="269" r:id="rId19"/>
    <p:sldId id="271" r:id="rId20"/>
    <p:sldId id="272" r:id="rId21"/>
    <p:sldId id="273" r:id="rId22"/>
    <p:sldId id="283" r:id="rId23"/>
    <p:sldId id="289" r:id="rId24"/>
    <p:sldId id="275" r:id="rId25"/>
    <p:sldId id="282" r:id="rId26"/>
    <p:sldId id="276" r:id="rId27"/>
    <p:sldId id="277" r:id="rId28"/>
    <p:sldId id="278" r:id="rId29"/>
    <p:sldId id="279" r:id="rId30"/>
    <p:sldId id="280" r:id="rId31"/>
    <p:sldId id="281" r:id="rId32"/>
    <p:sldId id="297" r:id="rId33"/>
    <p:sldId id="284" r:id="rId34"/>
    <p:sldId id="293" r:id="rId35"/>
    <p:sldId id="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40" autoAdjust="0"/>
  </p:normalViewPr>
  <p:slideViewPr>
    <p:cSldViewPr snapToGrid="0">
      <p:cViewPr>
        <p:scale>
          <a:sx n="69" d="100"/>
          <a:sy n="69" d="100"/>
        </p:scale>
        <p:origin x="1234" y="10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ELL\Desktop\grapg.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ELL\Desktop\grapg.xlsx" TargetMode="External"/><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ELL\Desktop\grapg.xlsx" TargetMode="External"/><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ELL\Desktop\grapg.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lumMod val="50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9282-4F96-A3B8-C5502A10EFCE}"/>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9282-4F96-A3B8-C5502A10EFCE}"/>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9282-4F96-A3B8-C5502A10EFCE}"/>
                </c:ext>
              </c:extLst>
            </c:dLbl>
            <c:dLbl>
              <c:idx val="3"/>
              <c:dLblPos val="inEnd"/>
              <c:showLegendKey val="0"/>
              <c:showVal val="1"/>
              <c:showCatName val="0"/>
              <c:showSerName val="0"/>
              <c:showPercent val="0"/>
              <c:showBubbleSize val="0"/>
              <c:extLst>
                <c:ext xmlns:c15="http://schemas.microsoft.com/office/drawing/2012/chart" uri="{CE6537A1-D6FC-4f65-9D91-7224C49458BB}">
                  <c15:layout>
                    <c:manualLayout>
                      <c:w val="6.350308641975308E-2"/>
                      <c:h val="4.6051255230125522E-2"/>
                    </c:manualLayout>
                  </c15:layout>
                </c:ext>
                <c:ext xmlns:c16="http://schemas.microsoft.com/office/drawing/2014/chart" uri="{C3380CC4-5D6E-409C-BE32-E72D297353CC}">
                  <c16:uniqueId val="{00000003-9282-4F96-A3B8-C5502A10EFCE}"/>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9282-4F96-A3B8-C5502A10EFC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Sheet1!$A$2:$A$7</c:f>
              <c:strCache>
                <c:ptCount val="6"/>
                <c:pt idx="0">
                  <c:v>Job opportunity</c:v>
                </c:pt>
                <c:pt idx="1">
                  <c:v>Environmental/climate related issues</c:v>
                </c:pt>
                <c:pt idx="2">
                  <c:v>Education</c:v>
                </c:pt>
                <c:pt idx="3">
                  <c:v>Unavailability of land</c:v>
                </c:pt>
                <c:pt idx="4">
                  <c:v>Insecurity</c:v>
                </c:pt>
                <c:pt idx="5">
                  <c:v>Others</c:v>
                </c:pt>
              </c:strCache>
            </c:strRef>
          </c:cat>
          <c:val>
            <c:numRef>
              <c:f>Sheet1!$B$2:$B$7</c:f>
              <c:numCache>
                <c:formatCode>General</c:formatCode>
                <c:ptCount val="6"/>
                <c:pt idx="0">
                  <c:v>33.5</c:v>
                </c:pt>
                <c:pt idx="1">
                  <c:v>5.8</c:v>
                </c:pt>
                <c:pt idx="2">
                  <c:v>30.3</c:v>
                </c:pt>
                <c:pt idx="3">
                  <c:v>1.3</c:v>
                </c:pt>
                <c:pt idx="4">
                  <c:v>28.8</c:v>
                </c:pt>
                <c:pt idx="5">
                  <c:v>0.3</c:v>
                </c:pt>
              </c:numCache>
            </c:numRef>
          </c:val>
          <c:extLst>
            <c:ext xmlns:c16="http://schemas.microsoft.com/office/drawing/2014/chart" uri="{C3380CC4-5D6E-409C-BE32-E72D297353CC}">
              <c16:uniqueId val="{00000005-9282-4F96-A3B8-C5502A10EFCE}"/>
            </c:ext>
          </c:extLst>
        </c:ser>
        <c:dLbls>
          <c:dLblPos val="inEnd"/>
          <c:showLegendKey val="0"/>
          <c:showVal val="1"/>
          <c:showCatName val="0"/>
          <c:showSerName val="0"/>
          <c:showPercent val="0"/>
          <c:showBubbleSize val="0"/>
        </c:dLbls>
        <c:gapWidth val="100"/>
        <c:axId val="87844896"/>
        <c:axId val="87845856"/>
      </c:barChart>
      <c:catAx>
        <c:axId val="87844896"/>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45856"/>
        <c:crosses val="autoZero"/>
        <c:auto val="1"/>
        <c:lblAlgn val="ctr"/>
        <c:lblOffset val="100"/>
        <c:noMultiLvlLbl val="0"/>
      </c:catAx>
      <c:valAx>
        <c:axId val="87845856"/>
        <c:scaling>
          <c:orientation val="minMax"/>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Percentage</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44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26159230096237E-2"/>
          <c:y val="7.407407407407407E-2"/>
          <c:w val="0.84396062992125986"/>
          <c:h val="0.79081802274715662"/>
        </c:manualLayout>
      </c:layout>
      <c:barChart>
        <c:barDir val="col"/>
        <c:grouping val="clustered"/>
        <c:varyColors val="0"/>
        <c:ser>
          <c:idx val="0"/>
          <c:order val="0"/>
          <c:spPr>
            <a:solidFill>
              <a:schemeClr val="accent1"/>
            </a:solidFill>
            <a:ln w="19050">
              <a:solidFill>
                <a:schemeClr val="lt1"/>
              </a:solidFill>
            </a:ln>
            <a:effectLst/>
          </c:spPr>
          <c:invertIfNegative val="0"/>
          <c:dPt>
            <c:idx val="0"/>
            <c:invertIfNegative val="0"/>
            <c:bubble3D val="0"/>
            <c:spPr>
              <a:solidFill>
                <a:srgbClr val="002060"/>
              </a:solidFill>
              <a:ln w="19050">
                <a:solidFill>
                  <a:schemeClr val="lt1"/>
                </a:solidFill>
              </a:ln>
              <a:effectLst/>
            </c:spPr>
            <c:extLst>
              <c:ext xmlns:c16="http://schemas.microsoft.com/office/drawing/2014/chart" uri="{C3380CC4-5D6E-409C-BE32-E72D297353CC}">
                <c16:uniqueId val="{00000001-E9C0-4AFE-BBBB-EF5203F06B59}"/>
              </c:ext>
            </c:extLst>
          </c:dPt>
          <c:dPt>
            <c:idx val="1"/>
            <c:invertIfNegative val="0"/>
            <c:bubble3D val="0"/>
            <c:spPr>
              <a:solidFill>
                <a:srgbClr val="FF0000"/>
              </a:solidFill>
              <a:ln w="19050">
                <a:solidFill>
                  <a:schemeClr val="lt1"/>
                </a:solidFill>
              </a:ln>
              <a:effectLst/>
            </c:spPr>
            <c:extLst>
              <c:ext xmlns:c16="http://schemas.microsoft.com/office/drawing/2014/chart" uri="{C3380CC4-5D6E-409C-BE32-E72D297353CC}">
                <c16:uniqueId val="{00000003-E9C0-4AFE-BBBB-EF5203F06B59}"/>
              </c:ext>
            </c:extLst>
          </c:dPt>
          <c:dPt>
            <c:idx val="2"/>
            <c:invertIfNegative val="0"/>
            <c:bubble3D val="0"/>
            <c:spPr>
              <a:solidFill>
                <a:srgbClr val="7030A0"/>
              </a:solidFill>
              <a:ln w="19050">
                <a:solidFill>
                  <a:schemeClr val="lt1"/>
                </a:solidFill>
              </a:ln>
              <a:effectLst/>
            </c:spPr>
            <c:extLst>
              <c:ext xmlns:c16="http://schemas.microsoft.com/office/drawing/2014/chart" uri="{C3380CC4-5D6E-409C-BE32-E72D297353CC}">
                <c16:uniqueId val="{00000005-E9C0-4AFE-BBBB-EF5203F06B59}"/>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7-E9C0-4AFE-BBBB-EF5203F06B59}"/>
              </c:ext>
            </c:extLst>
          </c:dPt>
          <c:cat>
            <c:strRef>
              <c:f>Sheet1!$A$2:$A$6</c:f>
              <c:strCache>
                <c:ptCount val="5"/>
                <c:pt idx="0">
                  <c:v>Declining Market</c:v>
                </c:pt>
                <c:pt idx="1">
                  <c:v>Deteriorating Envtal/ climate</c:v>
                </c:pt>
                <c:pt idx="2">
                  <c:v>Inadequate Capital</c:v>
                </c:pt>
                <c:pt idx="3">
                  <c:v>Rising cost of transport</c:v>
                </c:pt>
                <c:pt idx="4">
                  <c:v>Others</c:v>
                </c:pt>
              </c:strCache>
            </c:strRef>
          </c:cat>
          <c:val>
            <c:numRef>
              <c:f>Sheet1!$B$2:$B$6</c:f>
              <c:numCache>
                <c:formatCode>General</c:formatCode>
                <c:ptCount val="5"/>
                <c:pt idx="0">
                  <c:v>19.36</c:v>
                </c:pt>
                <c:pt idx="1">
                  <c:v>7.03</c:v>
                </c:pt>
                <c:pt idx="2">
                  <c:v>18.16</c:v>
                </c:pt>
                <c:pt idx="3">
                  <c:v>28.36</c:v>
                </c:pt>
                <c:pt idx="4">
                  <c:v>27.09</c:v>
                </c:pt>
              </c:numCache>
            </c:numRef>
          </c:val>
          <c:extLst>
            <c:ext xmlns:c16="http://schemas.microsoft.com/office/drawing/2014/chart" uri="{C3380CC4-5D6E-409C-BE32-E72D297353CC}">
              <c16:uniqueId val="{00000008-E9C0-4AFE-BBBB-EF5203F06B59}"/>
            </c:ext>
          </c:extLst>
        </c:ser>
        <c:dLbls>
          <c:showLegendKey val="0"/>
          <c:showVal val="0"/>
          <c:showCatName val="0"/>
          <c:showSerName val="0"/>
          <c:showPercent val="0"/>
          <c:showBubbleSize val="0"/>
        </c:dLbls>
        <c:gapWidth val="150"/>
        <c:axId val="100531136"/>
        <c:axId val="100528736"/>
      </c:barChart>
      <c:catAx>
        <c:axId val="1005311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528736"/>
        <c:crosses val="autoZero"/>
        <c:auto val="1"/>
        <c:lblAlgn val="ctr"/>
        <c:lblOffset val="100"/>
        <c:noMultiLvlLbl val="0"/>
      </c:catAx>
      <c:valAx>
        <c:axId val="100528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531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370861199881396"/>
          <c:y val="2.2095965087878065E-2"/>
          <c:w val="0.85629138800118609"/>
          <c:h val="0.82270113106983489"/>
        </c:manualLayout>
      </c:layout>
      <c:lineChart>
        <c:grouping val="standard"/>
        <c:varyColors val="0"/>
        <c:ser>
          <c:idx val="0"/>
          <c:order val="0"/>
          <c:tx>
            <c:strRef>
              <c:f>Sheet1!$B$1</c:f>
              <c:strCache>
                <c:ptCount val="1"/>
                <c:pt idx="0">
                  <c:v>Percentage</c:v>
                </c:pt>
              </c:strCache>
            </c:strRef>
          </c:tx>
          <c:spPr>
            <a:ln w="34925" cap="rnd">
              <a:solidFill>
                <a:schemeClr val="lt1"/>
              </a:solidFill>
              <a:round/>
            </a:ln>
            <a:effectLst>
              <a:outerShdw dist="25400" dir="2700000" algn="tl" rotWithShape="0">
                <a:schemeClr val="accent2"/>
              </a:outerShdw>
            </a:effectLst>
          </c:spPr>
          <c:marker>
            <c:symbol val="none"/>
          </c:marker>
          <c:dLbls>
            <c:dLbl>
              <c:idx val="2"/>
              <c:layout>
                <c:manualLayout>
                  <c:x val="-6.2304576202374814E-17"/>
                  <c:y val="8.04963608797911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7D-4EA5-8595-A1E817232F2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strRef>
              <c:f>Sheet1!$A$2:$A$6</c:f>
              <c:strCache>
                <c:ptCount val="5"/>
                <c:pt idx="0">
                  <c:v>Finance</c:v>
                </c:pt>
                <c:pt idx="1">
                  <c:v>Leaving the Family </c:v>
                </c:pt>
                <c:pt idx="2">
                  <c:v>leaving my Job</c:v>
                </c:pt>
                <c:pt idx="3">
                  <c:v>Finding a place to settle</c:v>
                </c:pt>
                <c:pt idx="4">
                  <c:v>Others</c:v>
                </c:pt>
              </c:strCache>
            </c:strRef>
          </c:cat>
          <c:val>
            <c:numRef>
              <c:f>Sheet1!$B$2:$B$6</c:f>
              <c:numCache>
                <c:formatCode>General</c:formatCode>
                <c:ptCount val="5"/>
                <c:pt idx="0">
                  <c:v>49.6</c:v>
                </c:pt>
                <c:pt idx="1">
                  <c:v>26.8</c:v>
                </c:pt>
                <c:pt idx="2">
                  <c:v>3.6</c:v>
                </c:pt>
                <c:pt idx="3">
                  <c:v>10.1</c:v>
                </c:pt>
                <c:pt idx="4">
                  <c:v>9.9</c:v>
                </c:pt>
              </c:numCache>
            </c:numRef>
          </c:val>
          <c:smooth val="0"/>
          <c:extLst>
            <c:ext xmlns:c16="http://schemas.microsoft.com/office/drawing/2014/chart" uri="{C3380CC4-5D6E-409C-BE32-E72D297353CC}">
              <c16:uniqueId val="{00000001-0D7D-4EA5-8595-A1E817232F28}"/>
            </c:ext>
          </c:extLst>
        </c:ser>
        <c:dLbls>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1141852176"/>
        <c:axId val="1198945136"/>
      </c:lineChart>
      <c:catAx>
        <c:axId val="1141852176"/>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en-US"/>
          </a:p>
        </c:txPr>
        <c:crossAx val="1198945136"/>
        <c:crosses val="autoZero"/>
        <c:auto val="1"/>
        <c:lblAlgn val="ctr"/>
        <c:lblOffset val="100"/>
        <c:noMultiLvlLbl val="0"/>
      </c:catAx>
      <c:valAx>
        <c:axId val="1198945136"/>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r>
                  <a:rPr lang="en-US"/>
                  <a:t>Percentage</a:t>
                </a:r>
              </a:p>
            </c:rich>
          </c:tx>
          <c:layout>
            <c:manualLayout>
              <c:xMode val="edge"/>
              <c:yMode val="edge"/>
              <c:x val="2.7777777777777776E-2"/>
              <c:y val="0.4463695683872849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1141852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solidFill>
    <a:ln w="9525" cap="flat" cmpd="sng" algn="ctr">
      <a:solidFill>
        <a:schemeClr val="accent2"/>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246212953262817"/>
          <c:y val="1.071546619344243E-2"/>
          <c:w val="0.77996276317123447"/>
          <c:h val="0.85485015116611907"/>
        </c:manualLayout>
      </c:layout>
      <c:barChart>
        <c:barDir val="bar"/>
        <c:grouping val="clustered"/>
        <c:varyColors val="0"/>
        <c:ser>
          <c:idx val="0"/>
          <c:order val="0"/>
          <c:spPr>
            <a:solidFill>
              <a:srgbClr val="C000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388888888888889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95-4029-88D7-84AF739518DA}"/>
                </c:ext>
              </c:extLst>
            </c:dLbl>
            <c:dLbl>
              <c:idx val="1"/>
              <c:layout>
                <c:manualLayout>
                  <c:x val="-0.11666666666666667"/>
                  <c:y val="-8.487556272013328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95-4029-88D7-84AF739518DA}"/>
                </c:ext>
              </c:extLst>
            </c:dLbl>
            <c:dLbl>
              <c:idx val="2"/>
              <c:layout>
                <c:manualLayout>
                  <c:x val="-9.7222222222222321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95-4029-88D7-84AF739518DA}"/>
                </c:ext>
              </c:extLst>
            </c:dLbl>
            <c:dLbl>
              <c:idx val="3"/>
              <c:layout>
                <c:manualLayout>
                  <c:x val="-0.1083333333333334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95-4029-88D7-84AF739518DA}"/>
                </c:ext>
              </c:extLst>
            </c:dLbl>
            <c:dLbl>
              <c:idx val="4"/>
              <c:layout>
                <c:manualLayout>
                  <c:x val="-7.7777777777777876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95-4029-88D7-84AF739518DA}"/>
                </c:ext>
              </c:extLst>
            </c:dLbl>
            <c:dLbl>
              <c:idx val="5"/>
              <c:layout>
                <c:manualLayout>
                  <c:x val="-5.8333333333333334E-2"/>
                  <c:y val="-1.060944534001666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D95-4029-88D7-84AF739518D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Sheet1!$A$8:$A$13</c:f>
              <c:strCache>
                <c:ptCount val="6"/>
                <c:pt idx="0">
                  <c:v>Unemployment</c:v>
                </c:pt>
                <c:pt idx="1">
                  <c:v>Overcrowding</c:v>
                </c:pt>
                <c:pt idx="2">
                  <c:v>Pressure on existing social amenities</c:v>
                </c:pt>
                <c:pt idx="3">
                  <c:v>Pressure on land</c:v>
                </c:pt>
                <c:pt idx="4">
                  <c:v> Exploitation of migrants</c:v>
                </c:pt>
                <c:pt idx="5">
                  <c:v>Others</c:v>
                </c:pt>
              </c:strCache>
            </c:strRef>
          </c:cat>
          <c:val>
            <c:numRef>
              <c:f>Sheet1!$B$8:$B$13</c:f>
              <c:numCache>
                <c:formatCode>General</c:formatCode>
                <c:ptCount val="6"/>
                <c:pt idx="0">
                  <c:v>27.36</c:v>
                </c:pt>
                <c:pt idx="1">
                  <c:v>23.73</c:v>
                </c:pt>
                <c:pt idx="2">
                  <c:v>20.76</c:v>
                </c:pt>
                <c:pt idx="3">
                  <c:v>14.46</c:v>
                </c:pt>
                <c:pt idx="4">
                  <c:v>5.99</c:v>
                </c:pt>
                <c:pt idx="5">
                  <c:v>7.7</c:v>
                </c:pt>
              </c:numCache>
            </c:numRef>
          </c:val>
          <c:extLst>
            <c:ext xmlns:c16="http://schemas.microsoft.com/office/drawing/2014/chart" uri="{C3380CC4-5D6E-409C-BE32-E72D297353CC}">
              <c16:uniqueId val="{00000006-AD95-4029-88D7-84AF739518DA}"/>
            </c:ext>
          </c:extLst>
        </c:ser>
        <c:dLbls>
          <c:dLblPos val="outEnd"/>
          <c:showLegendKey val="0"/>
          <c:showVal val="1"/>
          <c:showCatName val="0"/>
          <c:showSerName val="0"/>
          <c:showPercent val="0"/>
          <c:showBubbleSize val="0"/>
        </c:dLbls>
        <c:gapWidth val="115"/>
        <c:overlap val="-20"/>
        <c:axId val="133272928"/>
        <c:axId val="133270048"/>
      </c:barChart>
      <c:catAx>
        <c:axId val="13327292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70048"/>
        <c:crosses val="autoZero"/>
        <c:auto val="1"/>
        <c:lblAlgn val="ctr"/>
        <c:lblOffset val="100"/>
        <c:noMultiLvlLbl val="0"/>
      </c:catAx>
      <c:valAx>
        <c:axId val="133270048"/>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72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0972821945643893E-2"/>
          <c:y val="0.16666666666666666"/>
          <c:w val="0.81300813905975633"/>
          <c:h val="0.68475825390247269"/>
        </c:manualLayout>
      </c:layout>
      <c:pie3DChart>
        <c:varyColors val="1"/>
        <c:ser>
          <c:idx val="0"/>
          <c:order val="0"/>
          <c:dPt>
            <c:idx val="0"/>
            <c:bubble3D val="0"/>
            <c:spPr>
              <a:solidFill>
                <a:srgbClr val="00206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0129-4793-8BFC-2C392FF4C84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0129-4793-8BFC-2C392FF4C84E}"/>
              </c:ext>
            </c:extLst>
          </c:dPt>
          <c:dPt>
            <c:idx val="2"/>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0129-4793-8BFC-2C392FF4C84E}"/>
              </c:ext>
            </c:extLst>
          </c:dPt>
          <c:dPt>
            <c:idx val="3"/>
            <c:bubble3D val="0"/>
            <c:spPr>
              <a:solidFill>
                <a:srgbClr val="7030A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0129-4793-8BFC-2C392FF4C84E}"/>
              </c:ext>
            </c:extLst>
          </c:dPt>
          <c:dPt>
            <c:idx val="4"/>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0129-4793-8BFC-2C392FF4C84E}"/>
              </c:ext>
            </c:extLst>
          </c:dPt>
          <c:dLbls>
            <c:delete val="1"/>
          </c:dLbls>
          <c:cat>
            <c:strRef>
              <c:f>Sheet1!$A$24:$A$28</c:f>
              <c:strCache>
                <c:ptCount val="5"/>
                <c:pt idx="0">
                  <c:v>Loss of labor/manpower</c:v>
                </c:pt>
                <c:pt idx="1">
                  <c:v>Low competition of businesses</c:v>
                </c:pt>
                <c:pt idx="2">
                  <c:v>Reduced birthrate</c:v>
                </c:pt>
                <c:pt idx="3">
                  <c:v>Land use and Land Cover</c:v>
                </c:pt>
                <c:pt idx="4">
                  <c:v>Others</c:v>
                </c:pt>
              </c:strCache>
            </c:strRef>
          </c:cat>
          <c:val>
            <c:numRef>
              <c:f>Sheet1!$B$24:$B$28</c:f>
              <c:numCache>
                <c:formatCode>General</c:formatCode>
                <c:ptCount val="5"/>
                <c:pt idx="0">
                  <c:v>25.66</c:v>
                </c:pt>
                <c:pt idx="1">
                  <c:v>28.86</c:v>
                </c:pt>
                <c:pt idx="2">
                  <c:v>25.23</c:v>
                </c:pt>
                <c:pt idx="3">
                  <c:v>14.06</c:v>
                </c:pt>
                <c:pt idx="4">
                  <c:v>6.19</c:v>
                </c:pt>
              </c:numCache>
            </c:numRef>
          </c:val>
          <c:extLst>
            <c:ext xmlns:c16="http://schemas.microsoft.com/office/drawing/2014/chart" uri="{C3380CC4-5D6E-409C-BE32-E72D297353CC}">
              <c16:uniqueId val="{0000000A-0129-4793-8BFC-2C392FF4C84E}"/>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7305042256231129"/>
          <c:y val="3.8628383214997383E-2"/>
          <c:w val="0.2454361790302528"/>
          <c:h val="0.3227171158273520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0"/>
              <c:layout>
                <c:manualLayout>
                  <c:x val="-2.5462668816039986E-17"/>
                  <c:y val="0.1250000000000000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11-454C-A609-770FE38E8C36}"/>
                </c:ext>
              </c:extLst>
            </c:dLbl>
            <c:dLbl>
              <c:idx val="1"/>
              <c:layout>
                <c:manualLayout>
                  <c:x val="0"/>
                  <c:y val="0.1203703703703703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11-454C-A609-770FE38E8C36}"/>
                </c:ext>
              </c:extLst>
            </c:dLbl>
            <c:dLbl>
              <c:idx val="2"/>
              <c:layout>
                <c:manualLayout>
                  <c:x val="-1.0185067526415994E-16"/>
                  <c:y val="0.11111111111111109"/>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7.3638888888888893E-2"/>
                      <c:h val="5.0856663750364538E-2"/>
                    </c:manualLayout>
                  </c15:layout>
                </c:ext>
                <c:ext xmlns:c16="http://schemas.microsoft.com/office/drawing/2014/chart" uri="{C3380CC4-5D6E-409C-BE32-E72D297353CC}">
                  <c16:uniqueId val="{00000002-2D11-454C-A609-770FE38E8C36}"/>
                </c:ext>
              </c:extLst>
            </c:dLbl>
            <c:dLbl>
              <c:idx val="3"/>
              <c:layout>
                <c:manualLayout>
                  <c:x val="0"/>
                  <c:y val="0.1527777777777777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11-454C-A609-770FE38E8C36}"/>
                </c:ext>
              </c:extLst>
            </c:dLbl>
            <c:dLbl>
              <c:idx val="4"/>
              <c:layout>
                <c:manualLayout>
                  <c:x val="1.0185067526415994E-16"/>
                  <c:y val="0.120370370370370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11-454C-A609-770FE38E8C3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Sheet1!$A$31:$A$35</c:f>
              <c:strCache>
                <c:ptCount val="5"/>
                <c:pt idx="0">
                  <c:v>Pressure on buildings</c:v>
                </c:pt>
                <c:pt idx="1">
                  <c:v>Indiscriminate land development</c:v>
                </c:pt>
                <c:pt idx="2">
                  <c:v>Pollution of land resources</c:v>
                </c:pt>
                <c:pt idx="3">
                  <c:v>Pollution of water resources</c:v>
                </c:pt>
                <c:pt idx="4">
                  <c:v>Others</c:v>
                </c:pt>
              </c:strCache>
            </c:strRef>
          </c:cat>
          <c:val>
            <c:numRef>
              <c:f>Sheet1!$B$31:$B$35</c:f>
              <c:numCache>
                <c:formatCode>General</c:formatCode>
                <c:ptCount val="5"/>
                <c:pt idx="0">
                  <c:v>21.4</c:v>
                </c:pt>
                <c:pt idx="1">
                  <c:v>24.31</c:v>
                </c:pt>
                <c:pt idx="2">
                  <c:v>27.58</c:v>
                </c:pt>
                <c:pt idx="3">
                  <c:v>19.059999999999999</c:v>
                </c:pt>
                <c:pt idx="4">
                  <c:v>7.56</c:v>
                </c:pt>
              </c:numCache>
            </c:numRef>
          </c:val>
          <c:extLst>
            <c:ext xmlns:c16="http://schemas.microsoft.com/office/drawing/2014/chart" uri="{C3380CC4-5D6E-409C-BE32-E72D297353CC}">
              <c16:uniqueId val="{00000005-2D11-454C-A609-770FE38E8C36}"/>
            </c:ext>
          </c:extLst>
        </c:ser>
        <c:dLbls>
          <c:showLegendKey val="0"/>
          <c:showVal val="0"/>
          <c:showCatName val="0"/>
          <c:showSerName val="0"/>
          <c:showPercent val="0"/>
          <c:showBubbleSize val="0"/>
        </c:dLbls>
        <c:gapWidth val="219"/>
        <c:overlap val="-27"/>
        <c:axId val="135604224"/>
        <c:axId val="135604704"/>
      </c:barChart>
      <c:catAx>
        <c:axId val="13560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5604704"/>
        <c:crosses val="autoZero"/>
        <c:auto val="1"/>
        <c:lblAlgn val="ctr"/>
        <c:lblOffset val="100"/>
        <c:noMultiLvlLbl val="0"/>
      </c:catAx>
      <c:valAx>
        <c:axId val="13560470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5604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spPr>
            <a:ln w="25400" cap="rnd">
              <a:solidFill>
                <a:schemeClr val="lt1"/>
              </a:solidFill>
              <a:round/>
            </a:ln>
            <a:effectLst>
              <a:outerShdw dist="25400" dir="2700000" algn="tl" rotWithShape="0">
                <a:schemeClr val="accent2"/>
              </a:outerShdw>
            </a:effectLst>
          </c:spPr>
          <c:marker>
            <c:symbol val="none"/>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strRef>
              <c:f>Sheet1!$A$16:$A$21</c:f>
              <c:strCache>
                <c:ptCount val="6"/>
                <c:pt idx="0">
                  <c:v>Reduced crime rate</c:v>
                </c:pt>
                <c:pt idx="1">
                  <c:v>Less pressure on existing social amenities</c:v>
                </c:pt>
                <c:pt idx="2">
                  <c:v>Reduced pollution</c:v>
                </c:pt>
                <c:pt idx="3">
                  <c:v>Money is remitted to family and friends</c:v>
                </c:pt>
                <c:pt idx="4">
                  <c:v>Reduced pressure on land</c:v>
                </c:pt>
                <c:pt idx="5">
                  <c:v>Others</c:v>
                </c:pt>
              </c:strCache>
            </c:strRef>
          </c:cat>
          <c:val>
            <c:numRef>
              <c:f>Sheet1!$B$16:$B$21</c:f>
              <c:numCache>
                <c:formatCode>General</c:formatCode>
                <c:ptCount val="6"/>
                <c:pt idx="0">
                  <c:v>16</c:v>
                </c:pt>
                <c:pt idx="1">
                  <c:v>20.8</c:v>
                </c:pt>
                <c:pt idx="2">
                  <c:v>20.63</c:v>
                </c:pt>
                <c:pt idx="3">
                  <c:v>14.46</c:v>
                </c:pt>
                <c:pt idx="4">
                  <c:v>5.99</c:v>
                </c:pt>
                <c:pt idx="5">
                  <c:v>7.7</c:v>
                </c:pt>
              </c:numCache>
            </c:numRef>
          </c:val>
          <c:smooth val="0"/>
          <c:extLst>
            <c:ext xmlns:c16="http://schemas.microsoft.com/office/drawing/2014/chart" uri="{C3380CC4-5D6E-409C-BE32-E72D297353CC}">
              <c16:uniqueId val="{00000000-59AF-4C4F-8E35-2D65FBAF570C}"/>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79916112"/>
        <c:axId val="79916592"/>
      </c:lineChart>
      <c:catAx>
        <c:axId val="79916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lt1"/>
                </a:solidFill>
                <a:latin typeface="+mn-lt"/>
                <a:ea typeface="+mn-ea"/>
                <a:cs typeface="+mn-cs"/>
              </a:defRPr>
            </a:pPr>
            <a:endParaRPr lang="en-US"/>
          </a:p>
        </c:txPr>
        <c:crossAx val="79916592"/>
        <c:crosses val="autoZero"/>
        <c:auto val="1"/>
        <c:lblAlgn val="ctr"/>
        <c:lblOffset val="100"/>
        <c:noMultiLvlLbl val="0"/>
      </c:catAx>
      <c:valAx>
        <c:axId val="79916592"/>
        <c:scaling>
          <c:orientation val="minMax"/>
        </c:scaling>
        <c:delete val="1"/>
        <c:axPos val="l"/>
        <c:title>
          <c:tx>
            <c:rich>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crossAx val="79916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00B050"/>
    </a:solidFill>
    <a:ln w="9525" cap="flat" cmpd="sng" algn="ctr">
      <a:solidFill>
        <a:schemeClr val="lt1">
          <a:lumMod val="85000"/>
        </a:schemeClr>
      </a:solidFill>
      <a:round/>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Sheet1!$A$1:$A$4</cx:f>
        <cx:lvl ptCount="4">
          <cx:pt idx="0">Within the states</cx:pt>
          <cx:pt idx="1">Other Northeastern States</cx:pt>
          <cx:pt idx="2">Other Nigerian States</cx:pt>
          <cx:pt idx="3">Outside Nigeria</cx:pt>
        </cx:lvl>
      </cx:strDim>
      <cx:numDim type="size">
        <cx:f dir="row">Sheet1!$B$1:$B$4</cx:f>
        <cx:lvl ptCount="4" formatCode="General">
          <cx:pt idx="0">55.490000000000002</cx:pt>
          <cx:pt idx="1">24.23</cx:pt>
          <cx:pt idx="2">18.800000000000001</cx:pt>
          <cx:pt idx="3">1.3300000000000001</cx:pt>
        </cx:lvl>
      </cx:numDim>
    </cx:data>
  </cx:chartData>
  <cx:chart>
    <cx:plotArea>
      <cx:plotAreaRegion>
        <cx:series layoutId="sunburst" uniqueId="{A08599B6-061F-401D-A227-5DD4EDA75040}">
          <cx:spPr>
            <a:solidFill>
              <a:srgbClr val="92D050"/>
            </a:solidFill>
          </cx:spPr>
          <cx:dataPt idx="0">
            <cx:spPr>
              <a:solidFill>
                <a:srgbClr val="00B050"/>
              </a:solidFill>
            </cx:spPr>
          </cx:dataPt>
          <cx:dataPt idx="1">
            <cx:spPr>
              <a:solidFill>
                <a:srgbClr val="002060"/>
              </a:solidFill>
            </cx:spPr>
          </cx:dataPt>
          <cx:dataPt idx="3">
            <cx:spPr>
              <a:solidFill>
                <a:srgbClr val="FFFF00"/>
              </a:solidFill>
            </cx:spPr>
          </cx:dataPt>
          <cx:dataLabels>
            <cx:visibility seriesName="0" categoryName="0" value="1"/>
            <cx:separator>, </cx:separator>
            <cx:dataLabel idx="2">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Calibri"/>
                    </a:rPr>
                    <a:t>18.8</a:t>
                  </a:r>
                </a:p>
              </cx:txPr>
              <cx:visibility seriesName="0" categoryName="0" value="1"/>
              <cx:separator>, </cx:separator>
            </cx:dataLabel>
          </cx:dataLabels>
          <cx:dataId val="0"/>
        </cx:series>
      </cx:plotAreaRegion>
    </cx:plotArea>
    <cx:legend pos="b" align="ctr" overlay="0">
      <cx:txPr>
        <a:bodyPr spcFirstLastPara="1" vertOverflow="ellipsis" horzOverflow="overflow" wrap="square" lIns="0" tIns="0" rIns="0" bIns="0" anchor="ctr" anchorCtr="1"/>
        <a:lstStyle/>
        <a:p>
          <a:pPr algn="ctr" rtl="0">
            <a:defRPr/>
          </a:pPr>
          <a:endParaRPr lang="en-US" sz="900" b="0" i="0" u="none" strike="noStrike" baseline="0">
            <a:solidFill>
              <a:srgbClr val="1F497D"/>
            </a:solidFill>
            <a:latin typeface="Calibri"/>
          </a:endParaRPr>
        </a:p>
      </cx:txPr>
    </cx:legend>
  </cx:chart>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85">
  <cs:axisTitle>
    <cs:lnRef idx="0"/>
    <cs:fillRef idx="0"/>
    <cs:effectRef idx="0"/>
    <cs:fontRef idx="minor">
      <a:schemeClr val="tx2"/>
    </cs:fontRef>
    <cs:defRPr sz="9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cs:chartArea>
  <cs:dataLabel>
    <cs:lnRef idx="0"/>
    <cs:fillRef idx="0"/>
    <cs:effectRef idx="0"/>
    <cs:fontRef idx="minor">
      <a:schemeClr val="lt1"/>
    </cs:fontRef>
    <cs:defRPr sz="9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2"/>
    </cs:fontRef>
    <cs:spPr>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ln>
        <a:solidFill>
          <a:schemeClr val="bg1"/>
        </a:solidFill>
      </a:ln>
    </cs:spPr>
  </cs:dataPoint>
  <cs:dataPoint3D>
    <cs:lnRef idx="0"/>
    <cs:fillRef idx="0">
      <cs:styleClr val="auto"/>
    </cs:fillRef>
    <cs:effectRef idx="0"/>
    <cs:fontRef idx="minor">
      <a:schemeClr val="tx2"/>
    </cs:fontRef>
    <cs:spPr>
      <a:solidFill>
        <a:schemeClr val="phClr"/>
      </a:solidFill>
    </cs:spPr>
  </cs:dataPoint3D>
  <cs:dataPointLine>
    <cs:lnRef idx="0">
      <cs:styleClr val="auto"/>
    </cs:lnRef>
    <cs:fillRef idx="0"/>
    <cs:effectRef idx="0"/>
    <cs:fontRef idx="minor">
      <a:schemeClr val="tx2"/>
    </cs:fontRef>
    <cs:spPr>
      <a:ln w="28575" cap="rnd">
        <a:solidFill>
          <a:schemeClr val="phClr"/>
        </a:solidFill>
        <a:round/>
      </a:ln>
    </cs:spPr>
  </cs:dataPointLine>
  <cs:dataPointMarker>
    <cs:lnRef idx="0"/>
    <cs:fillRef idx="0">
      <cs:styleClr val="auto"/>
    </cs:fillRef>
    <cs:effectRef idx="0"/>
    <cs:fontRef idx="minor">
      <a:schemeClr val="tx2"/>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2"/>
    </cs:fontRef>
    <cs:spPr>
      <a:ln w="2857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2"/>
    </cs:fontRef>
    <cs:defRPr sz="9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cs:seriesAxis>
  <cs:seriesLine>
    <cs:lnRef idx="0"/>
    <cs:fillRef idx="0"/>
    <cs:effectRef idx="0"/>
    <cs:fontRef idx="minor">
      <a:schemeClr val="tx2"/>
    </cs:fontRef>
    <cs:spPr>
      <a:ln w="9525" cap="flat">
        <a:solidFill>
          <a:srgbClr val="D9D9D9"/>
        </a:solidFill>
        <a:round/>
      </a:ln>
    </cs:spPr>
  </cs:seriesLine>
  <cs:title>
    <cs:lnRef idx="0"/>
    <cs:fillRef idx="0"/>
    <cs:effectRef idx="0"/>
    <cs:fontRef idx="minor">
      <a:schemeClr val="tx2"/>
    </cs:fontRef>
    <cs:defRPr sz="1600" b="1"/>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B3D71-CFD6-411F-95AC-C8B89FBA5F9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F6F8285-1F97-45E7-B825-3863E8307355}">
      <dgm:prSet custT="1"/>
      <dgm:spPr>
        <a:solidFill>
          <a:schemeClr val="bg1"/>
        </a:solidFill>
        <a:ln>
          <a:solidFill>
            <a:schemeClr val="accent1"/>
          </a:solidFill>
        </a:ln>
      </dgm:spPr>
      <dgm:t>
        <a:bodyPr/>
        <a:lstStyle/>
        <a:p>
          <a:r>
            <a:rPr lang="en-US" sz="1800" b="1" dirty="0">
              <a:solidFill>
                <a:schemeClr val="tx1"/>
              </a:solidFill>
              <a:latin typeface="Gill Sans MT" panose="020B0502020104020203" pitchFamily="34" charset="0"/>
            </a:rPr>
            <a:t>Examine the trend in rainfall and temperature between 1981 and 2021 in the study area</a:t>
          </a:r>
          <a:endParaRPr lang="en-US" sz="1800" b="1" dirty="0">
            <a:solidFill>
              <a:schemeClr val="tx1"/>
            </a:solidFill>
          </a:endParaRPr>
        </a:p>
      </dgm:t>
    </dgm:pt>
    <dgm:pt modelId="{D4B95A12-8D09-40FF-B8FF-A6056D6E5CFC}" type="parTrans" cxnId="{D5B0FD7C-D4D3-4757-83EE-EE50E78A1999}">
      <dgm:prSet/>
      <dgm:spPr/>
      <dgm:t>
        <a:bodyPr/>
        <a:lstStyle/>
        <a:p>
          <a:endParaRPr lang="en-US"/>
        </a:p>
      </dgm:t>
    </dgm:pt>
    <dgm:pt modelId="{80D942E1-0D55-4CB3-9A0C-4780E33B2902}" type="sibTrans" cxnId="{D5B0FD7C-D4D3-4757-83EE-EE50E78A1999}">
      <dgm:prSet/>
      <dgm:spPr/>
      <dgm:t>
        <a:bodyPr/>
        <a:lstStyle/>
        <a:p>
          <a:endParaRPr lang="en-US"/>
        </a:p>
      </dgm:t>
    </dgm:pt>
    <dgm:pt modelId="{99508EE2-19B9-4AF7-9D01-486D75C3B09E}">
      <dgm:prSet custT="1"/>
      <dgm:spPr>
        <a:solidFill>
          <a:schemeClr val="bg1"/>
        </a:solidFill>
        <a:ln>
          <a:solidFill>
            <a:schemeClr val="accent1"/>
          </a:solidFill>
        </a:ln>
      </dgm:spPr>
      <dgm:t>
        <a:bodyPr/>
        <a:lstStyle/>
        <a:p>
          <a:r>
            <a:rPr lang="en-US" sz="1800" b="1" dirty="0">
              <a:solidFill>
                <a:schemeClr val="tx1"/>
              </a:solidFill>
              <a:latin typeface="Gill Sans MT" panose="020B0502020104020203" pitchFamily="34" charset="0"/>
            </a:rPr>
            <a:t>Evaluate the factors that influence migration</a:t>
          </a:r>
          <a:endParaRPr lang="en-US" sz="1800" b="1" dirty="0">
            <a:solidFill>
              <a:schemeClr val="tx1"/>
            </a:solidFill>
          </a:endParaRPr>
        </a:p>
      </dgm:t>
    </dgm:pt>
    <dgm:pt modelId="{C00344D9-59A8-4F01-9F9E-EC39507CABDF}" type="parTrans" cxnId="{6C08394C-2C02-4027-B8F8-7D609F4BF503}">
      <dgm:prSet/>
      <dgm:spPr/>
      <dgm:t>
        <a:bodyPr/>
        <a:lstStyle/>
        <a:p>
          <a:endParaRPr lang="en-US"/>
        </a:p>
      </dgm:t>
    </dgm:pt>
    <dgm:pt modelId="{70CA9930-8323-4F29-95A7-9A777173E132}" type="sibTrans" cxnId="{6C08394C-2C02-4027-B8F8-7D609F4BF503}">
      <dgm:prSet/>
      <dgm:spPr/>
      <dgm:t>
        <a:bodyPr/>
        <a:lstStyle/>
        <a:p>
          <a:endParaRPr lang="en-US"/>
        </a:p>
      </dgm:t>
    </dgm:pt>
    <dgm:pt modelId="{19603651-C2ED-46B5-9B77-EECBEBC570D7}">
      <dgm:prSet custT="1"/>
      <dgm:spPr>
        <a:solidFill>
          <a:schemeClr val="bg1"/>
        </a:solidFill>
        <a:ln>
          <a:solidFill>
            <a:schemeClr val="accent1"/>
          </a:solidFill>
        </a:ln>
      </dgm:spPr>
      <dgm:t>
        <a:bodyPr/>
        <a:lstStyle/>
        <a:p>
          <a:r>
            <a:rPr lang="en-US" sz="1800" b="1" dirty="0">
              <a:solidFill>
                <a:schemeClr val="tx1"/>
              </a:solidFill>
              <a:latin typeface="Gill Sans MT" panose="020B0502020104020203" pitchFamily="34" charset="0"/>
            </a:rPr>
            <a:t>Model the Land use and Land cover of the study area to 2040</a:t>
          </a:r>
          <a:endParaRPr lang="en-US" sz="1800" b="1" dirty="0">
            <a:solidFill>
              <a:schemeClr val="tx1"/>
            </a:solidFill>
          </a:endParaRPr>
        </a:p>
      </dgm:t>
    </dgm:pt>
    <dgm:pt modelId="{F7CF5810-503C-4D04-AF59-446128EB8895}" type="parTrans" cxnId="{721FA127-C2DC-4326-AF20-A30F5A99CE7F}">
      <dgm:prSet/>
      <dgm:spPr/>
      <dgm:t>
        <a:bodyPr/>
        <a:lstStyle/>
        <a:p>
          <a:endParaRPr lang="en-US"/>
        </a:p>
      </dgm:t>
    </dgm:pt>
    <dgm:pt modelId="{B6D222AB-E21E-4E89-BBB2-5DE313D7D071}" type="sibTrans" cxnId="{721FA127-C2DC-4326-AF20-A30F5A99CE7F}">
      <dgm:prSet/>
      <dgm:spPr/>
      <dgm:t>
        <a:bodyPr/>
        <a:lstStyle/>
        <a:p>
          <a:endParaRPr lang="en-US"/>
        </a:p>
      </dgm:t>
    </dgm:pt>
    <dgm:pt modelId="{F9D2312B-3243-4F59-83CE-4426216E7183}">
      <dgm:prSet custT="1"/>
      <dgm:spPr>
        <a:solidFill>
          <a:schemeClr val="bg1"/>
        </a:solidFill>
        <a:ln>
          <a:solidFill>
            <a:schemeClr val="accent1"/>
          </a:solidFill>
        </a:ln>
      </dgm:spPr>
      <dgm:t>
        <a:bodyPr/>
        <a:lstStyle/>
        <a:p>
          <a:r>
            <a:rPr lang="en-GB" sz="1800" b="1" dirty="0">
              <a:solidFill>
                <a:schemeClr val="tx1"/>
              </a:solidFill>
            </a:rPr>
            <a:t>Evaluate the impact of migration and climate on Land Use and Land Cover</a:t>
          </a:r>
          <a:endParaRPr lang="en-US" sz="1800" b="1" dirty="0">
            <a:solidFill>
              <a:schemeClr val="tx1"/>
            </a:solidFill>
          </a:endParaRPr>
        </a:p>
      </dgm:t>
    </dgm:pt>
    <dgm:pt modelId="{EA423E94-F29B-40B0-956A-AC9341C3A38C}" type="parTrans" cxnId="{461DBE00-3430-450F-A8B3-020EAC4F7C24}">
      <dgm:prSet/>
      <dgm:spPr/>
      <dgm:t>
        <a:bodyPr/>
        <a:lstStyle/>
        <a:p>
          <a:endParaRPr lang="en-US"/>
        </a:p>
      </dgm:t>
    </dgm:pt>
    <dgm:pt modelId="{6A700079-E9C7-4205-9B96-D949885EBCC1}" type="sibTrans" cxnId="{461DBE00-3430-450F-A8B3-020EAC4F7C24}">
      <dgm:prSet/>
      <dgm:spPr/>
      <dgm:t>
        <a:bodyPr/>
        <a:lstStyle/>
        <a:p>
          <a:endParaRPr lang="en-US"/>
        </a:p>
      </dgm:t>
    </dgm:pt>
    <dgm:pt modelId="{2F8D907B-528E-44E7-A425-4618663EF5BB}">
      <dgm:prSet custT="1"/>
      <dgm:spPr>
        <a:solidFill>
          <a:schemeClr val="bg1"/>
        </a:solidFill>
        <a:ln>
          <a:solidFill>
            <a:schemeClr val="accent1"/>
          </a:solidFill>
        </a:ln>
      </dgm:spPr>
      <dgm:t>
        <a:bodyPr/>
        <a:lstStyle/>
        <a:p>
          <a:r>
            <a:rPr lang="en-GB" sz="1800" b="1" dirty="0">
              <a:solidFill>
                <a:schemeClr val="tx1"/>
              </a:solidFill>
            </a:rPr>
            <a:t>Analyse the Land Use and Land Cover dynamics between 1991 and 2021</a:t>
          </a:r>
          <a:endParaRPr lang="en-US" sz="1800" b="1" dirty="0">
            <a:solidFill>
              <a:schemeClr val="tx1"/>
            </a:solidFill>
          </a:endParaRPr>
        </a:p>
      </dgm:t>
    </dgm:pt>
    <dgm:pt modelId="{87A31A77-1A5C-4C33-A87A-8102EE3C63D0}" type="parTrans" cxnId="{F4826F88-4907-4589-B56B-FF30CAEDC77F}">
      <dgm:prSet/>
      <dgm:spPr/>
      <dgm:t>
        <a:bodyPr/>
        <a:lstStyle/>
        <a:p>
          <a:endParaRPr lang="en-US"/>
        </a:p>
      </dgm:t>
    </dgm:pt>
    <dgm:pt modelId="{D4F09A8B-B64F-4D51-9AD1-10D488BBA81F}" type="sibTrans" cxnId="{F4826F88-4907-4589-B56B-FF30CAEDC77F}">
      <dgm:prSet/>
      <dgm:spPr/>
      <dgm:t>
        <a:bodyPr/>
        <a:lstStyle/>
        <a:p>
          <a:endParaRPr lang="en-US"/>
        </a:p>
      </dgm:t>
    </dgm:pt>
    <dgm:pt modelId="{9F366BC1-256B-4B89-B133-418E3EE26AEF}" type="pres">
      <dgm:prSet presAssocID="{482B3D71-CFD6-411F-95AC-C8B89FBA5F98}" presName="Name0" presStyleCnt="0">
        <dgm:presLayoutVars>
          <dgm:chPref val="3"/>
          <dgm:dir/>
          <dgm:animLvl val="lvl"/>
          <dgm:resizeHandles/>
        </dgm:presLayoutVars>
      </dgm:prSet>
      <dgm:spPr/>
    </dgm:pt>
    <dgm:pt modelId="{C9B1F91F-0154-48A4-BB36-9E27DA52A09E}" type="pres">
      <dgm:prSet presAssocID="{DF6F8285-1F97-45E7-B825-3863E8307355}" presName="horFlow" presStyleCnt="0"/>
      <dgm:spPr/>
    </dgm:pt>
    <dgm:pt modelId="{C2D253FE-34A6-4613-B258-5EFC9ECE67D0}" type="pres">
      <dgm:prSet presAssocID="{DF6F8285-1F97-45E7-B825-3863E8307355}" presName="bigChev" presStyleLbl="node1" presStyleIdx="0" presStyleCnt="5" custScaleX="188573" custScaleY="117435" custLinFactNeighborX="-902" custLinFactNeighborY="-1029"/>
      <dgm:spPr/>
    </dgm:pt>
    <dgm:pt modelId="{8823E10E-5729-4AFC-A226-2E2B3EEE0535}" type="pres">
      <dgm:prSet presAssocID="{DF6F8285-1F97-45E7-B825-3863E8307355}" presName="vSp" presStyleCnt="0"/>
      <dgm:spPr/>
    </dgm:pt>
    <dgm:pt modelId="{ABE78AC0-5958-4E20-B821-27C412BD8DF9}" type="pres">
      <dgm:prSet presAssocID="{99508EE2-19B9-4AF7-9D01-486D75C3B09E}" presName="horFlow" presStyleCnt="0"/>
      <dgm:spPr/>
    </dgm:pt>
    <dgm:pt modelId="{54486F57-616E-4A47-9F79-F2BB1C5CCB88}" type="pres">
      <dgm:prSet presAssocID="{99508EE2-19B9-4AF7-9D01-486D75C3B09E}" presName="bigChev" presStyleLbl="node1" presStyleIdx="1" presStyleCnt="5" custScaleX="188745" custScaleY="124413"/>
      <dgm:spPr/>
    </dgm:pt>
    <dgm:pt modelId="{5CB06628-BB5D-4467-81D1-D01B1293DC0C}" type="pres">
      <dgm:prSet presAssocID="{99508EE2-19B9-4AF7-9D01-486D75C3B09E}" presName="vSp" presStyleCnt="0"/>
      <dgm:spPr/>
    </dgm:pt>
    <dgm:pt modelId="{26391301-D754-4B2D-8D68-ABD4E28A24C8}" type="pres">
      <dgm:prSet presAssocID="{2F8D907B-528E-44E7-A425-4618663EF5BB}" presName="horFlow" presStyleCnt="0"/>
      <dgm:spPr/>
    </dgm:pt>
    <dgm:pt modelId="{376A4D88-E323-4DAF-8CA7-09FA3031F52C}" type="pres">
      <dgm:prSet presAssocID="{2F8D907B-528E-44E7-A425-4618663EF5BB}" presName="bigChev" presStyleLbl="node1" presStyleIdx="2" presStyleCnt="5" custScaleX="190596"/>
      <dgm:spPr/>
    </dgm:pt>
    <dgm:pt modelId="{09F3EA37-36A0-43AC-A19D-57E82D9749E1}" type="pres">
      <dgm:prSet presAssocID="{2F8D907B-528E-44E7-A425-4618663EF5BB}" presName="vSp" presStyleCnt="0"/>
      <dgm:spPr/>
    </dgm:pt>
    <dgm:pt modelId="{AE1D2AA7-3300-4346-8DB3-6CA7835598F8}" type="pres">
      <dgm:prSet presAssocID="{19603651-C2ED-46B5-9B77-EECBEBC570D7}" presName="horFlow" presStyleCnt="0"/>
      <dgm:spPr/>
    </dgm:pt>
    <dgm:pt modelId="{6139C647-B0B8-456A-9B2D-98521B626E44}" type="pres">
      <dgm:prSet presAssocID="{19603651-C2ED-46B5-9B77-EECBEBC570D7}" presName="bigChev" presStyleLbl="node1" presStyleIdx="3" presStyleCnt="5" custScaleX="191755" custScaleY="118147"/>
      <dgm:spPr/>
    </dgm:pt>
    <dgm:pt modelId="{E0624161-F08E-4FC5-8233-004E1F7D8A55}" type="pres">
      <dgm:prSet presAssocID="{19603651-C2ED-46B5-9B77-EECBEBC570D7}" presName="vSp" presStyleCnt="0"/>
      <dgm:spPr/>
    </dgm:pt>
    <dgm:pt modelId="{043B2922-08CE-44CE-8769-054919BA0BE7}" type="pres">
      <dgm:prSet presAssocID="{F9D2312B-3243-4F59-83CE-4426216E7183}" presName="horFlow" presStyleCnt="0"/>
      <dgm:spPr/>
    </dgm:pt>
    <dgm:pt modelId="{3DF82A20-2444-4723-9EA1-FD44F644241A}" type="pres">
      <dgm:prSet presAssocID="{F9D2312B-3243-4F59-83CE-4426216E7183}" presName="bigChev" presStyleLbl="node1" presStyleIdx="4" presStyleCnt="5" custScaleX="192556"/>
      <dgm:spPr/>
    </dgm:pt>
  </dgm:ptLst>
  <dgm:cxnLst>
    <dgm:cxn modelId="{461DBE00-3430-450F-A8B3-020EAC4F7C24}" srcId="{482B3D71-CFD6-411F-95AC-C8B89FBA5F98}" destId="{F9D2312B-3243-4F59-83CE-4426216E7183}" srcOrd="4" destOrd="0" parTransId="{EA423E94-F29B-40B0-956A-AC9341C3A38C}" sibTransId="{6A700079-E9C7-4205-9B96-D949885EBCC1}"/>
    <dgm:cxn modelId="{721FA127-C2DC-4326-AF20-A30F5A99CE7F}" srcId="{482B3D71-CFD6-411F-95AC-C8B89FBA5F98}" destId="{19603651-C2ED-46B5-9B77-EECBEBC570D7}" srcOrd="3" destOrd="0" parTransId="{F7CF5810-503C-4D04-AF59-446128EB8895}" sibTransId="{B6D222AB-E21E-4E89-BBB2-5DE313D7D071}"/>
    <dgm:cxn modelId="{7AEDCB41-2A59-4D72-951C-1CA292CEF56F}" type="presOf" srcId="{19603651-C2ED-46B5-9B77-EECBEBC570D7}" destId="{6139C647-B0B8-456A-9B2D-98521B626E44}" srcOrd="0" destOrd="0" presId="urn:microsoft.com/office/officeart/2005/8/layout/lProcess3"/>
    <dgm:cxn modelId="{E1310C42-2BA4-4D63-95A0-5945BE458064}" type="presOf" srcId="{DF6F8285-1F97-45E7-B825-3863E8307355}" destId="{C2D253FE-34A6-4613-B258-5EFC9ECE67D0}" srcOrd="0" destOrd="0" presId="urn:microsoft.com/office/officeart/2005/8/layout/lProcess3"/>
    <dgm:cxn modelId="{BE9C4867-F8B3-4CD0-B9F9-421EF332AEA6}" type="presOf" srcId="{F9D2312B-3243-4F59-83CE-4426216E7183}" destId="{3DF82A20-2444-4723-9EA1-FD44F644241A}" srcOrd="0" destOrd="0" presId="urn:microsoft.com/office/officeart/2005/8/layout/lProcess3"/>
    <dgm:cxn modelId="{6C08394C-2C02-4027-B8F8-7D609F4BF503}" srcId="{482B3D71-CFD6-411F-95AC-C8B89FBA5F98}" destId="{99508EE2-19B9-4AF7-9D01-486D75C3B09E}" srcOrd="1" destOrd="0" parTransId="{C00344D9-59A8-4F01-9F9E-EC39507CABDF}" sibTransId="{70CA9930-8323-4F29-95A7-9A777173E132}"/>
    <dgm:cxn modelId="{D1092779-4872-4450-BC1E-360E13B3636C}" type="presOf" srcId="{99508EE2-19B9-4AF7-9D01-486D75C3B09E}" destId="{54486F57-616E-4A47-9F79-F2BB1C5CCB88}" srcOrd="0" destOrd="0" presId="urn:microsoft.com/office/officeart/2005/8/layout/lProcess3"/>
    <dgm:cxn modelId="{D5B0FD7C-D4D3-4757-83EE-EE50E78A1999}" srcId="{482B3D71-CFD6-411F-95AC-C8B89FBA5F98}" destId="{DF6F8285-1F97-45E7-B825-3863E8307355}" srcOrd="0" destOrd="0" parTransId="{D4B95A12-8D09-40FF-B8FF-A6056D6E5CFC}" sibTransId="{80D942E1-0D55-4CB3-9A0C-4780E33B2902}"/>
    <dgm:cxn modelId="{F4826F88-4907-4589-B56B-FF30CAEDC77F}" srcId="{482B3D71-CFD6-411F-95AC-C8B89FBA5F98}" destId="{2F8D907B-528E-44E7-A425-4618663EF5BB}" srcOrd="2" destOrd="0" parTransId="{87A31A77-1A5C-4C33-A87A-8102EE3C63D0}" sibTransId="{D4F09A8B-B64F-4D51-9AD1-10D488BBA81F}"/>
    <dgm:cxn modelId="{4E79CFBE-BDE7-4BFB-88A1-681221BC397B}" type="presOf" srcId="{2F8D907B-528E-44E7-A425-4618663EF5BB}" destId="{376A4D88-E323-4DAF-8CA7-09FA3031F52C}" srcOrd="0" destOrd="0" presId="urn:microsoft.com/office/officeart/2005/8/layout/lProcess3"/>
    <dgm:cxn modelId="{152D11CD-69FF-4371-95D0-A4F2A7DB94AA}" type="presOf" srcId="{482B3D71-CFD6-411F-95AC-C8B89FBA5F98}" destId="{9F366BC1-256B-4B89-B133-418E3EE26AEF}" srcOrd="0" destOrd="0" presId="urn:microsoft.com/office/officeart/2005/8/layout/lProcess3"/>
    <dgm:cxn modelId="{8A49AF39-65ED-4955-81A1-A20097FDB596}" type="presParOf" srcId="{9F366BC1-256B-4B89-B133-418E3EE26AEF}" destId="{C9B1F91F-0154-48A4-BB36-9E27DA52A09E}" srcOrd="0" destOrd="0" presId="urn:microsoft.com/office/officeart/2005/8/layout/lProcess3"/>
    <dgm:cxn modelId="{8D6B5888-AC29-40EB-B6FA-EB0698ABDF69}" type="presParOf" srcId="{C9B1F91F-0154-48A4-BB36-9E27DA52A09E}" destId="{C2D253FE-34A6-4613-B258-5EFC9ECE67D0}" srcOrd="0" destOrd="0" presId="urn:microsoft.com/office/officeart/2005/8/layout/lProcess3"/>
    <dgm:cxn modelId="{5BF3A394-083B-451D-A530-8181E6A1DC39}" type="presParOf" srcId="{9F366BC1-256B-4B89-B133-418E3EE26AEF}" destId="{8823E10E-5729-4AFC-A226-2E2B3EEE0535}" srcOrd="1" destOrd="0" presId="urn:microsoft.com/office/officeart/2005/8/layout/lProcess3"/>
    <dgm:cxn modelId="{E64F70FD-2FA4-46E1-AEFB-6124C5444F83}" type="presParOf" srcId="{9F366BC1-256B-4B89-B133-418E3EE26AEF}" destId="{ABE78AC0-5958-4E20-B821-27C412BD8DF9}" srcOrd="2" destOrd="0" presId="urn:microsoft.com/office/officeart/2005/8/layout/lProcess3"/>
    <dgm:cxn modelId="{EBCE2438-7B7F-47F9-9376-6780689FCFAF}" type="presParOf" srcId="{ABE78AC0-5958-4E20-B821-27C412BD8DF9}" destId="{54486F57-616E-4A47-9F79-F2BB1C5CCB88}" srcOrd="0" destOrd="0" presId="urn:microsoft.com/office/officeart/2005/8/layout/lProcess3"/>
    <dgm:cxn modelId="{39F8FB9C-FFA2-4576-8307-2A9899DEED1C}" type="presParOf" srcId="{9F366BC1-256B-4B89-B133-418E3EE26AEF}" destId="{5CB06628-BB5D-4467-81D1-D01B1293DC0C}" srcOrd="3" destOrd="0" presId="urn:microsoft.com/office/officeart/2005/8/layout/lProcess3"/>
    <dgm:cxn modelId="{ABF2C97D-9A98-48AB-9E39-01A7607B8FF4}" type="presParOf" srcId="{9F366BC1-256B-4B89-B133-418E3EE26AEF}" destId="{26391301-D754-4B2D-8D68-ABD4E28A24C8}" srcOrd="4" destOrd="0" presId="urn:microsoft.com/office/officeart/2005/8/layout/lProcess3"/>
    <dgm:cxn modelId="{DD63075B-6BB3-44C9-A188-CDA7A7E48E41}" type="presParOf" srcId="{26391301-D754-4B2D-8D68-ABD4E28A24C8}" destId="{376A4D88-E323-4DAF-8CA7-09FA3031F52C}" srcOrd="0" destOrd="0" presId="urn:microsoft.com/office/officeart/2005/8/layout/lProcess3"/>
    <dgm:cxn modelId="{CA8EF30C-AF8E-49E9-B670-B6BABF69EF42}" type="presParOf" srcId="{9F366BC1-256B-4B89-B133-418E3EE26AEF}" destId="{09F3EA37-36A0-43AC-A19D-57E82D9749E1}" srcOrd="5" destOrd="0" presId="urn:microsoft.com/office/officeart/2005/8/layout/lProcess3"/>
    <dgm:cxn modelId="{6992CE4F-DCA8-40CF-AD8F-50EF66AEE1A1}" type="presParOf" srcId="{9F366BC1-256B-4B89-B133-418E3EE26AEF}" destId="{AE1D2AA7-3300-4346-8DB3-6CA7835598F8}" srcOrd="6" destOrd="0" presId="urn:microsoft.com/office/officeart/2005/8/layout/lProcess3"/>
    <dgm:cxn modelId="{E87837A9-4B95-4DBD-A06A-F0014239E683}" type="presParOf" srcId="{AE1D2AA7-3300-4346-8DB3-6CA7835598F8}" destId="{6139C647-B0B8-456A-9B2D-98521B626E44}" srcOrd="0" destOrd="0" presId="urn:microsoft.com/office/officeart/2005/8/layout/lProcess3"/>
    <dgm:cxn modelId="{6ADC0C29-F201-4AC2-9D18-B3F8FFBE60D1}" type="presParOf" srcId="{9F366BC1-256B-4B89-B133-418E3EE26AEF}" destId="{E0624161-F08E-4FC5-8233-004E1F7D8A55}" srcOrd="7" destOrd="0" presId="urn:microsoft.com/office/officeart/2005/8/layout/lProcess3"/>
    <dgm:cxn modelId="{F1792C80-90AB-4A78-9F4E-E2B80EB369FF}" type="presParOf" srcId="{9F366BC1-256B-4B89-B133-418E3EE26AEF}" destId="{043B2922-08CE-44CE-8769-054919BA0BE7}" srcOrd="8" destOrd="0" presId="urn:microsoft.com/office/officeart/2005/8/layout/lProcess3"/>
    <dgm:cxn modelId="{2DA1FC66-68DC-4246-9B80-B57692A60511}" type="presParOf" srcId="{043B2922-08CE-44CE-8769-054919BA0BE7}" destId="{3DF82A20-2444-4723-9EA1-FD44F644241A}"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253FE-34A6-4613-B258-5EFC9ECE67D0}">
      <dsp:nvSpPr>
        <dsp:cNvPr id="0" name=""/>
        <dsp:cNvSpPr/>
      </dsp:nvSpPr>
      <dsp:spPr>
        <a:xfrm>
          <a:off x="890798" y="0"/>
          <a:ext cx="4190563" cy="1043879"/>
        </a:xfrm>
        <a:prstGeom prst="chevron">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Gill Sans MT" panose="020B0502020104020203" pitchFamily="34" charset="0"/>
            </a:rPr>
            <a:t>Examine the trend in rainfall and temperature between 1981 and 2021 in the study area</a:t>
          </a:r>
          <a:endParaRPr lang="en-US" sz="1800" b="1" kern="1200" dirty="0">
            <a:solidFill>
              <a:schemeClr val="tx1"/>
            </a:solidFill>
          </a:endParaRPr>
        </a:p>
      </dsp:txBody>
      <dsp:txXfrm>
        <a:off x="1412738" y="0"/>
        <a:ext cx="3146684" cy="1043879"/>
      </dsp:txXfrm>
    </dsp:sp>
    <dsp:sp modelId="{54486F57-616E-4A47-9F79-F2BB1C5CCB88}">
      <dsp:nvSpPr>
        <dsp:cNvPr id="0" name=""/>
        <dsp:cNvSpPr/>
      </dsp:nvSpPr>
      <dsp:spPr>
        <a:xfrm>
          <a:off x="910842" y="1168357"/>
          <a:ext cx="4194386" cy="1105907"/>
        </a:xfrm>
        <a:prstGeom prst="chevron">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Gill Sans MT" panose="020B0502020104020203" pitchFamily="34" charset="0"/>
            </a:rPr>
            <a:t>Evaluate the factors that influence migration</a:t>
          </a:r>
          <a:endParaRPr lang="en-US" sz="1800" b="1" kern="1200" dirty="0">
            <a:solidFill>
              <a:schemeClr val="tx1"/>
            </a:solidFill>
          </a:endParaRPr>
        </a:p>
      </dsp:txBody>
      <dsp:txXfrm>
        <a:off x="1463796" y="1168357"/>
        <a:ext cx="3088479" cy="1105907"/>
      </dsp:txXfrm>
    </dsp:sp>
    <dsp:sp modelId="{376A4D88-E323-4DAF-8CA7-09FA3031F52C}">
      <dsp:nvSpPr>
        <dsp:cNvPr id="0" name=""/>
        <dsp:cNvSpPr/>
      </dsp:nvSpPr>
      <dsp:spPr>
        <a:xfrm>
          <a:off x="910842" y="2398711"/>
          <a:ext cx="4235520" cy="888900"/>
        </a:xfrm>
        <a:prstGeom prst="chevron">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Analyse the Land Use and Land Cover dynamics between 1991 and 2021</a:t>
          </a:r>
          <a:endParaRPr lang="en-US" sz="1800" b="1" kern="1200" dirty="0">
            <a:solidFill>
              <a:schemeClr val="tx1"/>
            </a:solidFill>
          </a:endParaRPr>
        </a:p>
      </dsp:txBody>
      <dsp:txXfrm>
        <a:off x="1355292" y="2398711"/>
        <a:ext cx="3346620" cy="888900"/>
      </dsp:txXfrm>
    </dsp:sp>
    <dsp:sp modelId="{6139C647-B0B8-456A-9B2D-98521B626E44}">
      <dsp:nvSpPr>
        <dsp:cNvPr id="0" name=""/>
        <dsp:cNvSpPr/>
      </dsp:nvSpPr>
      <dsp:spPr>
        <a:xfrm>
          <a:off x="910842" y="3412057"/>
          <a:ext cx="4261275" cy="1050208"/>
        </a:xfrm>
        <a:prstGeom prst="chevron">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Gill Sans MT" panose="020B0502020104020203" pitchFamily="34" charset="0"/>
            </a:rPr>
            <a:t>Model the Land use and Land cover of the study area to 2040</a:t>
          </a:r>
          <a:endParaRPr lang="en-US" sz="1800" b="1" kern="1200" dirty="0">
            <a:solidFill>
              <a:schemeClr val="tx1"/>
            </a:solidFill>
          </a:endParaRPr>
        </a:p>
      </dsp:txBody>
      <dsp:txXfrm>
        <a:off x="1435946" y="3412057"/>
        <a:ext cx="3211067" cy="1050208"/>
      </dsp:txXfrm>
    </dsp:sp>
    <dsp:sp modelId="{3DF82A20-2444-4723-9EA1-FD44F644241A}">
      <dsp:nvSpPr>
        <dsp:cNvPr id="0" name=""/>
        <dsp:cNvSpPr/>
      </dsp:nvSpPr>
      <dsp:spPr>
        <a:xfrm>
          <a:off x="910842" y="4586711"/>
          <a:ext cx="4279076" cy="888900"/>
        </a:xfrm>
        <a:prstGeom prst="chevron">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Evaluate the impact of migration and climate on Land Use and Land Cover</a:t>
          </a:r>
          <a:endParaRPr lang="en-US" sz="1800" b="1" kern="1200" dirty="0">
            <a:solidFill>
              <a:schemeClr val="tx1"/>
            </a:solidFill>
          </a:endParaRPr>
        </a:p>
      </dsp:txBody>
      <dsp:txXfrm>
        <a:off x="1355292" y="4586711"/>
        <a:ext cx="3390176" cy="8889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3E998-D8C5-4EC9-9F1E-A332E4660E00}" type="datetimeFigureOut">
              <a:rPr lang="en-US" smtClean="0"/>
              <a:t>4/13/2025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3FBBCB-399E-4439-B066-065A07069816}" type="slidenum">
              <a:rPr lang="en-US" smtClean="0"/>
              <a:t>‹#›</a:t>
            </a:fld>
            <a:endParaRPr lang="en-US"/>
          </a:p>
        </p:txBody>
      </p:sp>
    </p:spTree>
    <p:extLst>
      <p:ext uri="{BB962C8B-B14F-4D97-AF65-F5344CB8AC3E}">
        <p14:creationId xmlns:p14="http://schemas.microsoft.com/office/powerpoint/2010/main" val="1497622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3FBBCB-399E-4439-B066-065A07069816}" type="slidenum">
              <a:rPr lang="en-US" smtClean="0"/>
              <a:t>10</a:t>
            </a:fld>
            <a:endParaRPr lang="en-US"/>
          </a:p>
        </p:txBody>
      </p:sp>
    </p:spTree>
    <p:extLst>
      <p:ext uri="{BB962C8B-B14F-4D97-AF65-F5344CB8AC3E}">
        <p14:creationId xmlns:p14="http://schemas.microsoft.com/office/powerpoint/2010/main" val="1672908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3FBBCB-399E-4439-B066-065A07069816}" type="slidenum">
              <a:rPr lang="en-US" smtClean="0"/>
              <a:t>24</a:t>
            </a:fld>
            <a:endParaRPr lang="en-US"/>
          </a:p>
        </p:txBody>
      </p:sp>
    </p:spTree>
    <p:extLst>
      <p:ext uri="{BB962C8B-B14F-4D97-AF65-F5344CB8AC3E}">
        <p14:creationId xmlns:p14="http://schemas.microsoft.com/office/powerpoint/2010/main" val="3182162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3FBBCB-399E-4439-B066-065A07069816}" type="slidenum">
              <a:rPr lang="en-US" smtClean="0"/>
              <a:t>32</a:t>
            </a:fld>
            <a:endParaRPr lang="en-US"/>
          </a:p>
        </p:txBody>
      </p:sp>
    </p:spTree>
    <p:extLst>
      <p:ext uri="{BB962C8B-B14F-4D97-AF65-F5344CB8AC3E}">
        <p14:creationId xmlns:p14="http://schemas.microsoft.com/office/powerpoint/2010/main" val="1874985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25C02-CB81-94EA-8F26-116EE10E9C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38665C-84DB-4F22-777E-AFB021624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8563C6-AF95-73FC-6AEC-B20BC2A2D059}"/>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894487CB-8C2D-B970-29C1-3E37EEE01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DFDCF-BB6A-5F5A-72DA-AE78794E8F09}"/>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228113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FA742-682B-4C6E-A361-5F21AA7783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59B03-7110-4D42-09A8-82995A126A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1699B8-7FE8-67DD-3826-4DED9130117C}"/>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4E8AB0B2-0CE5-66B0-DF66-07074B1BFE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ACD513-13C3-D047-056E-5AD75EC909F3}"/>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2891764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2AE355-AA5A-0689-CCD0-A973A33D36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E68179-013D-82A1-5E3B-91DE60C42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ADDF7-CEF8-608C-81A3-DCCA3C9B5686}"/>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938B9C98-5E00-0011-5B55-9814B61BDE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97020-E159-64CA-4213-2DB6DEA3DDE3}"/>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394361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75C5C-6A2E-70F4-DB1C-4BEE88DD9F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72F711-547D-E613-B155-F505BFEA2D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E264-3FA8-31D3-04E5-03E1708DBB7D}"/>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D14C00F6-2725-1679-B802-D5D27B86A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2913E-0DA5-7049-C970-B6D8D1E38D59}"/>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397630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A41F-A32F-483B-6932-94A0F736E0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FCF596-A990-65D2-3B43-0A7F264293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728D88-6261-0DFF-E1B2-843BF075AD21}"/>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DA0C9BA2-25B5-45F1-2CCA-34C352001D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2AC05-BCA9-EB43-56F8-FD7510DE0083}"/>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3853674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35AAA-BD07-80AB-FC62-36CA0734D3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B323BC-2F41-FA94-5976-DAC3110ABE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827627-8CC9-914D-FC59-F6B1DE1DBB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F35EDC-4838-CD79-7D07-0B7F93B592E3}"/>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6" name="Footer Placeholder 5">
            <a:extLst>
              <a:ext uri="{FF2B5EF4-FFF2-40B4-BE49-F238E27FC236}">
                <a16:creationId xmlns:a16="http://schemas.microsoft.com/office/drawing/2014/main" id="{8D3FB5FB-E2BB-2E0B-DBE8-94C6AB072F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E76E3D-BD40-CB75-9C21-6EA842F69E72}"/>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20198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FE3D-163D-B438-BDD9-8AC01CD233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8906D6-3F1B-CD13-FE26-779D4B75E5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6DE681-9B47-9336-AC63-073036EA2B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D9EEF8-D782-C488-73A5-9B8111707A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F13362-D7DB-2BAF-0552-1DF57D31B5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C7FACC-3DF5-3A2C-2082-6CADB509E9D1}"/>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8" name="Footer Placeholder 7">
            <a:extLst>
              <a:ext uri="{FF2B5EF4-FFF2-40B4-BE49-F238E27FC236}">
                <a16:creationId xmlns:a16="http://schemas.microsoft.com/office/drawing/2014/main" id="{8F9ED410-230F-4398-EC47-8277EBAB1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820447-7438-6B2E-CFA5-BC6499A139D1}"/>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260492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5A340-C33B-AC3D-2BFD-5A3652E421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E10115-0928-F6BE-17AF-CAF939903F62}"/>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4" name="Footer Placeholder 3">
            <a:extLst>
              <a:ext uri="{FF2B5EF4-FFF2-40B4-BE49-F238E27FC236}">
                <a16:creationId xmlns:a16="http://schemas.microsoft.com/office/drawing/2014/main" id="{37F24FBB-A8C1-8E38-C3B4-3224D85024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B686C8-DDA7-1417-7A17-0EB0FB40E9AF}"/>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885976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02E831-B8D4-7865-FB66-1DDD721FE94D}"/>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3" name="Footer Placeholder 2">
            <a:extLst>
              <a:ext uri="{FF2B5EF4-FFF2-40B4-BE49-F238E27FC236}">
                <a16:creationId xmlns:a16="http://schemas.microsoft.com/office/drawing/2014/main" id="{7202BE0C-1737-9A2D-6286-42B62E0A22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FD472-CAB0-5C3D-84A4-0964B9B40CDA}"/>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152654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D742-8A97-74AA-C65B-6EED08D4F8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826D45-B1DB-EBFD-C9CB-3F5783F3DD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23F267-AF02-9BD8-AB72-9FEEDD5C0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DCD026-EE12-088E-A20A-8A56DE0EF5C8}"/>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6" name="Footer Placeholder 5">
            <a:extLst>
              <a:ext uri="{FF2B5EF4-FFF2-40B4-BE49-F238E27FC236}">
                <a16:creationId xmlns:a16="http://schemas.microsoft.com/office/drawing/2014/main" id="{6F4E2C63-0299-6766-BAEC-CE0587DC64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6EF16-03DF-31C8-6A31-98983994B8AC}"/>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2427466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FF837-FFF3-D381-01AE-C03E2C34E0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F394D5-424C-08FB-2800-B531FBA33D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92B49F-CE99-4C38-631B-0D42FB9B71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7D3A82-66A8-D7E6-8268-EF99B24EB56A}"/>
              </a:ext>
            </a:extLst>
          </p:cNvPr>
          <p:cNvSpPr>
            <a:spLocks noGrp="1"/>
          </p:cNvSpPr>
          <p:nvPr>
            <p:ph type="dt" sz="half" idx="10"/>
          </p:nvPr>
        </p:nvSpPr>
        <p:spPr/>
        <p:txBody>
          <a:bodyPr/>
          <a:lstStyle/>
          <a:p>
            <a:fld id="{29E9D9EA-2B3E-4FDB-8813-28C7AF1511EE}" type="datetimeFigureOut">
              <a:rPr lang="en-US" smtClean="0"/>
              <a:t>4/13/2025</a:t>
            </a:fld>
            <a:endParaRPr lang="en-US"/>
          </a:p>
        </p:txBody>
      </p:sp>
      <p:sp>
        <p:nvSpPr>
          <p:cNvPr id="6" name="Footer Placeholder 5">
            <a:extLst>
              <a:ext uri="{FF2B5EF4-FFF2-40B4-BE49-F238E27FC236}">
                <a16:creationId xmlns:a16="http://schemas.microsoft.com/office/drawing/2014/main" id="{B8BF0DEE-5112-D713-166C-75D3238928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17982F-2E6E-8AFA-013C-4D9CEECC7027}"/>
              </a:ext>
            </a:extLst>
          </p:cNvPr>
          <p:cNvSpPr>
            <a:spLocks noGrp="1"/>
          </p:cNvSpPr>
          <p:nvPr>
            <p:ph type="sldNum" sz="quarter" idx="12"/>
          </p:nvPr>
        </p:nvSpPr>
        <p:spPr/>
        <p:txBody>
          <a:bodyPr/>
          <a:lstStyle/>
          <a:p>
            <a:fld id="{C45CD77E-FA43-4472-9EAB-85D25033C013}" type="slidenum">
              <a:rPr lang="en-US" smtClean="0"/>
              <a:t>‹#›</a:t>
            </a:fld>
            <a:endParaRPr lang="en-US"/>
          </a:p>
        </p:txBody>
      </p:sp>
    </p:spTree>
    <p:extLst>
      <p:ext uri="{BB962C8B-B14F-4D97-AF65-F5344CB8AC3E}">
        <p14:creationId xmlns:p14="http://schemas.microsoft.com/office/powerpoint/2010/main" val="1502111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1E473A-C767-BC3F-F93D-FDA253BD5D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81912A-3AB8-7EA7-40E2-9DD6E97664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6F72FC-E2AC-DF7F-7018-A90C8CE7CE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E9D9EA-2B3E-4FDB-8813-28C7AF1511EE}" type="datetimeFigureOut">
              <a:rPr lang="en-US" smtClean="0"/>
              <a:t>4/13/2025</a:t>
            </a:fld>
            <a:endParaRPr lang="en-US"/>
          </a:p>
        </p:txBody>
      </p:sp>
      <p:sp>
        <p:nvSpPr>
          <p:cNvPr id="5" name="Footer Placeholder 4">
            <a:extLst>
              <a:ext uri="{FF2B5EF4-FFF2-40B4-BE49-F238E27FC236}">
                <a16:creationId xmlns:a16="http://schemas.microsoft.com/office/drawing/2014/main" id="{515222C0-3A44-DF39-AECA-153F9AD032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D96C1B-BF80-03A4-3A3E-0F5CB86E26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5CD77E-FA43-4472-9EAB-85D25033C013}" type="slidenum">
              <a:rPr lang="en-US" smtClean="0"/>
              <a:t>‹#›</a:t>
            </a:fld>
            <a:endParaRPr lang="en-US"/>
          </a:p>
        </p:txBody>
      </p:sp>
    </p:spTree>
    <p:extLst>
      <p:ext uri="{BB962C8B-B14F-4D97-AF65-F5344CB8AC3E}">
        <p14:creationId xmlns:p14="http://schemas.microsoft.com/office/powerpoint/2010/main" val="3628868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290.png"/><Relationship Id="rId4" Type="http://schemas.microsoft.com/office/2014/relationships/chartEx" Target="../charts/chartEx1.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9.emf"/></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 Id="rId9" Type="http://schemas.openxmlformats.org/officeDocument/2006/relationships/image" Target="../media/image6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2C32-DEEA-53D6-5FF5-5F1BAE76E362}"/>
              </a:ext>
            </a:extLst>
          </p:cNvPr>
          <p:cNvSpPr>
            <a:spLocks noGrp="1"/>
          </p:cNvSpPr>
          <p:nvPr>
            <p:ph type="ctrTitle"/>
          </p:nvPr>
        </p:nvSpPr>
        <p:spPr>
          <a:xfrm>
            <a:off x="4410634" y="75304"/>
            <a:ext cx="7186109" cy="2581835"/>
          </a:xfrm>
        </p:spPr>
        <p:txBody>
          <a:bodyPr>
            <a:normAutofit/>
          </a:bodyPr>
          <a:lstStyle/>
          <a:p>
            <a:r>
              <a:rPr lang="en-US" sz="2700" b="1" dirty="0">
                <a:latin typeface="Times New Roman" panose="02020603050405020304" pitchFamily="18" charset="0"/>
                <a:cs typeface="Times New Roman" panose="02020603050405020304" pitchFamily="18" charset="0"/>
              </a:rPr>
              <a:t>Impact of Migration and Climate Change on Land use and Land cover Transformation of Northeastern Nigeria</a:t>
            </a:r>
            <a:br>
              <a:rPr lang="fr-FR" sz="6000" b="1" dirty="0">
                <a:latin typeface="Times New Roman" panose="02020603050405020304" pitchFamily="18"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8A14EE27-89E3-3F2A-B3E4-49EDAC3D75C1}"/>
              </a:ext>
            </a:extLst>
          </p:cNvPr>
          <p:cNvSpPr>
            <a:spLocks noGrp="1"/>
          </p:cNvSpPr>
          <p:nvPr>
            <p:ph type="subTitle" idx="1"/>
          </p:nvPr>
        </p:nvSpPr>
        <p:spPr>
          <a:xfrm>
            <a:off x="5406887" y="2906468"/>
            <a:ext cx="5645426" cy="1294393"/>
          </a:xfrm>
        </p:spPr>
        <p:txBody>
          <a:bodyPr>
            <a:normAutofit/>
          </a:bodyPr>
          <a:lstStyle/>
          <a:p>
            <a:pPr>
              <a:lnSpc>
                <a:spcPct val="100000"/>
              </a:lnSpc>
            </a:pPr>
            <a:r>
              <a:rPr lang="en-US" dirty="0">
                <a:latin typeface="Algerian" panose="04020705040A02060702" pitchFamily="82" charset="0"/>
              </a:rPr>
              <a:t>DEBORAH ISHAKU</a:t>
            </a:r>
          </a:p>
          <a:p>
            <a:pPr>
              <a:lnSpc>
                <a:spcPct val="100000"/>
              </a:lnSpc>
            </a:pPr>
            <a:r>
              <a:rPr lang="en-US" dirty="0">
                <a:latin typeface="Algerian" panose="04020705040A02060702" pitchFamily="82" charset="0"/>
              </a:rPr>
              <a:t>P</a:t>
            </a:r>
            <a:r>
              <a:rPr lang="en-GB" sz="2400" b="1" dirty="0">
                <a:effectLst/>
                <a:latin typeface="Cascadia Mono SemiBold" panose="020B0609020000020004" pitchFamily="49" charset="0"/>
                <a:ea typeface="Cascadia Mono SemiBold" panose="020B0609020000020004" pitchFamily="49" charset="0"/>
                <a:cs typeface="Cascadia Mono SemiBold" panose="020B0609020000020004" pitchFamily="49" charset="0"/>
              </a:rPr>
              <a:t>h</a:t>
            </a:r>
            <a:r>
              <a:rPr lang="en-US" dirty="0">
                <a:latin typeface="Algerian" panose="04020705040A02060702" pitchFamily="82" charset="0"/>
              </a:rPr>
              <a:t>.D/SPS/FT/2021/13008</a:t>
            </a:r>
          </a:p>
        </p:txBody>
      </p:sp>
      <p:sp>
        <p:nvSpPr>
          <p:cNvPr id="5" name="TextBox 4">
            <a:extLst>
              <a:ext uri="{FF2B5EF4-FFF2-40B4-BE49-F238E27FC236}">
                <a16:creationId xmlns:a16="http://schemas.microsoft.com/office/drawing/2014/main" id="{0B84CB90-9178-6431-AF61-CDECF51F1923}"/>
              </a:ext>
            </a:extLst>
          </p:cNvPr>
          <p:cNvSpPr txBox="1"/>
          <p:nvPr/>
        </p:nvSpPr>
        <p:spPr>
          <a:xfrm>
            <a:off x="4410634" y="5000840"/>
            <a:ext cx="7629481" cy="1294393"/>
          </a:xfrm>
          <a:prstGeom prst="rect">
            <a:avLst/>
          </a:prstGeom>
          <a:noFill/>
        </p:spPr>
        <p:txBody>
          <a:bodyPr wrap="square" rtlCol="0">
            <a:spAutoFit/>
          </a:bodyPr>
          <a:lstStyle/>
          <a:p>
            <a:pPr marL="0" marR="0" algn="ctr">
              <a:lnSpc>
                <a:spcPct val="150000"/>
              </a:lnSpc>
              <a:spcBef>
                <a:spcPts val="0"/>
              </a:spcBef>
              <a:spcAft>
                <a:spcPts val="0"/>
              </a:spcAft>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Major Supervisor:  </a:t>
            </a:r>
            <a:r>
              <a:rPr lang="en-GB" sz="1800" b="1" dirty="0" err="1">
                <a:effectLst/>
                <a:latin typeface="Times New Roman" panose="02020603050405020304" pitchFamily="18" charset="0"/>
                <a:ea typeface="Calibri" panose="020F0502020204030204" pitchFamily="34" charset="0"/>
                <a:cs typeface="Times New Roman" panose="02020603050405020304" pitchFamily="18" charset="0"/>
              </a:rPr>
              <a:t>Dr.</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 Emmanuel Umaru</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Co-Supervisor: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Prof. Abel A. Adebayo</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Co-Supervisor: Prof. Dr.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L</a:t>
            </a:r>
            <a:r>
              <a:rPr lang="en-US" b="1" i="0" dirty="0" err="1">
                <a:solidFill>
                  <a:srgbClr val="1F1F1F"/>
                </a:solidFill>
                <a:effectLst/>
                <a:latin typeface="Google Sans"/>
              </a:rPr>
              <a:t>öwne</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r</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Ralf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2A60A62-D054-A4FE-C98A-C424BAB326C0}"/>
              </a:ext>
            </a:extLst>
          </p:cNvPr>
          <p:cNvPicPr>
            <a:picLocks noChangeAspect="1"/>
          </p:cNvPicPr>
          <p:nvPr/>
        </p:nvPicPr>
        <p:blipFill>
          <a:blip r:embed="rId2"/>
          <a:stretch>
            <a:fillRect/>
          </a:stretch>
        </p:blipFill>
        <p:spPr>
          <a:xfrm>
            <a:off x="0" y="0"/>
            <a:ext cx="3802990" cy="6858000"/>
          </a:xfrm>
          <a:prstGeom prst="rect">
            <a:avLst/>
          </a:prstGeom>
        </p:spPr>
      </p:pic>
      <p:pic>
        <p:nvPicPr>
          <p:cNvPr id="7" name="Picture 6">
            <a:extLst>
              <a:ext uri="{FF2B5EF4-FFF2-40B4-BE49-F238E27FC236}">
                <a16:creationId xmlns:a16="http://schemas.microsoft.com/office/drawing/2014/main" id="{08EEE81E-D962-FC2B-FD56-559CDB889320}"/>
              </a:ext>
            </a:extLst>
          </p:cNvPr>
          <p:cNvPicPr>
            <a:picLocks noChangeAspect="1"/>
          </p:cNvPicPr>
          <p:nvPr/>
        </p:nvPicPr>
        <p:blipFill>
          <a:blip r:embed="rId3">
            <a:extLst>
              <a:ext uri="{28A0092B-C50C-407E-A947-70E740481C1C}">
                <a14:useLocalDpi xmlns:a14="http://schemas.microsoft.com/office/drawing/2010/main" val="0"/>
              </a:ext>
            </a:extLst>
          </a:blip>
          <a:srcRect l="19559" t="8207" r="21500" b="79999"/>
          <a:stretch/>
        </p:blipFill>
        <p:spPr>
          <a:xfrm>
            <a:off x="3802990" y="-55199"/>
            <a:ext cx="8389010" cy="737713"/>
          </a:xfrm>
          <a:prstGeom prst="rect">
            <a:avLst/>
          </a:prstGeom>
        </p:spPr>
      </p:pic>
    </p:spTree>
    <p:extLst>
      <p:ext uri="{BB962C8B-B14F-4D97-AF65-F5344CB8AC3E}">
        <p14:creationId xmlns:p14="http://schemas.microsoft.com/office/powerpoint/2010/main" val="3801291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C06D6C-7573-E736-E8EF-44D7B8534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473" y="99011"/>
            <a:ext cx="3344826" cy="2310701"/>
          </a:xfrm>
          <a:prstGeom prst="rect">
            <a:avLst/>
          </a:prstGeom>
        </p:spPr>
      </p:pic>
      <p:pic>
        <p:nvPicPr>
          <p:cNvPr id="3" name="Picture 2">
            <a:extLst>
              <a:ext uri="{FF2B5EF4-FFF2-40B4-BE49-F238E27FC236}">
                <a16:creationId xmlns:a16="http://schemas.microsoft.com/office/drawing/2014/main" id="{11917051-7B3F-7359-61E3-5DAD455D040C}"/>
              </a:ext>
            </a:extLst>
          </p:cNvPr>
          <p:cNvPicPr>
            <a:picLocks noChangeAspect="1"/>
          </p:cNvPicPr>
          <p:nvPr/>
        </p:nvPicPr>
        <p:blipFill>
          <a:blip r:embed="rId4"/>
          <a:stretch>
            <a:fillRect/>
          </a:stretch>
        </p:blipFill>
        <p:spPr>
          <a:xfrm>
            <a:off x="4273307" y="99011"/>
            <a:ext cx="3493714" cy="2310701"/>
          </a:xfrm>
          <a:prstGeom prst="rect">
            <a:avLst/>
          </a:prstGeom>
        </p:spPr>
      </p:pic>
      <p:pic>
        <p:nvPicPr>
          <p:cNvPr id="4" name="Picture 3">
            <a:extLst>
              <a:ext uri="{FF2B5EF4-FFF2-40B4-BE49-F238E27FC236}">
                <a16:creationId xmlns:a16="http://schemas.microsoft.com/office/drawing/2014/main" id="{30018604-B7AE-ECAE-83A8-3F26C56D5163}"/>
              </a:ext>
            </a:extLst>
          </p:cNvPr>
          <p:cNvPicPr>
            <a:picLocks noChangeAspect="1"/>
          </p:cNvPicPr>
          <p:nvPr/>
        </p:nvPicPr>
        <p:blipFill>
          <a:blip r:embed="rId5"/>
          <a:stretch>
            <a:fillRect/>
          </a:stretch>
        </p:blipFill>
        <p:spPr>
          <a:xfrm>
            <a:off x="8022104" y="99011"/>
            <a:ext cx="3241151" cy="2310701"/>
          </a:xfrm>
          <a:prstGeom prst="rect">
            <a:avLst/>
          </a:prstGeom>
        </p:spPr>
      </p:pic>
      <p:pic>
        <p:nvPicPr>
          <p:cNvPr id="5" name="Picture 4">
            <a:extLst>
              <a:ext uri="{FF2B5EF4-FFF2-40B4-BE49-F238E27FC236}">
                <a16:creationId xmlns:a16="http://schemas.microsoft.com/office/drawing/2014/main" id="{FDFF892B-0DD4-7389-81F4-11893978739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2473" y="2409712"/>
            <a:ext cx="3344826" cy="2259108"/>
          </a:xfrm>
          <a:prstGeom prst="rect">
            <a:avLst/>
          </a:prstGeom>
          <a:noFill/>
          <a:ln>
            <a:noFill/>
          </a:ln>
        </p:spPr>
      </p:pic>
      <p:pic>
        <p:nvPicPr>
          <p:cNvPr id="6" name="Picture 5">
            <a:extLst>
              <a:ext uri="{FF2B5EF4-FFF2-40B4-BE49-F238E27FC236}">
                <a16:creationId xmlns:a16="http://schemas.microsoft.com/office/drawing/2014/main" id="{12083B09-8158-3130-FF69-CCE08FE2391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3791" y="2374749"/>
            <a:ext cx="3493714" cy="2259108"/>
          </a:xfrm>
          <a:prstGeom prst="rect">
            <a:avLst/>
          </a:prstGeom>
          <a:noFill/>
          <a:ln>
            <a:noFill/>
          </a:ln>
        </p:spPr>
      </p:pic>
      <p:pic>
        <p:nvPicPr>
          <p:cNvPr id="7" name="Picture 6">
            <a:extLst>
              <a:ext uri="{FF2B5EF4-FFF2-40B4-BE49-F238E27FC236}">
                <a16:creationId xmlns:a16="http://schemas.microsoft.com/office/drawing/2014/main" id="{4C5825DE-F35E-2739-DB62-798BD568B50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81159" y="2374750"/>
            <a:ext cx="3182096" cy="2259108"/>
          </a:xfrm>
          <a:prstGeom prst="rect">
            <a:avLst/>
          </a:prstGeom>
          <a:noFill/>
          <a:ln>
            <a:noFill/>
          </a:ln>
        </p:spPr>
      </p:pic>
      <p:pic>
        <p:nvPicPr>
          <p:cNvPr id="8" name="Picture 7">
            <a:extLst>
              <a:ext uri="{FF2B5EF4-FFF2-40B4-BE49-F238E27FC236}">
                <a16:creationId xmlns:a16="http://schemas.microsoft.com/office/drawing/2014/main" id="{DF76A325-B5C1-13C3-388E-34C25B93A9E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92473" y="4604216"/>
            <a:ext cx="3344826" cy="1920558"/>
          </a:xfrm>
          <a:prstGeom prst="rect">
            <a:avLst/>
          </a:prstGeom>
          <a:noFill/>
          <a:ln>
            <a:noFill/>
          </a:ln>
        </p:spPr>
      </p:pic>
      <p:pic>
        <p:nvPicPr>
          <p:cNvPr id="9" name="Picture 8">
            <a:extLst>
              <a:ext uri="{FF2B5EF4-FFF2-40B4-BE49-F238E27FC236}">
                <a16:creationId xmlns:a16="http://schemas.microsoft.com/office/drawing/2014/main" id="{F69B99ED-9A80-A4D0-605B-BD27BD1230A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73307" y="4604216"/>
            <a:ext cx="3564197" cy="1999597"/>
          </a:xfrm>
          <a:prstGeom prst="rect">
            <a:avLst/>
          </a:prstGeom>
          <a:noFill/>
          <a:ln>
            <a:noFill/>
          </a:ln>
        </p:spPr>
      </p:pic>
      <p:pic>
        <p:nvPicPr>
          <p:cNvPr id="10" name="Picture 9">
            <a:extLst>
              <a:ext uri="{FF2B5EF4-FFF2-40B4-BE49-F238E27FC236}">
                <a16:creationId xmlns:a16="http://schemas.microsoft.com/office/drawing/2014/main" id="{749A147E-E66A-D1A6-BDA2-85B7219853F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22105" y="4619036"/>
            <a:ext cx="3241150" cy="1890917"/>
          </a:xfrm>
          <a:prstGeom prst="rect">
            <a:avLst/>
          </a:prstGeom>
          <a:noFill/>
          <a:ln>
            <a:noFill/>
          </a:ln>
        </p:spPr>
      </p:pic>
      <p:pic>
        <p:nvPicPr>
          <p:cNvPr id="11" name="Picture 10">
            <a:extLst>
              <a:ext uri="{FF2B5EF4-FFF2-40B4-BE49-F238E27FC236}">
                <a16:creationId xmlns:a16="http://schemas.microsoft.com/office/drawing/2014/main" id="{5E8374F1-B9ED-CBCF-7C73-6A31C41D7DB4}"/>
              </a:ext>
            </a:extLst>
          </p:cNvPr>
          <p:cNvPicPr>
            <a:picLocks noChangeAspect="1"/>
          </p:cNvPicPr>
          <p:nvPr/>
        </p:nvPicPr>
        <p:blipFill>
          <a:blip r:embed="rId12"/>
          <a:srcRect t="97085" b="-13556"/>
          <a:stretch/>
        </p:blipFill>
        <p:spPr>
          <a:xfrm>
            <a:off x="962936" y="6572845"/>
            <a:ext cx="8649150" cy="1129629"/>
          </a:xfrm>
          <a:prstGeom prst="rect">
            <a:avLst/>
          </a:prstGeom>
        </p:spPr>
      </p:pic>
    </p:spTree>
    <p:extLst>
      <p:ext uri="{BB962C8B-B14F-4D97-AF65-F5344CB8AC3E}">
        <p14:creationId xmlns:p14="http://schemas.microsoft.com/office/powerpoint/2010/main" val="813228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4CF669-08D6-BC0E-CF50-CF56FEF53A2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502" y="179461"/>
            <a:ext cx="3191697" cy="2140212"/>
          </a:xfrm>
          <a:prstGeom prst="rect">
            <a:avLst/>
          </a:prstGeom>
          <a:noFill/>
          <a:ln>
            <a:noFill/>
          </a:ln>
        </p:spPr>
      </p:pic>
      <p:pic>
        <p:nvPicPr>
          <p:cNvPr id="3" name="Picture 2">
            <a:extLst>
              <a:ext uri="{FF2B5EF4-FFF2-40B4-BE49-F238E27FC236}">
                <a16:creationId xmlns:a16="http://schemas.microsoft.com/office/drawing/2014/main" id="{0CC9FB78-6FBD-EA41-78D1-889F43DB150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2874" y="179460"/>
            <a:ext cx="3191698" cy="2075581"/>
          </a:xfrm>
          <a:prstGeom prst="rect">
            <a:avLst/>
          </a:prstGeom>
          <a:noFill/>
          <a:ln>
            <a:noFill/>
          </a:ln>
        </p:spPr>
      </p:pic>
      <p:pic>
        <p:nvPicPr>
          <p:cNvPr id="4" name="Picture 3">
            <a:extLst>
              <a:ext uri="{FF2B5EF4-FFF2-40B4-BE49-F238E27FC236}">
                <a16:creationId xmlns:a16="http://schemas.microsoft.com/office/drawing/2014/main" id="{082C98BD-CA2E-55E5-EDCD-2005A50DC9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18714" y="179461"/>
            <a:ext cx="3113316" cy="2014174"/>
          </a:xfrm>
          <a:prstGeom prst="rect">
            <a:avLst/>
          </a:prstGeom>
          <a:noFill/>
          <a:ln>
            <a:noFill/>
          </a:ln>
        </p:spPr>
      </p:pic>
      <p:pic>
        <p:nvPicPr>
          <p:cNvPr id="5" name="Picture 4">
            <a:extLst>
              <a:ext uri="{FF2B5EF4-FFF2-40B4-BE49-F238E27FC236}">
                <a16:creationId xmlns:a16="http://schemas.microsoft.com/office/drawing/2014/main" id="{769668BA-6996-38A1-8750-64AD627E67C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503" y="2401588"/>
            <a:ext cx="3191696" cy="2136740"/>
          </a:xfrm>
          <a:prstGeom prst="rect">
            <a:avLst/>
          </a:prstGeom>
          <a:noFill/>
          <a:ln>
            <a:noFill/>
          </a:ln>
        </p:spPr>
      </p:pic>
      <p:pic>
        <p:nvPicPr>
          <p:cNvPr id="6" name="Picture 5">
            <a:extLst>
              <a:ext uri="{FF2B5EF4-FFF2-40B4-BE49-F238E27FC236}">
                <a16:creationId xmlns:a16="http://schemas.microsoft.com/office/drawing/2014/main" id="{74FEB2DC-19A3-F181-D931-DCF49BB102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61114" y="2401588"/>
            <a:ext cx="3089089" cy="2053257"/>
          </a:xfrm>
          <a:prstGeom prst="rect">
            <a:avLst/>
          </a:prstGeom>
          <a:noFill/>
          <a:ln>
            <a:noFill/>
          </a:ln>
        </p:spPr>
      </p:pic>
      <p:pic>
        <p:nvPicPr>
          <p:cNvPr id="7" name="Picture 6">
            <a:extLst>
              <a:ext uri="{FF2B5EF4-FFF2-40B4-BE49-F238E27FC236}">
                <a16:creationId xmlns:a16="http://schemas.microsoft.com/office/drawing/2014/main" id="{795D7262-3AC7-D29F-85C1-9D3C5973F47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05803" y="2352330"/>
            <a:ext cx="3026227" cy="2053257"/>
          </a:xfrm>
          <a:prstGeom prst="rect">
            <a:avLst/>
          </a:prstGeom>
          <a:noFill/>
          <a:ln>
            <a:noFill/>
          </a:ln>
        </p:spPr>
      </p:pic>
      <p:pic>
        <p:nvPicPr>
          <p:cNvPr id="8" name="Picture 7">
            <a:extLst>
              <a:ext uri="{FF2B5EF4-FFF2-40B4-BE49-F238E27FC236}">
                <a16:creationId xmlns:a16="http://schemas.microsoft.com/office/drawing/2014/main" id="{67616216-6AA8-90E6-0237-807628289ED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7497" y="4620243"/>
            <a:ext cx="3218702" cy="1789841"/>
          </a:xfrm>
          <a:prstGeom prst="rect">
            <a:avLst/>
          </a:prstGeom>
          <a:noFill/>
          <a:ln>
            <a:noFill/>
          </a:ln>
        </p:spPr>
      </p:pic>
      <p:pic>
        <p:nvPicPr>
          <p:cNvPr id="9" name="Picture 8">
            <a:extLst>
              <a:ext uri="{FF2B5EF4-FFF2-40B4-BE49-F238E27FC236}">
                <a16:creationId xmlns:a16="http://schemas.microsoft.com/office/drawing/2014/main" id="{CA1DC0B1-2ECD-D0F6-A55B-13347ABE2BD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61114" y="4620243"/>
            <a:ext cx="3113458" cy="1820320"/>
          </a:xfrm>
          <a:prstGeom prst="rect">
            <a:avLst/>
          </a:prstGeom>
          <a:noFill/>
          <a:ln>
            <a:noFill/>
          </a:ln>
        </p:spPr>
      </p:pic>
      <p:pic>
        <p:nvPicPr>
          <p:cNvPr id="10" name="Picture 9">
            <a:extLst>
              <a:ext uri="{FF2B5EF4-FFF2-40B4-BE49-F238E27FC236}">
                <a16:creationId xmlns:a16="http://schemas.microsoft.com/office/drawing/2014/main" id="{013791DD-34DD-8B65-99FB-3BFBA4CE8D2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18573" y="4620244"/>
            <a:ext cx="3113457" cy="1674168"/>
          </a:xfrm>
          <a:prstGeom prst="rect">
            <a:avLst/>
          </a:prstGeom>
          <a:noFill/>
          <a:ln>
            <a:noFill/>
          </a:ln>
        </p:spPr>
      </p:pic>
      <p:pic>
        <p:nvPicPr>
          <p:cNvPr id="11" name="Picture 10">
            <a:extLst>
              <a:ext uri="{FF2B5EF4-FFF2-40B4-BE49-F238E27FC236}">
                <a16:creationId xmlns:a16="http://schemas.microsoft.com/office/drawing/2014/main" id="{4A3E29B6-78F4-C51F-5F2F-1F9773CF4225}"/>
              </a:ext>
            </a:extLst>
          </p:cNvPr>
          <p:cNvPicPr>
            <a:picLocks noChangeAspect="1"/>
          </p:cNvPicPr>
          <p:nvPr/>
        </p:nvPicPr>
        <p:blipFill>
          <a:blip r:embed="rId11">
            <a:extLst>
              <a:ext uri="{28A0092B-C50C-407E-A947-70E740481C1C}">
                <a14:useLocalDpi xmlns:a14="http://schemas.microsoft.com/office/drawing/2010/main" val="0"/>
              </a:ext>
            </a:extLst>
          </a:blip>
          <a:srcRect l="15715" t="88990" r="16875" b="5951"/>
          <a:stretch/>
        </p:blipFill>
        <p:spPr>
          <a:xfrm>
            <a:off x="667497" y="6485998"/>
            <a:ext cx="10296605" cy="385081"/>
          </a:xfrm>
          <a:prstGeom prst="rect">
            <a:avLst/>
          </a:prstGeom>
        </p:spPr>
      </p:pic>
    </p:spTree>
    <p:extLst>
      <p:ext uri="{BB962C8B-B14F-4D97-AF65-F5344CB8AC3E}">
        <p14:creationId xmlns:p14="http://schemas.microsoft.com/office/powerpoint/2010/main" val="673236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4E66B3-FC02-6177-D85A-011D95989C98}"/>
              </a:ext>
            </a:extLst>
          </p:cNvPr>
          <p:cNvPicPr>
            <a:picLocks noChangeAspect="1"/>
          </p:cNvPicPr>
          <p:nvPr/>
        </p:nvPicPr>
        <p:blipFill>
          <a:blip r:embed="rId2"/>
          <a:stretch>
            <a:fillRect/>
          </a:stretch>
        </p:blipFill>
        <p:spPr>
          <a:xfrm>
            <a:off x="187570" y="1086237"/>
            <a:ext cx="5095630" cy="2342764"/>
          </a:xfrm>
          <a:prstGeom prst="rect">
            <a:avLst/>
          </a:prstGeom>
        </p:spPr>
      </p:pic>
      <p:sp>
        <p:nvSpPr>
          <p:cNvPr id="3" name="TextBox 2">
            <a:extLst>
              <a:ext uri="{FF2B5EF4-FFF2-40B4-BE49-F238E27FC236}">
                <a16:creationId xmlns:a16="http://schemas.microsoft.com/office/drawing/2014/main" id="{7AF1774E-82C5-28EC-1765-2CEE63D3135C}"/>
              </a:ext>
            </a:extLst>
          </p:cNvPr>
          <p:cNvSpPr txBox="1"/>
          <p:nvPr/>
        </p:nvSpPr>
        <p:spPr>
          <a:xfrm>
            <a:off x="4150894" y="144380"/>
            <a:ext cx="3284622" cy="369332"/>
          </a:xfrm>
          <a:prstGeom prst="rect">
            <a:avLst/>
          </a:prstGeom>
          <a:noFill/>
        </p:spPr>
        <p:txBody>
          <a:bodyPr wrap="square" rtlCol="0">
            <a:spAutoFit/>
          </a:bodyPr>
          <a:lstStyle/>
          <a:p>
            <a:r>
              <a:rPr lang="en-US" dirty="0">
                <a:latin typeface="Algerian" panose="04020705040A02060702" pitchFamily="82" charset="0"/>
              </a:rPr>
              <a:t>IDW Interpolation</a:t>
            </a:r>
          </a:p>
        </p:txBody>
      </p:sp>
      <p:pic>
        <p:nvPicPr>
          <p:cNvPr id="4" name="Picture 3">
            <a:extLst>
              <a:ext uri="{FF2B5EF4-FFF2-40B4-BE49-F238E27FC236}">
                <a16:creationId xmlns:a16="http://schemas.microsoft.com/office/drawing/2014/main" id="{9C0C78C9-A250-8E69-E7B8-323A7D4B3930}"/>
              </a:ext>
            </a:extLst>
          </p:cNvPr>
          <p:cNvPicPr>
            <a:picLocks noChangeAspect="1"/>
          </p:cNvPicPr>
          <p:nvPr/>
        </p:nvPicPr>
        <p:blipFill>
          <a:blip r:embed="rId3"/>
          <a:srcRect t="4581"/>
          <a:stretch/>
        </p:blipFill>
        <p:spPr>
          <a:xfrm>
            <a:off x="6026534" y="513712"/>
            <a:ext cx="5961888" cy="6069967"/>
          </a:xfrm>
          <a:prstGeom prst="rect">
            <a:avLst/>
          </a:prstGeom>
        </p:spPr>
      </p:pic>
    </p:spTree>
    <p:extLst>
      <p:ext uri="{BB962C8B-B14F-4D97-AF65-F5344CB8AC3E}">
        <p14:creationId xmlns:p14="http://schemas.microsoft.com/office/powerpoint/2010/main" val="704955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F0897E-3347-2394-FAD1-750058666B6E}"/>
              </a:ext>
            </a:extLst>
          </p:cNvPr>
          <p:cNvPicPr>
            <a:picLocks noChangeAspect="1"/>
          </p:cNvPicPr>
          <p:nvPr/>
        </p:nvPicPr>
        <p:blipFill>
          <a:blip r:embed="rId2"/>
          <a:stretch>
            <a:fillRect/>
          </a:stretch>
        </p:blipFill>
        <p:spPr>
          <a:xfrm>
            <a:off x="153924" y="639317"/>
            <a:ext cx="5942076" cy="2789683"/>
          </a:xfrm>
          <a:prstGeom prst="rect">
            <a:avLst/>
          </a:prstGeom>
        </p:spPr>
      </p:pic>
      <p:pic>
        <p:nvPicPr>
          <p:cNvPr id="3" name="Picture 2">
            <a:extLst>
              <a:ext uri="{FF2B5EF4-FFF2-40B4-BE49-F238E27FC236}">
                <a16:creationId xmlns:a16="http://schemas.microsoft.com/office/drawing/2014/main" id="{E9E69707-452B-8E26-3993-2E85829B099A}"/>
              </a:ext>
            </a:extLst>
          </p:cNvPr>
          <p:cNvPicPr>
            <a:picLocks noChangeAspect="1"/>
          </p:cNvPicPr>
          <p:nvPr/>
        </p:nvPicPr>
        <p:blipFill>
          <a:blip r:embed="rId3"/>
          <a:srcRect t="4571"/>
          <a:stretch/>
        </p:blipFill>
        <p:spPr>
          <a:xfrm>
            <a:off x="6261374" y="548640"/>
            <a:ext cx="5961888" cy="6055359"/>
          </a:xfrm>
          <a:prstGeom prst="rect">
            <a:avLst/>
          </a:prstGeom>
        </p:spPr>
      </p:pic>
    </p:spTree>
    <p:extLst>
      <p:ext uri="{BB962C8B-B14F-4D97-AF65-F5344CB8AC3E}">
        <p14:creationId xmlns:p14="http://schemas.microsoft.com/office/powerpoint/2010/main" val="18889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909B8A-3063-A598-0926-3FC8267F52A8}"/>
              </a:ext>
            </a:extLst>
          </p:cNvPr>
          <p:cNvPicPr>
            <a:picLocks noChangeAspect="1"/>
          </p:cNvPicPr>
          <p:nvPr/>
        </p:nvPicPr>
        <p:blipFill>
          <a:blip r:embed="rId2"/>
          <a:stretch>
            <a:fillRect/>
          </a:stretch>
        </p:blipFill>
        <p:spPr>
          <a:xfrm>
            <a:off x="153924" y="625894"/>
            <a:ext cx="5942076" cy="2803105"/>
          </a:xfrm>
          <a:prstGeom prst="rect">
            <a:avLst/>
          </a:prstGeom>
        </p:spPr>
      </p:pic>
      <p:pic>
        <p:nvPicPr>
          <p:cNvPr id="5" name="Picture 4">
            <a:extLst>
              <a:ext uri="{FF2B5EF4-FFF2-40B4-BE49-F238E27FC236}">
                <a16:creationId xmlns:a16="http://schemas.microsoft.com/office/drawing/2014/main" id="{2D2448C0-E95F-8E5B-CD03-41D7DCB77EBC}"/>
              </a:ext>
            </a:extLst>
          </p:cNvPr>
          <p:cNvPicPr>
            <a:picLocks noChangeAspect="1"/>
          </p:cNvPicPr>
          <p:nvPr/>
        </p:nvPicPr>
        <p:blipFill>
          <a:blip r:embed="rId3"/>
          <a:srcRect t="6074"/>
          <a:stretch/>
        </p:blipFill>
        <p:spPr>
          <a:xfrm>
            <a:off x="6230112" y="518160"/>
            <a:ext cx="5961888" cy="6156960"/>
          </a:xfrm>
          <a:prstGeom prst="rect">
            <a:avLst/>
          </a:prstGeom>
        </p:spPr>
      </p:pic>
    </p:spTree>
    <p:extLst>
      <p:ext uri="{BB962C8B-B14F-4D97-AF65-F5344CB8AC3E}">
        <p14:creationId xmlns:p14="http://schemas.microsoft.com/office/powerpoint/2010/main" val="1378624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0DF0C4-7E5A-4B65-1595-5784367EF52D}"/>
              </a:ext>
            </a:extLst>
          </p:cNvPr>
          <p:cNvSpPr txBox="1"/>
          <p:nvPr/>
        </p:nvSpPr>
        <p:spPr>
          <a:xfrm>
            <a:off x="4836160" y="233680"/>
            <a:ext cx="2595582" cy="369332"/>
          </a:xfrm>
          <a:prstGeom prst="rect">
            <a:avLst/>
          </a:prstGeom>
          <a:noFill/>
        </p:spPr>
        <p:txBody>
          <a:bodyPr wrap="none" rtlCol="0">
            <a:spAutoFit/>
          </a:bodyPr>
          <a:lstStyle/>
          <a:p>
            <a:r>
              <a:rPr lang="en-US" dirty="0">
                <a:latin typeface="Algerian" panose="04020705040A02060702" pitchFamily="82" charset="0"/>
              </a:rPr>
              <a:t>SEASONAL VARIATION</a:t>
            </a:r>
          </a:p>
        </p:txBody>
      </p:sp>
      <p:graphicFrame>
        <p:nvGraphicFramePr>
          <p:cNvPr id="3" name="Table 2">
            <a:extLst>
              <a:ext uri="{FF2B5EF4-FFF2-40B4-BE49-F238E27FC236}">
                <a16:creationId xmlns:a16="http://schemas.microsoft.com/office/drawing/2014/main" id="{C3FCFEB7-5232-ED24-7E76-1102BDCD7044}"/>
              </a:ext>
            </a:extLst>
          </p:cNvPr>
          <p:cNvGraphicFramePr>
            <a:graphicFrameLocks noGrp="1"/>
          </p:cNvGraphicFramePr>
          <p:nvPr>
            <p:extLst>
              <p:ext uri="{D42A27DB-BD31-4B8C-83A1-F6EECF244321}">
                <p14:modId xmlns:p14="http://schemas.microsoft.com/office/powerpoint/2010/main" val="494212910"/>
              </p:ext>
            </p:extLst>
          </p:nvPr>
        </p:nvGraphicFramePr>
        <p:xfrm>
          <a:off x="558800" y="1432560"/>
          <a:ext cx="5186680" cy="1442720"/>
        </p:xfrm>
        <a:graphic>
          <a:graphicData uri="http://schemas.openxmlformats.org/drawingml/2006/table">
            <a:tbl>
              <a:tblPr firstRow="1" firstCol="1" bandRow="1"/>
              <a:tblGrid>
                <a:gridCol w="1737538">
                  <a:extLst>
                    <a:ext uri="{9D8B030D-6E8A-4147-A177-3AD203B41FA5}">
                      <a16:colId xmlns:a16="http://schemas.microsoft.com/office/drawing/2014/main" val="4188751993"/>
                    </a:ext>
                  </a:extLst>
                </a:gridCol>
                <a:gridCol w="3449142">
                  <a:extLst>
                    <a:ext uri="{9D8B030D-6E8A-4147-A177-3AD203B41FA5}">
                      <a16:colId xmlns:a16="http://schemas.microsoft.com/office/drawing/2014/main" val="3574252494"/>
                    </a:ext>
                  </a:extLst>
                </a:gridCol>
              </a:tblGrid>
              <a:tr h="288544">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Rainfall in Dry Season (mm)</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4905619"/>
                  </a:ext>
                </a:extLst>
              </a:tr>
              <a:tr h="288544">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15000"/>
                        </a:lnSpc>
                        <a:spcAft>
                          <a:spcPts val="1000"/>
                        </a:spcAft>
                      </a:pPr>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58462456"/>
                  </a:ext>
                </a:extLst>
              </a:tr>
              <a:tr h="288544">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115000"/>
                        </a:lnSpc>
                        <a:spcAft>
                          <a:spcPts val="1000"/>
                        </a:spcAft>
                      </a:pPr>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0.44</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097056186"/>
                  </a:ext>
                </a:extLst>
              </a:tr>
              <a:tr h="288544">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115000"/>
                        </a:lnSpc>
                        <a:spcAft>
                          <a:spcPts val="1000"/>
                        </a:spcAft>
                      </a:pPr>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2.06</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515838860"/>
                  </a:ext>
                </a:extLst>
              </a:tr>
              <a:tr h="288544">
                <a:tc>
                  <a:txBody>
                    <a:bodyPr/>
                    <a:lstStyle/>
                    <a:p>
                      <a:pPr marL="0" marR="0">
                        <a:lnSpc>
                          <a:spcPct val="115000"/>
                        </a:lnSpc>
                        <a:spcAft>
                          <a:spcPts val="1000"/>
                        </a:spcAft>
                      </a:pP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1000"/>
                        </a:spcAft>
                      </a:pPr>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1.44</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5024464"/>
                  </a:ext>
                </a:extLst>
              </a:tr>
            </a:tbl>
          </a:graphicData>
        </a:graphic>
      </p:graphicFrame>
      <p:sp>
        <p:nvSpPr>
          <p:cNvPr id="5" name="TextBox 4">
            <a:extLst>
              <a:ext uri="{FF2B5EF4-FFF2-40B4-BE49-F238E27FC236}">
                <a16:creationId xmlns:a16="http://schemas.microsoft.com/office/drawing/2014/main" id="{5B91FE55-7103-B8EE-96D9-478C15B7481D}"/>
              </a:ext>
            </a:extLst>
          </p:cNvPr>
          <p:cNvSpPr txBox="1"/>
          <p:nvPr/>
        </p:nvSpPr>
        <p:spPr>
          <a:xfrm>
            <a:off x="558800" y="883921"/>
            <a:ext cx="8585200" cy="409023"/>
          </a:xfrm>
          <a:prstGeom prst="rect">
            <a:avLst/>
          </a:prstGeom>
          <a:noFill/>
        </p:spPr>
        <p:txBody>
          <a:bodyPr wrap="square">
            <a:spAutoFit/>
          </a:bodyPr>
          <a:lstStyle/>
          <a:p>
            <a:pPr marL="0" marR="0" algn="just">
              <a:lnSpc>
                <a:spcPct val="200000"/>
              </a:lnSpc>
              <a:spcAft>
                <a:spcPts val="100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Average Monthly Rainfall in Dry Season (mm)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1D97724A-21C5-A652-03D1-9BC38F7A6816}"/>
              </a:ext>
            </a:extLst>
          </p:cNvPr>
          <p:cNvPicPr>
            <a:picLocks noChangeAspect="1"/>
          </p:cNvPicPr>
          <p:nvPr/>
        </p:nvPicPr>
        <p:blipFill>
          <a:blip r:embed="rId2" cstate="print">
            <a:extLst>
              <a:ext uri="{28A0092B-C50C-407E-A947-70E740481C1C}">
                <a14:useLocalDpi xmlns:a14="http://schemas.microsoft.com/office/drawing/2010/main" val="0"/>
              </a:ext>
            </a:extLst>
          </a:blip>
          <a:srcRect b="16158"/>
          <a:stretch>
            <a:fillRect/>
          </a:stretch>
        </p:blipFill>
        <p:spPr bwMode="auto">
          <a:xfrm>
            <a:off x="5979795" y="603012"/>
            <a:ext cx="5942330" cy="2825988"/>
          </a:xfrm>
          <a:prstGeom prst="rect">
            <a:avLst/>
          </a:prstGeom>
          <a:noFill/>
          <a:ln w="9525" cmpd="sng">
            <a:solidFill>
              <a:srgbClr val="000000"/>
            </a:solidFill>
            <a:miter lim="800000"/>
            <a:headEnd/>
            <a:tailEnd/>
          </a:ln>
          <a:effectLst/>
        </p:spPr>
      </p:pic>
      <p:graphicFrame>
        <p:nvGraphicFramePr>
          <p:cNvPr id="9" name="Table 8">
            <a:extLst>
              <a:ext uri="{FF2B5EF4-FFF2-40B4-BE49-F238E27FC236}">
                <a16:creationId xmlns:a16="http://schemas.microsoft.com/office/drawing/2014/main" id="{A474C77D-B7B6-C279-99B7-4BB2890075D3}"/>
              </a:ext>
            </a:extLst>
          </p:cNvPr>
          <p:cNvGraphicFramePr>
            <a:graphicFrameLocks noGrp="1"/>
          </p:cNvGraphicFramePr>
          <p:nvPr>
            <p:extLst>
              <p:ext uri="{D42A27DB-BD31-4B8C-83A1-F6EECF244321}">
                <p14:modId xmlns:p14="http://schemas.microsoft.com/office/powerpoint/2010/main" val="2065494538"/>
              </p:ext>
            </p:extLst>
          </p:nvPr>
        </p:nvGraphicFramePr>
        <p:xfrm>
          <a:off x="558800" y="4653279"/>
          <a:ext cx="5186680" cy="1656080"/>
        </p:xfrm>
        <a:graphic>
          <a:graphicData uri="http://schemas.openxmlformats.org/drawingml/2006/table">
            <a:tbl>
              <a:tblPr firstRow="1" firstCol="1" bandRow="1"/>
              <a:tblGrid>
                <a:gridCol w="1704343">
                  <a:extLst>
                    <a:ext uri="{9D8B030D-6E8A-4147-A177-3AD203B41FA5}">
                      <a16:colId xmlns:a16="http://schemas.microsoft.com/office/drawing/2014/main" val="902965833"/>
                    </a:ext>
                  </a:extLst>
                </a:gridCol>
                <a:gridCol w="3482337">
                  <a:extLst>
                    <a:ext uri="{9D8B030D-6E8A-4147-A177-3AD203B41FA5}">
                      <a16:colId xmlns:a16="http://schemas.microsoft.com/office/drawing/2014/main" val="3564151553"/>
                    </a:ext>
                  </a:extLst>
                </a:gridCol>
              </a:tblGrid>
              <a:tr h="331216">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Precipitation in Wet Season (mm)</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8022469"/>
                  </a:ext>
                </a:extLst>
              </a:tr>
              <a:tr h="331216">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131.96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98086697"/>
                  </a:ext>
                </a:extLst>
              </a:tr>
              <a:tr h="331216">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72.27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378405851"/>
                  </a:ext>
                </a:extLst>
              </a:tr>
              <a:tr h="331216">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112.15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304713544"/>
                  </a:ext>
                </a:extLst>
              </a:tr>
              <a:tr h="331216">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100.95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4279236"/>
                  </a:ext>
                </a:extLst>
              </a:tr>
            </a:tbl>
          </a:graphicData>
        </a:graphic>
      </p:graphicFrame>
      <p:pic>
        <p:nvPicPr>
          <p:cNvPr id="10" name="Picture 9">
            <a:extLst>
              <a:ext uri="{FF2B5EF4-FFF2-40B4-BE49-F238E27FC236}">
                <a16:creationId xmlns:a16="http://schemas.microsoft.com/office/drawing/2014/main" id="{FD984625-F9D5-0FDE-2573-E6837688F807}"/>
              </a:ext>
            </a:extLst>
          </p:cNvPr>
          <p:cNvPicPr>
            <a:picLocks noChangeAspect="1"/>
          </p:cNvPicPr>
          <p:nvPr/>
        </p:nvPicPr>
        <p:blipFill>
          <a:blip r:embed="rId3" cstate="print">
            <a:extLst>
              <a:ext uri="{28A0092B-C50C-407E-A947-70E740481C1C}">
                <a14:useLocalDpi xmlns:a14="http://schemas.microsoft.com/office/drawing/2010/main" val="0"/>
              </a:ext>
            </a:extLst>
          </a:blip>
          <a:srcRect b="15947"/>
          <a:stretch>
            <a:fillRect/>
          </a:stretch>
        </p:blipFill>
        <p:spPr bwMode="auto">
          <a:xfrm>
            <a:off x="5963920" y="3750231"/>
            <a:ext cx="5943600" cy="2996009"/>
          </a:xfrm>
          <a:prstGeom prst="rect">
            <a:avLst/>
          </a:prstGeom>
          <a:noFill/>
          <a:ln w="9525" cmpd="sng">
            <a:solidFill>
              <a:srgbClr val="000000"/>
            </a:solidFill>
            <a:miter lim="800000"/>
            <a:headEnd/>
            <a:tailEnd/>
          </a:ln>
          <a:effectLst/>
        </p:spPr>
      </p:pic>
      <p:sp>
        <p:nvSpPr>
          <p:cNvPr id="12" name="TextBox 11">
            <a:extLst>
              <a:ext uri="{FF2B5EF4-FFF2-40B4-BE49-F238E27FC236}">
                <a16:creationId xmlns:a16="http://schemas.microsoft.com/office/drawing/2014/main" id="{5E7B1775-D8CF-83D0-87D7-56AA1062841B}"/>
              </a:ext>
            </a:extLst>
          </p:cNvPr>
          <p:cNvSpPr txBox="1"/>
          <p:nvPr/>
        </p:nvSpPr>
        <p:spPr>
          <a:xfrm>
            <a:off x="558800" y="3982721"/>
            <a:ext cx="8585200" cy="409023"/>
          </a:xfrm>
          <a:prstGeom prst="rect">
            <a:avLst/>
          </a:prstGeom>
          <a:noFill/>
        </p:spPr>
        <p:txBody>
          <a:bodyPr wrap="square">
            <a:spAutoFit/>
          </a:bodyPr>
          <a:lstStyle/>
          <a:p>
            <a:pPr marL="0" marR="0" lvl="0" indent="0" algn="just" defTabSz="914400" rtl="0" eaLnBrk="1" fontAlgn="auto" latinLnBrk="0" hangingPunct="1">
              <a:lnSpc>
                <a:spcPct val="200000"/>
              </a:lnSpc>
              <a:spcBef>
                <a:spcPts val="0"/>
              </a:spcBef>
              <a:spcAft>
                <a:spcPts val="10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Average Monthly Rainfall in </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Wet</a:t>
            </a: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Season (mm)</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E72075AE-B07F-0783-F57D-6A32AA812775}"/>
              </a:ext>
            </a:extLst>
          </p:cNvPr>
          <p:cNvSpPr txBox="1"/>
          <p:nvPr/>
        </p:nvSpPr>
        <p:spPr>
          <a:xfrm>
            <a:off x="558800" y="548641"/>
            <a:ext cx="3777129" cy="369332"/>
          </a:xfrm>
          <a:prstGeom prst="rect">
            <a:avLst/>
          </a:prstGeom>
          <a:noFill/>
        </p:spPr>
        <p:txBody>
          <a:bodyPr wrap="square" rtlCol="0">
            <a:spAutoFit/>
          </a:bodyPr>
          <a:lstStyle/>
          <a:p>
            <a:r>
              <a:rPr lang="en-US" b="1" dirty="0"/>
              <a:t>Nov – Mar = Dry        Apr – Oct = Wet </a:t>
            </a:r>
          </a:p>
        </p:txBody>
      </p:sp>
    </p:spTree>
    <p:extLst>
      <p:ext uri="{BB962C8B-B14F-4D97-AF65-F5344CB8AC3E}">
        <p14:creationId xmlns:p14="http://schemas.microsoft.com/office/powerpoint/2010/main" val="3375906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5EDFFC7-7AB5-7378-7306-9DD878A94D8A}"/>
              </a:ext>
            </a:extLst>
          </p:cNvPr>
          <p:cNvGraphicFramePr>
            <a:graphicFrameLocks noGrp="1"/>
          </p:cNvGraphicFramePr>
          <p:nvPr>
            <p:extLst>
              <p:ext uri="{D42A27DB-BD31-4B8C-83A1-F6EECF244321}">
                <p14:modId xmlns:p14="http://schemas.microsoft.com/office/powerpoint/2010/main" val="261255551"/>
              </p:ext>
            </p:extLst>
          </p:nvPr>
        </p:nvGraphicFramePr>
        <p:xfrm>
          <a:off x="264160" y="995680"/>
          <a:ext cx="5232400" cy="1534162"/>
        </p:xfrm>
        <a:graphic>
          <a:graphicData uri="http://schemas.openxmlformats.org/drawingml/2006/table">
            <a:tbl>
              <a:tblPr firstRow="1" firstCol="1" bandRow="1"/>
              <a:tblGrid>
                <a:gridCol w="1752854">
                  <a:extLst>
                    <a:ext uri="{9D8B030D-6E8A-4147-A177-3AD203B41FA5}">
                      <a16:colId xmlns:a16="http://schemas.microsoft.com/office/drawing/2014/main" val="3226477179"/>
                    </a:ext>
                  </a:extLst>
                </a:gridCol>
                <a:gridCol w="3479546">
                  <a:extLst>
                    <a:ext uri="{9D8B030D-6E8A-4147-A177-3AD203B41FA5}">
                      <a16:colId xmlns:a16="http://schemas.microsoft.com/office/drawing/2014/main" val="2844583207"/>
                    </a:ext>
                  </a:extLst>
                </a:gridCol>
              </a:tblGrid>
              <a:tr h="314700">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r>
                        <a:rPr lang="en-GB"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Maximum Temperature in Dry Season (</a:t>
                      </a:r>
                      <a:r>
                        <a:rPr lang="en-GB" sz="10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r>
                        <a:rPr lang="en-GB"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1774646"/>
                  </a:ext>
                </a:extLst>
              </a:tr>
              <a:tr h="314700">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37.61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219332994"/>
                  </a:ext>
                </a:extLst>
              </a:tr>
              <a:tr h="314700">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38.66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421424692"/>
                  </a:ext>
                </a:extLst>
              </a:tr>
              <a:tr h="314700">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37.62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687948873"/>
                  </a:ext>
                </a:extLst>
              </a:tr>
              <a:tr h="275362">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38.09</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1964670"/>
                  </a:ext>
                </a:extLst>
              </a:tr>
            </a:tbl>
          </a:graphicData>
        </a:graphic>
      </p:graphicFrame>
      <p:sp>
        <p:nvSpPr>
          <p:cNvPr id="4" name="TextBox 3">
            <a:extLst>
              <a:ext uri="{FF2B5EF4-FFF2-40B4-BE49-F238E27FC236}">
                <a16:creationId xmlns:a16="http://schemas.microsoft.com/office/drawing/2014/main" id="{47C7496F-2EB7-240E-677B-5E484DB8912E}"/>
              </a:ext>
            </a:extLst>
          </p:cNvPr>
          <p:cNvSpPr txBox="1"/>
          <p:nvPr/>
        </p:nvSpPr>
        <p:spPr>
          <a:xfrm>
            <a:off x="365760" y="467360"/>
            <a:ext cx="4704080" cy="276999"/>
          </a:xfrm>
          <a:prstGeom prst="rect">
            <a:avLst/>
          </a:prstGeom>
          <a:noFill/>
        </p:spPr>
        <p:txBody>
          <a:bodyPr wrap="square">
            <a:spAutoFit/>
          </a:bodyPr>
          <a:lstStyle/>
          <a:p>
            <a:r>
              <a:rPr lang="en-US" sz="1200" b="1" kern="0" dirty="0">
                <a:effectLst/>
                <a:latin typeface="Times New Roman" panose="02020603050405020304" pitchFamily="18" charset="0"/>
                <a:ea typeface="Calibri" panose="020F0502020204030204" pitchFamily="34" charset="0"/>
              </a:rPr>
              <a:t>Average Monthly Maximum Temperature in Dry Season (</a:t>
            </a:r>
            <a:r>
              <a:rPr lang="en-US" sz="1100" b="1" kern="0" baseline="30000" dirty="0">
                <a:effectLst/>
                <a:latin typeface="Calibri" panose="020F0502020204030204" pitchFamily="34" charset="0"/>
                <a:ea typeface="Calibri" panose="020F0502020204030204" pitchFamily="34" charset="0"/>
                <a:cs typeface="Times New Roman" panose="02020603050405020304" pitchFamily="18" charset="0"/>
              </a:rPr>
              <a:t>0</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a:t>
            </a:r>
            <a:r>
              <a:rPr lang="en-US" sz="1200" b="1" kern="0" dirty="0">
                <a:effectLst/>
                <a:latin typeface="Times New Roman" panose="02020603050405020304" pitchFamily="18" charset="0"/>
                <a:ea typeface="Calibri" panose="020F0502020204030204" pitchFamily="34" charset="0"/>
              </a:rPr>
              <a:t>)</a:t>
            </a:r>
            <a:endParaRPr lang="en-US" dirty="0"/>
          </a:p>
        </p:txBody>
      </p:sp>
      <p:pic>
        <p:nvPicPr>
          <p:cNvPr id="5" name="Picture 4">
            <a:extLst>
              <a:ext uri="{FF2B5EF4-FFF2-40B4-BE49-F238E27FC236}">
                <a16:creationId xmlns:a16="http://schemas.microsoft.com/office/drawing/2014/main" id="{DB6BD230-B93D-5ECD-3E55-9B0622B8A80E}"/>
              </a:ext>
            </a:extLst>
          </p:cNvPr>
          <p:cNvPicPr>
            <a:picLocks noChangeAspect="1"/>
          </p:cNvPicPr>
          <p:nvPr/>
        </p:nvPicPr>
        <p:blipFill>
          <a:blip r:embed="rId2" cstate="print">
            <a:extLst>
              <a:ext uri="{28A0092B-C50C-407E-A947-70E740481C1C}">
                <a14:useLocalDpi xmlns:a14="http://schemas.microsoft.com/office/drawing/2010/main" val="0"/>
              </a:ext>
            </a:extLst>
          </a:blip>
          <a:srcRect r="4945" b="16501"/>
          <a:stretch>
            <a:fillRect/>
          </a:stretch>
        </p:blipFill>
        <p:spPr bwMode="auto">
          <a:xfrm>
            <a:off x="5516880" y="91441"/>
            <a:ext cx="6410960" cy="3333788"/>
          </a:xfrm>
          <a:prstGeom prst="rect">
            <a:avLst/>
          </a:prstGeom>
          <a:noFill/>
          <a:ln w="9525" cmpd="sng">
            <a:solidFill>
              <a:srgbClr val="000000"/>
            </a:solidFill>
            <a:miter lim="800000"/>
            <a:headEnd/>
            <a:tailEnd/>
          </a:ln>
          <a:effectLst/>
        </p:spPr>
      </p:pic>
      <p:graphicFrame>
        <p:nvGraphicFramePr>
          <p:cNvPr id="6" name="Table 5">
            <a:extLst>
              <a:ext uri="{FF2B5EF4-FFF2-40B4-BE49-F238E27FC236}">
                <a16:creationId xmlns:a16="http://schemas.microsoft.com/office/drawing/2014/main" id="{8E2A5C00-65AA-53BA-BF3F-EB261E73D04C}"/>
              </a:ext>
            </a:extLst>
          </p:cNvPr>
          <p:cNvGraphicFramePr>
            <a:graphicFrameLocks noGrp="1"/>
          </p:cNvGraphicFramePr>
          <p:nvPr>
            <p:extLst>
              <p:ext uri="{D42A27DB-BD31-4B8C-83A1-F6EECF244321}">
                <p14:modId xmlns:p14="http://schemas.microsoft.com/office/powerpoint/2010/main" val="759224567"/>
              </p:ext>
            </p:extLst>
          </p:nvPr>
        </p:nvGraphicFramePr>
        <p:xfrm>
          <a:off x="264160" y="4866640"/>
          <a:ext cx="5252720" cy="1660206"/>
        </p:xfrm>
        <a:graphic>
          <a:graphicData uri="http://schemas.openxmlformats.org/drawingml/2006/table">
            <a:tbl>
              <a:tblPr firstRow="1" firstCol="1" bandRow="1"/>
              <a:tblGrid>
                <a:gridCol w="1581069">
                  <a:extLst>
                    <a:ext uri="{9D8B030D-6E8A-4147-A177-3AD203B41FA5}">
                      <a16:colId xmlns:a16="http://schemas.microsoft.com/office/drawing/2014/main" val="260875675"/>
                    </a:ext>
                  </a:extLst>
                </a:gridCol>
                <a:gridCol w="3671651">
                  <a:extLst>
                    <a:ext uri="{9D8B030D-6E8A-4147-A177-3AD203B41FA5}">
                      <a16:colId xmlns:a16="http://schemas.microsoft.com/office/drawing/2014/main" val="621339611"/>
                    </a:ext>
                  </a:extLst>
                </a:gridCol>
              </a:tblGrid>
              <a:tr h="381170">
                <a:tc>
                  <a:txBody>
                    <a:bodyPr/>
                    <a:lstStyle/>
                    <a:p>
                      <a:pPr marL="0" marR="0"/>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Maximum Temperature in Wet Season (</a:t>
                      </a:r>
                      <a:r>
                        <a:rPr lang="en-GB" sz="12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4324936"/>
                  </a:ext>
                </a:extLst>
              </a:tr>
              <a:tr h="319759">
                <a:tc>
                  <a:txBody>
                    <a:bodyPr/>
                    <a:lstStyle/>
                    <a:p>
                      <a:pPr marL="0" marR="0"/>
                      <a:r>
                        <a:rPr lang="en-GB"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35.14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823984648"/>
                  </a:ext>
                </a:extLst>
              </a:tr>
              <a:tr h="319759">
                <a:tc>
                  <a:txBody>
                    <a:bodyPr/>
                    <a:lstStyle/>
                    <a:p>
                      <a:pPr marL="0" marR="0"/>
                      <a:r>
                        <a:rPr lang="en-GB"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39.29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758405678"/>
                  </a:ext>
                </a:extLst>
              </a:tr>
              <a:tr h="319759">
                <a:tc>
                  <a:txBody>
                    <a:bodyPr/>
                    <a:lstStyle/>
                    <a:p>
                      <a:pPr marL="0" marR="0"/>
                      <a:r>
                        <a:rPr lang="en-GB"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35.84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902719213"/>
                  </a:ext>
                </a:extLst>
              </a:tr>
              <a:tr h="319759">
                <a:tc>
                  <a:txBody>
                    <a:bodyPr/>
                    <a:lstStyle/>
                    <a:p>
                      <a:pPr marL="0" marR="0"/>
                      <a:r>
                        <a:rPr lang="en-GB"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37.17</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8743348"/>
                  </a:ext>
                </a:extLst>
              </a:tr>
            </a:tbl>
          </a:graphicData>
        </a:graphic>
      </p:graphicFrame>
      <p:pic>
        <p:nvPicPr>
          <p:cNvPr id="7" name="Picture 6">
            <a:extLst>
              <a:ext uri="{FF2B5EF4-FFF2-40B4-BE49-F238E27FC236}">
                <a16:creationId xmlns:a16="http://schemas.microsoft.com/office/drawing/2014/main" id="{426B9CFF-6144-F5DE-993F-DFDD54002F9D}"/>
              </a:ext>
            </a:extLst>
          </p:cNvPr>
          <p:cNvPicPr>
            <a:picLocks noChangeAspect="1"/>
          </p:cNvPicPr>
          <p:nvPr/>
        </p:nvPicPr>
        <p:blipFill>
          <a:blip r:embed="rId3" cstate="print">
            <a:extLst>
              <a:ext uri="{28A0092B-C50C-407E-A947-70E740481C1C}">
                <a14:useLocalDpi xmlns:a14="http://schemas.microsoft.com/office/drawing/2010/main" val="0"/>
              </a:ext>
            </a:extLst>
          </a:blip>
          <a:srcRect r="5334" b="15778"/>
          <a:stretch>
            <a:fillRect/>
          </a:stretch>
        </p:blipFill>
        <p:spPr bwMode="auto">
          <a:xfrm>
            <a:off x="5516880" y="3596640"/>
            <a:ext cx="6431280" cy="3261360"/>
          </a:xfrm>
          <a:prstGeom prst="rect">
            <a:avLst/>
          </a:prstGeom>
          <a:noFill/>
          <a:ln w="9525" cmpd="sng">
            <a:solidFill>
              <a:srgbClr val="000000"/>
            </a:solidFill>
            <a:miter lim="800000"/>
            <a:headEnd/>
            <a:tailEnd/>
          </a:ln>
          <a:effectLst/>
        </p:spPr>
      </p:pic>
      <p:sp>
        <p:nvSpPr>
          <p:cNvPr id="10" name="TextBox 9">
            <a:extLst>
              <a:ext uri="{FF2B5EF4-FFF2-40B4-BE49-F238E27FC236}">
                <a16:creationId xmlns:a16="http://schemas.microsoft.com/office/drawing/2014/main" id="{E584EC4E-55E7-E00C-25B9-6E5DBFD00413}"/>
              </a:ext>
            </a:extLst>
          </p:cNvPr>
          <p:cNvSpPr txBox="1"/>
          <p:nvPr/>
        </p:nvSpPr>
        <p:spPr>
          <a:xfrm>
            <a:off x="335280" y="4328159"/>
            <a:ext cx="5252720" cy="276999"/>
          </a:xfrm>
          <a:prstGeom prst="rect">
            <a:avLst/>
          </a:prstGeom>
          <a:noFill/>
        </p:spPr>
        <p:txBody>
          <a:bodyPr wrap="square" rtlCol="0">
            <a:spAutoFit/>
          </a:bodyPr>
          <a:lstStyle/>
          <a:p>
            <a:r>
              <a:rPr lang="en-US" sz="1200" b="1" kern="0" dirty="0">
                <a:effectLst/>
                <a:latin typeface="Times New Roman" panose="02020603050405020304" pitchFamily="18" charset="0"/>
                <a:ea typeface="Calibri" panose="020F0502020204030204" pitchFamily="34" charset="0"/>
              </a:rPr>
              <a:t>Average Monthly Maximum Temperature in Wet Season (</a:t>
            </a:r>
            <a:r>
              <a:rPr lang="en-US" sz="1200" b="1" kern="0" baseline="30000" dirty="0">
                <a:effectLst/>
                <a:latin typeface="Calibri" panose="020F0502020204030204" pitchFamily="34" charset="0"/>
                <a:ea typeface="Calibri" panose="020F0502020204030204" pitchFamily="34" charset="0"/>
                <a:cs typeface="Times New Roman" panose="02020603050405020304" pitchFamily="18" charset="0"/>
              </a:rPr>
              <a:t>0</a:t>
            </a:r>
            <a:r>
              <a:rPr lang="en-US" sz="1200" b="1" kern="0" dirty="0">
                <a:effectLst/>
                <a:latin typeface="Calibri" panose="020F0502020204030204" pitchFamily="34" charset="0"/>
                <a:ea typeface="Calibri" panose="020F0502020204030204" pitchFamily="34" charset="0"/>
                <a:cs typeface="Times New Roman" panose="02020603050405020304" pitchFamily="18" charset="0"/>
              </a:rPr>
              <a:t>C</a:t>
            </a:r>
            <a:r>
              <a:rPr lang="en-US" sz="1200" b="1" kern="0" dirty="0">
                <a:effectLst/>
                <a:latin typeface="Times New Roman" panose="02020603050405020304" pitchFamily="18" charset="0"/>
                <a:ea typeface="Calibri" panose="020F0502020204030204" pitchFamily="34" charset="0"/>
              </a:rPr>
              <a:t>)</a:t>
            </a:r>
            <a:endParaRPr lang="en-US" sz="1200" dirty="0"/>
          </a:p>
        </p:txBody>
      </p:sp>
    </p:spTree>
    <p:extLst>
      <p:ext uri="{BB962C8B-B14F-4D97-AF65-F5344CB8AC3E}">
        <p14:creationId xmlns:p14="http://schemas.microsoft.com/office/powerpoint/2010/main" val="2290558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50E583B-CDF7-437C-0099-988B0E42DC4E}"/>
              </a:ext>
            </a:extLst>
          </p:cNvPr>
          <p:cNvGraphicFramePr>
            <a:graphicFrameLocks noGrp="1"/>
          </p:cNvGraphicFramePr>
          <p:nvPr>
            <p:extLst>
              <p:ext uri="{D42A27DB-BD31-4B8C-83A1-F6EECF244321}">
                <p14:modId xmlns:p14="http://schemas.microsoft.com/office/powerpoint/2010/main" val="1436888090"/>
              </p:ext>
            </p:extLst>
          </p:nvPr>
        </p:nvGraphicFramePr>
        <p:xfrm>
          <a:off x="213360" y="4876800"/>
          <a:ext cx="5090160" cy="1696720"/>
        </p:xfrm>
        <a:graphic>
          <a:graphicData uri="http://schemas.openxmlformats.org/drawingml/2006/table">
            <a:tbl>
              <a:tblPr firstRow="1" firstCol="1" bandRow="1"/>
              <a:tblGrid>
                <a:gridCol w="1474110">
                  <a:extLst>
                    <a:ext uri="{9D8B030D-6E8A-4147-A177-3AD203B41FA5}">
                      <a16:colId xmlns:a16="http://schemas.microsoft.com/office/drawing/2014/main" val="1081085609"/>
                    </a:ext>
                  </a:extLst>
                </a:gridCol>
                <a:gridCol w="3616050">
                  <a:extLst>
                    <a:ext uri="{9D8B030D-6E8A-4147-A177-3AD203B41FA5}">
                      <a16:colId xmlns:a16="http://schemas.microsoft.com/office/drawing/2014/main" val="1249131123"/>
                    </a:ext>
                  </a:extLst>
                </a:gridCol>
              </a:tblGrid>
              <a:tr h="33934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r>
                        <a:rPr lang="en-GB"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Minimum Temperature in Wet Season (</a:t>
                      </a:r>
                      <a:r>
                        <a:rPr lang="en-GB" sz="10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r>
                        <a:rPr lang="en-GB"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7095265"/>
                  </a:ext>
                </a:extLst>
              </a:tr>
              <a:tr h="33934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20.64</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694446223"/>
                  </a:ext>
                </a:extLst>
              </a:tr>
              <a:tr h="33934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21.34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472808457"/>
                  </a:ext>
                </a:extLst>
              </a:tr>
              <a:tr h="33934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20.55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323946876"/>
                  </a:ext>
                </a:extLst>
              </a:tr>
              <a:tr h="33934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20.94</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6448496"/>
                  </a:ext>
                </a:extLst>
              </a:tr>
            </a:tbl>
          </a:graphicData>
        </a:graphic>
      </p:graphicFrame>
      <p:pic>
        <p:nvPicPr>
          <p:cNvPr id="4" name="Picture 3">
            <a:extLst>
              <a:ext uri="{FF2B5EF4-FFF2-40B4-BE49-F238E27FC236}">
                <a16:creationId xmlns:a16="http://schemas.microsoft.com/office/drawing/2014/main" id="{8A8982B3-CE94-F6F6-F6D7-28BF0F6D7DFF}"/>
              </a:ext>
            </a:extLst>
          </p:cNvPr>
          <p:cNvPicPr>
            <a:picLocks noChangeAspect="1"/>
          </p:cNvPicPr>
          <p:nvPr/>
        </p:nvPicPr>
        <p:blipFill>
          <a:blip r:embed="rId2" cstate="print">
            <a:extLst>
              <a:ext uri="{28A0092B-C50C-407E-A947-70E740481C1C}">
                <a14:useLocalDpi xmlns:a14="http://schemas.microsoft.com/office/drawing/2010/main" val="0"/>
              </a:ext>
            </a:extLst>
          </a:blip>
          <a:srcRect r="5833" b="16278"/>
          <a:stretch>
            <a:fillRect/>
          </a:stretch>
        </p:blipFill>
        <p:spPr bwMode="auto">
          <a:xfrm>
            <a:off x="6096000" y="3779520"/>
            <a:ext cx="5942965" cy="3078480"/>
          </a:xfrm>
          <a:prstGeom prst="rect">
            <a:avLst/>
          </a:prstGeom>
          <a:noFill/>
          <a:ln w="9525" cmpd="sng">
            <a:solidFill>
              <a:srgbClr val="000000"/>
            </a:solidFill>
            <a:miter lim="800000"/>
            <a:headEnd/>
            <a:tailEnd/>
          </a:ln>
          <a:effectLst/>
        </p:spPr>
      </p:pic>
      <p:sp>
        <p:nvSpPr>
          <p:cNvPr id="6" name="TextBox 5">
            <a:extLst>
              <a:ext uri="{FF2B5EF4-FFF2-40B4-BE49-F238E27FC236}">
                <a16:creationId xmlns:a16="http://schemas.microsoft.com/office/drawing/2014/main" id="{B3A52435-F090-D495-EC27-E5E0067A6F83}"/>
              </a:ext>
            </a:extLst>
          </p:cNvPr>
          <p:cNvSpPr txBox="1"/>
          <p:nvPr/>
        </p:nvSpPr>
        <p:spPr>
          <a:xfrm>
            <a:off x="325120" y="4500880"/>
            <a:ext cx="4217821" cy="553998"/>
          </a:xfrm>
          <a:prstGeom prst="rect">
            <a:avLst/>
          </a:prstGeom>
          <a:noFill/>
        </p:spPr>
        <p:txBody>
          <a:bodyPr wrap="none" rtlCol="0">
            <a:spAutoFit/>
          </a:bodyPr>
          <a:lstStyle/>
          <a:p>
            <a:r>
              <a:rPr lang="en-US" sz="1200" b="1" kern="0" dirty="0">
                <a:effectLst/>
                <a:latin typeface="Times New Roman" panose="02020603050405020304" pitchFamily="18" charset="0"/>
                <a:ea typeface="Calibri" panose="020F0502020204030204" pitchFamily="34" charset="0"/>
              </a:rPr>
              <a:t>Average Monthly Minimum Temperature in Wet Season (</a:t>
            </a:r>
            <a:r>
              <a:rPr lang="en-US" sz="1200" b="1" kern="0" baseline="30000" dirty="0">
                <a:effectLst/>
                <a:latin typeface="Times New Roman" panose="02020603050405020304" pitchFamily="18" charset="0"/>
                <a:ea typeface="Calibri" panose="020F0502020204030204" pitchFamily="34" charset="0"/>
              </a:rPr>
              <a:t>0</a:t>
            </a:r>
            <a:r>
              <a:rPr lang="en-US" sz="1200" b="1" kern="0" dirty="0">
                <a:effectLst/>
                <a:latin typeface="Times New Roman" panose="02020603050405020304" pitchFamily="18" charset="0"/>
                <a:ea typeface="Calibri" panose="020F0502020204030204" pitchFamily="34" charset="0"/>
              </a:rPr>
              <a:t>C)</a:t>
            </a:r>
            <a:endParaRPr lang="en-US" sz="1200" dirty="0"/>
          </a:p>
          <a:p>
            <a:endParaRPr lang="en-US" dirty="0"/>
          </a:p>
        </p:txBody>
      </p:sp>
      <p:pic>
        <p:nvPicPr>
          <p:cNvPr id="7" name="Picture 6">
            <a:extLst>
              <a:ext uri="{FF2B5EF4-FFF2-40B4-BE49-F238E27FC236}">
                <a16:creationId xmlns:a16="http://schemas.microsoft.com/office/drawing/2014/main" id="{588DFCEB-4716-BC2E-8353-A78289F7A82D}"/>
              </a:ext>
            </a:extLst>
          </p:cNvPr>
          <p:cNvPicPr>
            <a:picLocks noChangeAspect="1"/>
          </p:cNvPicPr>
          <p:nvPr/>
        </p:nvPicPr>
        <p:blipFill>
          <a:blip r:embed="rId3" cstate="print">
            <a:extLst>
              <a:ext uri="{28A0092B-C50C-407E-A947-70E740481C1C}">
                <a14:useLocalDpi xmlns:a14="http://schemas.microsoft.com/office/drawing/2010/main" val="0"/>
              </a:ext>
            </a:extLst>
          </a:blip>
          <a:srcRect r="6000" b="15889"/>
          <a:stretch>
            <a:fillRect/>
          </a:stretch>
        </p:blipFill>
        <p:spPr bwMode="auto">
          <a:xfrm>
            <a:off x="6096000" y="73343"/>
            <a:ext cx="5941695" cy="3523298"/>
          </a:xfrm>
          <a:prstGeom prst="rect">
            <a:avLst/>
          </a:prstGeom>
          <a:noFill/>
          <a:ln w="9525" cmpd="sng">
            <a:solidFill>
              <a:srgbClr val="000000"/>
            </a:solidFill>
            <a:miter lim="800000"/>
            <a:headEnd/>
            <a:tailEnd/>
          </a:ln>
          <a:effectLst/>
        </p:spPr>
      </p:pic>
      <p:graphicFrame>
        <p:nvGraphicFramePr>
          <p:cNvPr id="8" name="Table 7">
            <a:extLst>
              <a:ext uri="{FF2B5EF4-FFF2-40B4-BE49-F238E27FC236}">
                <a16:creationId xmlns:a16="http://schemas.microsoft.com/office/drawing/2014/main" id="{E77E05E5-3095-0217-9AB4-942134B3D6B8}"/>
              </a:ext>
            </a:extLst>
          </p:cNvPr>
          <p:cNvGraphicFramePr>
            <a:graphicFrameLocks noGrp="1"/>
          </p:cNvGraphicFramePr>
          <p:nvPr>
            <p:extLst>
              <p:ext uri="{D42A27DB-BD31-4B8C-83A1-F6EECF244321}">
                <p14:modId xmlns:p14="http://schemas.microsoft.com/office/powerpoint/2010/main" val="829936636"/>
              </p:ext>
            </p:extLst>
          </p:nvPr>
        </p:nvGraphicFramePr>
        <p:xfrm>
          <a:off x="213360" y="843280"/>
          <a:ext cx="5262880" cy="1290320"/>
        </p:xfrm>
        <a:graphic>
          <a:graphicData uri="http://schemas.openxmlformats.org/drawingml/2006/table">
            <a:tbl>
              <a:tblPr firstRow="1" firstCol="1" bandRow="1"/>
              <a:tblGrid>
                <a:gridCol w="1763065">
                  <a:extLst>
                    <a:ext uri="{9D8B030D-6E8A-4147-A177-3AD203B41FA5}">
                      <a16:colId xmlns:a16="http://schemas.microsoft.com/office/drawing/2014/main" val="3570826445"/>
                    </a:ext>
                  </a:extLst>
                </a:gridCol>
                <a:gridCol w="3499815">
                  <a:extLst>
                    <a:ext uri="{9D8B030D-6E8A-4147-A177-3AD203B41FA5}">
                      <a16:colId xmlns:a16="http://schemas.microsoft.com/office/drawing/2014/main" val="3358347667"/>
                    </a:ext>
                  </a:extLst>
                </a:gridCol>
              </a:tblGrid>
              <a:tr h="25806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Row Labels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Monthly Minimum Temperature in Dry Season (</a:t>
                      </a:r>
                      <a:r>
                        <a:rPr lang="en-GB" sz="1000" b="1"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0684573"/>
                  </a:ext>
                </a:extLst>
              </a:tr>
              <a:tr h="25806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Adamawa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15.36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7565833"/>
                  </a:ext>
                </a:extLst>
              </a:tr>
              <a:tr h="25806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Borno</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14.26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942974674"/>
                  </a:ext>
                </a:extLst>
              </a:tr>
              <a:tr h="25806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r>
                        <a:rPr lang="en-GB" sz="1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14.42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015521393"/>
                  </a:ext>
                </a:extLst>
              </a:tr>
              <a:tr h="258064">
                <a:tc>
                  <a:txBody>
                    <a:bodyPr/>
                    <a:lstStyle/>
                    <a:p>
                      <a:pPr marL="0" marR="0"/>
                      <a:r>
                        <a:rPr lang="en-GB" sz="1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 Total</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r>
                        <a:rPr lang="en-GB" sz="1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14.68</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6569526"/>
                  </a:ext>
                </a:extLst>
              </a:tr>
            </a:tbl>
          </a:graphicData>
        </a:graphic>
      </p:graphicFrame>
      <p:sp>
        <p:nvSpPr>
          <p:cNvPr id="11" name="TextBox 10">
            <a:extLst>
              <a:ext uri="{FF2B5EF4-FFF2-40B4-BE49-F238E27FC236}">
                <a16:creationId xmlns:a16="http://schemas.microsoft.com/office/drawing/2014/main" id="{73613B9B-7344-BDD6-9FC0-D02E064C8518}"/>
              </a:ext>
            </a:extLst>
          </p:cNvPr>
          <p:cNvSpPr txBox="1"/>
          <p:nvPr/>
        </p:nvSpPr>
        <p:spPr>
          <a:xfrm>
            <a:off x="509851" y="284480"/>
            <a:ext cx="4185490" cy="553998"/>
          </a:xfrm>
          <a:prstGeom prst="rect">
            <a:avLst/>
          </a:prstGeom>
          <a:noFill/>
        </p:spPr>
        <p:txBody>
          <a:bodyPr wrap="square" rtlCol="0">
            <a:spAutoFit/>
          </a:bodyPr>
          <a:lstStyle/>
          <a:p>
            <a:r>
              <a:rPr lang="en-US" sz="1200" b="1" kern="0" dirty="0">
                <a:effectLst/>
                <a:latin typeface="Times New Roman" panose="02020603050405020304" pitchFamily="18" charset="0"/>
                <a:ea typeface="Calibri" panose="020F0502020204030204" pitchFamily="34" charset="0"/>
              </a:rPr>
              <a:t>Average Monthly Minimum Temperature in Dry Season (</a:t>
            </a:r>
            <a:r>
              <a:rPr lang="en-US" sz="1200" b="1" kern="0" baseline="30000" dirty="0">
                <a:effectLst/>
                <a:latin typeface="Times New Roman" panose="02020603050405020304" pitchFamily="18" charset="0"/>
                <a:ea typeface="Calibri" panose="020F0502020204030204" pitchFamily="34" charset="0"/>
              </a:rPr>
              <a:t>0</a:t>
            </a:r>
            <a:r>
              <a:rPr lang="en-US" sz="1200" b="1" kern="0" dirty="0">
                <a:effectLst/>
                <a:latin typeface="Times New Roman" panose="02020603050405020304" pitchFamily="18" charset="0"/>
                <a:ea typeface="Calibri" panose="020F0502020204030204" pitchFamily="34" charset="0"/>
              </a:rPr>
              <a:t>C)</a:t>
            </a:r>
            <a:endParaRPr lang="en-US" sz="1200" dirty="0"/>
          </a:p>
          <a:p>
            <a:endParaRPr lang="en-US" dirty="0"/>
          </a:p>
        </p:txBody>
      </p:sp>
    </p:spTree>
    <p:extLst>
      <p:ext uri="{BB962C8B-B14F-4D97-AF65-F5344CB8AC3E}">
        <p14:creationId xmlns:p14="http://schemas.microsoft.com/office/powerpoint/2010/main" val="153433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05085-CAD4-5445-1790-AB5E0A283771}"/>
              </a:ext>
            </a:extLst>
          </p:cNvPr>
          <p:cNvPicPr>
            <a:picLocks noChangeAspect="1"/>
          </p:cNvPicPr>
          <p:nvPr/>
        </p:nvPicPr>
        <p:blipFill>
          <a:blip r:embed="rId2"/>
          <a:stretch>
            <a:fillRect/>
          </a:stretch>
        </p:blipFill>
        <p:spPr>
          <a:xfrm>
            <a:off x="3047736" y="1219201"/>
            <a:ext cx="6096528" cy="3924448"/>
          </a:xfrm>
          <a:prstGeom prst="rect">
            <a:avLst/>
          </a:prstGeom>
        </p:spPr>
      </p:pic>
      <p:sp>
        <p:nvSpPr>
          <p:cNvPr id="4" name="TextBox 3">
            <a:extLst>
              <a:ext uri="{FF2B5EF4-FFF2-40B4-BE49-F238E27FC236}">
                <a16:creationId xmlns:a16="http://schemas.microsoft.com/office/drawing/2014/main" id="{CBD641DB-BB58-EA2B-650A-5352C838F9D2}"/>
              </a:ext>
            </a:extLst>
          </p:cNvPr>
          <p:cNvSpPr txBox="1"/>
          <p:nvPr/>
        </p:nvSpPr>
        <p:spPr>
          <a:xfrm>
            <a:off x="1803748" y="144379"/>
            <a:ext cx="6769899" cy="400110"/>
          </a:xfrm>
          <a:prstGeom prst="rect">
            <a:avLst/>
          </a:prstGeom>
          <a:noFill/>
        </p:spPr>
        <p:txBody>
          <a:bodyPr wrap="square" rtlCol="0">
            <a:spAutoFit/>
          </a:bodyPr>
          <a:lstStyle/>
          <a:p>
            <a:r>
              <a:rPr lang="en-US" sz="2000" dirty="0">
                <a:latin typeface="Algerian" panose="04020705040A02060702" pitchFamily="82" charset="0"/>
              </a:rPr>
              <a:t>Objective 2. FACTORS THAT INFLUENCE MIGRATION</a:t>
            </a:r>
          </a:p>
        </p:txBody>
      </p:sp>
      <p:sp>
        <p:nvSpPr>
          <p:cNvPr id="6" name="TextBox 5">
            <a:extLst>
              <a:ext uri="{FF2B5EF4-FFF2-40B4-BE49-F238E27FC236}">
                <a16:creationId xmlns:a16="http://schemas.microsoft.com/office/drawing/2014/main" id="{5773FCC0-F218-FC16-F6D2-39C2B5893731}"/>
              </a:ext>
            </a:extLst>
          </p:cNvPr>
          <p:cNvSpPr txBox="1"/>
          <p:nvPr/>
        </p:nvSpPr>
        <p:spPr>
          <a:xfrm>
            <a:off x="385552" y="5618480"/>
            <a:ext cx="3851168" cy="646331"/>
          </a:xfrm>
          <a:prstGeom prst="rect">
            <a:avLst/>
          </a:prstGeom>
          <a:noFill/>
        </p:spPr>
        <p:txBody>
          <a:bodyPr wrap="square" rtlCol="0">
            <a:spAutoFit/>
          </a:bodyPr>
          <a:lstStyle/>
          <a:p>
            <a:pPr algn="ct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Migrants’ Origin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aphicFrame>
        <p:nvGraphicFramePr>
          <p:cNvPr id="3" name="Chart 2">
            <a:extLst>
              <a:ext uri="{FF2B5EF4-FFF2-40B4-BE49-F238E27FC236}">
                <a16:creationId xmlns:a16="http://schemas.microsoft.com/office/drawing/2014/main" id="{7D90BC7C-D3E3-A3CD-0984-F7F7AC6FB39A}"/>
              </a:ext>
            </a:extLst>
          </p:cNvPr>
          <p:cNvGraphicFramePr/>
          <p:nvPr>
            <p:extLst>
              <p:ext uri="{D42A27DB-BD31-4B8C-83A1-F6EECF244321}">
                <p14:modId xmlns:p14="http://schemas.microsoft.com/office/powerpoint/2010/main" val="3502252752"/>
              </p:ext>
            </p:extLst>
          </p:nvPr>
        </p:nvGraphicFramePr>
        <p:xfrm>
          <a:off x="5415280" y="833119"/>
          <a:ext cx="6522720" cy="478536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18510A9E-108D-6916-48E2-1093BAFBE7ED}"/>
              </a:ext>
            </a:extLst>
          </p:cNvPr>
          <p:cNvSpPr txBox="1"/>
          <p:nvPr/>
        </p:nvSpPr>
        <p:spPr>
          <a:xfrm>
            <a:off x="8046720" y="5791201"/>
            <a:ext cx="2936239" cy="646331"/>
          </a:xfrm>
          <a:prstGeom prst="rect">
            <a:avLst/>
          </a:prstGeom>
          <a:noFill/>
        </p:spPr>
        <p:txBody>
          <a:bodyPr wrap="square" rtlCol="0">
            <a:spAutoFit/>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Reasons for Migration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mc:AlternateContent xmlns:mc="http://schemas.openxmlformats.org/markup-compatibility/2006" xmlns:cx1="http://schemas.microsoft.com/office/drawing/2015/9/8/chartex">
        <mc:Choice Requires="cx1">
          <p:graphicFrame>
            <p:nvGraphicFramePr>
              <p:cNvPr id="7" name="Chart 6">
                <a:extLst>
                  <a:ext uri="{FF2B5EF4-FFF2-40B4-BE49-F238E27FC236}">
                    <a16:creationId xmlns:a16="http://schemas.microsoft.com/office/drawing/2014/main" id="{F45F5274-A81E-8D14-9D7D-CB228E5918C8}"/>
                  </a:ext>
                </a:extLst>
              </p:cNvPr>
              <p:cNvGraphicFramePr/>
              <p:nvPr>
                <p:extLst>
                  <p:ext uri="{D42A27DB-BD31-4B8C-83A1-F6EECF244321}">
                    <p14:modId xmlns:p14="http://schemas.microsoft.com/office/powerpoint/2010/main" val="303539396"/>
                  </p:ext>
                </p:extLst>
              </p:nvPr>
            </p:nvGraphicFramePr>
            <p:xfrm>
              <a:off x="146757" y="1591733"/>
              <a:ext cx="5949244" cy="327363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7" name="Chart 6">
                <a:extLst>
                  <a:ext uri="{FF2B5EF4-FFF2-40B4-BE49-F238E27FC236}">
                    <a16:creationId xmlns:a16="http://schemas.microsoft.com/office/drawing/2014/main" id="{F45F5274-A81E-8D14-9D7D-CB228E5918C8}"/>
                  </a:ext>
                </a:extLst>
              </p:cNvPr>
              <p:cNvPicPr>
                <a:picLocks noGrp="1" noRot="1" noChangeAspect="1" noMove="1" noResize="1" noEditPoints="1" noAdjustHandles="1" noChangeArrowheads="1" noChangeShapeType="1"/>
              </p:cNvPicPr>
              <p:nvPr/>
            </p:nvPicPr>
            <p:blipFill>
              <a:blip r:embed="rId5"/>
              <a:stretch>
                <a:fillRect/>
              </a:stretch>
            </p:blipFill>
            <p:spPr>
              <a:xfrm>
                <a:off x="146757" y="1591733"/>
                <a:ext cx="5949244" cy="3273637"/>
              </a:xfrm>
              <a:prstGeom prst="rect">
                <a:avLst/>
              </a:prstGeom>
            </p:spPr>
          </p:pic>
        </mc:Fallback>
      </mc:AlternateContent>
    </p:spTree>
    <p:extLst>
      <p:ext uri="{BB962C8B-B14F-4D97-AF65-F5344CB8AC3E}">
        <p14:creationId xmlns:p14="http://schemas.microsoft.com/office/powerpoint/2010/main" val="380416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Graphic spid="3" grpId="0">
        <p:bldAsOne/>
      </p:bldGraphic>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E05247C-A18C-4D32-E423-64FA0F6DD9CA}"/>
              </a:ext>
            </a:extLst>
          </p:cNvPr>
          <p:cNvGraphicFramePr/>
          <p:nvPr>
            <p:extLst>
              <p:ext uri="{D42A27DB-BD31-4B8C-83A1-F6EECF244321}">
                <p14:modId xmlns:p14="http://schemas.microsoft.com/office/powerpoint/2010/main" val="3529082743"/>
              </p:ext>
            </p:extLst>
          </p:nvPr>
        </p:nvGraphicFramePr>
        <p:xfrm>
          <a:off x="721360" y="386080"/>
          <a:ext cx="5953760" cy="517144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8920BC1-F36C-17C7-03E7-5F44D1187B1F}"/>
              </a:ext>
            </a:extLst>
          </p:cNvPr>
          <p:cNvSpPr txBox="1"/>
          <p:nvPr/>
        </p:nvSpPr>
        <p:spPr>
          <a:xfrm>
            <a:off x="447040" y="5696465"/>
            <a:ext cx="5384800" cy="369332"/>
          </a:xfrm>
          <a:prstGeom prst="rect">
            <a:avLst/>
          </a:prstGeom>
          <a:noFill/>
        </p:spPr>
        <p:txBody>
          <a:bodyPr wrap="square" rtlCol="0">
            <a:spAutoFit/>
          </a:bodyPr>
          <a:lstStyle/>
          <a:p>
            <a:pPr marL="0" marR="0" algn="ct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Barriers to main livelihood at present location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Chart 1">
            <a:extLst>
              <a:ext uri="{FF2B5EF4-FFF2-40B4-BE49-F238E27FC236}">
                <a16:creationId xmlns:a16="http://schemas.microsoft.com/office/drawing/2014/main" id="{32C453F5-8D0F-0EC1-3987-2BA217C3890D}"/>
              </a:ext>
            </a:extLst>
          </p:cNvPr>
          <p:cNvGraphicFramePr/>
          <p:nvPr>
            <p:extLst>
              <p:ext uri="{D42A27DB-BD31-4B8C-83A1-F6EECF244321}">
                <p14:modId xmlns:p14="http://schemas.microsoft.com/office/powerpoint/2010/main" val="524667200"/>
              </p:ext>
            </p:extLst>
          </p:nvPr>
        </p:nvGraphicFramePr>
        <p:xfrm>
          <a:off x="6675120" y="558800"/>
          <a:ext cx="5100320" cy="468375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E1D4A0C-42FA-03E9-1E9F-7BBD552BA228}"/>
              </a:ext>
            </a:extLst>
          </p:cNvPr>
          <p:cNvSpPr txBox="1"/>
          <p:nvPr/>
        </p:nvSpPr>
        <p:spPr>
          <a:xfrm>
            <a:off x="7589520" y="5557520"/>
            <a:ext cx="3698240" cy="646331"/>
          </a:xfrm>
          <a:prstGeom prst="rect">
            <a:avLst/>
          </a:prstGeom>
          <a:noFill/>
        </p:spPr>
        <p:txBody>
          <a:bodyPr wrap="square" rtlCol="0">
            <a:spAutoFit/>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Challenges of leaving ones’ origin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3993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Graphic spid="2" grpId="0">
        <p:bldAsOne/>
      </p:bldGraphic>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rmer Anne experiments with orange-flesh sweet potatoes | ONE">
            <a:extLst>
              <a:ext uri="{FF2B5EF4-FFF2-40B4-BE49-F238E27FC236}">
                <a16:creationId xmlns:a16="http://schemas.microsoft.com/office/drawing/2014/main" id="{C27291D7-DB76-47C1-31E3-941D7AF758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2184" y="-239524"/>
            <a:ext cx="2789816" cy="29188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D4FEA9C-6120-BA67-C263-A1F32B685541}"/>
              </a:ext>
            </a:extLst>
          </p:cNvPr>
          <p:cNvSpPr txBox="1"/>
          <p:nvPr/>
        </p:nvSpPr>
        <p:spPr>
          <a:xfrm>
            <a:off x="2657139" y="1070114"/>
            <a:ext cx="7057017" cy="430887"/>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The rise in insecurity (Boko haram terrorism since 2009)</a:t>
            </a:r>
          </a:p>
        </p:txBody>
      </p:sp>
      <p:sp>
        <p:nvSpPr>
          <p:cNvPr id="5" name="TextBox 4">
            <a:extLst>
              <a:ext uri="{FF2B5EF4-FFF2-40B4-BE49-F238E27FC236}">
                <a16:creationId xmlns:a16="http://schemas.microsoft.com/office/drawing/2014/main" id="{943D8C97-87D7-97F6-82BF-8C2180F91BBC}"/>
              </a:ext>
            </a:extLst>
          </p:cNvPr>
          <p:cNvSpPr txBox="1"/>
          <p:nvPr/>
        </p:nvSpPr>
        <p:spPr>
          <a:xfrm>
            <a:off x="2979867" y="1658594"/>
            <a:ext cx="5798373" cy="707887"/>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Covid – 19 pandemic</a:t>
            </a:r>
          </a:p>
          <a:p>
            <a:endParaRPr lang="en-US" dirty="0"/>
          </a:p>
        </p:txBody>
      </p:sp>
      <p:sp>
        <p:nvSpPr>
          <p:cNvPr id="6" name="TextBox 5">
            <a:extLst>
              <a:ext uri="{FF2B5EF4-FFF2-40B4-BE49-F238E27FC236}">
                <a16:creationId xmlns:a16="http://schemas.microsoft.com/office/drawing/2014/main" id="{FDD56551-352D-F7EE-C652-7528EB4DF09B}"/>
              </a:ext>
            </a:extLst>
          </p:cNvPr>
          <p:cNvSpPr txBox="1"/>
          <p:nvPr/>
        </p:nvSpPr>
        <p:spPr>
          <a:xfrm>
            <a:off x="3345628" y="2147331"/>
            <a:ext cx="5016053" cy="707888"/>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Desert Encroachment</a:t>
            </a:r>
          </a:p>
          <a:p>
            <a:endParaRPr lang="en-US" dirty="0"/>
          </a:p>
        </p:txBody>
      </p:sp>
      <p:sp>
        <p:nvSpPr>
          <p:cNvPr id="7" name="TextBox 6">
            <a:extLst>
              <a:ext uri="{FF2B5EF4-FFF2-40B4-BE49-F238E27FC236}">
                <a16:creationId xmlns:a16="http://schemas.microsoft.com/office/drawing/2014/main" id="{A274D3B4-9726-1F95-B1DC-B2B399A5B91B}"/>
              </a:ext>
            </a:extLst>
          </p:cNvPr>
          <p:cNvSpPr txBox="1"/>
          <p:nvPr/>
        </p:nvSpPr>
        <p:spPr>
          <a:xfrm>
            <a:off x="3672697" y="2751314"/>
            <a:ext cx="5105543" cy="707886"/>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Shrinking of lake Chad</a:t>
            </a:r>
          </a:p>
          <a:p>
            <a:endParaRPr lang="en-US" dirty="0"/>
          </a:p>
        </p:txBody>
      </p:sp>
      <p:sp>
        <p:nvSpPr>
          <p:cNvPr id="8" name="TextBox 7">
            <a:extLst>
              <a:ext uri="{FF2B5EF4-FFF2-40B4-BE49-F238E27FC236}">
                <a16:creationId xmlns:a16="http://schemas.microsoft.com/office/drawing/2014/main" id="{2A00E925-CC87-A7C2-AFEE-7B0DB3FB26A6}"/>
              </a:ext>
            </a:extLst>
          </p:cNvPr>
          <p:cNvSpPr txBox="1"/>
          <p:nvPr/>
        </p:nvSpPr>
        <p:spPr>
          <a:xfrm>
            <a:off x="4120179" y="3343956"/>
            <a:ext cx="4241501" cy="707886"/>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Climate variability </a:t>
            </a:r>
          </a:p>
          <a:p>
            <a:endParaRPr lang="en-US" dirty="0"/>
          </a:p>
        </p:txBody>
      </p:sp>
      <p:sp>
        <p:nvSpPr>
          <p:cNvPr id="9" name="TextBox 8">
            <a:extLst>
              <a:ext uri="{FF2B5EF4-FFF2-40B4-BE49-F238E27FC236}">
                <a16:creationId xmlns:a16="http://schemas.microsoft.com/office/drawing/2014/main" id="{05489053-6571-4F22-10C7-B8E1AD049B79}"/>
              </a:ext>
            </a:extLst>
          </p:cNvPr>
          <p:cNvSpPr txBox="1"/>
          <p:nvPr/>
        </p:nvSpPr>
        <p:spPr>
          <a:xfrm>
            <a:off x="4528085" y="3844033"/>
            <a:ext cx="5105543" cy="707886"/>
          </a:xfrm>
          <a:prstGeom prst="rect">
            <a:avLst/>
          </a:prstGeom>
          <a:noFill/>
        </p:spPr>
        <p:txBody>
          <a:bodyPr wrap="square" rtlCol="0">
            <a:spAutoFit/>
          </a:bodyPr>
          <a:lstStyle/>
          <a:p>
            <a:pPr marL="285750" indent="-285750">
              <a:buFont typeface="Wingdings" panose="05000000000000000000" pitchFamily="2" charset="2"/>
              <a:buChar char="Ø"/>
            </a:pPr>
            <a:r>
              <a:rPr lang="en-US" sz="2200" dirty="0"/>
              <a:t>Economic hardship </a:t>
            </a:r>
          </a:p>
          <a:p>
            <a:endParaRPr lang="en-US" dirty="0"/>
          </a:p>
        </p:txBody>
      </p:sp>
      <p:sp>
        <p:nvSpPr>
          <p:cNvPr id="10" name="TextBox 9">
            <a:extLst>
              <a:ext uri="{FF2B5EF4-FFF2-40B4-BE49-F238E27FC236}">
                <a16:creationId xmlns:a16="http://schemas.microsoft.com/office/drawing/2014/main" id="{52CD7591-8D29-5D82-D319-9D4EA3AF838A}"/>
              </a:ext>
            </a:extLst>
          </p:cNvPr>
          <p:cNvSpPr txBox="1"/>
          <p:nvPr/>
        </p:nvSpPr>
        <p:spPr>
          <a:xfrm>
            <a:off x="4216998" y="162560"/>
            <a:ext cx="5416630" cy="461665"/>
          </a:xfrm>
          <a:prstGeom prst="rect">
            <a:avLst/>
          </a:prstGeom>
          <a:noFill/>
        </p:spPr>
        <p:txBody>
          <a:bodyPr wrap="square" rtlCol="0">
            <a:spAutoFit/>
          </a:bodyPr>
          <a:lstStyle/>
          <a:p>
            <a:r>
              <a:rPr lang="en-US" sz="2400" dirty="0">
                <a:latin typeface="Algerian" panose="04020705040A02060702" pitchFamily="82" charset="0"/>
              </a:rPr>
              <a:t>PROBLEM STATEMENT</a:t>
            </a:r>
          </a:p>
        </p:txBody>
      </p:sp>
      <p:pic>
        <p:nvPicPr>
          <p:cNvPr id="1028" name="Picture 4" descr="Weekly Livestock Report #6- 14 February 2022 | ProAgri">
            <a:extLst>
              <a:ext uri="{FF2B5EF4-FFF2-40B4-BE49-F238E27FC236}">
                <a16:creationId xmlns:a16="http://schemas.microsoft.com/office/drawing/2014/main" id="{E52FE8FD-197D-AB92-29D5-BD5C79B01C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40" y="4035938"/>
            <a:ext cx="2847788" cy="282206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58CC4F6-3A09-1DDD-6A88-A55B5CEEFD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36716" y="3944930"/>
            <a:ext cx="4388878" cy="2622788"/>
          </a:xfrm>
          <a:prstGeom prst="rect">
            <a:avLst/>
          </a:prstGeom>
          <a:noFill/>
          <a:ln>
            <a:noFill/>
          </a:ln>
        </p:spPr>
      </p:pic>
    </p:spTree>
    <p:extLst>
      <p:ext uri="{BB962C8B-B14F-4D97-AF65-F5344CB8AC3E}">
        <p14:creationId xmlns:p14="http://schemas.microsoft.com/office/powerpoint/2010/main" val="235382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2AA3C1C-519B-43D5-3BB2-2854B847E3F4}"/>
              </a:ext>
            </a:extLst>
          </p:cNvPr>
          <p:cNvGraphicFramePr/>
          <p:nvPr>
            <p:extLst>
              <p:ext uri="{D42A27DB-BD31-4B8C-83A1-F6EECF244321}">
                <p14:modId xmlns:p14="http://schemas.microsoft.com/office/powerpoint/2010/main" val="1593680210"/>
              </p:ext>
            </p:extLst>
          </p:nvPr>
        </p:nvGraphicFramePr>
        <p:xfrm>
          <a:off x="0" y="572869"/>
          <a:ext cx="7345680" cy="474081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5C09886-70AA-6ACD-7A9E-EE67431FEC34}"/>
              </a:ext>
            </a:extLst>
          </p:cNvPr>
          <p:cNvSpPr txBox="1"/>
          <p:nvPr/>
        </p:nvSpPr>
        <p:spPr>
          <a:xfrm>
            <a:off x="355208" y="5638800"/>
            <a:ext cx="6015112" cy="646331"/>
          </a:xfrm>
          <a:prstGeom prst="rect">
            <a:avLst/>
          </a:prstGeom>
          <a:noFill/>
        </p:spPr>
        <p:txBody>
          <a:bodyPr wrap="square" rtlCol="0">
            <a:spAutoFit/>
          </a:bodyPr>
          <a:lstStyle/>
          <a:p>
            <a:pPr algn="ct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Negative effect of migration on the destination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aphicFrame>
        <p:nvGraphicFramePr>
          <p:cNvPr id="4" name="Chart 3">
            <a:extLst>
              <a:ext uri="{FF2B5EF4-FFF2-40B4-BE49-F238E27FC236}">
                <a16:creationId xmlns:a16="http://schemas.microsoft.com/office/drawing/2014/main" id="{BFC8C50E-A6EC-7372-4E7C-061E145CAF7D}"/>
              </a:ext>
            </a:extLst>
          </p:cNvPr>
          <p:cNvGraphicFramePr/>
          <p:nvPr>
            <p:extLst>
              <p:ext uri="{D42A27DB-BD31-4B8C-83A1-F6EECF244321}">
                <p14:modId xmlns:p14="http://schemas.microsoft.com/office/powerpoint/2010/main" val="266095347"/>
              </p:ext>
            </p:extLst>
          </p:nvPr>
        </p:nvGraphicFramePr>
        <p:xfrm>
          <a:off x="6705600" y="741680"/>
          <a:ext cx="5405120" cy="413512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29290AD-B29E-7259-429C-9CAC50519522}"/>
              </a:ext>
            </a:extLst>
          </p:cNvPr>
          <p:cNvSpPr txBox="1"/>
          <p:nvPr/>
        </p:nvSpPr>
        <p:spPr>
          <a:xfrm>
            <a:off x="7884160" y="5638800"/>
            <a:ext cx="3952632" cy="646331"/>
          </a:xfrm>
          <a:prstGeom prst="rect">
            <a:avLst/>
          </a:prstGeom>
          <a:noFill/>
        </p:spPr>
        <p:txBody>
          <a:bodyPr wrap="square" rtlCol="0">
            <a:spAutoFit/>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Negative effect of migration on origin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2042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Graphic spid="4" grpId="0">
        <p:bldAsOne/>
      </p:bldGraphic>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DD15C36-CF74-C487-CCBB-D69A01EED172}"/>
              </a:ext>
            </a:extLst>
          </p:cNvPr>
          <p:cNvGraphicFramePr/>
          <p:nvPr>
            <p:extLst>
              <p:ext uri="{D42A27DB-BD31-4B8C-83A1-F6EECF244321}">
                <p14:modId xmlns:p14="http://schemas.microsoft.com/office/powerpoint/2010/main" val="1300279066"/>
              </p:ext>
            </p:extLst>
          </p:nvPr>
        </p:nvGraphicFramePr>
        <p:xfrm>
          <a:off x="883920" y="426720"/>
          <a:ext cx="4643120" cy="516128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E4DDE16E-5A0B-DD7F-A08B-EFB27D95860E}"/>
              </a:ext>
            </a:extLst>
          </p:cNvPr>
          <p:cNvSpPr txBox="1"/>
          <p:nvPr/>
        </p:nvSpPr>
        <p:spPr>
          <a:xfrm>
            <a:off x="121919" y="5693509"/>
            <a:ext cx="5974081" cy="646331"/>
          </a:xfrm>
          <a:prstGeom prst="rect">
            <a:avLst/>
          </a:prstGeom>
          <a:noFill/>
        </p:spPr>
        <p:txBody>
          <a:bodyPr wrap="square" rtlCol="0">
            <a:spAutoFit/>
          </a:bodyPr>
          <a:lstStyle/>
          <a:p>
            <a:pPr algn="ctr"/>
            <a:r>
              <a:rPr lang="en-US" sz="1800" b="1" kern="0" dirty="0">
                <a:effectLst/>
                <a:latin typeface="Times New Roman" panose="02020603050405020304" pitchFamily="18" charset="0"/>
                <a:ea typeface="Calibri" panose="020F0502020204030204" pitchFamily="34" charset="0"/>
              </a:rPr>
              <a:t>Effects of migration on Land use</a:t>
            </a:r>
            <a:r>
              <a:rPr lang="en-US" b="1" kern="0" dirty="0">
                <a:latin typeface="Times New Roman" panose="02020603050405020304" pitchFamily="18" charset="0"/>
                <a:ea typeface="Calibri" panose="020F0502020204030204" pitchFamily="34" charset="0"/>
              </a:rPr>
              <a:t> and </a:t>
            </a:r>
            <a:r>
              <a:rPr lang="en-US" sz="1800" b="1" kern="0" dirty="0">
                <a:effectLst/>
                <a:latin typeface="Times New Roman" panose="02020603050405020304" pitchFamily="18" charset="0"/>
                <a:ea typeface="Calibri" panose="020F0502020204030204" pitchFamily="34" charset="0"/>
              </a:rPr>
              <a:t>Land cover at the destination</a:t>
            </a:r>
            <a:endParaRPr lang="en-US" dirty="0"/>
          </a:p>
        </p:txBody>
      </p:sp>
      <p:graphicFrame>
        <p:nvGraphicFramePr>
          <p:cNvPr id="2" name="Chart 1">
            <a:extLst>
              <a:ext uri="{FF2B5EF4-FFF2-40B4-BE49-F238E27FC236}">
                <a16:creationId xmlns:a16="http://schemas.microsoft.com/office/drawing/2014/main" id="{66DB0D1B-FF90-5FFC-7BE9-BC05A8FE55C6}"/>
              </a:ext>
            </a:extLst>
          </p:cNvPr>
          <p:cNvGraphicFramePr/>
          <p:nvPr>
            <p:extLst>
              <p:ext uri="{D42A27DB-BD31-4B8C-83A1-F6EECF244321}">
                <p14:modId xmlns:p14="http://schemas.microsoft.com/office/powerpoint/2010/main" val="3105282476"/>
              </p:ext>
            </p:extLst>
          </p:nvPr>
        </p:nvGraphicFramePr>
        <p:xfrm>
          <a:off x="6014720" y="426720"/>
          <a:ext cx="588264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3439198-E416-6E82-F022-3B7682531F5C}"/>
              </a:ext>
            </a:extLst>
          </p:cNvPr>
          <p:cNvSpPr txBox="1"/>
          <p:nvPr/>
        </p:nvSpPr>
        <p:spPr>
          <a:xfrm>
            <a:off x="7366000" y="5831840"/>
            <a:ext cx="3789680" cy="646331"/>
          </a:xfrm>
          <a:prstGeom prst="rect">
            <a:avLst/>
          </a:prstGeom>
          <a:noFill/>
        </p:spPr>
        <p:txBody>
          <a:bodyPr wrap="square" rtlCol="0">
            <a:spAutoFit/>
          </a:bodyPr>
          <a:lstStyle/>
          <a:p>
            <a:r>
              <a:rPr lang="en-US" sz="1800" b="1" kern="0" dirty="0">
                <a:effectLst/>
                <a:latin typeface="Times New Roman" panose="02020603050405020304" pitchFamily="18" charset="0"/>
                <a:ea typeface="Calibri" panose="020F0502020204030204" pitchFamily="34" charset="0"/>
              </a:rPr>
              <a:t>Positive effect of migration on origin </a:t>
            </a:r>
            <a:endParaRPr lang="en-US" dirty="0"/>
          </a:p>
          <a:p>
            <a:endParaRPr lang="en-US" dirty="0"/>
          </a:p>
        </p:txBody>
      </p:sp>
    </p:spTree>
    <p:extLst>
      <p:ext uri="{BB962C8B-B14F-4D97-AF65-F5344CB8AC3E}">
        <p14:creationId xmlns:p14="http://schemas.microsoft.com/office/powerpoint/2010/main" val="383406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Graphic spid="2" grpId="0">
        <p:bldAsOne/>
      </p:bldGraphic>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FDDB153-D2BB-55A1-D52C-6EF993769F21}"/>
              </a:ext>
            </a:extLst>
          </p:cNvPr>
          <p:cNvSpPr txBox="1"/>
          <p:nvPr/>
        </p:nvSpPr>
        <p:spPr>
          <a:xfrm>
            <a:off x="3983276" y="112734"/>
            <a:ext cx="2855935" cy="369332"/>
          </a:xfrm>
          <a:prstGeom prst="rect">
            <a:avLst/>
          </a:prstGeom>
          <a:noFill/>
        </p:spPr>
        <p:txBody>
          <a:bodyPr wrap="square" rtlCol="0">
            <a:spAutoFit/>
          </a:bodyPr>
          <a:lstStyle/>
          <a:p>
            <a:r>
              <a:rPr lang="en-US" dirty="0">
                <a:latin typeface="Algerian" panose="04020705040A02060702" pitchFamily="82" charset="0"/>
              </a:rPr>
              <a:t>ATTITUDE TO MIGRATION</a:t>
            </a:r>
          </a:p>
        </p:txBody>
      </p:sp>
      <p:graphicFrame>
        <p:nvGraphicFramePr>
          <p:cNvPr id="5" name="Table 4">
            <a:extLst>
              <a:ext uri="{FF2B5EF4-FFF2-40B4-BE49-F238E27FC236}">
                <a16:creationId xmlns:a16="http://schemas.microsoft.com/office/drawing/2014/main" id="{78C062F4-79C9-D5A8-A192-69EF1D4D0DA2}"/>
              </a:ext>
            </a:extLst>
          </p:cNvPr>
          <p:cNvGraphicFramePr>
            <a:graphicFrameLocks noGrp="1"/>
          </p:cNvGraphicFramePr>
          <p:nvPr>
            <p:extLst>
              <p:ext uri="{D42A27DB-BD31-4B8C-83A1-F6EECF244321}">
                <p14:modId xmlns:p14="http://schemas.microsoft.com/office/powerpoint/2010/main" val="797893172"/>
              </p:ext>
            </p:extLst>
          </p:nvPr>
        </p:nvGraphicFramePr>
        <p:xfrm>
          <a:off x="518160" y="751841"/>
          <a:ext cx="11043920" cy="5546789"/>
        </p:xfrm>
        <a:graphic>
          <a:graphicData uri="http://schemas.openxmlformats.org/drawingml/2006/table">
            <a:tbl>
              <a:tblPr firstRow="1" firstCol="1" bandRow="1"/>
              <a:tblGrid>
                <a:gridCol w="6650023">
                  <a:extLst>
                    <a:ext uri="{9D8B030D-6E8A-4147-A177-3AD203B41FA5}">
                      <a16:colId xmlns:a16="http://schemas.microsoft.com/office/drawing/2014/main" val="1653508138"/>
                    </a:ext>
                  </a:extLst>
                </a:gridCol>
                <a:gridCol w="4393897">
                  <a:extLst>
                    <a:ext uri="{9D8B030D-6E8A-4147-A177-3AD203B41FA5}">
                      <a16:colId xmlns:a16="http://schemas.microsoft.com/office/drawing/2014/main" val="656963712"/>
                    </a:ext>
                  </a:extLst>
                </a:gridCol>
              </a:tblGrid>
              <a:tr h="188062">
                <a:tc>
                  <a:txBody>
                    <a:bodyPr/>
                    <a:lstStyle/>
                    <a:p>
                      <a:pPr marL="0" marR="0" algn="ctr">
                        <a:lnSpc>
                          <a:spcPct val="115000"/>
                        </a:lnSpc>
                        <a:spcAft>
                          <a:spcPts val="1000"/>
                        </a:spcAft>
                      </a:pPr>
                      <a:r>
                        <a:rPr lang="en-GB" sz="9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Variable</a:t>
                      </a:r>
                      <a:endParaRPr lang="en-US" sz="9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Aft>
                          <a:spcPts val="1000"/>
                        </a:spcAft>
                      </a:pPr>
                      <a:r>
                        <a:rPr lang="en-GB" sz="9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Percentage</a:t>
                      </a:r>
                      <a:endParaRPr lang="en-US" sz="9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959217"/>
                  </a:ext>
                </a:extLst>
              </a:tr>
              <a:tr h="2243531">
                <a:tc>
                  <a:txBody>
                    <a:bodyPr/>
                    <a:lstStyle/>
                    <a:p>
                      <a:pPr marL="0" marR="0" algn="ctr">
                        <a:lnSpc>
                          <a:spcPct val="115000"/>
                        </a:lnSpc>
                        <a:spcAft>
                          <a:spcPts val="1000"/>
                        </a:spcAft>
                      </a:pPr>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age group migrates the more?</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Below 15 years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15 - 25 years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26 - 35 years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36 - 45 years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46 - 55 years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56 and above</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l">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25.36</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49.26</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19.63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1.42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0.46</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742110883"/>
                  </a:ext>
                </a:extLst>
              </a:tr>
              <a:tr h="866912">
                <a:tc>
                  <a:txBody>
                    <a:bodyPr/>
                    <a:lstStyle/>
                    <a:p>
                      <a:pPr marL="0" marR="0" algn="ctr">
                        <a:lnSpc>
                          <a:spcPct val="115000"/>
                        </a:lnSpc>
                        <a:spcAft>
                          <a:spcPts val="1000"/>
                        </a:spcAft>
                      </a:pPr>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gender migrates more?</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Male</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Female</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a:noFill/>
                    </a:lnT>
                    <a:lnB>
                      <a:noFill/>
                    </a:lnB>
                    <a:noFill/>
                  </a:tcPr>
                </a:tc>
                <a:tc>
                  <a:txBody>
                    <a:bodyPr/>
                    <a:lstStyle/>
                    <a:p>
                      <a:pPr marL="0" marR="0" algn="l">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78.66</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21.34</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a:noFill/>
                    </a:lnT>
                    <a:lnB>
                      <a:noFill/>
                    </a:lnB>
                    <a:noFill/>
                  </a:tcPr>
                </a:tc>
                <a:extLst>
                  <a:ext uri="{0D108BD9-81ED-4DB2-BD59-A6C34878D82A}">
                    <a16:rowId xmlns:a16="http://schemas.microsoft.com/office/drawing/2014/main" val="1024125353"/>
                  </a:ext>
                </a:extLst>
              </a:tr>
              <a:tr h="2243531">
                <a:tc>
                  <a:txBody>
                    <a:bodyPr/>
                    <a:lstStyle/>
                    <a:p>
                      <a:pPr marL="0" marR="0" algn="ctr">
                        <a:lnSpc>
                          <a:spcPct val="115000"/>
                        </a:lnSpc>
                        <a:spcAft>
                          <a:spcPts val="1000"/>
                        </a:spcAft>
                      </a:pPr>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can migration be controlled?</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Provision of social amenities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Set policies and implement</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Security</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Youth Empowerment</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Loans and incentives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Others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12.30</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8.66</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40.35</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24.20</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6.86</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7.63</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4154" marR="5415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2724129"/>
                  </a:ext>
                </a:extLst>
              </a:tr>
            </a:tbl>
          </a:graphicData>
        </a:graphic>
      </p:graphicFrame>
    </p:spTree>
    <p:extLst>
      <p:ext uri="{BB962C8B-B14F-4D97-AF65-F5344CB8AC3E}">
        <p14:creationId xmlns:p14="http://schemas.microsoft.com/office/powerpoint/2010/main" val="2156555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349AEF-580D-0EFA-D33C-17AE9E60D368}"/>
              </a:ext>
            </a:extLst>
          </p:cNvPr>
          <p:cNvPicPr>
            <a:picLocks noChangeAspect="1"/>
          </p:cNvPicPr>
          <p:nvPr/>
        </p:nvPicPr>
        <p:blipFill>
          <a:blip r:embed="rId2"/>
          <a:stretch>
            <a:fillRect/>
          </a:stretch>
        </p:blipFill>
        <p:spPr>
          <a:xfrm>
            <a:off x="5415281" y="0"/>
            <a:ext cx="6776720" cy="6736080"/>
          </a:xfrm>
          <a:prstGeom prst="rect">
            <a:avLst/>
          </a:prstGeom>
        </p:spPr>
      </p:pic>
      <p:sp>
        <p:nvSpPr>
          <p:cNvPr id="3" name="TextBox 2">
            <a:extLst>
              <a:ext uri="{FF2B5EF4-FFF2-40B4-BE49-F238E27FC236}">
                <a16:creationId xmlns:a16="http://schemas.microsoft.com/office/drawing/2014/main" id="{A0EE68AB-F30E-AC91-1B84-6E56B9337B65}"/>
              </a:ext>
            </a:extLst>
          </p:cNvPr>
          <p:cNvSpPr txBox="1"/>
          <p:nvPr/>
        </p:nvSpPr>
        <p:spPr>
          <a:xfrm>
            <a:off x="934720" y="284480"/>
            <a:ext cx="3291840" cy="523220"/>
          </a:xfrm>
          <a:prstGeom prst="rect">
            <a:avLst/>
          </a:prstGeom>
          <a:noFill/>
        </p:spPr>
        <p:txBody>
          <a:bodyPr wrap="square" rtlCol="0">
            <a:spAutoFit/>
          </a:bodyPr>
          <a:lstStyle/>
          <a:p>
            <a:r>
              <a:rPr lang="en-US" sz="2800" b="1" dirty="0"/>
              <a:t>Migration Hotspots</a:t>
            </a:r>
          </a:p>
        </p:txBody>
      </p:sp>
      <p:sp>
        <p:nvSpPr>
          <p:cNvPr id="5" name="TextBox 4">
            <a:extLst>
              <a:ext uri="{FF2B5EF4-FFF2-40B4-BE49-F238E27FC236}">
                <a16:creationId xmlns:a16="http://schemas.microsoft.com/office/drawing/2014/main" id="{4553B48A-2DE6-6E51-AF35-5FDB93DA3A49}"/>
              </a:ext>
            </a:extLst>
          </p:cNvPr>
          <p:cNvSpPr txBox="1"/>
          <p:nvPr/>
        </p:nvSpPr>
        <p:spPr>
          <a:xfrm>
            <a:off x="406400" y="1117600"/>
            <a:ext cx="4246880" cy="5262979"/>
          </a:xfrm>
          <a:prstGeom prst="rect">
            <a:avLst/>
          </a:prstGeom>
          <a:noFill/>
        </p:spPr>
        <p:txBody>
          <a:bodyPr wrap="square" rtlCol="0">
            <a:spAutoFit/>
          </a:bodyPr>
          <a:lstStyle/>
          <a:p>
            <a:pPr algn="ctr"/>
            <a:r>
              <a:rPr lang="en-US" sz="2800" kern="0" dirty="0">
                <a:effectLst/>
                <a:latin typeface="Times New Roman" panose="02020603050405020304" pitchFamily="18" charset="0"/>
                <a:ea typeface="Calibri" panose="020F0502020204030204" pitchFamily="34" charset="0"/>
              </a:rPr>
              <a:t>A few migration hotspots where data was collected (sampled locations) include IDP camps (</a:t>
            </a:r>
            <a:r>
              <a:rPr lang="en-US" sz="2800" kern="0" dirty="0" err="1">
                <a:effectLst/>
                <a:latin typeface="Times New Roman" panose="02020603050405020304" pitchFamily="18" charset="0"/>
                <a:ea typeface="Calibri" panose="020F0502020204030204" pitchFamily="34" charset="0"/>
              </a:rPr>
              <a:t>Malkohi</a:t>
            </a:r>
            <a:r>
              <a:rPr lang="en-US" sz="2800" kern="0" dirty="0">
                <a:effectLst/>
                <a:latin typeface="Times New Roman" panose="02020603050405020304" pitchFamily="18" charset="0"/>
                <a:ea typeface="Calibri" panose="020F0502020204030204" pitchFamily="34" charset="0"/>
              </a:rPr>
              <a:t> camp Yola, Education must continue initiative camp Yola, EYN camp Maiduguri, Jere camp Maiduguri, GG camp Biu) and several communities were found hosting migrants.</a:t>
            </a:r>
            <a:endParaRPr lang="en-US" sz="2800" dirty="0"/>
          </a:p>
        </p:txBody>
      </p:sp>
    </p:spTree>
    <p:extLst>
      <p:ext uri="{BB962C8B-B14F-4D97-AF65-F5344CB8AC3E}">
        <p14:creationId xmlns:p14="http://schemas.microsoft.com/office/powerpoint/2010/main" val="3572311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670769-68E8-E9E0-AC67-4C121CF8D880}"/>
              </a:ext>
            </a:extLst>
          </p:cNvPr>
          <p:cNvPicPr>
            <a:picLocks noChangeAspect="1"/>
          </p:cNvPicPr>
          <p:nvPr/>
        </p:nvPicPr>
        <p:blipFill>
          <a:blip r:embed="rId3"/>
          <a:srcRect t="4980" r="4356" b="4810"/>
          <a:stretch/>
        </p:blipFill>
        <p:spPr>
          <a:xfrm>
            <a:off x="467076" y="1130969"/>
            <a:ext cx="5527323" cy="4843111"/>
          </a:xfrm>
          <a:prstGeom prst="rect">
            <a:avLst/>
          </a:prstGeom>
        </p:spPr>
      </p:pic>
      <p:pic>
        <p:nvPicPr>
          <p:cNvPr id="3" name="Picture 2">
            <a:extLst>
              <a:ext uri="{FF2B5EF4-FFF2-40B4-BE49-F238E27FC236}">
                <a16:creationId xmlns:a16="http://schemas.microsoft.com/office/drawing/2014/main" id="{0ABBA9AB-31F5-394B-A375-982927F4A9F8}"/>
              </a:ext>
            </a:extLst>
          </p:cNvPr>
          <p:cNvPicPr>
            <a:picLocks noChangeAspect="1"/>
          </p:cNvPicPr>
          <p:nvPr/>
        </p:nvPicPr>
        <p:blipFill>
          <a:blip r:embed="rId4"/>
          <a:srcRect t="7326" r="7854" b="4104"/>
          <a:stretch/>
        </p:blipFill>
        <p:spPr>
          <a:xfrm>
            <a:off x="6445863" y="1130969"/>
            <a:ext cx="5378452" cy="4771991"/>
          </a:xfrm>
          <a:prstGeom prst="rect">
            <a:avLst/>
          </a:prstGeom>
        </p:spPr>
      </p:pic>
      <p:sp>
        <p:nvSpPr>
          <p:cNvPr id="7" name="TextBox 6">
            <a:extLst>
              <a:ext uri="{FF2B5EF4-FFF2-40B4-BE49-F238E27FC236}">
                <a16:creationId xmlns:a16="http://schemas.microsoft.com/office/drawing/2014/main" id="{6D64E778-2475-1C7C-ADD5-D0F593EF4F3D}"/>
              </a:ext>
            </a:extLst>
          </p:cNvPr>
          <p:cNvSpPr txBox="1"/>
          <p:nvPr/>
        </p:nvSpPr>
        <p:spPr>
          <a:xfrm>
            <a:off x="3457183" y="272263"/>
            <a:ext cx="4509370" cy="461665"/>
          </a:xfrm>
          <a:prstGeom prst="rect">
            <a:avLst/>
          </a:prstGeom>
          <a:noFill/>
        </p:spPr>
        <p:txBody>
          <a:bodyPr wrap="square" rtlCol="0">
            <a:spAutoFit/>
          </a:bodyPr>
          <a:lstStyle/>
          <a:p>
            <a:r>
              <a:rPr lang="en-US" sz="2400" b="1" dirty="0">
                <a:latin typeface="Algerian" panose="04020705040A02060702" pitchFamily="82" charset="0"/>
              </a:rPr>
              <a:t>Objective 3. LULC Dynamics</a:t>
            </a:r>
          </a:p>
        </p:txBody>
      </p:sp>
      <p:sp>
        <p:nvSpPr>
          <p:cNvPr id="4" name="TextBox 3">
            <a:extLst>
              <a:ext uri="{FF2B5EF4-FFF2-40B4-BE49-F238E27FC236}">
                <a16:creationId xmlns:a16="http://schemas.microsoft.com/office/drawing/2014/main" id="{60AFCA68-B801-E86F-1816-9F213EC5E8F9}"/>
              </a:ext>
            </a:extLst>
          </p:cNvPr>
          <p:cNvSpPr txBox="1"/>
          <p:nvPr/>
        </p:nvSpPr>
        <p:spPr>
          <a:xfrm>
            <a:off x="741680" y="5974080"/>
            <a:ext cx="4683760" cy="369332"/>
          </a:xfrm>
          <a:prstGeom prst="rect">
            <a:avLst/>
          </a:prstGeom>
          <a:noFill/>
        </p:spPr>
        <p:txBody>
          <a:bodyPr wrap="square" rtlCol="0">
            <a:spAutoFit/>
          </a:bodyPr>
          <a:lstStyle/>
          <a:p>
            <a:r>
              <a:rPr lang="en-US" dirty="0"/>
              <a:t>1991 Land  use and land cover of the study area </a:t>
            </a:r>
          </a:p>
        </p:txBody>
      </p:sp>
      <p:sp>
        <p:nvSpPr>
          <p:cNvPr id="6" name="TextBox 5">
            <a:extLst>
              <a:ext uri="{FF2B5EF4-FFF2-40B4-BE49-F238E27FC236}">
                <a16:creationId xmlns:a16="http://schemas.microsoft.com/office/drawing/2014/main" id="{CE395EBE-1920-AF42-B34C-F862347DE604}"/>
              </a:ext>
            </a:extLst>
          </p:cNvPr>
          <p:cNvSpPr txBox="1"/>
          <p:nvPr/>
        </p:nvSpPr>
        <p:spPr>
          <a:xfrm>
            <a:off x="6702814" y="5902960"/>
            <a:ext cx="4683760" cy="646331"/>
          </a:xfrm>
          <a:prstGeom prst="rect">
            <a:avLst/>
          </a:prstGeom>
          <a:noFill/>
        </p:spPr>
        <p:txBody>
          <a:bodyPr wrap="square" rtlCol="0">
            <a:spAutoFit/>
          </a:bodyPr>
          <a:lstStyle/>
          <a:p>
            <a:r>
              <a:rPr lang="en-US" dirty="0"/>
              <a:t>2001 Land  use and land cover of the study area </a:t>
            </a:r>
          </a:p>
          <a:p>
            <a:endParaRPr lang="en-US" dirty="0"/>
          </a:p>
        </p:txBody>
      </p:sp>
    </p:spTree>
    <p:extLst>
      <p:ext uri="{BB962C8B-B14F-4D97-AF65-F5344CB8AC3E}">
        <p14:creationId xmlns:p14="http://schemas.microsoft.com/office/powerpoint/2010/main" val="795144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3CDF60-71E1-A6EE-B349-E7DEB638714C}"/>
              </a:ext>
            </a:extLst>
          </p:cNvPr>
          <p:cNvPicPr>
            <a:picLocks noChangeAspect="1"/>
          </p:cNvPicPr>
          <p:nvPr/>
        </p:nvPicPr>
        <p:blipFill>
          <a:blip r:embed="rId2"/>
          <a:srcRect b="5862"/>
          <a:stretch/>
        </p:blipFill>
        <p:spPr>
          <a:xfrm>
            <a:off x="371940" y="551146"/>
            <a:ext cx="5456393" cy="5341654"/>
          </a:xfrm>
          <a:prstGeom prst="rect">
            <a:avLst/>
          </a:prstGeom>
        </p:spPr>
      </p:pic>
      <p:pic>
        <p:nvPicPr>
          <p:cNvPr id="3" name="Picture 2">
            <a:extLst>
              <a:ext uri="{FF2B5EF4-FFF2-40B4-BE49-F238E27FC236}">
                <a16:creationId xmlns:a16="http://schemas.microsoft.com/office/drawing/2014/main" id="{56152E2E-29DD-D896-AD81-4BF9958D09F0}"/>
              </a:ext>
            </a:extLst>
          </p:cNvPr>
          <p:cNvPicPr>
            <a:picLocks noChangeAspect="1"/>
          </p:cNvPicPr>
          <p:nvPr/>
        </p:nvPicPr>
        <p:blipFill>
          <a:blip r:embed="rId3"/>
          <a:srcRect b="5981"/>
          <a:stretch/>
        </p:blipFill>
        <p:spPr>
          <a:xfrm>
            <a:off x="6363669" y="663880"/>
            <a:ext cx="5169856" cy="5228920"/>
          </a:xfrm>
          <a:prstGeom prst="rect">
            <a:avLst/>
          </a:prstGeom>
        </p:spPr>
      </p:pic>
      <p:sp>
        <p:nvSpPr>
          <p:cNvPr id="4" name="TextBox 3">
            <a:extLst>
              <a:ext uri="{FF2B5EF4-FFF2-40B4-BE49-F238E27FC236}">
                <a16:creationId xmlns:a16="http://schemas.microsoft.com/office/drawing/2014/main" id="{CA48214E-6006-C23F-CDB0-EBD58706BA98}"/>
              </a:ext>
            </a:extLst>
          </p:cNvPr>
          <p:cNvSpPr txBox="1"/>
          <p:nvPr/>
        </p:nvSpPr>
        <p:spPr>
          <a:xfrm>
            <a:off x="558800" y="6014720"/>
            <a:ext cx="4721614" cy="646331"/>
          </a:xfrm>
          <a:prstGeom prst="rect">
            <a:avLst/>
          </a:prstGeom>
          <a:noFill/>
        </p:spPr>
        <p:txBody>
          <a:bodyPr wrap="none" rtlCol="0">
            <a:spAutoFit/>
          </a:bodyPr>
          <a:lstStyle/>
          <a:p>
            <a:r>
              <a:rPr lang="en-US" dirty="0"/>
              <a:t>2011 Land  use and land cover of the study area </a:t>
            </a:r>
          </a:p>
          <a:p>
            <a:endParaRPr lang="en-US" dirty="0"/>
          </a:p>
        </p:txBody>
      </p:sp>
      <p:sp>
        <p:nvSpPr>
          <p:cNvPr id="5" name="TextBox 4">
            <a:extLst>
              <a:ext uri="{FF2B5EF4-FFF2-40B4-BE49-F238E27FC236}">
                <a16:creationId xmlns:a16="http://schemas.microsoft.com/office/drawing/2014/main" id="{363D9B24-0732-FDAD-997D-94660AC96904}"/>
              </a:ext>
            </a:extLst>
          </p:cNvPr>
          <p:cNvSpPr txBox="1"/>
          <p:nvPr/>
        </p:nvSpPr>
        <p:spPr>
          <a:xfrm>
            <a:off x="6593840" y="6014720"/>
            <a:ext cx="4650494" cy="646331"/>
          </a:xfrm>
          <a:prstGeom prst="rect">
            <a:avLst/>
          </a:prstGeom>
          <a:noFill/>
        </p:spPr>
        <p:txBody>
          <a:bodyPr wrap="square" rtlCol="0">
            <a:spAutoFit/>
          </a:bodyPr>
          <a:lstStyle/>
          <a:p>
            <a:r>
              <a:rPr lang="en-US" dirty="0"/>
              <a:t>2021 Land  use and land cover of the study area </a:t>
            </a:r>
          </a:p>
          <a:p>
            <a:endParaRPr lang="en-US" dirty="0"/>
          </a:p>
        </p:txBody>
      </p:sp>
    </p:spTree>
    <p:extLst>
      <p:ext uri="{BB962C8B-B14F-4D97-AF65-F5344CB8AC3E}">
        <p14:creationId xmlns:p14="http://schemas.microsoft.com/office/powerpoint/2010/main" val="1242501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5">
            <a:extLst>
              <a:ext uri="{FF2B5EF4-FFF2-40B4-BE49-F238E27FC236}">
                <a16:creationId xmlns:a16="http://schemas.microsoft.com/office/drawing/2014/main" id="{82B66CEE-1E47-AAD2-3F43-A266C8848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23" r="4034"/>
          <a:stretch>
            <a:fillRect/>
          </a:stretch>
        </p:blipFill>
        <p:spPr bwMode="auto">
          <a:xfrm>
            <a:off x="217784" y="803912"/>
            <a:ext cx="6939281" cy="55771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DFB1ADA-716C-6459-A441-ABA62932BBCA}"/>
              </a:ext>
            </a:extLst>
          </p:cNvPr>
          <p:cNvSpPr>
            <a:spLocks noChangeArrowheads="1"/>
          </p:cNvSpPr>
          <p:nvPr/>
        </p:nvSpPr>
        <p:spPr bwMode="auto">
          <a:xfrm>
            <a:off x="1574800" y="6458350"/>
            <a:ext cx="551180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2040 Projected Land use and Land cover of the Study Area.</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C6636C80-2D1F-358D-F1DC-780F20213A71}"/>
              </a:ext>
            </a:extLst>
          </p:cNvPr>
          <p:cNvSpPr txBox="1"/>
          <p:nvPr/>
        </p:nvSpPr>
        <p:spPr>
          <a:xfrm>
            <a:off x="4296427" y="175364"/>
            <a:ext cx="4871179" cy="738664"/>
          </a:xfrm>
          <a:prstGeom prst="rect">
            <a:avLst/>
          </a:prstGeom>
          <a:noFill/>
        </p:spPr>
        <p:txBody>
          <a:bodyPr wrap="square" rtlCol="0">
            <a:spAutoFit/>
          </a:bodyPr>
          <a:lstStyle/>
          <a:p>
            <a:r>
              <a:rPr lang="en-US" sz="2400" dirty="0">
                <a:latin typeface="Algerian" panose="04020705040A02060702" pitchFamily="82" charset="0"/>
              </a:rPr>
              <a:t>Objective 4. LULC Projection</a:t>
            </a:r>
          </a:p>
          <a:p>
            <a:endParaRPr lang="en-US" dirty="0"/>
          </a:p>
        </p:txBody>
      </p:sp>
      <p:sp>
        <p:nvSpPr>
          <p:cNvPr id="5" name="TextBox 4">
            <a:extLst>
              <a:ext uri="{FF2B5EF4-FFF2-40B4-BE49-F238E27FC236}">
                <a16:creationId xmlns:a16="http://schemas.microsoft.com/office/drawing/2014/main" id="{6CCFF3CD-267D-5E16-D395-F930B36055A8}"/>
              </a:ext>
            </a:extLst>
          </p:cNvPr>
          <p:cNvSpPr txBox="1"/>
          <p:nvPr/>
        </p:nvSpPr>
        <p:spPr>
          <a:xfrm>
            <a:off x="7589520" y="1188720"/>
            <a:ext cx="4185920" cy="4999254"/>
          </a:xfrm>
          <a:prstGeom prst="rect">
            <a:avLst/>
          </a:prstGeom>
          <a:noFill/>
        </p:spPr>
        <p:txBody>
          <a:bodyPr wrap="square">
            <a:spAutoFit/>
          </a:bodyPr>
          <a:lstStyle/>
          <a:p>
            <a:pPr marL="0" marR="0" algn="ctr">
              <a:lnSpc>
                <a:spcPct val="200000"/>
              </a:lnSpc>
              <a:spcAft>
                <a:spcPts val="12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Apart from being widely used, This integrated approach overcomes the limitations of using either method alone, as the Markov Chain handles temporal transitions while the Cellular Automata component addresses spatial dynamics and neighborhood effects, resulting in more realistic and spatially explicit LULC change projections.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3458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C011E1-D19C-DCD7-474C-A870E28B0BB7}"/>
              </a:ext>
            </a:extLst>
          </p:cNvPr>
          <p:cNvPicPr>
            <a:picLocks noChangeAspect="1"/>
          </p:cNvPicPr>
          <p:nvPr/>
        </p:nvPicPr>
        <p:blipFill>
          <a:blip r:embed="rId2"/>
          <a:stretch>
            <a:fillRect/>
          </a:stretch>
        </p:blipFill>
        <p:spPr>
          <a:xfrm>
            <a:off x="1161826" y="1299556"/>
            <a:ext cx="9767942" cy="4090025"/>
          </a:xfrm>
          <a:prstGeom prst="rect">
            <a:avLst/>
          </a:prstGeom>
        </p:spPr>
      </p:pic>
      <p:sp>
        <p:nvSpPr>
          <p:cNvPr id="9" name="TextBox 8">
            <a:extLst>
              <a:ext uri="{FF2B5EF4-FFF2-40B4-BE49-F238E27FC236}">
                <a16:creationId xmlns:a16="http://schemas.microsoft.com/office/drawing/2014/main" id="{7AFCB0D7-558C-A887-5EF9-A096557D9AD9}"/>
              </a:ext>
            </a:extLst>
          </p:cNvPr>
          <p:cNvSpPr txBox="1"/>
          <p:nvPr/>
        </p:nvSpPr>
        <p:spPr>
          <a:xfrm>
            <a:off x="3991086" y="419548"/>
            <a:ext cx="5150223" cy="567271"/>
          </a:xfrm>
          <a:prstGeom prst="rect">
            <a:avLst/>
          </a:prstGeom>
          <a:noFill/>
        </p:spPr>
        <p:txBody>
          <a:bodyPr wrap="square">
            <a:spAutoFit/>
          </a:bodyPr>
          <a:lstStyle/>
          <a:p>
            <a:pPr marL="0" marR="0" algn="just">
              <a:lnSpc>
                <a:spcPct val="200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LULC of the Study for all Periods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8981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4D9283-1D2D-897A-319A-ACE83A3D998F}"/>
              </a:ext>
            </a:extLst>
          </p:cNvPr>
          <p:cNvSpPr txBox="1"/>
          <p:nvPr/>
        </p:nvSpPr>
        <p:spPr>
          <a:xfrm>
            <a:off x="6470923" y="4933244"/>
            <a:ext cx="5596899" cy="1200329"/>
          </a:xfrm>
          <a:prstGeom prst="rect">
            <a:avLst/>
          </a:prstGeom>
          <a:noFill/>
        </p:spPr>
        <p:txBody>
          <a:bodyPr wrap="square">
            <a:spAutoFit/>
          </a:bodyPr>
          <a:lstStyle/>
          <a:p>
            <a:pPr algn="just"/>
            <a:endParaRPr lang="en-US" dirty="0"/>
          </a:p>
          <a:p>
            <a:pPr marL="285750" indent="-285750" algn="just">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BS shows no correlation (0), indicating no clear relationship between net migration and bare surface areas.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2CD1F4B-B72F-7576-2EF0-8122BFC180AC}"/>
              </a:ext>
            </a:extLst>
          </p:cNvPr>
          <p:cNvSpPr txBox="1"/>
          <p:nvPr/>
        </p:nvSpPr>
        <p:spPr>
          <a:xfrm>
            <a:off x="6470923" y="1421253"/>
            <a:ext cx="5303682" cy="923330"/>
          </a:xfrm>
          <a:prstGeom prst="rect">
            <a:avLst/>
          </a:prstGeom>
          <a:noFill/>
        </p:spPr>
        <p:txBody>
          <a:bodyPr wrap="square">
            <a:spAutoFit/>
          </a:bodyPr>
          <a:lstStyle/>
          <a:p>
            <a:pPr algn="just"/>
            <a:r>
              <a:rPr lang="en-US" sz="1800" kern="0" dirty="0">
                <a:effectLst/>
                <a:latin typeface="Times New Roman" panose="02020603050405020304" pitchFamily="18" charset="0"/>
                <a:ea typeface="Calibri" panose="020F0502020204030204" pitchFamily="34" charset="0"/>
              </a:rPr>
              <a:t>These correlations provide insights into how different land use land cover classes are impacted by changes in net migration</a:t>
            </a:r>
            <a:endParaRPr lang="en-US" dirty="0"/>
          </a:p>
        </p:txBody>
      </p:sp>
      <p:sp>
        <p:nvSpPr>
          <p:cNvPr id="5" name="TextBox 4">
            <a:extLst>
              <a:ext uri="{FF2B5EF4-FFF2-40B4-BE49-F238E27FC236}">
                <a16:creationId xmlns:a16="http://schemas.microsoft.com/office/drawing/2014/main" id="{107BB224-18E6-6439-FF5D-6D72AEB27D80}"/>
              </a:ext>
            </a:extLst>
          </p:cNvPr>
          <p:cNvSpPr txBox="1"/>
          <p:nvPr/>
        </p:nvSpPr>
        <p:spPr>
          <a:xfrm>
            <a:off x="488515" y="115318"/>
            <a:ext cx="8141919" cy="369332"/>
          </a:xfrm>
          <a:prstGeom prst="rect">
            <a:avLst/>
          </a:prstGeom>
          <a:noFill/>
        </p:spPr>
        <p:txBody>
          <a:bodyPr wrap="square" rtlCol="0">
            <a:spAutoFit/>
          </a:bodyPr>
          <a:lstStyle/>
          <a:p>
            <a:r>
              <a:rPr lang="en-US" dirty="0">
                <a:latin typeface="Algerian" panose="04020705040A02060702" pitchFamily="82" charset="0"/>
              </a:rPr>
              <a:t>Objective 5. Impact of migration and climate change on </a:t>
            </a:r>
            <a:r>
              <a:rPr lang="en-US" dirty="0" err="1">
                <a:latin typeface="Algerian" panose="04020705040A02060702" pitchFamily="82" charset="0"/>
              </a:rPr>
              <a:t>lulc</a:t>
            </a:r>
            <a:endParaRPr lang="en-US" dirty="0">
              <a:latin typeface="Algerian" panose="04020705040A02060702" pitchFamily="82" charset="0"/>
            </a:endParaRPr>
          </a:p>
        </p:txBody>
      </p:sp>
      <p:pic>
        <p:nvPicPr>
          <p:cNvPr id="7" name="Picture 6">
            <a:extLst>
              <a:ext uri="{FF2B5EF4-FFF2-40B4-BE49-F238E27FC236}">
                <a16:creationId xmlns:a16="http://schemas.microsoft.com/office/drawing/2014/main" id="{790FEDC5-3DED-2E64-712D-AE67723B7C81}"/>
              </a:ext>
            </a:extLst>
          </p:cNvPr>
          <p:cNvPicPr>
            <a:picLocks noChangeAspect="1"/>
          </p:cNvPicPr>
          <p:nvPr/>
        </p:nvPicPr>
        <p:blipFill>
          <a:blip r:embed="rId2">
            <a:extLst>
              <a:ext uri="{28A0092B-C50C-407E-A947-70E740481C1C}">
                <a14:useLocalDpi xmlns:a14="http://schemas.microsoft.com/office/drawing/2010/main" val="0"/>
              </a:ext>
            </a:extLst>
          </a:blip>
          <a:srcRect t="3583"/>
          <a:stretch/>
        </p:blipFill>
        <p:spPr>
          <a:xfrm>
            <a:off x="417395" y="1645919"/>
            <a:ext cx="6055719" cy="5212079"/>
          </a:xfrm>
          <a:prstGeom prst="rect">
            <a:avLst/>
          </a:prstGeom>
        </p:spPr>
      </p:pic>
      <p:sp>
        <p:nvSpPr>
          <p:cNvPr id="2" name="TextBox 1">
            <a:extLst>
              <a:ext uri="{FF2B5EF4-FFF2-40B4-BE49-F238E27FC236}">
                <a16:creationId xmlns:a16="http://schemas.microsoft.com/office/drawing/2014/main" id="{AA85B24C-6354-BD7C-1C74-FB94F6CDD9BE}"/>
              </a:ext>
            </a:extLst>
          </p:cNvPr>
          <p:cNvSpPr txBox="1"/>
          <p:nvPr/>
        </p:nvSpPr>
        <p:spPr>
          <a:xfrm>
            <a:off x="417395" y="484650"/>
            <a:ext cx="11286090" cy="567271"/>
          </a:xfrm>
          <a:prstGeom prst="rect">
            <a:avLst/>
          </a:prstGeom>
          <a:noFill/>
        </p:spPr>
        <p:txBody>
          <a:bodyPr wrap="square" rtlCol="0">
            <a:spAutoFit/>
          </a:bodyPr>
          <a:lstStyle/>
          <a:p>
            <a:pPr marL="0" marR="0" algn="just">
              <a:lnSpc>
                <a:spcPct val="200000"/>
              </a:lnSpc>
              <a:spcAft>
                <a:spcPts val="1000"/>
              </a:spcAft>
            </a:pPr>
            <a:r>
              <a:rPr lang="en-US" dirty="0">
                <a:latin typeface="Times New Roman" panose="02020603050405020304" pitchFamily="18" charset="0"/>
                <a:ea typeface="Calibri" panose="020F0502020204030204" pitchFamily="34" charset="0"/>
                <a:cs typeface="Times New Roman" panose="02020603050405020304" pitchFamily="18" charset="0"/>
              </a:rPr>
              <a:t>Spearman’s rank correlation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maintains statistical validity even when dealing with non-normally distributed variables.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68137AA8-0A77-0073-7338-E439B1885FD8}"/>
              </a:ext>
            </a:extLst>
          </p:cNvPr>
          <p:cNvSpPr txBox="1"/>
          <p:nvPr/>
        </p:nvSpPr>
        <p:spPr>
          <a:xfrm>
            <a:off x="772160" y="1421253"/>
            <a:ext cx="4948919" cy="369332"/>
          </a:xfrm>
          <a:prstGeom prst="rect">
            <a:avLst/>
          </a:prstGeom>
          <a:noFill/>
        </p:spPr>
        <p:txBody>
          <a:bodyPr wrap="none" rtlCol="0">
            <a:spAutoFit/>
          </a:bodyPr>
          <a:lstStyle/>
          <a:p>
            <a:r>
              <a:rPr lang="en-US" dirty="0"/>
              <a:t>Correlation between Net migration and LULC types</a:t>
            </a:r>
          </a:p>
        </p:txBody>
      </p:sp>
      <p:sp>
        <p:nvSpPr>
          <p:cNvPr id="9" name="TextBox 8">
            <a:extLst>
              <a:ext uri="{FF2B5EF4-FFF2-40B4-BE49-F238E27FC236}">
                <a16:creationId xmlns:a16="http://schemas.microsoft.com/office/drawing/2014/main" id="{E3CFA723-39DB-DB8D-9938-0EE175725668}"/>
              </a:ext>
            </a:extLst>
          </p:cNvPr>
          <p:cNvSpPr txBox="1"/>
          <p:nvPr/>
        </p:nvSpPr>
        <p:spPr>
          <a:xfrm>
            <a:off x="6470923" y="2713915"/>
            <a:ext cx="5721077" cy="923330"/>
          </a:xfrm>
          <a:prstGeom prst="rect">
            <a:avLst/>
          </a:prstGeom>
          <a:noFill/>
        </p:spPr>
        <p:txBody>
          <a:bodyPr wrap="square" rtlCol="0">
            <a:spAutoFit/>
          </a:bodyPr>
          <a:lstStyle/>
          <a:p>
            <a:pPr marL="285750" indent="-285750" algn="just">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G and BU show negative correlation with net migration. This means that as net migration increases, grassland and </a:t>
            </a:r>
            <a:r>
              <a:rPr lang="en-US" kern="0" dirty="0">
                <a:latin typeface="Times New Roman" panose="02020603050405020304" pitchFamily="18" charset="0"/>
                <a:ea typeface="Calibri" panose="020F0502020204030204" pitchFamily="34" charset="0"/>
              </a:rPr>
              <a:t>BU </a:t>
            </a:r>
            <a:r>
              <a:rPr lang="en-US" sz="1800" kern="0" dirty="0">
                <a:effectLst/>
                <a:latin typeface="Times New Roman" panose="02020603050405020304" pitchFamily="18" charset="0"/>
                <a:ea typeface="Calibri" panose="020F0502020204030204" pitchFamily="34" charset="0"/>
              </a:rPr>
              <a:t>areas tend to decrease, or vice versa.</a:t>
            </a:r>
          </a:p>
        </p:txBody>
      </p:sp>
      <p:sp>
        <p:nvSpPr>
          <p:cNvPr id="10" name="TextBox 9">
            <a:extLst>
              <a:ext uri="{FF2B5EF4-FFF2-40B4-BE49-F238E27FC236}">
                <a16:creationId xmlns:a16="http://schemas.microsoft.com/office/drawing/2014/main" id="{F1AB9671-5391-B101-F151-9C2963B238E6}"/>
              </a:ext>
            </a:extLst>
          </p:cNvPr>
          <p:cNvSpPr txBox="1"/>
          <p:nvPr/>
        </p:nvSpPr>
        <p:spPr>
          <a:xfrm>
            <a:off x="6470923" y="3966577"/>
            <a:ext cx="5811388" cy="1200329"/>
          </a:xfrm>
          <a:prstGeom prst="rect">
            <a:avLst/>
          </a:prstGeom>
          <a:noFill/>
        </p:spPr>
        <p:txBody>
          <a:bodyPr wrap="square" rtlCol="0">
            <a:spAutoFit/>
          </a:bodyPr>
          <a:lstStyle/>
          <a:p>
            <a:pPr marL="285750" indent="-285750">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CL, F and W have positive correlation with net migration, as net migration increases, cultivated land, F and W are likely to increase</a:t>
            </a:r>
            <a:r>
              <a:rPr lang="en-US" dirty="0"/>
              <a: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9502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5" grpId="0"/>
      <p:bldP spid="2" grpId="0"/>
      <p:bldP spid="3"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omething went wrong with rendering the image">
            <a:extLst>
              <a:ext uri="{FF2B5EF4-FFF2-40B4-BE49-F238E27FC236}">
                <a16:creationId xmlns:a16="http://schemas.microsoft.com/office/drawing/2014/main" id="{D662827A-FF71-2D94-22D5-5BEA6C65EF1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813" t="4808" r="12352"/>
          <a:stretch/>
        </p:blipFill>
        <p:spPr bwMode="auto">
          <a:xfrm>
            <a:off x="396241" y="711200"/>
            <a:ext cx="6095999" cy="607568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8D7FEA6-C876-B33A-20DB-61EEDF329A7F}"/>
              </a:ext>
            </a:extLst>
          </p:cNvPr>
          <p:cNvSpPr txBox="1"/>
          <p:nvPr/>
        </p:nvSpPr>
        <p:spPr>
          <a:xfrm>
            <a:off x="3129280" y="213360"/>
            <a:ext cx="6197600" cy="369332"/>
          </a:xfrm>
          <a:prstGeom prst="rect">
            <a:avLst/>
          </a:prstGeom>
          <a:noFill/>
        </p:spPr>
        <p:txBody>
          <a:bodyPr wrap="square" rtlCol="0">
            <a:spAutoFit/>
          </a:bodyPr>
          <a:lstStyle/>
          <a:p>
            <a:r>
              <a:rPr lang="en-US" b="1" dirty="0">
                <a:latin typeface="Algerian" panose="04020705040A02060702" pitchFamily="82" charset="0"/>
              </a:rPr>
              <a:t>Correlation between Rainfall and LULC types</a:t>
            </a:r>
          </a:p>
        </p:txBody>
      </p:sp>
      <p:sp>
        <p:nvSpPr>
          <p:cNvPr id="3" name="TextBox 2">
            <a:extLst>
              <a:ext uri="{FF2B5EF4-FFF2-40B4-BE49-F238E27FC236}">
                <a16:creationId xmlns:a16="http://schemas.microsoft.com/office/drawing/2014/main" id="{9144882F-F6B1-48A9-03E5-5381BCB5378A}"/>
              </a:ext>
            </a:extLst>
          </p:cNvPr>
          <p:cNvSpPr txBox="1"/>
          <p:nvPr/>
        </p:nvSpPr>
        <p:spPr>
          <a:xfrm>
            <a:off x="6492240" y="1027289"/>
            <a:ext cx="5553004" cy="1477328"/>
          </a:xfrm>
          <a:prstGeom prst="rect">
            <a:avLst/>
          </a:prstGeom>
          <a:noFill/>
        </p:spPr>
        <p:txBody>
          <a:bodyPr wrap="square" rtlCol="0">
            <a:spAutoFit/>
          </a:bodyPr>
          <a:lstStyle/>
          <a:p>
            <a:pPr marL="285750" indent="-285750" algn="just">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Bare/sparse land (BS), Forest (F) and Water bodies (W) have negative correlation with rainfall suggesting that areas dominated by barren BS, F and W generally receive less rainfall. </a:t>
            </a:r>
          </a:p>
          <a:p>
            <a:pPr algn="just"/>
            <a:endParaRPr lang="en-US" sz="1800" kern="0" dirty="0">
              <a:effectLst/>
              <a:latin typeface="Times New Roman" panose="02020603050405020304" pitchFamily="18" charset="0"/>
              <a:ea typeface="Calibri" panose="020F0502020204030204" pitchFamily="34" charset="0"/>
            </a:endParaRPr>
          </a:p>
        </p:txBody>
      </p:sp>
      <p:sp>
        <p:nvSpPr>
          <p:cNvPr id="5" name="TextBox 4">
            <a:extLst>
              <a:ext uri="{FF2B5EF4-FFF2-40B4-BE49-F238E27FC236}">
                <a16:creationId xmlns:a16="http://schemas.microsoft.com/office/drawing/2014/main" id="{EED732F7-1849-2CAA-E098-F3B0C57082D0}"/>
              </a:ext>
            </a:extLst>
          </p:cNvPr>
          <p:cNvSpPr txBox="1"/>
          <p:nvPr/>
        </p:nvSpPr>
        <p:spPr>
          <a:xfrm flipH="1">
            <a:off x="6492240" y="2358636"/>
            <a:ext cx="5699760" cy="923330"/>
          </a:xfrm>
          <a:prstGeom prst="rect">
            <a:avLst/>
          </a:prstGeom>
          <a:noFill/>
        </p:spPr>
        <p:txBody>
          <a:bodyPr wrap="square" rtlCol="0">
            <a:spAutoFit/>
          </a:bodyPr>
          <a:lstStyle/>
          <a:p>
            <a:pPr marL="285750" indent="-285750">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BU (Built-Up)</a:t>
            </a:r>
            <a:r>
              <a:rPr lang="en-US" kern="0" dirty="0">
                <a:latin typeface="Times New Roman" panose="02020603050405020304" pitchFamily="18" charset="0"/>
                <a:ea typeface="Calibri" panose="020F0502020204030204" pitchFamily="34" charset="0"/>
              </a:rPr>
              <a:t> and  Grassland (G)</a:t>
            </a:r>
            <a:r>
              <a:rPr lang="en-US" sz="1800" kern="0" dirty="0">
                <a:effectLst/>
                <a:latin typeface="Times New Roman" panose="02020603050405020304" pitchFamily="18" charset="0"/>
                <a:ea typeface="Calibri" panose="020F0502020204030204" pitchFamily="34" charset="0"/>
              </a:rPr>
              <a:t> exhibit positive relation, suggesting that increased rainfall is associated with more built-up and grassland areas.</a:t>
            </a:r>
          </a:p>
        </p:txBody>
      </p:sp>
      <p:sp>
        <p:nvSpPr>
          <p:cNvPr id="7" name="TextBox 6">
            <a:extLst>
              <a:ext uri="{FF2B5EF4-FFF2-40B4-BE49-F238E27FC236}">
                <a16:creationId xmlns:a16="http://schemas.microsoft.com/office/drawing/2014/main" id="{463C2C50-F602-CADF-4AAD-759BBDF5800C}"/>
              </a:ext>
            </a:extLst>
          </p:cNvPr>
          <p:cNvSpPr txBox="1"/>
          <p:nvPr/>
        </p:nvSpPr>
        <p:spPr>
          <a:xfrm>
            <a:off x="6480950" y="3429000"/>
            <a:ext cx="5699759" cy="1200329"/>
          </a:xfrm>
          <a:prstGeom prst="rect">
            <a:avLst/>
          </a:prstGeom>
          <a:noFill/>
        </p:spPr>
        <p:txBody>
          <a:bodyPr wrap="square" rtlCol="0">
            <a:spAutoFit/>
          </a:bodyPr>
          <a:lstStyle/>
          <a:p>
            <a:pPr marL="285750" indent="-285750">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CL (Cultivated Land) lacks of correlation (0) suggesting that rainfall in these areas is unaffected by or does not notably affect </a:t>
            </a:r>
            <a:r>
              <a:rPr lang="en-US" kern="0" dirty="0">
                <a:latin typeface="Times New Roman" panose="02020603050405020304" pitchFamily="18" charset="0"/>
                <a:ea typeface="Calibri" panose="020F0502020204030204" pitchFamily="34" charset="0"/>
              </a:rPr>
              <a:t>cultivated </a:t>
            </a:r>
            <a:r>
              <a:rPr lang="en-US" sz="1800" kern="0" dirty="0">
                <a:effectLst/>
                <a:latin typeface="Times New Roman" panose="02020603050405020304" pitchFamily="18" charset="0"/>
                <a:ea typeface="Calibri" panose="020F0502020204030204" pitchFamily="34" charset="0"/>
              </a:rPr>
              <a:t>land distribution</a:t>
            </a:r>
          </a:p>
          <a:p>
            <a:endParaRPr lang="en-US"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7439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720416-2DD1-1CDE-5AEE-7EA1E376BE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7953" y="812801"/>
            <a:ext cx="5550049" cy="5184100"/>
          </a:xfrm>
          <a:prstGeom prst="rect">
            <a:avLst/>
          </a:prstGeom>
          <a:noFill/>
          <a:ln>
            <a:noFill/>
          </a:ln>
        </p:spPr>
      </p:pic>
      <p:sp>
        <p:nvSpPr>
          <p:cNvPr id="7" name="TextBox 6">
            <a:extLst>
              <a:ext uri="{FF2B5EF4-FFF2-40B4-BE49-F238E27FC236}">
                <a16:creationId xmlns:a16="http://schemas.microsoft.com/office/drawing/2014/main" id="{6C39FBD1-3661-EB8D-235B-D72D0F3AAD24}"/>
              </a:ext>
            </a:extLst>
          </p:cNvPr>
          <p:cNvSpPr txBox="1"/>
          <p:nvPr/>
        </p:nvSpPr>
        <p:spPr>
          <a:xfrm>
            <a:off x="353804" y="1602636"/>
            <a:ext cx="5450246" cy="646331"/>
          </a:xfrm>
          <a:prstGeom prst="rect">
            <a:avLst/>
          </a:prstGeom>
          <a:noFill/>
        </p:spPr>
        <p:txBody>
          <a:bodyPr wrap="square">
            <a:spAutoFit/>
          </a:bodyPr>
          <a:lstStyle/>
          <a:p>
            <a:pPr algn="ctr"/>
            <a:r>
              <a:rPr lang="en-US" dirty="0">
                <a:latin typeface="Arial Rounded MT Bold" panose="020F0704030504030204" pitchFamily="34" charset="0"/>
              </a:rPr>
              <a:t>Currently, There are 2.5 Million IDPs mainly from Northeast Nigeria (IOM). </a:t>
            </a:r>
          </a:p>
        </p:txBody>
      </p:sp>
      <p:sp>
        <p:nvSpPr>
          <p:cNvPr id="10" name="TextBox 9">
            <a:extLst>
              <a:ext uri="{FF2B5EF4-FFF2-40B4-BE49-F238E27FC236}">
                <a16:creationId xmlns:a16="http://schemas.microsoft.com/office/drawing/2014/main" id="{234FB645-2E4A-2FA3-DCE0-D342DC93E422}"/>
              </a:ext>
            </a:extLst>
          </p:cNvPr>
          <p:cNvSpPr txBox="1"/>
          <p:nvPr/>
        </p:nvSpPr>
        <p:spPr>
          <a:xfrm>
            <a:off x="451822" y="672234"/>
            <a:ext cx="5143500" cy="646331"/>
          </a:xfrm>
          <a:prstGeom prst="rect">
            <a:avLst/>
          </a:prstGeom>
          <a:noFill/>
        </p:spPr>
        <p:txBody>
          <a:bodyPr wrap="square" rtlCol="0">
            <a:spAutoFit/>
          </a:bodyPr>
          <a:lstStyle/>
          <a:p>
            <a:pPr algn="ctr"/>
            <a:r>
              <a:rPr lang="en-US" kern="100" dirty="0">
                <a:latin typeface="Bahnschrift Condensed" panose="020B0502040204020203" pitchFamily="34" charset="0"/>
                <a:ea typeface="Calibri" panose="020F0502020204030204" pitchFamily="34" charset="0"/>
                <a:cs typeface="Times New Roman" panose="02020603050405020304" pitchFamily="18" charset="0"/>
              </a:rPr>
              <a:t>W</a:t>
            </a:r>
            <a:r>
              <a:rPr lang="en-US" sz="1800" kern="100" dirty="0">
                <a:effectLst/>
                <a:latin typeface="Bahnschrift Condensed" panose="020B0502040204020203" pitchFamily="34" charset="0"/>
                <a:ea typeface="Calibri" panose="020F0502020204030204" pitchFamily="34" charset="0"/>
                <a:cs typeface="Times New Roman" panose="02020603050405020304" pitchFamily="18" charset="0"/>
              </a:rPr>
              <a:t>eather-related disasters around the world uprooted 30 million people—Internal Displacement Monitoring Centre, 2021.</a:t>
            </a:r>
          </a:p>
        </p:txBody>
      </p:sp>
      <p:sp>
        <p:nvSpPr>
          <p:cNvPr id="11" name="TextBox 10">
            <a:extLst>
              <a:ext uri="{FF2B5EF4-FFF2-40B4-BE49-F238E27FC236}">
                <a16:creationId xmlns:a16="http://schemas.microsoft.com/office/drawing/2014/main" id="{11FED76D-4FD6-B68E-494B-1E5CFC7EA48B}"/>
              </a:ext>
            </a:extLst>
          </p:cNvPr>
          <p:cNvSpPr txBox="1"/>
          <p:nvPr/>
        </p:nvSpPr>
        <p:spPr>
          <a:xfrm>
            <a:off x="634702" y="2398955"/>
            <a:ext cx="4541520" cy="707886"/>
          </a:xfrm>
          <a:prstGeom prst="rect">
            <a:avLst/>
          </a:prstGeom>
          <a:noFill/>
        </p:spPr>
        <p:txBody>
          <a:bodyPr wrap="square" rtlCol="0">
            <a:spAutoFit/>
          </a:bodyPr>
          <a:lstStyle/>
          <a:p>
            <a:pPr algn="ctr"/>
            <a:r>
              <a:rPr lang="en-US" sz="2000" dirty="0">
                <a:latin typeface="Algerian" panose="04020705040A02060702" pitchFamily="82" charset="0"/>
              </a:rPr>
              <a:t>IN 2024, Maiduguri flooding displaced 300,000 people</a:t>
            </a:r>
          </a:p>
        </p:txBody>
      </p:sp>
      <p:sp>
        <p:nvSpPr>
          <p:cNvPr id="13" name="TextBox 12">
            <a:extLst>
              <a:ext uri="{FF2B5EF4-FFF2-40B4-BE49-F238E27FC236}">
                <a16:creationId xmlns:a16="http://schemas.microsoft.com/office/drawing/2014/main" id="{40B2B57A-DC7B-DA4C-F029-0DEEC22C6B3D}"/>
              </a:ext>
            </a:extLst>
          </p:cNvPr>
          <p:cNvSpPr txBox="1"/>
          <p:nvPr/>
        </p:nvSpPr>
        <p:spPr>
          <a:xfrm>
            <a:off x="0" y="4690334"/>
            <a:ext cx="6387953" cy="1477328"/>
          </a:xfrm>
          <a:prstGeom prst="rect">
            <a:avLst/>
          </a:prstGeom>
          <a:noFill/>
        </p:spPr>
        <p:txBody>
          <a:bodyPr wrap="square" rtlCol="0">
            <a:spAutoFit/>
          </a:bodyPr>
          <a:lstStyle/>
          <a:p>
            <a:pPr algn="ctr"/>
            <a:r>
              <a:rPr lang="en-US" b="1" kern="0" dirty="0">
                <a:latin typeface="Times New Roman" panose="02020603050405020304" pitchFamily="18" charset="0"/>
                <a:ea typeface="Calibri" panose="020F0502020204030204" pitchFamily="34" charset="0"/>
              </a:rPr>
              <a:t>While these topics have been examined globally, the region’s unique challenges—such as the interconnection of insecurity, environmental degradation, and forced migration—remain underexplored. This necessitates urgent policy intervention and sustainable solutions </a:t>
            </a:r>
            <a:endParaRPr lang="en-US" b="1" dirty="0"/>
          </a:p>
        </p:txBody>
      </p:sp>
      <p:sp>
        <p:nvSpPr>
          <p:cNvPr id="14" name="TextBox 13">
            <a:extLst>
              <a:ext uri="{FF2B5EF4-FFF2-40B4-BE49-F238E27FC236}">
                <a16:creationId xmlns:a16="http://schemas.microsoft.com/office/drawing/2014/main" id="{68837269-F676-A97F-4760-BBCE32B7D154}"/>
              </a:ext>
            </a:extLst>
          </p:cNvPr>
          <p:cNvSpPr txBox="1"/>
          <p:nvPr/>
        </p:nvSpPr>
        <p:spPr>
          <a:xfrm>
            <a:off x="451822" y="3256830"/>
            <a:ext cx="5252422" cy="1200329"/>
          </a:xfrm>
          <a:prstGeom prst="rect">
            <a:avLst/>
          </a:prstGeom>
          <a:noFill/>
        </p:spPr>
        <p:txBody>
          <a:bodyPr wrap="square" rtlCol="0">
            <a:spAutoFit/>
          </a:bodyPr>
          <a:lstStyle/>
          <a:p>
            <a:pPr algn="ctr"/>
            <a:r>
              <a:rPr lang="en-US" sz="1800" dirty="0">
                <a:effectLst/>
                <a:latin typeface="Source Sans Pro Semibold" panose="020B0603030403020204" pitchFamily="34" charset="0"/>
                <a:ea typeface="Source Sans Pro Semibold" panose="020B0603030403020204" pitchFamily="34" charset="0"/>
              </a:rPr>
              <a:t>Many areas in the northeastern part of Nigeria are prone to increasing consequences of climate change and migration and th</a:t>
            </a:r>
            <a:r>
              <a:rPr lang="en-US" dirty="0">
                <a:latin typeface="Source Sans Pro Semibold" panose="020B0603030403020204" pitchFamily="34" charset="0"/>
                <a:ea typeface="Source Sans Pro Semibold" panose="020B0603030403020204" pitchFamily="34" charset="0"/>
              </a:rPr>
              <a:t>is</a:t>
            </a:r>
            <a:r>
              <a:rPr lang="en-US" sz="1800" dirty="0">
                <a:effectLst/>
                <a:latin typeface="Source Sans Pro Semibold" panose="020B0603030403020204" pitchFamily="34" charset="0"/>
                <a:ea typeface="Source Sans Pro Semibold" panose="020B0603030403020204" pitchFamily="34" charset="0"/>
              </a:rPr>
              <a:t> is expected to increase Land use and Land cover transformation</a:t>
            </a:r>
            <a:r>
              <a:rPr lang="en-US" sz="1800" dirty="0">
                <a:effectLst/>
                <a:latin typeface="Times New Roman" panose="02020603050405020304" pitchFamily="18" charset="0"/>
                <a:ea typeface="Calibri" panose="020F0502020204030204" pitchFamily="34" charset="0"/>
              </a:rPr>
              <a:t>.</a:t>
            </a:r>
            <a:endParaRPr lang="en-US" dirty="0"/>
          </a:p>
        </p:txBody>
      </p:sp>
      <p:sp>
        <p:nvSpPr>
          <p:cNvPr id="4" name="TextBox 3">
            <a:extLst>
              <a:ext uri="{FF2B5EF4-FFF2-40B4-BE49-F238E27FC236}">
                <a16:creationId xmlns:a16="http://schemas.microsoft.com/office/drawing/2014/main" id="{4A578DD8-BE06-60E4-0EDA-3E661024CC95}"/>
              </a:ext>
            </a:extLst>
          </p:cNvPr>
          <p:cNvSpPr txBox="1"/>
          <p:nvPr/>
        </p:nvSpPr>
        <p:spPr>
          <a:xfrm>
            <a:off x="1137920" y="111760"/>
            <a:ext cx="4124960" cy="400110"/>
          </a:xfrm>
          <a:prstGeom prst="rect">
            <a:avLst/>
          </a:prstGeom>
          <a:noFill/>
        </p:spPr>
        <p:txBody>
          <a:bodyPr wrap="square" rtlCol="0">
            <a:spAutoFit/>
          </a:bodyPr>
          <a:lstStyle/>
          <a:p>
            <a:r>
              <a:rPr lang="en-US" sz="2000" dirty="0">
                <a:latin typeface="Algerian" panose="04020705040A02060702" pitchFamily="82" charset="0"/>
              </a:rPr>
              <a:t>Problem statement Cont.</a:t>
            </a:r>
          </a:p>
        </p:txBody>
      </p:sp>
    </p:spTree>
    <p:extLst>
      <p:ext uri="{BB962C8B-B14F-4D97-AF65-F5344CB8AC3E}">
        <p14:creationId xmlns:p14="http://schemas.microsoft.com/office/powerpoint/2010/main" val="213332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FD0B8F06-AE9D-8F97-0236-B34513C2DEB0}"/>
              </a:ext>
            </a:extLst>
          </p:cNvPr>
          <p:cNvSpPr txBox="1"/>
          <p:nvPr/>
        </p:nvSpPr>
        <p:spPr>
          <a:xfrm>
            <a:off x="6736081" y="3429000"/>
            <a:ext cx="5526762" cy="1477328"/>
          </a:xfrm>
          <a:prstGeom prst="rect">
            <a:avLst/>
          </a:prstGeom>
          <a:noFill/>
        </p:spPr>
        <p:txBody>
          <a:bodyPr wrap="square">
            <a:spAutoFit/>
          </a:bodyPr>
          <a:lstStyle/>
          <a:p>
            <a:endParaRPr lang="en-US" kern="0"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kern="0" dirty="0">
                <a:latin typeface="Times New Roman" panose="02020603050405020304" pitchFamily="18" charset="0"/>
                <a:ea typeface="Calibri" panose="020F0502020204030204" pitchFamily="34" charset="0"/>
              </a:rPr>
              <a:t>W, F &amp; BS</a:t>
            </a:r>
            <a:r>
              <a:rPr lang="en-US" sz="1800" kern="0" dirty="0">
                <a:effectLst/>
                <a:latin typeface="Times New Roman" panose="02020603050405020304" pitchFamily="18" charset="0"/>
                <a:ea typeface="Calibri" panose="020F0502020204030204" pitchFamily="34" charset="0"/>
              </a:rPr>
              <a:t> exhibit negative correlation, suggesting that higher temperatures are associated with a decrease in </a:t>
            </a:r>
            <a:r>
              <a:rPr lang="en-US" kern="0" dirty="0">
                <a:latin typeface="Times New Roman" panose="02020603050405020304" pitchFamily="18" charset="0"/>
                <a:ea typeface="Calibri" panose="020F0502020204030204" pitchFamily="34" charset="0"/>
              </a:rPr>
              <a:t>W, F &amp; BS</a:t>
            </a:r>
            <a:r>
              <a:rPr lang="en-US" sz="1800" kern="0" dirty="0">
                <a:effectLst/>
                <a:latin typeface="Times New Roman" panose="02020603050405020304" pitchFamily="18" charset="0"/>
                <a:ea typeface="Calibri" panose="020F0502020204030204" pitchFamily="34" charset="0"/>
              </a:rPr>
              <a:t> areas. </a:t>
            </a:r>
          </a:p>
          <a:p>
            <a:endParaRPr lang="en-US" kern="0" dirty="0">
              <a:latin typeface="Times New Roman" panose="02020603050405020304" pitchFamily="18" charset="0"/>
              <a:ea typeface="Calibri" panose="020F0502020204030204" pitchFamily="34" charset="0"/>
            </a:endParaRPr>
          </a:p>
        </p:txBody>
      </p:sp>
      <p:sp>
        <p:nvSpPr>
          <p:cNvPr id="2" name="TextBox 1">
            <a:extLst>
              <a:ext uri="{FF2B5EF4-FFF2-40B4-BE49-F238E27FC236}">
                <a16:creationId xmlns:a16="http://schemas.microsoft.com/office/drawing/2014/main" id="{5CA9E7C9-01DC-9F09-89A2-A182207D2CC6}"/>
              </a:ext>
            </a:extLst>
          </p:cNvPr>
          <p:cNvSpPr txBox="1"/>
          <p:nvPr/>
        </p:nvSpPr>
        <p:spPr>
          <a:xfrm>
            <a:off x="3281680" y="90888"/>
            <a:ext cx="5537200" cy="646331"/>
          </a:xfrm>
          <a:prstGeom prst="rect">
            <a:avLst/>
          </a:prstGeom>
          <a:noFill/>
        </p:spPr>
        <p:txBody>
          <a:bodyPr wrap="square" rtlCol="0">
            <a:spAutoFit/>
          </a:bodyPr>
          <a:lstStyle/>
          <a:p>
            <a:r>
              <a:rPr lang="en-US" b="1" dirty="0">
                <a:latin typeface="Algerian" panose="04020705040A02060702" pitchFamily="82" charset="0"/>
              </a:rPr>
              <a:t>Correlation between </a:t>
            </a:r>
            <a:r>
              <a:rPr lang="en-US" b="1" dirty="0" err="1">
                <a:latin typeface="Algerian" panose="04020705040A02060702" pitchFamily="82" charset="0"/>
              </a:rPr>
              <a:t>Tmax</a:t>
            </a:r>
            <a:r>
              <a:rPr lang="en-US" b="1" dirty="0">
                <a:latin typeface="Algerian" panose="04020705040A02060702" pitchFamily="82" charset="0"/>
              </a:rPr>
              <a:t> and LULC types</a:t>
            </a:r>
          </a:p>
          <a:p>
            <a:endParaRPr lang="en-US" dirty="0"/>
          </a:p>
        </p:txBody>
      </p:sp>
      <p:pic>
        <p:nvPicPr>
          <p:cNvPr id="4" name="Picture 3">
            <a:extLst>
              <a:ext uri="{FF2B5EF4-FFF2-40B4-BE49-F238E27FC236}">
                <a16:creationId xmlns:a16="http://schemas.microsoft.com/office/drawing/2014/main" id="{9D7D22C6-A86E-2406-19E0-FF114276EADC}"/>
              </a:ext>
            </a:extLst>
          </p:cNvPr>
          <p:cNvPicPr>
            <a:picLocks noChangeAspect="1"/>
          </p:cNvPicPr>
          <p:nvPr/>
        </p:nvPicPr>
        <p:blipFill rotWithShape="1">
          <a:blip r:embed="rId2">
            <a:extLst>
              <a:ext uri="{28A0092B-C50C-407E-A947-70E740481C1C}">
                <a14:useLocalDpi xmlns:a14="http://schemas.microsoft.com/office/drawing/2010/main" val="0"/>
              </a:ext>
            </a:extLst>
          </a:blip>
          <a:srcRect t="4121"/>
          <a:stretch/>
        </p:blipFill>
        <p:spPr bwMode="auto">
          <a:xfrm>
            <a:off x="325121" y="1016000"/>
            <a:ext cx="6410959" cy="5766076"/>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65E58891-7B07-C00C-EAF1-352D0008B454}"/>
              </a:ext>
            </a:extLst>
          </p:cNvPr>
          <p:cNvSpPr txBox="1"/>
          <p:nvPr/>
        </p:nvSpPr>
        <p:spPr>
          <a:xfrm>
            <a:off x="6637867" y="1332090"/>
            <a:ext cx="5624975" cy="1200329"/>
          </a:xfrm>
          <a:prstGeom prst="rect">
            <a:avLst/>
          </a:prstGeom>
          <a:noFill/>
        </p:spPr>
        <p:txBody>
          <a:bodyPr wrap="square" rtlCol="0">
            <a:spAutoFit/>
          </a:bodyPr>
          <a:lstStyle/>
          <a:p>
            <a:pPr marL="285750" indent="-285750">
              <a:buFont typeface="Arial" panose="020B0604020202020204" pitchFamily="34" charset="0"/>
              <a:buChar char="•"/>
            </a:pPr>
            <a:r>
              <a:rPr lang="en-US" sz="1800" kern="0" dirty="0">
                <a:effectLst/>
                <a:latin typeface="Times New Roman" panose="02020603050405020304" pitchFamily="18" charset="0"/>
                <a:ea typeface="Calibri" panose="020F0502020204030204" pitchFamily="34" charset="0"/>
              </a:rPr>
              <a:t>BU, G and CL show a positive correlation with Mean Annual Maximum temperature, indicating that as temperature increases, </a:t>
            </a:r>
            <a:r>
              <a:rPr lang="en-US" kern="0" dirty="0">
                <a:latin typeface="Times New Roman" panose="02020603050405020304" pitchFamily="18" charset="0"/>
                <a:ea typeface="Calibri" panose="020F0502020204030204" pitchFamily="34" charset="0"/>
              </a:rPr>
              <a:t>BU, G &amp; CL </a:t>
            </a:r>
            <a:r>
              <a:rPr lang="en-US" sz="1800" kern="0" dirty="0">
                <a:effectLst/>
                <a:latin typeface="Times New Roman" panose="02020603050405020304" pitchFamily="18" charset="0"/>
                <a:ea typeface="Calibri" panose="020F0502020204030204" pitchFamily="34" charset="0"/>
              </a:rPr>
              <a:t>areas tend to increase. </a:t>
            </a:r>
          </a:p>
        </p:txBody>
      </p:sp>
    </p:spTree>
    <p:extLst>
      <p:ext uri="{BB962C8B-B14F-4D97-AF65-F5344CB8AC3E}">
        <p14:creationId xmlns:p14="http://schemas.microsoft.com/office/powerpoint/2010/main" val="110254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A55BAC-40B9-66E8-67A1-016F927F4136}"/>
              </a:ext>
            </a:extLst>
          </p:cNvPr>
          <p:cNvSpPr txBox="1"/>
          <p:nvPr/>
        </p:nvSpPr>
        <p:spPr>
          <a:xfrm>
            <a:off x="6618674" y="3104444"/>
            <a:ext cx="5573326" cy="1754326"/>
          </a:xfrm>
          <a:prstGeom prst="rect">
            <a:avLst/>
          </a:prstGeom>
          <a:noFill/>
        </p:spPr>
        <p:txBody>
          <a:bodyPr wrap="square">
            <a:spAutoFit/>
          </a:bodyPr>
          <a:lstStyle/>
          <a:p>
            <a:pPr marL="285750" marR="0" indent="-285750" algn="just">
              <a:spcBef>
                <a:spcPts val="0"/>
              </a:spcBef>
              <a:spcAft>
                <a:spcPts val="10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F</a:t>
            </a:r>
            <a:r>
              <a:rPr lang="en-US" dirty="0">
                <a:effectLst/>
                <a:latin typeface="Times New Roman" panose="02020603050405020304" pitchFamily="18" charset="0"/>
                <a:ea typeface="Calibri" panose="020F0502020204030204" pitchFamily="34" charset="0"/>
                <a:cs typeface="Times New Roman" panose="02020603050405020304" pitchFamily="18" charset="0"/>
              </a:rPr>
              <a:t>orest and Water bodies show a negative correlation with minimum temperatures, indicating that these natural areas are associated with cooler temperatures. This cooling effect is due to vegetation and moisture retention, which help moderate temperature fluctuations.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368CB26-7688-6ED1-790C-8DF9E691F499}"/>
              </a:ext>
            </a:extLst>
          </p:cNvPr>
          <p:cNvSpPr txBox="1"/>
          <p:nvPr/>
        </p:nvSpPr>
        <p:spPr>
          <a:xfrm>
            <a:off x="3220720" y="81280"/>
            <a:ext cx="5415280" cy="369332"/>
          </a:xfrm>
          <a:prstGeom prst="rect">
            <a:avLst/>
          </a:prstGeom>
          <a:noFill/>
        </p:spPr>
        <p:txBody>
          <a:bodyPr wrap="square" rtlCol="0">
            <a:spAutoFit/>
          </a:bodyPr>
          <a:lstStyle/>
          <a:p>
            <a:r>
              <a:rPr lang="en-US" b="1" dirty="0">
                <a:latin typeface="Algerian" panose="04020705040A02060702" pitchFamily="82" charset="0"/>
              </a:rPr>
              <a:t>Correlation between </a:t>
            </a:r>
            <a:r>
              <a:rPr lang="en-US" b="1" dirty="0" err="1">
                <a:latin typeface="Algerian" panose="04020705040A02060702" pitchFamily="82" charset="0"/>
              </a:rPr>
              <a:t>Tmin</a:t>
            </a:r>
            <a:r>
              <a:rPr lang="en-US" b="1" dirty="0">
                <a:latin typeface="Algerian" panose="04020705040A02060702" pitchFamily="82" charset="0"/>
              </a:rPr>
              <a:t> and LULC types</a:t>
            </a:r>
          </a:p>
        </p:txBody>
      </p:sp>
      <p:pic>
        <p:nvPicPr>
          <p:cNvPr id="4" name="Picture 3">
            <a:extLst>
              <a:ext uri="{FF2B5EF4-FFF2-40B4-BE49-F238E27FC236}">
                <a16:creationId xmlns:a16="http://schemas.microsoft.com/office/drawing/2014/main" id="{2A06161D-2D09-D314-574B-0D4CBD882C93}"/>
              </a:ext>
            </a:extLst>
          </p:cNvPr>
          <p:cNvPicPr>
            <a:picLocks noChangeAspect="1"/>
          </p:cNvPicPr>
          <p:nvPr/>
        </p:nvPicPr>
        <p:blipFill rotWithShape="1">
          <a:blip r:embed="rId2">
            <a:extLst>
              <a:ext uri="{28A0092B-C50C-407E-A947-70E740481C1C}">
                <a14:useLocalDpi xmlns:a14="http://schemas.microsoft.com/office/drawing/2010/main" val="0"/>
              </a:ext>
            </a:extLst>
          </a:blip>
          <a:srcRect t="3846"/>
          <a:stretch/>
        </p:blipFill>
        <p:spPr bwMode="auto">
          <a:xfrm>
            <a:off x="1" y="653414"/>
            <a:ext cx="6522720" cy="5991225"/>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6355DDB5-BD09-F07F-FA16-2915CF327CD6}"/>
              </a:ext>
            </a:extLst>
          </p:cNvPr>
          <p:cNvSpPr txBox="1"/>
          <p:nvPr/>
        </p:nvSpPr>
        <p:spPr>
          <a:xfrm>
            <a:off x="6618674" y="767644"/>
            <a:ext cx="5415281" cy="1477328"/>
          </a:xfrm>
          <a:prstGeom prst="rect">
            <a:avLst/>
          </a:prstGeom>
          <a:noFill/>
        </p:spPr>
        <p:txBody>
          <a:bodyPr wrap="square" rtlCol="0">
            <a:spAutoFit/>
          </a:bodyPr>
          <a:lstStyle/>
          <a:p>
            <a:pPr marL="285750" marR="0" indent="-285750" algn="just">
              <a:spcBef>
                <a:spcPts val="0"/>
              </a:spcBef>
              <a:spcAft>
                <a:spcPts val="1000"/>
              </a:spcAft>
              <a:buFont typeface="Arial" panose="020B0604020202020204" pitchFamily="34" charset="0"/>
              <a:buChar char="•"/>
            </a:pPr>
            <a:r>
              <a:rPr lang="en-US" kern="0" dirty="0">
                <a:latin typeface="Times New Roman" panose="02020603050405020304" pitchFamily="18" charset="0"/>
                <a:ea typeface="Calibri" panose="020F0502020204030204" pitchFamily="34" charset="0"/>
              </a:rPr>
              <a:t>A </a:t>
            </a:r>
            <a:r>
              <a:rPr lang="en-US" kern="0" dirty="0">
                <a:effectLst/>
                <a:latin typeface="Times New Roman" panose="02020603050405020304" pitchFamily="18" charset="0"/>
                <a:ea typeface="Calibri" panose="020F0502020204030204" pitchFamily="34" charset="0"/>
              </a:rPr>
              <a:t>positive correlation between mean annual minimum temperature and Built-up &amp; Grassland areas, suggesting that urbanized areas and grasslands are most strongly linked to higher minimum temperatures</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6" name="TextBox 5">
            <a:extLst>
              <a:ext uri="{FF2B5EF4-FFF2-40B4-BE49-F238E27FC236}">
                <a16:creationId xmlns:a16="http://schemas.microsoft.com/office/drawing/2014/main" id="{9FCF10FD-EB3E-2A78-DB8C-930E187BE020}"/>
              </a:ext>
            </a:extLst>
          </p:cNvPr>
          <p:cNvSpPr txBox="1"/>
          <p:nvPr/>
        </p:nvSpPr>
        <p:spPr>
          <a:xfrm>
            <a:off x="6618674" y="2449689"/>
            <a:ext cx="4455726" cy="369332"/>
          </a:xfrm>
          <a:prstGeom prst="rect">
            <a:avLst/>
          </a:prstGeom>
          <a:noFill/>
        </p:spPr>
        <p:txBody>
          <a:bodyPr wrap="square" rtlCol="0">
            <a:spAutoFit/>
          </a:bodyPr>
          <a:lstStyle/>
          <a:p>
            <a:pPr marL="285750" marR="0" indent="-285750" algn="just">
              <a:spcBef>
                <a:spcPts val="0"/>
              </a:spcBef>
              <a:spcAft>
                <a:spcPts val="1000"/>
              </a:spcAft>
              <a:buFont typeface="Arial" panose="020B0604020202020204" pitchFamily="34" charset="0"/>
              <a:buChar char="•"/>
            </a:pPr>
            <a:r>
              <a:rPr lang="en-US" kern="0" dirty="0">
                <a:effectLst/>
                <a:latin typeface="Times New Roman" panose="02020603050405020304" pitchFamily="18" charset="0"/>
                <a:ea typeface="Calibri" panose="020F0502020204030204" pitchFamily="34" charset="0"/>
              </a:rPr>
              <a:t>Bare surface showed no correlation.</a:t>
            </a:r>
          </a:p>
        </p:txBody>
      </p:sp>
    </p:spTree>
    <p:extLst>
      <p:ext uri="{BB962C8B-B14F-4D97-AF65-F5344CB8AC3E}">
        <p14:creationId xmlns:p14="http://schemas.microsoft.com/office/powerpoint/2010/main" val="266087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A6627A-C029-9055-5469-2BBCEA5DCC48}"/>
              </a:ext>
            </a:extLst>
          </p:cNvPr>
          <p:cNvSpPr txBox="1"/>
          <p:nvPr/>
        </p:nvSpPr>
        <p:spPr>
          <a:xfrm>
            <a:off x="6379286" y="4854737"/>
            <a:ext cx="5837814" cy="1657698"/>
          </a:xfrm>
          <a:prstGeom prst="rect">
            <a:avLst/>
          </a:prstGeom>
          <a:noFill/>
        </p:spPr>
        <p:txBody>
          <a:bodyPr wrap="square">
            <a:spAutoFit/>
          </a:bodyPr>
          <a:lstStyle/>
          <a:p>
            <a:pPr marL="0" marR="0" algn="just">
              <a:lnSpc>
                <a:spcPct val="115000"/>
              </a:lnSpc>
              <a:spcAft>
                <a:spcPts val="1000"/>
              </a:spcAft>
              <a:buNone/>
            </a:pPr>
            <a:r>
              <a:rPr lang="en-US" sz="1800" b="1" kern="100" dirty="0">
                <a:effectLst/>
                <a:latin typeface="Yu Gothic UI Semibold" panose="020B0700000000000000" pitchFamily="34" charset="-128"/>
                <a:ea typeface="Yu Gothic UI Semibold" panose="020B0700000000000000" pitchFamily="34" charset="-128"/>
                <a:cs typeface="Times New Roman" panose="02020603050405020304" pitchFamily="18" charset="0"/>
              </a:rPr>
              <a:t>Complex interactions were observed between climatic variables (rainfall and temperature), net migration, and LULC classes. Variations suggest how climate factors and migration influence land use and land cover changes.</a:t>
            </a:r>
          </a:p>
        </p:txBody>
      </p:sp>
      <p:sp>
        <p:nvSpPr>
          <p:cNvPr id="4" name="TextBox 3">
            <a:extLst>
              <a:ext uri="{FF2B5EF4-FFF2-40B4-BE49-F238E27FC236}">
                <a16:creationId xmlns:a16="http://schemas.microsoft.com/office/drawing/2014/main" id="{504592E6-191F-E297-B6FF-D55C7C095F95}"/>
              </a:ext>
            </a:extLst>
          </p:cNvPr>
          <p:cNvSpPr txBox="1"/>
          <p:nvPr/>
        </p:nvSpPr>
        <p:spPr>
          <a:xfrm>
            <a:off x="3939822" y="21516"/>
            <a:ext cx="3181740" cy="485133"/>
          </a:xfrm>
          <a:prstGeom prst="rect">
            <a:avLst/>
          </a:prstGeom>
          <a:noFill/>
        </p:spPr>
        <p:txBody>
          <a:bodyPr wrap="square" rtlCol="0">
            <a:spAutoFit/>
          </a:bodyPr>
          <a:lstStyle/>
          <a:p>
            <a:pPr marL="0" marR="0" algn="ctr">
              <a:lnSpc>
                <a:spcPct val="115000"/>
              </a:lnSpc>
              <a:spcAft>
                <a:spcPts val="1000"/>
              </a:spcAft>
              <a:buNone/>
            </a:pPr>
            <a:r>
              <a:rPr lang="en-US" sz="2400" b="1" kern="100" dirty="0">
                <a:effectLst/>
                <a:latin typeface="Algerian" panose="04020705040A02060702" pitchFamily="82" charset="0"/>
                <a:ea typeface="Calibri" panose="020F0502020204030204" pitchFamily="34" charset="0"/>
                <a:cs typeface="Times New Roman" panose="02020603050405020304" pitchFamily="18" charset="0"/>
              </a:rPr>
              <a:t>KEY FINDINGS</a:t>
            </a:r>
            <a:endParaRPr lang="en-US" sz="2400" kern="100" dirty="0">
              <a:effectLst/>
              <a:latin typeface="Algerian" panose="04020705040A02060702" pitchFamily="82"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559B5EF-98CE-D12D-CEB7-B639BE4597CE}"/>
              </a:ext>
            </a:extLst>
          </p:cNvPr>
          <p:cNvSpPr txBox="1"/>
          <p:nvPr/>
        </p:nvSpPr>
        <p:spPr>
          <a:xfrm>
            <a:off x="419548" y="621888"/>
            <a:ext cx="4130937" cy="1477328"/>
          </a:xfrm>
          <a:prstGeom prst="rect">
            <a:avLst/>
          </a:prstGeom>
          <a:noFill/>
        </p:spPr>
        <p:txBody>
          <a:bodyPr wrap="square" rtlCol="0">
            <a:spAutoFit/>
          </a:bodyPr>
          <a:lstStyle/>
          <a:p>
            <a:pPr algn="just"/>
            <a:r>
              <a:rPr lang="en-US" kern="100" dirty="0">
                <a:latin typeface="Sylfaen" panose="010A0502050306030303" pitchFamily="18" charset="0"/>
                <a:ea typeface="Calibri" panose="020F0502020204030204" pitchFamily="34" charset="0"/>
                <a:cs typeface="Times New Roman" panose="02020603050405020304" pitchFamily="18" charset="0"/>
              </a:rPr>
              <a:t>A</a:t>
            </a:r>
            <a:r>
              <a:rPr lang="en-US" sz="1800" kern="100" dirty="0">
                <a:effectLst/>
                <a:latin typeface="Sylfaen" panose="010A0502050306030303" pitchFamily="18" charset="0"/>
                <a:ea typeface="Calibri" panose="020F0502020204030204" pitchFamily="34" charset="0"/>
                <a:cs typeface="Times New Roman" panose="02020603050405020304" pitchFamily="18" charset="0"/>
              </a:rPr>
              <a:t> significant decrease in rainfall patterns was observed. Maximum temperatures exhibited an upward trend, indicating warming conditions while Minimum temperatures showed a declining trend.</a:t>
            </a:r>
            <a:endParaRPr lang="en-US" dirty="0">
              <a:latin typeface="Sylfaen" panose="010A0502050306030303" pitchFamily="18" charset="0"/>
            </a:endParaRPr>
          </a:p>
        </p:txBody>
      </p:sp>
      <p:sp>
        <p:nvSpPr>
          <p:cNvPr id="7" name="TextBox 6">
            <a:extLst>
              <a:ext uri="{FF2B5EF4-FFF2-40B4-BE49-F238E27FC236}">
                <a16:creationId xmlns:a16="http://schemas.microsoft.com/office/drawing/2014/main" id="{0610D1F6-7138-CE5B-2F50-371EA5D1D828}"/>
              </a:ext>
            </a:extLst>
          </p:cNvPr>
          <p:cNvSpPr txBox="1"/>
          <p:nvPr/>
        </p:nvSpPr>
        <p:spPr>
          <a:xfrm>
            <a:off x="419548" y="2611136"/>
            <a:ext cx="4130938" cy="1754326"/>
          </a:xfrm>
          <a:prstGeom prst="rect">
            <a:avLst/>
          </a:prstGeom>
          <a:noFill/>
        </p:spPr>
        <p:txBody>
          <a:bodyPr wrap="square" rtlCol="0">
            <a:spAutoFit/>
          </a:bodyPr>
          <a:lstStyle/>
          <a:p>
            <a:pPr algn="just"/>
            <a:r>
              <a:rPr lang="en-US" sz="1800" kern="100" dirty="0">
                <a:effectLst/>
                <a:latin typeface="Source Serif Pro Black" panose="02040903050405020204" pitchFamily="18" charset="0"/>
                <a:ea typeface="Source Serif Pro Black" panose="02040903050405020204" pitchFamily="18" charset="0"/>
                <a:cs typeface="Times New Roman" panose="02020603050405020304" pitchFamily="18" charset="0"/>
              </a:rPr>
              <a:t>Higher precipitation was observed during the Wet season, Maximum temperatures peaked during the Dry season while Minimum temperatures were higher during the Wet season.</a:t>
            </a:r>
            <a:endParaRPr lang="en-US" dirty="0">
              <a:latin typeface="Source Serif Pro Black" panose="02040903050405020204" pitchFamily="18" charset="0"/>
              <a:ea typeface="Source Serif Pro Black" panose="02040903050405020204" pitchFamily="18" charset="0"/>
            </a:endParaRPr>
          </a:p>
        </p:txBody>
      </p:sp>
      <p:sp>
        <p:nvSpPr>
          <p:cNvPr id="8" name="TextBox 7">
            <a:extLst>
              <a:ext uri="{FF2B5EF4-FFF2-40B4-BE49-F238E27FC236}">
                <a16:creationId xmlns:a16="http://schemas.microsoft.com/office/drawing/2014/main" id="{556919CA-DA91-16DD-9438-B2E2C9C8CF97}"/>
              </a:ext>
            </a:extLst>
          </p:cNvPr>
          <p:cNvSpPr txBox="1"/>
          <p:nvPr/>
        </p:nvSpPr>
        <p:spPr>
          <a:xfrm>
            <a:off x="419548" y="4910667"/>
            <a:ext cx="4130938" cy="1200329"/>
          </a:xfrm>
          <a:prstGeom prst="rect">
            <a:avLst/>
          </a:prstGeom>
          <a:noFill/>
        </p:spPr>
        <p:txBody>
          <a:bodyPr wrap="square" rtlCol="0">
            <a:spAutoFit/>
          </a:bodyPr>
          <a:lstStyle/>
          <a:p>
            <a:pPr algn="just"/>
            <a:r>
              <a:rPr lang="en-US" sz="1800" kern="100" dirty="0">
                <a:effectLst/>
                <a:latin typeface="Viner Hand ITC" panose="03070502030502020203" pitchFamily="66" charset="0"/>
                <a:ea typeface="Calibri" panose="020F0502020204030204" pitchFamily="34" charset="0"/>
                <a:cs typeface="Times New Roman" panose="02020603050405020304" pitchFamily="18" charset="0"/>
              </a:rPr>
              <a:t>Job opportunities</a:t>
            </a:r>
            <a:r>
              <a:rPr lang="en-US" kern="100" dirty="0">
                <a:latin typeface="Viner Hand ITC" panose="03070502030502020203" pitchFamily="66" charset="0"/>
                <a:ea typeface="Calibri" panose="020F0502020204030204" pitchFamily="34" charset="0"/>
                <a:cs typeface="Times New Roman" panose="02020603050405020304" pitchFamily="18" charset="0"/>
              </a:rPr>
              <a:t>, Educational advancement</a:t>
            </a:r>
            <a:r>
              <a:rPr lang="en-US" sz="1800" kern="100" dirty="0">
                <a:effectLst/>
                <a:latin typeface="Viner Hand ITC" panose="03070502030502020203" pitchFamily="66" charset="0"/>
                <a:ea typeface="Calibri" panose="020F0502020204030204" pitchFamily="34" charset="0"/>
                <a:cs typeface="Times New Roman" panose="02020603050405020304" pitchFamily="18" charset="0"/>
              </a:rPr>
              <a:t> emerged</a:t>
            </a:r>
            <a:r>
              <a:rPr lang="en-US" kern="100" dirty="0">
                <a:latin typeface="Viner Hand ITC" panose="03070502030502020203" pitchFamily="66" charset="0"/>
                <a:ea typeface="Calibri" panose="020F0502020204030204" pitchFamily="34" charset="0"/>
                <a:cs typeface="Times New Roman" panose="02020603050405020304" pitchFamily="18" charset="0"/>
              </a:rPr>
              <a:t> and Security concerns</a:t>
            </a:r>
            <a:r>
              <a:rPr lang="en-US" sz="1800" kern="100" dirty="0">
                <a:effectLst/>
                <a:latin typeface="Viner Hand ITC" panose="03070502030502020203" pitchFamily="66" charset="0"/>
                <a:ea typeface="Calibri" panose="020F0502020204030204" pitchFamily="34" charset="0"/>
                <a:cs typeface="Times New Roman" panose="02020603050405020304" pitchFamily="18" charset="0"/>
              </a:rPr>
              <a:t> as the primary driver of migration. </a:t>
            </a:r>
            <a:endParaRPr lang="en-US" dirty="0">
              <a:latin typeface="Viner Hand ITC" panose="03070502030502020203" pitchFamily="66" charset="0"/>
            </a:endParaRPr>
          </a:p>
        </p:txBody>
      </p:sp>
      <p:sp>
        <p:nvSpPr>
          <p:cNvPr id="9" name="TextBox 8">
            <a:extLst>
              <a:ext uri="{FF2B5EF4-FFF2-40B4-BE49-F238E27FC236}">
                <a16:creationId xmlns:a16="http://schemas.microsoft.com/office/drawing/2014/main" id="{EE49F78F-55EE-F105-0AD5-CC7F36B4DF94}"/>
              </a:ext>
            </a:extLst>
          </p:cNvPr>
          <p:cNvSpPr txBox="1"/>
          <p:nvPr/>
        </p:nvSpPr>
        <p:spPr>
          <a:xfrm>
            <a:off x="6497619" y="677439"/>
            <a:ext cx="5419994" cy="923330"/>
          </a:xfrm>
          <a:prstGeom prst="rect">
            <a:avLst/>
          </a:prstGeom>
          <a:noFill/>
        </p:spPr>
        <p:txBody>
          <a:bodyPr wrap="square" rtlCol="0">
            <a:spAutoFit/>
          </a:bodyPr>
          <a:lstStyle/>
          <a:p>
            <a:pPr algn="just"/>
            <a:r>
              <a:rPr lang="en-US" sz="1800" b="1" kern="100" dirty="0">
                <a:effectLst/>
                <a:latin typeface="Verdana" panose="020B0604030504040204" pitchFamily="34" charset="0"/>
                <a:ea typeface="Verdana" panose="020B0604030504040204" pitchFamily="34" charset="0"/>
                <a:cs typeface="Times New Roman" panose="02020603050405020304" pitchFamily="18" charset="0"/>
              </a:rPr>
              <a:t>This rural-to-urban migration pattern was consistent across all study locations.</a:t>
            </a:r>
            <a:endParaRPr lang="en-US" b="1" dirty="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196001DF-D14E-3660-EB84-1BDD7568D7AA}"/>
              </a:ext>
            </a:extLst>
          </p:cNvPr>
          <p:cNvSpPr txBox="1"/>
          <p:nvPr/>
        </p:nvSpPr>
        <p:spPr>
          <a:xfrm>
            <a:off x="6497619" y="2269413"/>
            <a:ext cx="5604734" cy="2031325"/>
          </a:xfrm>
          <a:prstGeom prst="rect">
            <a:avLst/>
          </a:prstGeom>
          <a:noFill/>
        </p:spPr>
        <p:txBody>
          <a:bodyPr wrap="square" rtlCol="0">
            <a:spAutoFit/>
          </a:bodyPr>
          <a:lstStyle/>
          <a:p>
            <a:pPr algn="just"/>
            <a:r>
              <a:rPr lang="en-US" sz="1800" kern="100" dirty="0">
                <a:effectLst/>
                <a:latin typeface="Bahnschrift Light" panose="020B0502040204020203" pitchFamily="34" charset="0"/>
                <a:ea typeface="Calibri" panose="020F0502020204030204" pitchFamily="34" charset="0"/>
                <a:cs typeface="Times New Roman" panose="02020603050405020304" pitchFamily="18" charset="0"/>
              </a:rPr>
              <a:t>LULC Changes analysis demonstrated progressive expansion of built-up areas over the study period</a:t>
            </a:r>
            <a:r>
              <a:rPr lang="en-US" kern="100" dirty="0">
                <a:latin typeface="Bahnschrift Light" panose="020B0502040204020203" pitchFamily="34" charset="0"/>
                <a:ea typeface="Calibri" panose="020F0502020204030204" pitchFamily="34" charset="0"/>
                <a:cs typeface="Times New Roman" panose="02020603050405020304" pitchFamily="18" charset="0"/>
              </a:rPr>
              <a:t> which </a:t>
            </a:r>
            <a:r>
              <a:rPr lang="en-US" sz="1800" kern="100" dirty="0">
                <a:effectLst/>
                <a:latin typeface="Bahnschrift Light" panose="020B0502040204020203" pitchFamily="34" charset="0"/>
                <a:ea typeface="Calibri" panose="020F0502020204030204" pitchFamily="34" charset="0"/>
                <a:cs typeface="Times New Roman" panose="02020603050405020304" pitchFamily="18" charset="0"/>
              </a:rPr>
              <a:t>corresponded with a reduction in  cultivated land, forest, bare/sparse land and water bodies. 2040 projection shows increase in built up, cultivated land, forest and water bodies.</a:t>
            </a:r>
          </a:p>
          <a:p>
            <a:endParaRPr lang="en-US" dirty="0"/>
          </a:p>
        </p:txBody>
      </p:sp>
    </p:spTree>
    <p:extLst>
      <p:ext uri="{BB962C8B-B14F-4D97-AF65-F5344CB8AC3E}">
        <p14:creationId xmlns:p14="http://schemas.microsoft.com/office/powerpoint/2010/main" val="235748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290FD7-3AC3-D5EB-87FE-F643325F209D}"/>
              </a:ext>
            </a:extLst>
          </p:cNvPr>
          <p:cNvSpPr txBox="1"/>
          <p:nvPr/>
        </p:nvSpPr>
        <p:spPr>
          <a:xfrm>
            <a:off x="4453666" y="173916"/>
            <a:ext cx="3840480" cy="461665"/>
          </a:xfrm>
          <a:prstGeom prst="rect">
            <a:avLst/>
          </a:prstGeom>
          <a:noFill/>
        </p:spPr>
        <p:txBody>
          <a:bodyPr wrap="square" rtlCol="0">
            <a:spAutoFit/>
          </a:bodyPr>
          <a:lstStyle/>
          <a:p>
            <a:r>
              <a:rPr lang="en-US" sz="2400" b="1" dirty="0">
                <a:latin typeface="Algerian" panose="04020705040A02060702" pitchFamily="82" charset="0"/>
              </a:rPr>
              <a:t>Conclusion</a:t>
            </a:r>
          </a:p>
        </p:txBody>
      </p:sp>
      <p:sp>
        <p:nvSpPr>
          <p:cNvPr id="4" name="TextBox 3">
            <a:extLst>
              <a:ext uri="{FF2B5EF4-FFF2-40B4-BE49-F238E27FC236}">
                <a16:creationId xmlns:a16="http://schemas.microsoft.com/office/drawing/2014/main" id="{6885BD7A-DA3C-655E-2ECF-872AC59CAAAC}"/>
              </a:ext>
            </a:extLst>
          </p:cNvPr>
          <p:cNvSpPr txBox="1"/>
          <p:nvPr/>
        </p:nvSpPr>
        <p:spPr>
          <a:xfrm>
            <a:off x="375920" y="796946"/>
            <a:ext cx="10871200" cy="3375283"/>
          </a:xfrm>
          <a:prstGeom prst="rect">
            <a:avLst/>
          </a:prstGeom>
          <a:noFill/>
        </p:spPr>
        <p:txBody>
          <a:bodyPr wrap="square">
            <a:spAutoFit/>
          </a:bodyPr>
          <a:lstStyle/>
          <a:p>
            <a:pPr marL="342900" marR="0" indent="-342900" algn="just">
              <a:spcAft>
                <a:spcPts val="1000"/>
              </a:spcAft>
              <a:buFont typeface="Arial" panose="020B0604020202020204" pitchFamily="34"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Migration, climate change and their impacts on LULC are disastrous. </a:t>
            </a:r>
          </a:p>
          <a:p>
            <a:pPr marR="0" algn="just">
              <a:spcAft>
                <a:spcPts val="1000"/>
              </a:spcAft>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indent="-342900" algn="just">
              <a:lnSpc>
                <a:spcPct val="200000"/>
              </a:lnSpc>
              <a:spcAft>
                <a:spcPts val="1000"/>
              </a:spcAft>
              <a:buFont typeface="Arial" panose="020B0604020202020204" pitchFamily="34" charset="0"/>
              <a:buChar char="•"/>
            </a:pPr>
            <a:r>
              <a:rPr lang="en-US" kern="0" dirty="0">
                <a:effectLst/>
                <a:latin typeface="Times New Roman" panose="02020603050405020304" pitchFamily="18" charset="0"/>
                <a:ea typeface="Calibri" panose="020F0502020204030204" pitchFamily="34" charset="0"/>
              </a:rPr>
              <a:t>Some of the impacts identified and inferred include increasing urbanization, deforestation, increased competition for water resources, loss of biodiversity, land degradation, loss of cultural heritage and spread of diseases which boomerang as Urban heat islands, loss of green spaces, increased crime rates, water cycle disruption etc. </a:t>
            </a:r>
          </a:p>
          <a:p>
            <a:pPr marR="0" algn="just">
              <a:spcAft>
                <a:spcPts val="1000"/>
              </a:spcAft>
            </a:pPr>
            <a:endParaRPr lang="en-US" kern="0" dirty="0">
              <a:effectLst/>
              <a:latin typeface="Times New Roman" panose="02020603050405020304" pitchFamily="18" charset="0"/>
              <a:ea typeface="Calibri" panose="020F0502020204030204" pitchFamily="34" charset="0"/>
            </a:endParaRPr>
          </a:p>
          <a:p>
            <a:pPr marL="342900" marR="0" indent="-342900" algn="just">
              <a:spcAft>
                <a:spcPts val="1000"/>
              </a:spcAft>
              <a:buFont typeface="Arial" panose="020B0604020202020204" pitchFamily="34"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These calls for immediate action</a:t>
            </a:r>
            <a:r>
              <a:rPr lang="en-US" kern="0" dirty="0">
                <a:effectLst/>
                <a:latin typeface="Times New Roman" panose="02020603050405020304" pitchFamily="18" charset="0"/>
                <a:ea typeface="Calibri" panose="020F0502020204030204" pitchFamily="34"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3458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3FA1B5-437F-4EDD-2E5C-F106ED58B4D5}"/>
              </a:ext>
            </a:extLst>
          </p:cNvPr>
          <p:cNvSpPr txBox="1"/>
          <p:nvPr/>
        </p:nvSpPr>
        <p:spPr>
          <a:xfrm>
            <a:off x="91440" y="975361"/>
            <a:ext cx="4523591" cy="923330"/>
          </a:xfrm>
          <a:prstGeom prst="rect">
            <a:avLst/>
          </a:prstGeom>
          <a:noFill/>
        </p:spPr>
        <p:txBody>
          <a:bodyPr wrap="square">
            <a:spAutoFit/>
          </a:bodyPr>
          <a:lstStyle/>
          <a:p>
            <a:pPr algn="just"/>
            <a:r>
              <a:rPr lang="en-US" b="1" dirty="0">
                <a:effectLst/>
                <a:latin typeface="Times New Roman" panose="02020603050405020304" pitchFamily="18" charset="0"/>
                <a:ea typeface="Calibri" panose="020F0502020204030204" pitchFamily="34" charset="0"/>
              </a:rPr>
              <a:t>For policy improvement</a:t>
            </a:r>
            <a:r>
              <a:rPr lang="en-US" b="1" dirty="0">
                <a:latin typeface="Times New Roman" panose="02020603050405020304" pitchFamily="18" charset="0"/>
                <a:ea typeface="Calibri" panose="020F0502020204030204" pitchFamily="34" charset="0"/>
              </a:rPr>
              <a:t>;</a:t>
            </a:r>
            <a:r>
              <a:rPr lang="en-US" dirty="0">
                <a:effectLst/>
                <a:latin typeface="Times New Roman" panose="02020603050405020304" pitchFamily="18" charset="0"/>
                <a:ea typeface="Calibri" panose="020F0502020204030204" pitchFamily="34" charset="0"/>
              </a:rPr>
              <a:t> adopt inclusive, people-centered policies that prioritize support for farmers and communities. </a:t>
            </a:r>
            <a:endParaRPr lang="en-US" dirty="0"/>
          </a:p>
        </p:txBody>
      </p:sp>
      <p:sp>
        <p:nvSpPr>
          <p:cNvPr id="6" name="TextBox 5">
            <a:extLst>
              <a:ext uri="{FF2B5EF4-FFF2-40B4-BE49-F238E27FC236}">
                <a16:creationId xmlns:a16="http://schemas.microsoft.com/office/drawing/2014/main" id="{FFF7E79B-4282-6851-28AC-3178AFAB9D5A}"/>
              </a:ext>
            </a:extLst>
          </p:cNvPr>
          <p:cNvSpPr txBox="1"/>
          <p:nvPr/>
        </p:nvSpPr>
        <p:spPr>
          <a:xfrm>
            <a:off x="91440" y="3291840"/>
            <a:ext cx="4523590" cy="2123658"/>
          </a:xfrm>
          <a:prstGeom prst="rect">
            <a:avLst/>
          </a:prstGeom>
          <a:noFill/>
        </p:spPr>
        <p:txBody>
          <a:bodyPr wrap="square">
            <a:spAutoFit/>
          </a:bodyPr>
          <a:lstStyle/>
          <a:p>
            <a:pPr algn="just"/>
            <a:r>
              <a:rPr lang="en-US" b="1" dirty="0">
                <a:latin typeface="Times New Roman" panose="02020603050405020304" pitchFamily="18" charset="0"/>
                <a:cs typeface="Times New Roman" panose="02020603050405020304" pitchFamily="18" charset="0"/>
              </a:rPr>
              <a:t>For performance improvement; </a:t>
            </a:r>
            <a:r>
              <a:rPr lang="en-US" dirty="0">
                <a:latin typeface="Times New Roman" panose="02020603050405020304" pitchFamily="18" charset="0"/>
                <a:cs typeface="Times New Roman" panose="02020603050405020304" pitchFamily="18" charset="0"/>
              </a:rPr>
              <a:t>Encourage collaborations by Engaging government, local communities, NGOs, and international agencies.</a:t>
            </a:r>
          </a:p>
          <a:p>
            <a:pPr algn="just"/>
            <a:r>
              <a:rPr lang="en-US" dirty="0">
                <a:latin typeface="Times New Roman" panose="02020603050405020304" pitchFamily="18" charset="0"/>
                <a:cs typeface="Times New Roman" panose="02020603050405020304" pitchFamily="18" charset="0"/>
              </a:rPr>
              <a:t>Capacity Building, Create policy briefs, fact sheets, M &amp; E, systems. </a:t>
            </a:r>
          </a:p>
          <a:p>
            <a:endParaRPr lang="en-US" sz="2400" b="1" dirty="0"/>
          </a:p>
        </p:txBody>
      </p:sp>
      <p:sp>
        <p:nvSpPr>
          <p:cNvPr id="8" name="TextBox 7">
            <a:extLst>
              <a:ext uri="{FF2B5EF4-FFF2-40B4-BE49-F238E27FC236}">
                <a16:creationId xmlns:a16="http://schemas.microsoft.com/office/drawing/2014/main" id="{3D2EB388-E8EE-5FEC-CB03-830F7A203800}"/>
              </a:ext>
            </a:extLst>
          </p:cNvPr>
          <p:cNvSpPr txBox="1"/>
          <p:nvPr/>
        </p:nvSpPr>
        <p:spPr>
          <a:xfrm>
            <a:off x="6217920" y="3291840"/>
            <a:ext cx="5974079" cy="923330"/>
          </a:xfrm>
          <a:prstGeom prst="rect">
            <a:avLst/>
          </a:prstGeom>
          <a:noFill/>
        </p:spPr>
        <p:txBody>
          <a:bodyPr wrap="square">
            <a:spAutoFit/>
          </a:bodyPr>
          <a:lstStyle/>
          <a:p>
            <a:pPr algn="just"/>
            <a:r>
              <a:rPr lang="en-US" b="1" dirty="0">
                <a:solidFill>
                  <a:srgbClr val="0A0A0A"/>
                </a:solidFill>
                <a:latin typeface="Times New Roman" panose="02020603050405020304" pitchFamily="18" charset="0"/>
                <a:ea typeface="Times New Roman" panose="02020603050405020304" pitchFamily="18" charset="0"/>
              </a:rPr>
              <a:t>F</a:t>
            </a:r>
            <a:r>
              <a:rPr lang="en-US" b="1" dirty="0">
                <a:solidFill>
                  <a:srgbClr val="0A0A0A"/>
                </a:solidFill>
                <a:effectLst/>
                <a:latin typeface="Times New Roman" panose="02020603050405020304" pitchFamily="18" charset="0"/>
                <a:ea typeface="Times New Roman" panose="02020603050405020304" pitchFamily="18" charset="0"/>
              </a:rPr>
              <a:t>uture research </a:t>
            </a:r>
            <a:r>
              <a:rPr lang="en-US" dirty="0">
                <a:solidFill>
                  <a:srgbClr val="0A0A0A"/>
                </a:solidFill>
                <a:effectLst/>
                <a:latin typeface="Times New Roman" panose="02020603050405020304" pitchFamily="18" charset="0"/>
                <a:ea typeface="Times New Roman" panose="02020603050405020304" pitchFamily="18" charset="0"/>
              </a:rPr>
              <a:t>could explore the use of Kriging, which may provide more precise estimates and allow for comparison with the results from IDW.  </a:t>
            </a:r>
            <a:endParaRPr lang="en-US" dirty="0"/>
          </a:p>
        </p:txBody>
      </p:sp>
      <p:sp>
        <p:nvSpPr>
          <p:cNvPr id="10" name="TextBox 9">
            <a:extLst>
              <a:ext uri="{FF2B5EF4-FFF2-40B4-BE49-F238E27FC236}">
                <a16:creationId xmlns:a16="http://schemas.microsoft.com/office/drawing/2014/main" id="{3300684F-977C-F031-3EE2-3921AB10B02B}"/>
              </a:ext>
            </a:extLst>
          </p:cNvPr>
          <p:cNvSpPr txBox="1"/>
          <p:nvPr/>
        </p:nvSpPr>
        <p:spPr>
          <a:xfrm>
            <a:off x="6217920" y="860612"/>
            <a:ext cx="5811520" cy="1477328"/>
          </a:xfrm>
          <a:prstGeom prst="rect">
            <a:avLst/>
          </a:prstGeom>
          <a:noFill/>
        </p:spPr>
        <p:txBody>
          <a:bodyPr wrap="square">
            <a:spAutoFit/>
          </a:bodyPr>
          <a:lstStyle/>
          <a:p>
            <a:pPr algn="just"/>
            <a:r>
              <a:rPr lang="en-US" b="1" dirty="0">
                <a:effectLst/>
                <a:latin typeface="Times New Roman" panose="02020603050405020304" pitchFamily="18" charset="0"/>
                <a:ea typeface="Calibri" panose="020F0502020204030204" pitchFamily="34" charset="0"/>
              </a:rPr>
              <a:t>In contribution to knowledge; </a:t>
            </a:r>
            <a:r>
              <a:rPr lang="en-US" dirty="0">
                <a:effectLst/>
                <a:latin typeface="Times New Roman" panose="02020603050405020304" pitchFamily="18" charset="0"/>
                <a:ea typeface="Calibri" panose="020F0502020204030204" pitchFamily="34" charset="0"/>
              </a:rPr>
              <a:t>this study develops a comprehensive framework for analyzing the interconnections between environmental, social, and economic factors, providing a holistic approach to studying land use change in the context of climate impacts and migration</a:t>
            </a:r>
            <a:r>
              <a:rPr lang="en-US" b="1" dirty="0">
                <a:effectLst/>
                <a:latin typeface="Times New Roman" panose="02020603050405020304" pitchFamily="18" charset="0"/>
                <a:ea typeface="Calibri" panose="020F0502020204030204" pitchFamily="34" charset="0"/>
              </a:rPr>
              <a:t>. </a:t>
            </a:r>
            <a:endParaRPr lang="en-US" b="1" dirty="0"/>
          </a:p>
        </p:txBody>
      </p:sp>
      <p:sp>
        <p:nvSpPr>
          <p:cNvPr id="2" name="TextBox 1">
            <a:extLst>
              <a:ext uri="{FF2B5EF4-FFF2-40B4-BE49-F238E27FC236}">
                <a16:creationId xmlns:a16="http://schemas.microsoft.com/office/drawing/2014/main" id="{8966DC8E-488B-9231-DE2A-8D6A9893BB0B}"/>
              </a:ext>
            </a:extLst>
          </p:cNvPr>
          <p:cNvSpPr txBox="1"/>
          <p:nvPr/>
        </p:nvSpPr>
        <p:spPr>
          <a:xfrm>
            <a:off x="3840480" y="139263"/>
            <a:ext cx="4226560" cy="461665"/>
          </a:xfrm>
          <a:prstGeom prst="rect">
            <a:avLst/>
          </a:prstGeom>
          <a:noFill/>
        </p:spPr>
        <p:txBody>
          <a:bodyPr wrap="square" rtlCol="0">
            <a:spAutoFit/>
          </a:bodyPr>
          <a:lstStyle/>
          <a:p>
            <a:pPr algn="ctr"/>
            <a:r>
              <a:rPr lang="en-US" sz="2400" b="1" dirty="0">
                <a:latin typeface="Algerian" panose="04020705040A02060702" pitchFamily="82" charset="0"/>
                <a:cs typeface="Times New Roman" panose="02020603050405020304" pitchFamily="18" charset="0"/>
              </a:rPr>
              <a:t>RECOMMENDATIONS</a:t>
            </a:r>
          </a:p>
        </p:txBody>
      </p:sp>
    </p:spTree>
    <p:extLst>
      <p:ext uri="{BB962C8B-B14F-4D97-AF65-F5344CB8AC3E}">
        <p14:creationId xmlns:p14="http://schemas.microsoft.com/office/powerpoint/2010/main" val="295189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AD5411-0F98-928B-B3EB-CF7B64A5BF66}"/>
              </a:ext>
            </a:extLst>
          </p:cNvPr>
          <p:cNvSpPr txBox="1"/>
          <p:nvPr/>
        </p:nvSpPr>
        <p:spPr>
          <a:xfrm>
            <a:off x="4638152" y="2990627"/>
            <a:ext cx="3387054" cy="1077218"/>
          </a:xfrm>
          <a:prstGeom prst="rect">
            <a:avLst/>
          </a:prstGeom>
          <a:noFill/>
        </p:spPr>
        <p:txBody>
          <a:bodyPr wrap="square" rtlCol="0">
            <a:spAutoFit/>
          </a:bodyPr>
          <a:lstStyle/>
          <a:p>
            <a:pPr algn="ctr"/>
            <a:r>
              <a:rPr lang="en-US" sz="3200" b="1" dirty="0">
                <a:latin typeface="Algerian" panose="04020705040A02060702" pitchFamily="82" charset="0"/>
              </a:rPr>
              <a:t>THANK YOU !</a:t>
            </a:r>
          </a:p>
          <a:p>
            <a:pPr algn="ctr"/>
            <a:r>
              <a:rPr lang="en-US" sz="3200" b="1" dirty="0">
                <a:latin typeface="Algerian" panose="04020705040A02060702" pitchFamily="82" charset="0"/>
              </a:rPr>
              <a:t>MERCI !</a:t>
            </a:r>
          </a:p>
        </p:txBody>
      </p:sp>
      <p:pic>
        <p:nvPicPr>
          <p:cNvPr id="7" name="Picture 6">
            <a:extLst>
              <a:ext uri="{FF2B5EF4-FFF2-40B4-BE49-F238E27FC236}">
                <a16:creationId xmlns:a16="http://schemas.microsoft.com/office/drawing/2014/main" id="{39761F16-9C5A-8C06-99B9-9124B7D3C286}"/>
              </a:ext>
            </a:extLst>
          </p:cNvPr>
          <p:cNvPicPr>
            <a:picLocks noChangeAspect="1"/>
          </p:cNvPicPr>
          <p:nvPr/>
        </p:nvPicPr>
        <p:blipFill>
          <a:blip r:embed="rId2"/>
          <a:srcRect l="1427" t="24123" r="-1427" b="14803"/>
          <a:stretch/>
        </p:blipFill>
        <p:spPr>
          <a:xfrm>
            <a:off x="196959" y="204395"/>
            <a:ext cx="2276475" cy="2458121"/>
          </a:xfrm>
          <a:prstGeom prst="rect">
            <a:avLst/>
          </a:prstGeom>
        </p:spPr>
      </p:pic>
      <p:pic>
        <p:nvPicPr>
          <p:cNvPr id="1028" name="Picture 4" descr="German Federal Ministry of Education and Research">
            <a:extLst>
              <a:ext uri="{FF2B5EF4-FFF2-40B4-BE49-F238E27FC236}">
                <a16:creationId xmlns:a16="http://schemas.microsoft.com/office/drawing/2014/main" id="{515985E4-641D-3821-F2E7-1B5C3BAF90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453"/>
          <a:stretch/>
        </p:blipFill>
        <p:spPr bwMode="auto">
          <a:xfrm>
            <a:off x="9336591" y="182638"/>
            <a:ext cx="2855409" cy="25921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pdated List of FUTMinna Courses &amp; Programmes &amp; Requirements">
            <a:extLst>
              <a:ext uri="{FF2B5EF4-FFF2-40B4-BE49-F238E27FC236}">
                <a16:creationId xmlns:a16="http://schemas.microsoft.com/office/drawing/2014/main" id="{505C14DB-684E-79D0-D674-14EE3EEAF5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2449" y="182638"/>
            <a:ext cx="2610525" cy="25140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odibbo Adama University of Technology, Yola (MAUTECH) 2016/2017 ...">
            <a:extLst>
              <a:ext uri="{FF2B5EF4-FFF2-40B4-BE49-F238E27FC236}">
                <a16:creationId xmlns:a16="http://schemas.microsoft.com/office/drawing/2014/main" id="{86D36B3B-2303-4874-1813-4F464FDB33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26" y="4614055"/>
            <a:ext cx="2603855" cy="2305580"/>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0" descr="Hochschule Neubrandenburg - University of Applied Sciences | think ING ...">
            <a:extLst>
              <a:ext uri="{FF2B5EF4-FFF2-40B4-BE49-F238E27FC236}">
                <a16:creationId xmlns:a16="http://schemas.microsoft.com/office/drawing/2014/main" id="{ECB604D5-0C85-AB25-5400-9304999A3A2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Hochschule Neubrandenburg - University of Applied Sciences | think ING ...">
            <a:extLst>
              <a:ext uri="{FF2B5EF4-FFF2-40B4-BE49-F238E27FC236}">
                <a16:creationId xmlns:a16="http://schemas.microsoft.com/office/drawing/2014/main" id="{2AD7ECE9-9E20-EE37-C299-8A9533734B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a:extLst>
              <a:ext uri="{FF2B5EF4-FFF2-40B4-BE49-F238E27FC236}">
                <a16:creationId xmlns:a16="http://schemas.microsoft.com/office/drawing/2014/main" id="{389B2A6E-02F2-F9DB-2840-882596FDCA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1872" y="4643160"/>
            <a:ext cx="349623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Gombe State Polytechnic Bajoga (GSPB) 2020/2021 Remedial Application ...">
            <a:extLst>
              <a:ext uri="{FF2B5EF4-FFF2-40B4-BE49-F238E27FC236}">
                <a16:creationId xmlns:a16="http://schemas.microsoft.com/office/drawing/2014/main" id="{3C136E4F-9DB0-7397-55A6-B0563045768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160" r="17957"/>
          <a:stretch/>
        </p:blipFill>
        <p:spPr bwMode="auto">
          <a:xfrm>
            <a:off x="9612351" y="4600606"/>
            <a:ext cx="2603856" cy="22110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cirel- village du benin LOGO">
            <a:extLst>
              <a:ext uri="{FF2B5EF4-FFF2-40B4-BE49-F238E27FC236}">
                <a16:creationId xmlns:a16="http://schemas.microsoft.com/office/drawing/2014/main" id="{204581C9-9E2B-334E-3F5A-0614BD6858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07675" y="2186153"/>
            <a:ext cx="1730377" cy="19486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Université de Lomé Togo - Edukiya">
            <a:extLst>
              <a:ext uri="{FF2B5EF4-FFF2-40B4-BE49-F238E27FC236}">
                <a16:creationId xmlns:a16="http://schemas.microsoft.com/office/drawing/2014/main" id="{8174285A-E968-3CA2-39A3-6BF2B8D1340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3024" r="11713"/>
          <a:stretch/>
        </p:blipFill>
        <p:spPr bwMode="auto">
          <a:xfrm>
            <a:off x="8153074" y="2506533"/>
            <a:ext cx="2228056" cy="168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557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49A255-75C5-5FEB-A4A1-BE05AB6D602B}"/>
              </a:ext>
            </a:extLst>
          </p:cNvPr>
          <p:cNvSpPr txBox="1"/>
          <p:nvPr/>
        </p:nvSpPr>
        <p:spPr>
          <a:xfrm>
            <a:off x="4348480" y="142240"/>
            <a:ext cx="2174240" cy="430887"/>
          </a:xfrm>
          <a:prstGeom prst="rect">
            <a:avLst/>
          </a:prstGeom>
          <a:noFill/>
        </p:spPr>
        <p:txBody>
          <a:bodyPr wrap="square" rtlCol="0">
            <a:spAutoFit/>
          </a:bodyPr>
          <a:lstStyle/>
          <a:p>
            <a:r>
              <a:rPr lang="en-US" sz="2200" dirty="0">
                <a:latin typeface="Algerian" panose="04020705040A02060702" pitchFamily="82" charset="0"/>
              </a:rPr>
              <a:t>STUDY AREA</a:t>
            </a:r>
          </a:p>
        </p:txBody>
      </p:sp>
      <p:pic>
        <p:nvPicPr>
          <p:cNvPr id="4" name="Picture 3">
            <a:extLst>
              <a:ext uri="{FF2B5EF4-FFF2-40B4-BE49-F238E27FC236}">
                <a16:creationId xmlns:a16="http://schemas.microsoft.com/office/drawing/2014/main" id="{CFFEB0EA-756E-3FE6-BB8B-AF44624459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3800" y="1330779"/>
            <a:ext cx="5943600" cy="4457700"/>
          </a:xfrm>
          <a:prstGeom prst="rect">
            <a:avLst/>
          </a:prstGeom>
          <a:noFill/>
          <a:ln>
            <a:noFill/>
          </a:ln>
        </p:spPr>
      </p:pic>
    </p:spTree>
    <p:extLst>
      <p:ext uri="{BB962C8B-B14F-4D97-AF65-F5344CB8AC3E}">
        <p14:creationId xmlns:p14="http://schemas.microsoft.com/office/powerpoint/2010/main" val="1489704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B4A0F-4E4F-8CDE-EB43-55D692570291}"/>
              </a:ext>
            </a:extLst>
          </p:cNvPr>
          <p:cNvSpPr txBox="1"/>
          <p:nvPr/>
        </p:nvSpPr>
        <p:spPr>
          <a:xfrm>
            <a:off x="6095999" y="143326"/>
            <a:ext cx="5372967" cy="523220"/>
          </a:xfrm>
          <a:prstGeom prst="rect">
            <a:avLst/>
          </a:prstGeom>
          <a:noFill/>
        </p:spPr>
        <p:txBody>
          <a:bodyPr wrap="square" rtlCol="0">
            <a:spAutoFit/>
          </a:bodyPr>
          <a:lstStyle/>
          <a:p>
            <a:pPr algn="ctr"/>
            <a:r>
              <a:rPr lang="en-US" sz="2800" b="1" dirty="0">
                <a:effectLst/>
                <a:latin typeface="Times New Roman" panose="02020603050405020304" pitchFamily="18" charset="0"/>
                <a:ea typeface="Calibri" panose="020F0502020204030204" pitchFamily="34" charset="0"/>
              </a:rPr>
              <a:t>OBJECTIVES OF THE STUDY</a:t>
            </a:r>
            <a:endParaRPr lang="en-US" sz="2800" dirty="0"/>
          </a:p>
        </p:txBody>
      </p:sp>
      <p:sp>
        <p:nvSpPr>
          <p:cNvPr id="3" name="TextBox 2">
            <a:extLst>
              <a:ext uri="{FF2B5EF4-FFF2-40B4-BE49-F238E27FC236}">
                <a16:creationId xmlns:a16="http://schemas.microsoft.com/office/drawing/2014/main" id="{20E27A30-39D4-8D83-243E-255C6A1500C8}"/>
              </a:ext>
            </a:extLst>
          </p:cNvPr>
          <p:cNvSpPr txBox="1"/>
          <p:nvPr/>
        </p:nvSpPr>
        <p:spPr>
          <a:xfrm>
            <a:off x="387926" y="641409"/>
            <a:ext cx="5005079" cy="523220"/>
          </a:xfrm>
          <a:prstGeom prst="rect">
            <a:avLst/>
          </a:prstGeom>
          <a:noFill/>
        </p:spPr>
        <p:txBody>
          <a:bodyPr wrap="square">
            <a:spAutoFit/>
          </a:bodyPr>
          <a:lstStyle/>
          <a:p>
            <a:pPr algn="ctr"/>
            <a:r>
              <a:rPr lang="en-US" sz="2800" b="1" dirty="0">
                <a:effectLst/>
                <a:latin typeface="Times New Roman" panose="02020603050405020304" pitchFamily="18" charset="0"/>
                <a:ea typeface="Calibri" panose="020F0502020204030204" pitchFamily="34" charset="0"/>
              </a:rPr>
              <a:t>AIM OF THE STUDY</a:t>
            </a:r>
            <a:endParaRPr lang="en-US" sz="2800" dirty="0"/>
          </a:p>
        </p:txBody>
      </p:sp>
      <p:graphicFrame>
        <p:nvGraphicFramePr>
          <p:cNvPr id="4" name="Content Placeholder 3">
            <a:extLst>
              <a:ext uri="{FF2B5EF4-FFF2-40B4-BE49-F238E27FC236}">
                <a16:creationId xmlns:a16="http://schemas.microsoft.com/office/drawing/2014/main" id="{DC926D45-447C-B90F-90E2-2D4B700639F3}"/>
              </a:ext>
            </a:extLst>
          </p:cNvPr>
          <p:cNvGraphicFramePr>
            <a:graphicFrameLocks/>
          </p:cNvGraphicFramePr>
          <p:nvPr>
            <p:extLst>
              <p:ext uri="{D42A27DB-BD31-4B8C-83A1-F6EECF244321}">
                <p14:modId xmlns:p14="http://schemas.microsoft.com/office/powerpoint/2010/main" val="1105598694"/>
              </p:ext>
            </p:extLst>
          </p:nvPr>
        </p:nvGraphicFramePr>
        <p:xfrm>
          <a:off x="5969318" y="1021977"/>
          <a:ext cx="6100762" cy="5475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34DEBD58-5011-BBEF-15B5-E7991BBABCC5}"/>
              </a:ext>
            </a:extLst>
          </p:cNvPr>
          <p:cNvPicPr>
            <a:picLocks noChangeAspect="1"/>
          </p:cNvPicPr>
          <p:nvPr/>
        </p:nvPicPr>
        <p:blipFill>
          <a:blip r:embed="rId7"/>
          <a:stretch>
            <a:fillRect/>
          </a:stretch>
        </p:blipFill>
        <p:spPr>
          <a:xfrm>
            <a:off x="387927" y="1893455"/>
            <a:ext cx="5708072" cy="2854036"/>
          </a:xfrm>
          <a:prstGeom prst="rect">
            <a:avLst/>
          </a:prstGeom>
        </p:spPr>
      </p:pic>
    </p:spTree>
    <p:extLst>
      <p:ext uri="{BB962C8B-B14F-4D97-AF65-F5344CB8AC3E}">
        <p14:creationId xmlns:p14="http://schemas.microsoft.com/office/powerpoint/2010/main" val="342906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928475-A158-A020-7F0A-8C227D95F253}"/>
              </a:ext>
            </a:extLst>
          </p:cNvPr>
          <p:cNvPicPr>
            <a:picLocks noChangeAspect="1"/>
          </p:cNvPicPr>
          <p:nvPr/>
        </p:nvPicPr>
        <p:blipFill>
          <a:blip r:embed="rId2">
            <a:extLst>
              <a:ext uri="{28A0092B-C50C-407E-A947-70E740481C1C}">
                <a14:useLocalDpi xmlns:a14="http://schemas.microsoft.com/office/drawing/2010/main" val="0"/>
              </a:ext>
            </a:extLst>
          </a:blip>
          <a:srcRect t="17077" b="1"/>
          <a:stretch/>
        </p:blipFill>
        <p:spPr>
          <a:xfrm>
            <a:off x="2484113" y="1312433"/>
            <a:ext cx="7223774" cy="4814052"/>
          </a:xfrm>
          <a:prstGeom prst="rect">
            <a:avLst/>
          </a:prstGeom>
        </p:spPr>
      </p:pic>
      <p:sp>
        <p:nvSpPr>
          <p:cNvPr id="4" name="TextBox 3">
            <a:extLst>
              <a:ext uri="{FF2B5EF4-FFF2-40B4-BE49-F238E27FC236}">
                <a16:creationId xmlns:a16="http://schemas.microsoft.com/office/drawing/2014/main" id="{CFE88112-CB4C-353A-095C-1EC14DA4C1B7}"/>
              </a:ext>
            </a:extLst>
          </p:cNvPr>
          <p:cNvSpPr txBox="1"/>
          <p:nvPr/>
        </p:nvSpPr>
        <p:spPr>
          <a:xfrm>
            <a:off x="505609" y="447879"/>
            <a:ext cx="11381591" cy="805349"/>
          </a:xfrm>
          <a:prstGeom prst="rect">
            <a:avLst/>
          </a:prstGeom>
          <a:noFill/>
        </p:spPr>
        <p:txBody>
          <a:bodyPr wrap="square">
            <a:spAutoFit/>
          </a:bodyPr>
          <a:lstStyle/>
          <a:p>
            <a:pPr marL="0" marR="0" algn="ctr">
              <a:spcAft>
                <a:spcPts val="10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THEORETICAL FRAMEWORK: CAUSE-COVER RELATIONSHIP CONCEPT OF LULCC </a:t>
            </a:r>
          </a:p>
          <a:p>
            <a:pPr marL="0" marR="0" algn="ctr">
              <a:spcAft>
                <a:spcPts val="10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Turner et al., 1994 , 2021</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428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92B0E0-67FD-9FDC-9C1E-402B380B6D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13054"/>
            <a:ext cx="12039600" cy="6544945"/>
          </a:xfrm>
          <a:prstGeom prst="rect">
            <a:avLst/>
          </a:prstGeom>
          <a:noFill/>
          <a:ln>
            <a:noFill/>
          </a:ln>
        </p:spPr>
      </p:pic>
    </p:spTree>
    <p:extLst>
      <p:ext uri="{BB962C8B-B14F-4D97-AF65-F5344CB8AC3E}">
        <p14:creationId xmlns:p14="http://schemas.microsoft.com/office/powerpoint/2010/main" val="331914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93A41-75FF-4ACC-6811-8E35CD986A9F}"/>
              </a:ext>
            </a:extLst>
          </p:cNvPr>
          <p:cNvSpPr txBox="1"/>
          <p:nvPr/>
        </p:nvSpPr>
        <p:spPr>
          <a:xfrm>
            <a:off x="3106455" y="123585"/>
            <a:ext cx="6026786" cy="369332"/>
          </a:xfrm>
          <a:prstGeom prst="rect">
            <a:avLst/>
          </a:prstGeom>
          <a:noFill/>
        </p:spPr>
        <p:txBody>
          <a:bodyPr wrap="square" rtlCol="0">
            <a:spAutoFit/>
          </a:bodyPr>
          <a:lstStyle/>
          <a:p>
            <a:pPr algn="ctr"/>
            <a:r>
              <a:rPr lang="en-US" b="1" dirty="0">
                <a:latin typeface="Algerian" panose="04020705040A02060702" pitchFamily="82" charset="0"/>
              </a:rPr>
              <a:t>RESULTS AND DISCU</a:t>
            </a:r>
            <a:r>
              <a:rPr lang="en-US" b="1" dirty="0"/>
              <a:t>SSION</a:t>
            </a:r>
          </a:p>
        </p:txBody>
      </p:sp>
      <p:sp>
        <p:nvSpPr>
          <p:cNvPr id="3" name="TextBox 2">
            <a:extLst>
              <a:ext uri="{FF2B5EF4-FFF2-40B4-BE49-F238E27FC236}">
                <a16:creationId xmlns:a16="http://schemas.microsoft.com/office/drawing/2014/main" id="{26534914-FEBC-2A64-4515-4B57A9406B57}"/>
              </a:ext>
            </a:extLst>
          </p:cNvPr>
          <p:cNvSpPr txBox="1"/>
          <p:nvPr/>
        </p:nvSpPr>
        <p:spPr>
          <a:xfrm>
            <a:off x="1" y="935915"/>
            <a:ext cx="4636546" cy="5078313"/>
          </a:xfrm>
          <a:prstGeom prst="rect">
            <a:avLst/>
          </a:prstGeom>
          <a:noFill/>
        </p:spPr>
        <p:txBody>
          <a:bodyPr wrap="square" rtlCol="0">
            <a:spAutoFit/>
          </a:bodyPr>
          <a:lstStyle/>
          <a:p>
            <a:pPr algn="ctr"/>
            <a:endParaRPr lang="en-US" dirty="0">
              <a:latin typeface="Arial Black" panose="020B0A04020102020204" pitchFamily="34" charset="0"/>
            </a:endParaRP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r>
              <a:rPr lang="en-US" dirty="0">
                <a:latin typeface="Arial Black" panose="020B0A04020102020204" pitchFamily="34" charset="0"/>
              </a:rPr>
              <a:t>Autocorrelation is a statistical property of a time series in which the values of the time series  are correlated with their own past values.</a:t>
            </a: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endParaRPr lang="en-US" dirty="0">
              <a:latin typeface="Arial Black" panose="020B0A04020102020204" pitchFamily="34" charset="0"/>
            </a:endParaRPr>
          </a:p>
          <a:p>
            <a:pPr marL="285750" indent="-285750">
              <a:buFont typeface="Arial" panose="020B0604020202020204" pitchFamily="34" charset="0"/>
              <a:buChar char="•"/>
            </a:pPr>
            <a:r>
              <a:rPr lang="en-US" dirty="0">
                <a:latin typeface="Arial Black" panose="020B0A04020102020204" pitchFamily="34" charset="0"/>
              </a:rPr>
              <a:t>Addressing autocorrelation in time series data is crucial, by identifying autocorrelation and applying the right model or method improves accuracy of analysis.</a:t>
            </a:r>
          </a:p>
        </p:txBody>
      </p:sp>
      <p:pic>
        <p:nvPicPr>
          <p:cNvPr id="5" name="Picture 4">
            <a:extLst>
              <a:ext uri="{FF2B5EF4-FFF2-40B4-BE49-F238E27FC236}">
                <a16:creationId xmlns:a16="http://schemas.microsoft.com/office/drawing/2014/main" id="{DFFE91BB-2945-5A7E-B427-FA53D926A897}"/>
              </a:ext>
            </a:extLst>
          </p:cNvPr>
          <p:cNvPicPr>
            <a:picLocks noChangeAspect="1"/>
          </p:cNvPicPr>
          <p:nvPr/>
        </p:nvPicPr>
        <p:blipFill>
          <a:blip r:embed="rId2">
            <a:extLst>
              <a:ext uri="{28A0092B-C50C-407E-A947-70E740481C1C}">
                <a14:useLocalDpi xmlns:a14="http://schemas.microsoft.com/office/drawing/2010/main" val="0"/>
              </a:ext>
            </a:extLst>
          </a:blip>
          <a:srcRect l="23559" t="86588" r="25971" b="9804"/>
          <a:stretch/>
        </p:blipFill>
        <p:spPr>
          <a:xfrm>
            <a:off x="6093839" y="6318543"/>
            <a:ext cx="8530388" cy="277248"/>
          </a:xfrm>
          <a:prstGeom prst="rect">
            <a:avLst/>
          </a:prstGeom>
        </p:spPr>
      </p:pic>
      <p:pic>
        <p:nvPicPr>
          <p:cNvPr id="6" name="Picture 5">
            <a:extLst>
              <a:ext uri="{FF2B5EF4-FFF2-40B4-BE49-F238E27FC236}">
                <a16:creationId xmlns:a16="http://schemas.microsoft.com/office/drawing/2014/main" id="{4FFBA635-FDEF-12CE-3357-CCF60A357B99}"/>
              </a:ext>
            </a:extLst>
          </p:cNvPr>
          <p:cNvPicPr>
            <a:picLocks noChangeAspect="1"/>
          </p:cNvPicPr>
          <p:nvPr/>
        </p:nvPicPr>
        <p:blipFill>
          <a:blip r:embed="rId3">
            <a:extLst>
              <a:ext uri="{28A0092B-C50C-407E-A947-70E740481C1C}">
                <a14:useLocalDpi xmlns:a14="http://schemas.microsoft.com/office/drawing/2010/main" val="0"/>
              </a:ext>
            </a:extLst>
          </a:blip>
          <a:srcRect l="21666" t="13992" r="22223" b="14075"/>
          <a:stretch/>
        </p:blipFill>
        <p:spPr>
          <a:xfrm>
            <a:off x="4636546" y="869278"/>
            <a:ext cx="7555454" cy="5341532"/>
          </a:xfrm>
          <a:prstGeom prst="rect">
            <a:avLst/>
          </a:prstGeom>
        </p:spPr>
      </p:pic>
      <p:sp>
        <p:nvSpPr>
          <p:cNvPr id="4" name="TextBox 3">
            <a:extLst>
              <a:ext uri="{FF2B5EF4-FFF2-40B4-BE49-F238E27FC236}">
                <a16:creationId xmlns:a16="http://schemas.microsoft.com/office/drawing/2014/main" id="{60998779-CB9B-DB87-59C0-65F2CF624DB9}"/>
              </a:ext>
            </a:extLst>
          </p:cNvPr>
          <p:cNvSpPr txBox="1"/>
          <p:nvPr/>
        </p:nvSpPr>
        <p:spPr>
          <a:xfrm>
            <a:off x="2086984" y="492917"/>
            <a:ext cx="8433995" cy="369332"/>
          </a:xfrm>
          <a:prstGeom prst="rect">
            <a:avLst/>
          </a:prstGeom>
          <a:noFill/>
        </p:spPr>
        <p:txBody>
          <a:bodyPr wrap="square" rtlCol="0">
            <a:spAutoFit/>
          </a:bodyPr>
          <a:lstStyle/>
          <a:p>
            <a:pPr algn="ctr"/>
            <a:r>
              <a:rPr lang="en-US" dirty="0">
                <a:latin typeface="Algerian" panose="04020705040A02060702" pitchFamily="82" charset="0"/>
              </a:rPr>
              <a:t>Objective 1. TREND IN RAINFALL AND TEMPERATURE (1981-2021</a:t>
            </a:r>
            <a:r>
              <a:rPr lang="en-US" dirty="0">
                <a:latin typeface="Arial Black" panose="020B0A04020102020204" pitchFamily="34" charset="0"/>
              </a:rPr>
              <a:t>)</a:t>
            </a:r>
          </a:p>
        </p:txBody>
      </p:sp>
    </p:spTree>
    <p:extLst>
      <p:ext uri="{BB962C8B-B14F-4D97-AF65-F5344CB8AC3E}">
        <p14:creationId xmlns:p14="http://schemas.microsoft.com/office/powerpoint/2010/main" val="927973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58BD475-E287-C1BD-1657-D35428EED4DF}"/>
              </a:ext>
            </a:extLst>
          </p:cNvPr>
          <p:cNvGraphicFramePr>
            <a:graphicFrameLocks noGrp="1"/>
          </p:cNvGraphicFramePr>
          <p:nvPr>
            <p:extLst>
              <p:ext uri="{D42A27DB-BD31-4B8C-83A1-F6EECF244321}">
                <p14:modId xmlns:p14="http://schemas.microsoft.com/office/powerpoint/2010/main" val="1673481181"/>
              </p:ext>
            </p:extLst>
          </p:nvPr>
        </p:nvGraphicFramePr>
        <p:xfrm>
          <a:off x="1611085" y="576942"/>
          <a:ext cx="7935685" cy="4517570"/>
        </p:xfrm>
        <a:graphic>
          <a:graphicData uri="http://schemas.openxmlformats.org/drawingml/2006/table">
            <a:tbl>
              <a:tblPr firstRow="1" firstCol="1" bandRow="1"/>
              <a:tblGrid>
                <a:gridCol w="2167673">
                  <a:extLst>
                    <a:ext uri="{9D8B030D-6E8A-4147-A177-3AD203B41FA5}">
                      <a16:colId xmlns:a16="http://schemas.microsoft.com/office/drawing/2014/main" val="961918185"/>
                    </a:ext>
                  </a:extLst>
                </a:gridCol>
                <a:gridCol w="2607317">
                  <a:extLst>
                    <a:ext uri="{9D8B030D-6E8A-4147-A177-3AD203B41FA5}">
                      <a16:colId xmlns:a16="http://schemas.microsoft.com/office/drawing/2014/main" val="1475152507"/>
                    </a:ext>
                  </a:extLst>
                </a:gridCol>
                <a:gridCol w="1498019">
                  <a:extLst>
                    <a:ext uri="{9D8B030D-6E8A-4147-A177-3AD203B41FA5}">
                      <a16:colId xmlns:a16="http://schemas.microsoft.com/office/drawing/2014/main" val="1298670906"/>
                    </a:ext>
                  </a:extLst>
                </a:gridCol>
                <a:gridCol w="1662676">
                  <a:extLst>
                    <a:ext uri="{9D8B030D-6E8A-4147-A177-3AD203B41FA5}">
                      <a16:colId xmlns:a16="http://schemas.microsoft.com/office/drawing/2014/main" val="3847007198"/>
                    </a:ext>
                  </a:extLst>
                </a:gridCol>
              </a:tblGrid>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Station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Sen’s analysis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Nature of trend</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969484"/>
                  </a:ext>
                </a:extLst>
              </a:tr>
              <a:tr h="451757">
                <a:tc>
                  <a:txBody>
                    <a:bodyPr/>
                    <a:lstStyle/>
                    <a:p>
                      <a:pPr marL="0" marR="0">
                        <a:lnSpc>
                          <a:spcPct val="200000"/>
                        </a:lnSpc>
                        <a:spcBef>
                          <a:spcPts val="0"/>
                        </a:spcBef>
                        <a:spcAft>
                          <a:spcPts val="0"/>
                        </a:spcAft>
                      </a:pPr>
                      <a:r>
                        <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Akko</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-0.9665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12486.4062</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32250071"/>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Gombe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2.3618</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12782.1140</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790265179"/>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Billiri</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-0.9665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12486.4062</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888591071"/>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Abadam</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4.1022</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7909.3333</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671889899"/>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Biu</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3.6955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10079.0621</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Increasing</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461802120"/>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Maiduguri</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-2.5424</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5844.7665</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21077540"/>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Mubi</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2.9016</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7818.6666</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772105488"/>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Numan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-10.2808</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2751.7806</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marL="0" marR="0">
                        <a:lnSpc>
                          <a:spcPct val="200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Decreasing</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858745452"/>
                  </a:ext>
                </a:extLst>
              </a:tr>
              <a:tr h="451757">
                <a:tc>
                  <a:txBody>
                    <a:bodyPr/>
                    <a:lstStyle/>
                    <a:p>
                      <a:pPr marL="0" marR="0">
                        <a:lnSpc>
                          <a:spcPct val="2000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Yola</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-5.2733</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7912.0000</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2000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Decreasing</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7877016"/>
                  </a:ext>
                </a:extLst>
              </a:tr>
            </a:tbl>
          </a:graphicData>
        </a:graphic>
      </p:graphicFrame>
      <p:sp>
        <p:nvSpPr>
          <p:cNvPr id="7" name="TextBox 6">
            <a:extLst>
              <a:ext uri="{FF2B5EF4-FFF2-40B4-BE49-F238E27FC236}">
                <a16:creationId xmlns:a16="http://schemas.microsoft.com/office/drawing/2014/main" id="{D387690B-0258-B81F-4ACA-B6F5EA86CD42}"/>
              </a:ext>
            </a:extLst>
          </p:cNvPr>
          <p:cNvSpPr txBox="1"/>
          <p:nvPr/>
        </p:nvSpPr>
        <p:spPr>
          <a:xfrm>
            <a:off x="130629" y="152400"/>
            <a:ext cx="5584371" cy="646331"/>
          </a:xfrm>
          <a:prstGeom prst="rect">
            <a:avLst/>
          </a:prstGeom>
          <a:noFill/>
        </p:spPr>
        <p:txBody>
          <a:bodyPr wrap="square" rtlCol="0">
            <a:spAutoFit/>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Table 4.2: Sen’s innovative trend analysis for Rainfall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 name="Picture 1">
            <a:extLst>
              <a:ext uri="{FF2B5EF4-FFF2-40B4-BE49-F238E27FC236}">
                <a16:creationId xmlns:a16="http://schemas.microsoft.com/office/drawing/2014/main" id="{62E1E2D5-3E84-205E-00CD-15FF4AF705B6}"/>
              </a:ext>
            </a:extLst>
          </p:cNvPr>
          <p:cNvPicPr>
            <a:picLocks noChangeAspect="1"/>
          </p:cNvPicPr>
          <p:nvPr/>
        </p:nvPicPr>
        <p:blipFill>
          <a:blip r:embed="rId2"/>
          <a:stretch>
            <a:fillRect/>
          </a:stretch>
        </p:blipFill>
        <p:spPr>
          <a:xfrm>
            <a:off x="9820655" y="0"/>
            <a:ext cx="2371345" cy="6858000"/>
          </a:xfrm>
          <a:prstGeom prst="rect">
            <a:avLst/>
          </a:prstGeom>
        </p:spPr>
      </p:pic>
    </p:spTree>
    <p:extLst>
      <p:ext uri="{BB962C8B-B14F-4D97-AF65-F5344CB8AC3E}">
        <p14:creationId xmlns:p14="http://schemas.microsoft.com/office/powerpoint/2010/main" val="1873989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3956</TotalTime>
  <Words>1653</Words>
  <Application>Microsoft Office PowerPoint</Application>
  <PresentationFormat>Widescreen</PresentationFormat>
  <Paragraphs>274</Paragraphs>
  <Slides>35</Slides>
  <Notes>3</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35</vt:i4>
      </vt:variant>
    </vt:vector>
  </HeadingPairs>
  <TitlesOfParts>
    <vt:vector size="55" baseType="lpstr">
      <vt:lpstr>Yu Gothic UI Semibold</vt:lpstr>
      <vt:lpstr>Algerian</vt:lpstr>
      <vt:lpstr>Arial</vt:lpstr>
      <vt:lpstr>Arial Black</vt:lpstr>
      <vt:lpstr>Arial Rounded MT Bold</vt:lpstr>
      <vt:lpstr>Bahnschrift Condensed</vt:lpstr>
      <vt:lpstr>Bahnschrift Light</vt:lpstr>
      <vt:lpstr>Calibri</vt:lpstr>
      <vt:lpstr>Calibri Light</vt:lpstr>
      <vt:lpstr>Cascadia Mono SemiBold</vt:lpstr>
      <vt:lpstr>Gill Sans MT</vt:lpstr>
      <vt:lpstr>Google Sans</vt:lpstr>
      <vt:lpstr>Source Sans Pro Semibold</vt:lpstr>
      <vt:lpstr>Source Serif Pro Black</vt:lpstr>
      <vt:lpstr>Sylfaen</vt:lpstr>
      <vt:lpstr>Times New Roman</vt:lpstr>
      <vt:lpstr>Verdana</vt:lpstr>
      <vt:lpstr>Viner Hand ITC</vt:lpstr>
      <vt:lpstr>Wingdings</vt:lpstr>
      <vt:lpstr>Office Theme</vt:lpstr>
      <vt:lpstr>Impact of Migration and Climate Change on Land use and Land cover Transformation of Northeastern Nigeria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44</cp:revision>
  <dcterms:created xsi:type="dcterms:W3CDTF">2024-10-15T20:47:19Z</dcterms:created>
  <dcterms:modified xsi:type="dcterms:W3CDTF">2025-04-13T22:29:57Z</dcterms:modified>
</cp:coreProperties>
</file>