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6" r:id="rId3"/>
    <p:sldId id="258" r:id="rId4"/>
    <p:sldId id="259" r:id="rId5"/>
    <p:sldId id="260" r:id="rId6"/>
    <p:sldId id="261" r:id="rId7"/>
    <p:sldId id="287" r:id="rId8"/>
    <p:sldId id="274" r:id="rId9"/>
    <p:sldId id="289" r:id="rId10"/>
    <p:sldId id="273" r:id="rId11"/>
    <p:sldId id="262" r:id="rId12"/>
    <p:sldId id="263" r:id="rId13"/>
    <p:sldId id="277" r:id="rId14"/>
    <p:sldId id="264" r:id="rId15"/>
    <p:sldId id="265" r:id="rId16"/>
    <p:sldId id="266" r:id="rId17"/>
    <p:sldId id="271" r:id="rId18"/>
    <p:sldId id="290" r:id="rId19"/>
    <p:sldId id="279" r:id="rId20"/>
    <p:sldId id="291" r:id="rId21"/>
    <p:sldId id="284" r:id="rId22"/>
    <p:sldId id="281" r:id="rId23"/>
    <p:sldId id="283" r:id="rId24"/>
    <p:sldId id="267" r:id="rId25"/>
    <p:sldId id="268" r:id="rId26"/>
    <p:sldId id="269" r:id="rId27"/>
    <p:sldId id="276" r:id="rId28"/>
    <p:sldId id="280" r:id="rId29"/>
    <p:sldId id="285" r:id="rId30"/>
    <p:sldId id="292" r:id="rId31"/>
  </p:sldIdLst>
  <p:sldSz cx="12192000" cy="6858000"/>
  <p:notesSz cx="9144000" cy="6858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254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rgbClr val="E9EFF7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rgbClr val="E9EFF7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9"/>
    <p:restoredTop sz="94670"/>
  </p:normalViewPr>
  <p:slideViewPr>
    <p:cSldViewPr snapToGrid="0">
      <p:cViewPr>
        <p:scale>
          <a:sx n="130" d="100"/>
          <a:sy n="130" d="100"/>
        </p:scale>
        <p:origin x="424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149" d="100"/>
          <a:sy n="149" d="100"/>
        </p:scale>
        <p:origin x="1096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66AB83-C018-184D-B60D-E1D3B6E73B5C}" type="doc">
      <dgm:prSet loTypeId="urn:microsoft.com/office/officeart/2009/layout/CircleArrowProcess" loCatId="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9B55264-08E8-6E4C-A7D2-24C684E5FCB1}">
      <dgm:prSet phldrT="[Text]" custT="1"/>
      <dgm:spPr/>
      <dgm:t>
        <a:bodyPr/>
        <a:lstStyle/>
        <a:p>
          <a:pPr>
            <a:buFont typeface="+mj-lt"/>
            <a:buAutoNum type="romanLcPeriod"/>
          </a:pPr>
          <a:r>
            <a:rPr lang="en-US" sz="1100" b="1" dirty="0" err="1"/>
            <a:t>Analyse</a:t>
          </a:r>
          <a:r>
            <a:rPr lang="en-US" sz="1100" b="1" dirty="0"/>
            <a:t> the trends of cooling degree days and heat index </a:t>
          </a:r>
          <a:r>
            <a:rPr lang="en-GB" sz="1100" b="1" dirty="0"/>
            <a:t>between 1992 and 2022 </a:t>
          </a:r>
          <a:endParaRPr lang="en-US" sz="1100" b="1" dirty="0"/>
        </a:p>
      </dgm:t>
    </dgm:pt>
    <dgm:pt modelId="{9DBC8082-048A-F54E-84F8-68888E69A6E8}" type="parTrans" cxnId="{FC3B1090-A2C8-A84E-A535-551F54B0A973}">
      <dgm:prSet/>
      <dgm:spPr/>
      <dgm:t>
        <a:bodyPr/>
        <a:lstStyle/>
        <a:p>
          <a:endParaRPr lang="en-US" sz="1200"/>
        </a:p>
      </dgm:t>
    </dgm:pt>
    <dgm:pt modelId="{84B01368-99AD-EB48-A0AA-8A1FEB10706E}" type="sibTrans" cxnId="{FC3B1090-A2C8-A84E-A535-551F54B0A973}">
      <dgm:prSet/>
      <dgm:spPr/>
      <dgm:t>
        <a:bodyPr/>
        <a:lstStyle/>
        <a:p>
          <a:endParaRPr lang="en-US" sz="1200"/>
        </a:p>
      </dgm:t>
    </dgm:pt>
    <dgm:pt modelId="{27849200-7120-AD4E-B564-6D9A7CBEBA3C}">
      <dgm:prSet phldrT="[Text]" custT="1"/>
      <dgm:spPr/>
      <dgm:t>
        <a:bodyPr/>
        <a:lstStyle/>
        <a:p>
          <a:pPr>
            <a:buFont typeface="+mj-lt"/>
            <a:buAutoNum type="romanLcPeriod"/>
          </a:pPr>
          <a:r>
            <a:rPr lang="en-GB" sz="1100" b="1" dirty="0"/>
            <a:t>Assess the LULC change of the study area over the period 1992-2022</a:t>
          </a:r>
          <a:endParaRPr lang="en-US" sz="1100" b="1" dirty="0"/>
        </a:p>
      </dgm:t>
    </dgm:pt>
    <dgm:pt modelId="{8F3913D7-B27B-354E-9DE9-C246AFF48B22}" type="parTrans" cxnId="{D0F1B28C-F196-4B4F-8751-A698AD719437}">
      <dgm:prSet/>
      <dgm:spPr/>
      <dgm:t>
        <a:bodyPr/>
        <a:lstStyle/>
        <a:p>
          <a:endParaRPr lang="en-US" sz="1200"/>
        </a:p>
      </dgm:t>
    </dgm:pt>
    <dgm:pt modelId="{D674B7F1-5DAE-A942-AE34-F828C38ED8FC}" type="sibTrans" cxnId="{D0F1B28C-F196-4B4F-8751-A698AD719437}">
      <dgm:prSet/>
      <dgm:spPr/>
      <dgm:t>
        <a:bodyPr/>
        <a:lstStyle/>
        <a:p>
          <a:endParaRPr lang="en-US" sz="1200"/>
        </a:p>
      </dgm:t>
    </dgm:pt>
    <dgm:pt modelId="{8022E96B-DD0C-8F4A-93E2-363D6FF52A58}">
      <dgm:prSet phldrT="[Text]" custT="1"/>
      <dgm:spPr/>
      <dgm:t>
        <a:bodyPr/>
        <a:lstStyle/>
        <a:p>
          <a:r>
            <a:rPr lang="en-US" sz="11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Identify suitable locations for installing solar powerplants</a:t>
          </a:r>
        </a:p>
        <a:p>
          <a:endParaRPr lang="en-US" sz="1100" b="1" dirty="0">
            <a:latin typeface="+mn-lt"/>
          </a:endParaRPr>
        </a:p>
      </dgm:t>
    </dgm:pt>
    <dgm:pt modelId="{23CDDF9D-C75E-574F-94B9-4E3C0BC603CF}" type="parTrans" cxnId="{89E8D236-2720-2543-94BC-561EB318C6BF}">
      <dgm:prSet/>
      <dgm:spPr/>
      <dgm:t>
        <a:bodyPr/>
        <a:lstStyle/>
        <a:p>
          <a:endParaRPr lang="en-US" sz="1200"/>
        </a:p>
      </dgm:t>
    </dgm:pt>
    <dgm:pt modelId="{6EBE4893-8C23-6E46-AEF1-EB8D0A203882}" type="sibTrans" cxnId="{89E8D236-2720-2543-94BC-561EB318C6BF}">
      <dgm:prSet/>
      <dgm:spPr/>
      <dgm:t>
        <a:bodyPr/>
        <a:lstStyle/>
        <a:p>
          <a:endParaRPr lang="en-US" sz="1200"/>
        </a:p>
      </dgm:t>
    </dgm:pt>
    <dgm:pt modelId="{C23ADC04-2474-9B41-B844-F175E07E9697}">
      <dgm:prSet custT="1"/>
      <dgm:spPr/>
      <dgm:t>
        <a:bodyPr/>
        <a:lstStyle/>
        <a:p>
          <a:r>
            <a:rPr lang="en-GB" sz="1100" b="1" dirty="0"/>
            <a:t>Examine the current status of renewable energy  adoption and potential barriers for renewable energy</a:t>
          </a:r>
          <a:r>
            <a:rPr lang="en-US" sz="1100" b="1" dirty="0"/>
            <a:t> development</a:t>
          </a:r>
          <a:endParaRPr lang="en-US" sz="1100" b="1" dirty="0">
            <a:latin typeface="+mn-lt"/>
          </a:endParaRPr>
        </a:p>
      </dgm:t>
    </dgm:pt>
    <dgm:pt modelId="{244E1FB3-85C5-C94A-8EDA-AF19C830F749}" type="parTrans" cxnId="{994A6107-1EB0-CB4D-B32C-2FA9DA1295ED}">
      <dgm:prSet/>
      <dgm:spPr/>
      <dgm:t>
        <a:bodyPr/>
        <a:lstStyle/>
        <a:p>
          <a:endParaRPr lang="en-US" sz="1200"/>
        </a:p>
      </dgm:t>
    </dgm:pt>
    <dgm:pt modelId="{51B06C2D-8586-084A-9975-3A36D214F08A}" type="sibTrans" cxnId="{994A6107-1EB0-CB4D-B32C-2FA9DA1295ED}">
      <dgm:prSet/>
      <dgm:spPr/>
      <dgm:t>
        <a:bodyPr/>
        <a:lstStyle/>
        <a:p>
          <a:endParaRPr lang="en-US" sz="1200"/>
        </a:p>
      </dgm:t>
    </dgm:pt>
    <dgm:pt modelId="{AECD868F-86AB-9142-BF2F-8A8E3C9A8620}" type="pres">
      <dgm:prSet presAssocID="{4F66AB83-C018-184D-B60D-E1D3B6E73B5C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F144907F-0979-D944-B6BB-82A1E218BF7D}" type="pres">
      <dgm:prSet presAssocID="{F9B55264-08E8-6E4C-A7D2-24C684E5FCB1}" presName="Accent1" presStyleCnt="0"/>
      <dgm:spPr/>
    </dgm:pt>
    <dgm:pt modelId="{3CD9DCF6-F508-CE44-B5B8-7C35ECC4DCA7}" type="pres">
      <dgm:prSet presAssocID="{F9B55264-08E8-6E4C-A7D2-24C684E5FCB1}" presName="Accent" presStyleLbl="node1" presStyleIdx="0" presStyleCnt="4"/>
      <dgm:spPr/>
    </dgm:pt>
    <dgm:pt modelId="{5905CAB6-B977-E946-85E0-DE928D8F4EF1}" type="pres">
      <dgm:prSet presAssocID="{F9B55264-08E8-6E4C-A7D2-24C684E5FCB1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</dgm:pt>
    <dgm:pt modelId="{CB7BB1A8-C4D3-2544-88BB-3B088F96676C}" type="pres">
      <dgm:prSet presAssocID="{27849200-7120-AD4E-B564-6D9A7CBEBA3C}" presName="Accent2" presStyleCnt="0"/>
      <dgm:spPr/>
    </dgm:pt>
    <dgm:pt modelId="{677C7D50-B397-D246-8F9B-F84FDBA0F3E4}" type="pres">
      <dgm:prSet presAssocID="{27849200-7120-AD4E-B564-6D9A7CBEBA3C}" presName="Accent" presStyleLbl="node1" presStyleIdx="1" presStyleCnt="4"/>
      <dgm:spPr/>
    </dgm:pt>
    <dgm:pt modelId="{2CC79916-B641-614B-BAF0-B4D02E3DE737}" type="pres">
      <dgm:prSet presAssocID="{27849200-7120-AD4E-B564-6D9A7CBEBA3C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9A8E3C5D-66A3-034A-AFA3-EECFD94A8489}" type="pres">
      <dgm:prSet presAssocID="{8022E96B-DD0C-8F4A-93E2-363D6FF52A58}" presName="Accent3" presStyleCnt="0"/>
      <dgm:spPr/>
    </dgm:pt>
    <dgm:pt modelId="{1CA0DB86-3852-B04F-9DE5-0D380A3B4150}" type="pres">
      <dgm:prSet presAssocID="{8022E96B-DD0C-8F4A-93E2-363D6FF52A58}" presName="Accent" presStyleLbl="node1" presStyleIdx="2" presStyleCnt="4"/>
      <dgm:spPr/>
    </dgm:pt>
    <dgm:pt modelId="{4D905794-CDC6-7E4D-850D-CBEDC1B50E0E}" type="pres">
      <dgm:prSet presAssocID="{8022E96B-DD0C-8F4A-93E2-363D6FF52A58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</dgm:pt>
    <dgm:pt modelId="{4051B533-F755-9E45-9553-6D62DED29B42}" type="pres">
      <dgm:prSet presAssocID="{C23ADC04-2474-9B41-B844-F175E07E9697}" presName="Accent4" presStyleCnt="0"/>
      <dgm:spPr/>
    </dgm:pt>
    <dgm:pt modelId="{1B7E50AE-FF19-BE40-B3B4-99692310C389}" type="pres">
      <dgm:prSet presAssocID="{C23ADC04-2474-9B41-B844-F175E07E9697}" presName="Accent" presStyleLbl="node1" presStyleIdx="3" presStyleCnt="4"/>
      <dgm:spPr/>
    </dgm:pt>
    <dgm:pt modelId="{300750FE-76C9-574E-A4EC-0D65FDB9859E}" type="pres">
      <dgm:prSet presAssocID="{C23ADC04-2474-9B41-B844-F175E07E9697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994A6107-1EB0-CB4D-B32C-2FA9DA1295ED}" srcId="{4F66AB83-C018-184D-B60D-E1D3B6E73B5C}" destId="{C23ADC04-2474-9B41-B844-F175E07E9697}" srcOrd="3" destOrd="0" parTransId="{244E1FB3-85C5-C94A-8EDA-AF19C830F749}" sibTransId="{51B06C2D-8586-084A-9975-3A36D214F08A}"/>
    <dgm:cxn modelId="{3F188D32-1A58-784A-872C-DCC5C1692E22}" type="presOf" srcId="{F9B55264-08E8-6E4C-A7D2-24C684E5FCB1}" destId="{5905CAB6-B977-E946-85E0-DE928D8F4EF1}" srcOrd="0" destOrd="0" presId="urn:microsoft.com/office/officeart/2009/layout/CircleArrowProcess"/>
    <dgm:cxn modelId="{89E8D236-2720-2543-94BC-561EB318C6BF}" srcId="{4F66AB83-C018-184D-B60D-E1D3B6E73B5C}" destId="{8022E96B-DD0C-8F4A-93E2-363D6FF52A58}" srcOrd="2" destOrd="0" parTransId="{23CDDF9D-C75E-574F-94B9-4E3C0BC603CF}" sibTransId="{6EBE4893-8C23-6E46-AEF1-EB8D0A203882}"/>
    <dgm:cxn modelId="{74B7F864-EFC5-F34B-899B-0C58132FB7B7}" type="presOf" srcId="{8022E96B-DD0C-8F4A-93E2-363D6FF52A58}" destId="{4D905794-CDC6-7E4D-850D-CBEDC1B50E0E}" srcOrd="0" destOrd="0" presId="urn:microsoft.com/office/officeart/2009/layout/CircleArrowProcess"/>
    <dgm:cxn modelId="{D0F1B28C-F196-4B4F-8751-A698AD719437}" srcId="{4F66AB83-C018-184D-B60D-E1D3B6E73B5C}" destId="{27849200-7120-AD4E-B564-6D9A7CBEBA3C}" srcOrd="1" destOrd="0" parTransId="{8F3913D7-B27B-354E-9DE9-C246AFF48B22}" sibTransId="{D674B7F1-5DAE-A942-AE34-F828C38ED8FC}"/>
    <dgm:cxn modelId="{FC3B1090-A2C8-A84E-A535-551F54B0A973}" srcId="{4F66AB83-C018-184D-B60D-E1D3B6E73B5C}" destId="{F9B55264-08E8-6E4C-A7D2-24C684E5FCB1}" srcOrd="0" destOrd="0" parTransId="{9DBC8082-048A-F54E-84F8-68888E69A6E8}" sibTransId="{84B01368-99AD-EB48-A0AA-8A1FEB10706E}"/>
    <dgm:cxn modelId="{5E3672A4-E863-5348-AF6B-AAE75DB8D1A9}" type="presOf" srcId="{4F66AB83-C018-184D-B60D-E1D3B6E73B5C}" destId="{AECD868F-86AB-9142-BF2F-8A8E3C9A8620}" srcOrd="0" destOrd="0" presId="urn:microsoft.com/office/officeart/2009/layout/CircleArrowProcess"/>
    <dgm:cxn modelId="{6FC76CE8-9F2A-C24F-AC2E-AEBE52955C73}" type="presOf" srcId="{C23ADC04-2474-9B41-B844-F175E07E9697}" destId="{300750FE-76C9-574E-A4EC-0D65FDB9859E}" srcOrd="0" destOrd="0" presId="urn:microsoft.com/office/officeart/2009/layout/CircleArrowProcess"/>
    <dgm:cxn modelId="{A71484E9-AACC-C34C-8ABB-BC313AEA0879}" type="presOf" srcId="{27849200-7120-AD4E-B564-6D9A7CBEBA3C}" destId="{2CC79916-B641-614B-BAF0-B4D02E3DE737}" srcOrd="0" destOrd="0" presId="urn:microsoft.com/office/officeart/2009/layout/CircleArrowProcess"/>
    <dgm:cxn modelId="{0B35BCDE-626D-B54A-A37A-F606A4AAE7D2}" type="presParOf" srcId="{AECD868F-86AB-9142-BF2F-8A8E3C9A8620}" destId="{F144907F-0979-D944-B6BB-82A1E218BF7D}" srcOrd="0" destOrd="0" presId="urn:microsoft.com/office/officeart/2009/layout/CircleArrowProcess"/>
    <dgm:cxn modelId="{62522574-7DFA-0B4A-8BA4-23D87A59B260}" type="presParOf" srcId="{F144907F-0979-D944-B6BB-82A1E218BF7D}" destId="{3CD9DCF6-F508-CE44-B5B8-7C35ECC4DCA7}" srcOrd="0" destOrd="0" presId="urn:microsoft.com/office/officeart/2009/layout/CircleArrowProcess"/>
    <dgm:cxn modelId="{758D7945-FAFD-574D-BADA-09F36EBE2874}" type="presParOf" srcId="{AECD868F-86AB-9142-BF2F-8A8E3C9A8620}" destId="{5905CAB6-B977-E946-85E0-DE928D8F4EF1}" srcOrd="1" destOrd="0" presId="urn:microsoft.com/office/officeart/2009/layout/CircleArrowProcess"/>
    <dgm:cxn modelId="{F6802094-522C-E142-AA73-C63CC1BA7C9D}" type="presParOf" srcId="{AECD868F-86AB-9142-BF2F-8A8E3C9A8620}" destId="{CB7BB1A8-C4D3-2544-88BB-3B088F96676C}" srcOrd="2" destOrd="0" presId="urn:microsoft.com/office/officeart/2009/layout/CircleArrowProcess"/>
    <dgm:cxn modelId="{C6FF028D-439E-2E40-BF28-03C6E02A6A08}" type="presParOf" srcId="{CB7BB1A8-C4D3-2544-88BB-3B088F96676C}" destId="{677C7D50-B397-D246-8F9B-F84FDBA0F3E4}" srcOrd="0" destOrd="0" presId="urn:microsoft.com/office/officeart/2009/layout/CircleArrowProcess"/>
    <dgm:cxn modelId="{1408D8C5-D508-BC42-A175-6A1A3F41AAEC}" type="presParOf" srcId="{AECD868F-86AB-9142-BF2F-8A8E3C9A8620}" destId="{2CC79916-B641-614B-BAF0-B4D02E3DE737}" srcOrd="3" destOrd="0" presId="urn:microsoft.com/office/officeart/2009/layout/CircleArrowProcess"/>
    <dgm:cxn modelId="{F57CBEE8-97A8-E146-8E6A-3CC4BFA325BD}" type="presParOf" srcId="{AECD868F-86AB-9142-BF2F-8A8E3C9A8620}" destId="{9A8E3C5D-66A3-034A-AFA3-EECFD94A8489}" srcOrd="4" destOrd="0" presId="urn:microsoft.com/office/officeart/2009/layout/CircleArrowProcess"/>
    <dgm:cxn modelId="{E6140B3D-653B-B34E-B996-0D75D737503B}" type="presParOf" srcId="{9A8E3C5D-66A3-034A-AFA3-EECFD94A8489}" destId="{1CA0DB86-3852-B04F-9DE5-0D380A3B4150}" srcOrd="0" destOrd="0" presId="urn:microsoft.com/office/officeart/2009/layout/CircleArrowProcess"/>
    <dgm:cxn modelId="{8E2E2FF6-F813-D14F-8D56-3707D82602AD}" type="presParOf" srcId="{AECD868F-86AB-9142-BF2F-8A8E3C9A8620}" destId="{4D905794-CDC6-7E4D-850D-CBEDC1B50E0E}" srcOrd="5" destOrd="0" presId="urn:microsoft.com/office/officeart/2009/layout/CircleArrowProcess"/>
    <dgm:cxn modelId="{A331E1FD-A7E5-FD41-BE28-1ACC3C39B8B9}" type="presParOf" srcId="{AECD868F-86AB-9142-BF2F-8A8E3C9A8620}" destId="{4051B533-F755-9E45-9553-6D62DED29B42}" srcOrd="6" destOrd="0" presId="urn:microsoft.com/office/officeart/2009/layout/CircleArrowProcess"/>
    <dgm:cxn modelId="{3CB1C7AB-99D7-CA4F-BA7E-F8FE2719357B}" type="presParOf" srcId="{4051B533-F755-9E45-9553-6D62DED29B42}" destId="{1B7E50AE-FF19-BE40-B3B4-99692310C389}" srcOrd="0" destOrd="0" presId="urn:microsoft.com/office/officeart/2009/layout/CircleArrowProcess"/>
    <dgm:cxn modelId="{6D8836F7-C4C3-8743-B997-F80143567C5E}" type="presParOf" srcId="{AECD868F-86AB-9142-BF2F-8A8E3C9A8620}" destId="{300750FE-76C9-574E-A4EC-0D65FDB9859E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75D2B3-96E3-DC4B-8E1F-BF2BAE3F0875}" type="doc">
      <dgm:prSet loTypeId="urn:microsoft.com/office/officeart/2005/8/layout/pyramid2" loCatId="" qsTypeId="urn:microsoft.com/office/officeart/2005/8/quickstyle/simple1" qsCatId="simple" csTypeId="urn:microsoft.com/office/officeart/2005/8/colors/accent6_1" csCatId="accent6" phldr="1"/>
      <dgm:spPr/>
    </dgm:pt>
    <dgm:pt modelId="{005AA2F6-FE2F-0E45-BD97-08DC28995370}">
      <dgm:prSet phldrT="[Text]" custT="1"/>
      <dgm:spPr/>
      <dgm:t>
        <a:bodyPr/>
        <a:lstStyle/>
        <a:p>
          <a:pPr>
            <a:buNone/>
          </a:pPr>
          <a:r>
            <a:rPr lang="en-US" sz="2000" dirty="0"/>
            <a:t>Relevant for national and international </a:t>
          </a:r>
          <a:r>
            <a:rPr lang="en-US" sz="2000" dirty="0" err="1"/>
            <a:t>organisations</a:t>
          </a:r>
          <a:r>
            <a:rPr lang="en-US" sz="2000" dirty="0"/>
            <a:t> </a:t>
          </a:r>
          <a:endParaRPr lang="en-GB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904CD0-827C-D84A-B876-81EF45D7B76D}" type="parTrans" cxnId="{D864CC84-889A-8847-850D-E8215402A715}">
      <dgm:prSet/>
      <dgm:spPr/>
      <dgm:t>
        <a:bodyPr/>
        <a:lstStyle/>
        <a:p>
          <a:endParaRPr lang="en-GB"/>
        </a:p>
      </dgm:t>
    </dgm:pt>
    <dgm:pt modelId="{F6D83F5E-1633-EF4B-AB79-9A3E65F956E7}" type="sibTrans" cxnId="{D864CC84-889A-8847-850D-E8215402A715}">
      <dgm:prSet/>
      <dgm:spPr/>
      <dgm:t>
        <a:bodyPr/>
        <a:lstStyle/>
        <a:p>
          <a:endParaRPr lang="en-GB"/>
        </a:p>
      </dgm:t>
    </dgm:pt>
    <dgm:pt modelId="{7DC44100-2148-C842-911B-4E05581C74FA}">
      <dgm:prSet custT="1"/>
      <dgm:spPr/>
      <dgm:t>
        <a:bodyPr/>
        <a:lstStyle/>
        <a:p>
          <a:pPr algn="ctr"/>
          <a:r>
            <a:rPr lang="en-US" sz="2000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I</a:t>
          </a:r>
          <a:r>
            <a:rPr lang="en-US" sz="20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n-depth understanding  of the impact of climate change on the cities of Kano and Bamako. Aligns with the 7th and 13th SDGs</a:t>
          </a:r>
          <a:endParaRPr lang="en-NG" sz="2000" dirty="0">
            <a:latin typeface="+mn-lt"/>
            <a:cs typeface="Arial" panose="020B0604020202020204" pitchFamily="34" charset="0"/>
          </a:endParaRPr>
        </a:p>
      </dgm:t>
    </dgm:pt>
    <dgm:pt modelId="{7D66BC9A-1449-7A46-BD5F-FD9F54B61DEC}" type="parTrans" cxnId="{6AE14338-7A81-8A44-A8B0-813A233DD824}">
      <dgm:prSet/>
      <dgm:spPr/>
      <dgm:t>
        <a:bodyPr/>
        <a:lstStyle/>
        <a:p>
          <a:endParaRPr lang="en-GB"/>
        </a:p>
      </dgm:t>
    </dgm:pt>
    <dgm:pt modelId="{EBF19AE0-08E7-7A44-8D35-376C354F9E93}" type="sibTrans" cxnId="{6AE14338-7A81-8A44-A8B0-813A233DD824}">
      <dgm:prSet/>
      <dgm:spPr/>
      <dgm:t>
        <a:bodyPr/>
        <a:lstStyle/>
        <a:p>
          <a:endParaRPr lang="en-GB"/>
        </a:p>
      </dgm:t>
    </dgm:pt>
    <dgm:pt modelId="{4E0F3156-664C-7F42-A0AA-C5F4D5E0989B}">
      <dgm:prSet custT="1"/>
      <dgm:spPr/>
      <dgm:t>
        <a:bodyPr/>
        <a:lstStyle/>
        <a:p>
          <a:pPr>
            <a:buNone/>
          </a:pPr>
          <a:r>
            <a:rPr lang="en-US" sz="2000" dirty="0"/>
            <a:t>Provides the foundation for shaping policies that mitigate trends</a:t>
          </a:r>
          <a:endParaRPr lang="en-NG" sz="2000" dirty="0"/>
        </a:p>
      </dgm:t>
    </dgm:pt>
    <dgm:pt modelId="{DC5C2B5D-943C-8045-97D9-F3B91B2104D0}" type="parTrans" cxnId="{2E919404-282E-0146-AEFB-16188907531B}">
      <dgm:prSet/>
      <dgm:spPr/>
      <dgm:t>
        <a:bodyPr/>
        <a:lstStyle/>
        <a:p>
          <a:endParaRPr lang="en-GB"/>
        </a:p>
      </dgm:t>
    </dgm:pt>
    <dgm:pt modelId="{E84DB703-B3CC-0941-9670-7A7E337AB1D1}" type="sibTrans" cxnId="{2E919404-282E-0146-AEFB-16188907531B}">
      <dgm:prSet/>
      <dgm:spPr/>
      <dgm:t>
        <a:bodyPr/>
        <a:lstStyle/>
        <a:p>
          <a:endParaRPr lang="en-GB"/>
        </a:p>
      </dgm:t>
    </dgm:pt>
    <dgm:pt modelId="{7BC418C4-B0B1-9343-A86F-F9D0AB6829EE}" type="pres">
      <dgm:prSet presAssocID="{F175D2B3-96E3-DC4B-8E1F-BF2BAE3F0875}" presName="compositeShape" presStyleCnt="0">
        <dgm:presLayoutVars>
          <dgm:dir/>
          <dgm:resizeHandles/>
        </dgm:presLayoutVars>
      </dgm:prSet>
      <dgm:spPr/>
    </dgm:pt>
    <dgm:pt modelId="{A2730881-ACA3-5B4B-B832-94A7564EB179}" type="pres">
      <dgm:prSet presAssocID="{F175D2B3-96E3-DC4B-8E1F-BF2BAE3F0875}" presName="pyramid" presStyleLbl="node1" presStyleIdx="0" presStyleCnt="1" custScaleY="97099"/>
      <dgm:spPr>
        <a:solidFill>
          <a:schemeClr val="accent1">
            <a:lumMod val="20000"/>
            <a:lumOff val="80000"/>
          </a:schemeClr>
        </a:solidFill>
        <a:ln>
          <a:noFill/>
        </a:ln>
      </dgm:spPr>
    </dgm:pt>
    <dgm:pt modelId="{BE130F52-5475-4040-ABD8-475AB468C926}" type="pres">
      <dgm:prSet presAssocID="{F175D2B3-96E3-DC4B-8E1F-BF2BAE3F0875}" presName="theList" presStyleCnt="0"/>
      <dgm:spPr/>
    </dgm:pt>
    <dgm:pt modelId="{7F71BA52-1FF9-BE45-ABC6-99F4A98402E4}" type="pres">
      <dgm:prSet presAssocID="{7DC44100-2148-C842-911B-4E05581C74FA}" presName="aNode" presStyleLbl="fgAcc1" presStyleIdx="0" presStyleCnt="3">
        <dgm:presLayoutVars>
          <dgm:bulletEnabled val="1"/>
        </dgm:presLayoutVars>
      </dgm:prSet>
      <dgm:spPr/>
    </dgm:pt>
    <dgm:pt modelId="{B8862148-8C7C-C942-9839-83CF492A69A4}" type="pres">
      <dgm:prSet presAssocID="{7DC44100-2148-C842-911B-4E05581C74FA}" presName="aSpace" presStyleCnt="0"/>
      <dgm:spPr/>
    </dgm:pt>
    <dgm:pt modelId="{23400B4B-E52A-B648-852F-7057FCA60B51}" type="pres">
      <dgm:prSet presAssocID="{4E0F3156-664C-7F42-A0AA-C5F4D5E0989B}" presName="aNode" presStyleLbl="fgAcc1" presStyleIdx="1" presStyleCnt="3" custLinFactNeighborY="61340">
        <dgm:presLayoutVars>
          <dgm:bulletEnabled val="1"/>
        </dgm:presLayoutVars>
      </dgm:prSet>
      <dgm:spPr/>
    </dgm:pt>
    <dgm:pt modelId="{2FC94841-256A-5145-B11D-83FD51A9ACFF}" type="pres">
      <dgm:prSet presAssocID="{4E0F3156-664C-7F42-A0AA-C5F4D5E0989B}" presName="aSpace" presStyleCnt="0"/>
      <dgm:spPr/>
    </dgm:pt>
    <dgm:pt modelId="{AE6A7DB4-7AF4-4642-A408-AA8AB0C40CDC}" type="pres">
      <dgm:prSet presAssocID="{005AA2F6-FE2F-0E45-BD97-08DC28995370}" presName="aNode" presStyleLbl="fgAcc1" presStyleIdx="2" presStyleCnt="3" custLinFactNeighborY="92010">
        <dgm:presLayoutVars>
          <dgm:bulletEnabled val="1"/>
        </dgm:presLayoutVars>
      </dgm:prSet>
      <dgm:spPr/>
    </dgm:pt>
    <dgm:pt modelId="{53ED9B03-A281-494C-BF4C-DF7858CC2D96}" type="pres">
      <dgm:prSet presAssocID="{005AA2F6-FE2F-0E45-BD97-08DC28995370}" presName="aSpace" presStyleCnt="0"/>
      <dgm:spPr/>
    </dgm:pt>
  </dgm:ptLst>
  <dgm:cxnLst>
    <dgm:cxn modelId="{2E919404-282E-0146-AEFB-16188907531B}" srcId="{F175D2B3-96E3-DC4B-8E1F-BF2BAE3F0875}" destId="{4E0F3156-664C-7F42-A0AA-C5F4D5E0989B}" srcOrd="1" destOrd="0" parTransId="{DC5C2B5D-943C-8045-97D9-F3B91B2104D0}" sibTransId="{E84DB703-B3CC-0941-9670-7A7E337AB1D1}"/>
    <dgm:cxn modelId="{6AE14338-7A81-8A44-A8B0-813A233DD824}" srcId="{F175D2B3-96E3-DC4B-8E1F-BF2BAE3F0875}" destId="{7DC44100-2148-C842-911B-4E05581C74FA}" srcOrd="0" destOrd="0" parTransId="{7D66BC9A-1449-7A46-BD5F-FD9F54B61DEC}" sibTransId="{EBF19AE0-08E7-7A44-8D35-376C354F9E93}"/>
    <dgm:cxn modelId="{1AAD743E-7AF8-304D-8B82-49226A7BEAC8}" type="presOf" srcId="{7DC44100-2148-C842-911B-4E05581C74FA}" destId="{7F71BA52-1FF9-BE45-ABC6-99F4A98402E4}" srcOrd="0" destOrd="0" presId="urn:microsoft.com/office/officeart/2005/8/layout/pyramid2"/>
    <dgm:cxn modelId="{B58C0574-CAFF-CD4C-A7D7-EA7BF76928D1}" type="presOf" srcId="{F175D2B3-96E3-DC4B-8E1F-BF2BAE3F0875}" destId="{7BC418C4-B0B1-9343-A86F-F9D0AB6829EE}" srcOrd="0" destOrd="0" presId="urn:microsoft.com/office/officeart/2005/8/layout/pyramid2"/>
    <dgm:cxn modelId="{D864CC84-889A-8847-850D-E8215402A715}" srcId="{F175D2B3-96E3-DC4B-8E1F-BF2BAE3F0875}" destId="{005AA2F6-FE2F-0E45-BD97-08DC28995370}" srcOrd="2" destOrd="0" parTransId="{4F904CD0-827C-D84A-B876-81EF45D7B76D}" sibTransId="{F6D83F5E-1633-EF4B-AB79-9A3E65F956E7}"/>
    <dgm:cxn modelId="{F3C60F92-4645-3146-8D7D-2F94B8A6090E}" type="presOf" srcId="{005AA2F6-FE2F-0E45-BD97-08DC28995370}" destId="{AE6A7DB4-7AF4-4642-A408-AA8AB0C40CDC}" srcOrd="0" destOrd="0" presId="urn:microsoft.com/office/officeart/2005/8/layout/pyramid2"/>
    <dgm:cxn modelId="{5DF44EA3-A5B4-FF44-9E4C-370BEB791B2F}" type="presOf" srcId="{4E0F3156-664C-7F42-A0AA-C5F4D5E0989B}" destId="{23400B4B-E52A-B648-852F-7057FCA60B51}" srcOrd="0" destOrd="0" presId="urn:microsoft.com/office/officeart/2005/8/layout/pyramid2"/>
    <dgm:cxn modelId="{64839BF5-5E52-D041-9FA0-0425429916DB}" type="presParOf" srcId="{7BC418C4-B0B1-9343-A86F-F9D0AB6829EE}" destId="{A2730881-ACA3-5B4B-B832-94A7564EB179}" srcOrd="0" destOrd="0" presId="urn:microsoft.com/office/officeart/2005/8/layout/pyramid2"/>
    <dgm:cxn modelId="{5CB361D1-C0E5-E341-8592-157882EF8792}" type="presParOf" srcId="{7BC418C4-B0B1-9343-A86F-F9D0AB6829EE}" destId="{BE130F52-5475-4040-ABD8-475AB468C926}" srcOrd="1" destOrd="0" presId="urn:microsoft.com/office/officeart/2005/8/layout/pyramid2"/>
    <dgm:cxn modelId="{E2CA063F-269E-B743-B9F7-5F7DA5842351}" type="presParOf" srcId="{BE130F52-5475-4040-ABD8-475AB468C926}" destId="{7F71BA52-1FF9-BE45-ABC6-99F4A98402E4}" srcOrd="0" destOrd="0" presId="urn:microsoft.com/office/officeart/2005/8/layout/pyramid2"/>
    <dgm:cxn modelId="{11EFFE85-F87B-7848-8BBB-C9FD72C89295}" type="presParOf" srcId="{BE130F52-5475-4040-ABD8-475AB468C926}" destId="{B8862148-8C7C-C942-9839-83CF492A69A4}" srcOrd="1" destOrd="0" presId="urn:microsoft.com/office/officeart/2005/8/layout/pyramid2"/>
    <dgm:cxn modelId="{036C5CDB-69EA-0B47-8429-CA7DA531575B}" type="presParOf" srcId="{BE130F52-5475-4040-ABD8-475AB468C926}" destId="{23400B4B-E52A-B648-852F-7057FCA60B51}" srcOrd="2" destOrd="0" presId="urn:microsoft.com/office/officeart/2005/8/layout/pyramid2"/>
    <dgm:cxn modelId="{A31134D0-9D7F-1645-AC20-D390E7DB059E}" type="presParOf" srcId="{BE130F52-5475-4040-ABD8-475AB468C926}" destId="{2FC94841-256A-5145-B11D-83FD51A9ACFF}" srcOrd="3" destOrd="0" presId="urn:microsoft.com/office/officeart/2005/8/layout/pyramid2"/>
    <dgm:cxn modelId="{684B0143-A8F8-974F-AA12-F67FCA6014D7}" type="presParOf" srcId="{BE130F52-5475-4040-ABD8-475AB468C926}" destId="{AE6A7DB4-7AF4-4642-A408-AA8AB0C40CDC}" srcOrd="4" destOrd="0" presId="urn:microsoft.com/office/officeart/2005/8/layout/pyramid2"/>
    <dgm:cxn modelId="{0D7B9BB2-4E4D-FF4E-97A7-666DCA5F84A5}" type="presParOf" srcId="{BE130F52-5475-4040-ABD8-475AB468C926}" destId="{53ED9B03-A281-494C-BF4C-DF7858CC2D9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B09279-6F70-DB43-8652-F926FD818D6B}" type="doc">
      <dgm:prSet loTypeId="urn:microsoft.com/office/officeart/2009/3/layout/FramedTextPicture" loCatId="" qsTypeId="urn:microsoft.com/office/officeart/2005/8/quickstyle/simple5" qsCatId="simple" csTypeId="urn:microsoft.com/office/officeart/2005/8/colors/colorful4" csCatId="colorful" phldr="1"/>
      <dgm:spPr/>
    </dgm:pt>
    <dgm:pt modelId="{3B4AA9C2-737F-A64C-A6DF-282C6704D164}">
      <dgm:prSet phldrT="[Text]" custT="1"/>
      <dgm:spPr/>
      <dgm:t>
        <a:bodyPr/>
        <a:lstStyle/>
        <a:p>
          <a:r>
            <a:rPr lang="en-GB" sz="1400" dirty="0"/>
            <a:t>O1</a:t>
          </a:r>
        </a:p>
      </dgm:t>
    </dgm:pt>
    <dgm:pt modelId="{FBC9791A-9BB4-7F41-AB59-49500DCBA2CF}" type="parTrans" cxnId="{86841091-8AF5-7C49-9108-1FD5D4D82AEF}">
      <dgm:prSet/>
      <dgm:spPr/>
      <dgm:t>
        <a:bodyPr/>
        <a:lstStyle/>
        <a:p>
          <a:endParaRPr lang="en-GB"/>
        </a:p>
      </dgm:t>
    </dgm:pt>
    <dgm:pt modelId="{9505D0DD-9ADD-0E40-9412-742A660F89DF}" type="sibTrans" cxnId="{86841091-8AF5-7C49-9108-1FD5D4D82AEF}">
      <dgm:prSet/>
      <dgm:spPr/>
      <dgm:t>
        <a:bodyPr/>
        <a:lstStyle/>
        <a:p>
          <a:endParaRPr lang="en-GB"/>
        </a:p>
      </dgm:t>
    </dgm:pt>
    <dgm:pt modelId="{C229016E-2003-7040-8753-88313F2BD90F}">
      <dgm:prSet phldrT="[Text]" custT="1"/>
      <dgm:spPr/>
      <dgm:t>
        <a:bodyPr/>
        <a:lstStyle/>
        <a:p>
          <a:r>
            <a:rPr lang="en-GB" sz="1400" dirty="0"/>
            <a:t>O2</a:t>
          </a:r>
        </a:p>
      </dgm:t>
    </dgm:pt>
    <dgm:pt modelId="{190ED25D-254C-2E49-B014-02A2D382ED4C}" type="parTrans" cxnId="{F8023008-69EE-2543-ADD5-85C1C4119940}">
      <dgm:prSet/>
      <dgm:spPr/>
      <dgm:t>
        <a:bodyPr/>
        <a:lstStyle/>
        <a:p>
          <a:endParaRPr lang="en-GB"/>
        </a:p>
      </dgm:t>
    </dgm:pt>
    <dgm:pt modelId="{B55E4101-5580-A24D-B42B-F3CAD4B1C001}" type="sibTrans" cxnId="{F8023008-69EE-2543-ADD5-85C1C4119940}">
      <dgm:prSet/>
      <dgm:spPr/>
      <dgm:t>
        <a:bodyPr/>
        <a:lstStyle/>
        <a:p>
          <a:endParaRPr lang="en-GB"/>
        </a:p>
      </dgm:t>
    </dgm:pt>
    <dgm:pt modelId="{F0E36B19-C5C4-5D49-B3E2-E899D2DD9620}">
      <dgm:prSet phldrT="[Text]" custT="1"/>
      <dgm:spPr/>
      <dgm:t>
        <a:bodyPr/>
        <a:lstStyle/>
        <a:p>
          <a:r>
            <a:rPr lang="en-GB" sz="1400" dirty="0"/>
            <a:t>O3</a:t>
          </a:r>
        </a:p>
      </dgm:t>
    </dgm:pt>
    <dgm:pt modelId="{4E9B0F76-769A-E544-B4BC-763AADF9C269}" type="parTrans" cxnId="{04ED9AB6-2B75-084D-98EA-9BBAD47C3CD2}">
      <dgm:prSet/>
      <dgm:spPr/>
      <dgm:t>
        <a:bodyPr/>
        <a:lstStyle/>
        <a:p>
          <a:endParaRPr lang="en-GB"/>
        </a:p>
      </dgm:t>
    </dgm:pt>
    <dgm:pt modelId="{955F92C0-9777-044C-8A88-901CD719944C}" type="sibTrans" cxnId="{04ED9AB6-2B75-084D-98EA-9BBAD47C3CD2}">
      <dgm:prSet/>
      <dgm:spPr/>
      <dgm:t>
        <a:bodyPr/>
        <a:lstStyle/>
        <a:p>
          <a:endParaRPr lang="en-GB"/>
        </a:p>
      </dgm:t>
    </dgm:pt>
    <dgm:pt modelId="{DED5C43A-CD80-994B-8728-C3921BB757F7}">
      <dgm:prSet custT="1"/>
      <dgm:spPr/>
      <dgm:t>
        <a:bodyPr/>
        <a:lstStyle/>
        <a:p>
          <a:r>
            <a:rPr lang="en-GB" sz="1400" dirty="0"/>
            <a:t>O4</a:t>
          </a:r>
        </a:p>
      </dgm:t>
    </dgm:pt>
    <dgm:pt modelId="{06250F2D-F1F7-E047-A7B1-264409339FDD}" type="parTrans" cxnId="{36B710D2-D25D-E542-92A3-4E096151DD05}">
      <dgm:prSet/>
      <dgm:spPr/>
      <dgm:t>
        <a:bodyPr/>
        <a:lstStyle/>
        <a:p>
          <a:endParaRPr lang="en-GB"/>
        </a:p>
      </dgm:t>
    </dgm:pt>
    <dgm:pt modelId="{E4C8BF17-15A2-6B41-B5FA-97C5388B3261}" type="sibTrans" cxnId="{36B710D2-D25D-E542-92A3-4E096151DD05}">
      <dgm:prSet/>
      <dgm:spPr/>
      <dgm:t>
        <a:bodyPr/>
        <a:lstStyle/>
        <a:p>
          <a:endParaRPr lang="en-GB"/>
        </a:p>
      </dgm:t>
    </dgm:pt>
    <dgm:pt modelId="{45189A82-1931-354D-AC18-B786E0C8442E}">
      <dgm:prSet custT="1"/>
      <dgm:spPr/>
      <dgm:t>
        <a:bodyPr/>
        <a:lstStyle/>
        <a:p>
          <a:pPr algn="ctr">
            <a:lnSpc>
              <a:spcPct val="100000"/>
            </a:lnSpc>
            <a:buFontTx/>
            <a:buNone/>
          </a:pPr>
          <a:r>
            <a:rPr lang="en-US" sz="1400" dirty="0"/>
            <a:t>Daily Maximum and minimum temperature and Relative humidity</a:t>
          </a:r>
          <a:endParaRPr lang="en-GB" sz="1400" dirty="0"/>
        </a:p>
      </dgm:t>
    </dgm:pt>
    <dgm:pt modelId="{A180247B-24E8-7B47-BC3B-DA10DF9CBD9E}" type="parTrans" cxnId="{4050D764-8F03-2E48-B691-BC4C1896C254}">
      <dgm:prSet/>
      <dgm:spPr/>
      <dgm:t>
        <a:bodyPr/>
        <a:lstStyle/>
        <a:p>
          <a:endParaRPr lang="en-GB"/>
        </a:p>
      </dgm:t>
    </dgm:pt>
    <dgm:pt modelId="{45A7BD58-16DC-B647-BF66-7A26F9F93594}" type="sibTrans" cxnId="{4050D764-8F03-2E48-B691-BC4C1896C254}">
      <dgm:prSet/>
      <dgm:spPr/>
      <dgm:t>
        <a:bodyPr/>
        <a:lstStyle/>
        <a:p>
          <a:endParaRPr lang="en-GB"/>
        </a:p>
      </dgm:t>
    </dgm:pt>
    <dgm:pt modelId="{52F296A6-A50C-B544-91AB-53499D837B5D}">
      <dgm:prSet custT="1"/>
      <dgm:spPr/>
      <dgm:t>
        <a:bodyPr/>
        <a:lstStyle/>
        <a:p>
          <a:pPr>
            <a:buFontTx/>
            <a:buNone/>
          </a:pPr>
          <a:r>
            <a:rPr lang="en-GB" sz="1400" dirty="0"/>
            <a:t>Landsat 5 TM, 7 ETM+ and 9 OLI </a:t>
          </a:r>
        </a:p>
      </dgm:t>
    </dgm:pt>
    <dgm:pt modelId="{E5F8D3C4-BDB4-8D4B-A532-A3C0D0C28A59}" type="parTrans" cxnId="{1AF32C40-E292-6D42-BB12-2EFBF000ACA5}">
      <dgm:prSet/>
      <dgm:spPr/>
      <dgm:t>
        <a:bodyPr/>
        <a:lstStyle/>
        <a:p>
          <a:endParaRPr lang="en-GB"/>
        </a:p>
      </dgm:t>
    </dgm:pt>
    <dgm:pt modelId="{9A0DF829-7240-4F41-BF49-7D3F39F9B2EF}" type="sibTrans" cxnId="{1AF32C40-E292-6D42-BB12-2EFBF000ACA5}">
      <dgm:prSet/>
      <dgm:spPr/>
      <dgm:t>
        <a:bodyPr/>
        <a:lstStyle/>
        <a:p>
          <a:endParaRPr lang="en-GB"/>
        </a:p>
      </dgm:t>
    </dgm:pt>
    <dgm:pt modelId="{2761F558-B3A1-974B-899D-E32151CA38C8}">
      <dgm:prSet custT="1"/>
      <dgm:spPr/>
      <dgm:t>
        <a:bodyPr/>
        <a:lstStyle/>
        <a:p>
          <a:pPr algn="ctr">
            <a:buFontTx/>
            <a:buNone/>
          </a:pPr>
          <a:r>
            <a:rPr lang="en-GB" sz="1400" dirty="0"/>
            <a:t>DEM, Land aspect, Slope, GHI, Temperature, Wind speed, Land Use, shapefiles on Protected areas, Powerlines, Waterways, Rails, Roads </a:t>
          </a:r>
        </a:p>
      </dgm:t>
    </dgm:pt>
    <dgm:pt modelId="{17980DB0-E8D4-0B46-9F63-0768677521A0}" type="parTrans" cxnId="{5AFA3726-9B38-7441-B7F5-165D5D42C394}">
      <dgm:prSet/>
      <dgm:spPr/>
      <dgm:t>
        <a:bodyPr/>
        <a:lstStyle/>
        <a:p>
          <a:endParaRPr lang="en-GB"/>
        </a:p>
      </dgm:t>
    </dgm:pt>
    <dgm:pt modelId="{36F6DC78-0151-FD42-9B60-76748ECF3C89}" type="sibTrans" cxnId="{5AFA3726-9B38-7441-B7F5-165D5D42C394}">
      <dgm:prSet/>
      <dgm:spPr/>
      <dgm:t>
        <a:bodyPr/>
        <a:lstStyle/>
        <a:p>
          <a:endParaRPr lang="en-GB"/>
        </a:p>
      </dgm:t>
    </dgm:pt>
    <dgm:pt modelId="{24A895E4-C24D-8A45-A6C2-CC2900A4AC79}">
      <dgm:prSet custT="1"/>
      <dgm:spPr/>
      <dgm:t>
        <a:bodyPr/>
        <a:lstStyle/>
        <a:p>
          <a:pPr algn="ctr">
            <a:buFontTx/>
            <a:buNone/>
          </a:pPr>
          <a:r>
            <a:rPr lang="en-US" sz="1400" dirty="0"/>
            <a:t>Questionnaire Survey (960 respondents)</a:t>
          </a:r>
          <a:endParaRPr lang="en-GB" sz="1400" dirty="0"/>
        </a:p>
      </dgm:t>
    </dgm:pt>
    <dgm:pt modelId="{5DF12FF5-25B4-9F48-8199-5AA62510D0D9}" type="parTrans" cxnId="{DDDAC89D-9C78-774E-A868-F9EDCDB2EDCC}">
      <dgm:prSet/>
      <dgm:spPr/>
      <dgm:t>
        <a:bodyPr/>
        <a:lstStyle/>
        <a:p>
          <a:endParaRPr lang="en-GB"/>
        </a:p>
      </dgm:t>
    </dgm:pt>
    <dgm:pt modelId="{7ABC0DBC-4397-2542-B433-9C395D865A6D}" type="sibTrans" cxnId="{DDDAC89D-9C78-774E-A868-F9EDCDB2EDCC}">
      <dgm:prSet/>
      <dgm:spPr/>
      <dgm:t>
        <a:bodyPr/>
        <a:lstStyle/>
        <a:p>
          <a:endParaRPr lang="en-GB"/>
        </a:p>
      </dgm:t>
    </dgm:pt>
    <dgm:pt modelId="{09F56FA3-FF96-3347-A0F2-D6178F645947}" type="pres">
      <dgm:prSet presAssocID="{8BB09279-6F70-DB43-8652-F926FD818D6B}" presName="Name0" presStyleCnt="0">
        <dgm:presLayoutVars>
          <dgm:chMax/>
          <dgm:chPref/>
          <dgm:dir/>
        </dgm:presLayoutVars>
      </dgm:prSet>
      <dgm:spPr/>
    </dgm:pt>
    <dgm:pt modelId="{CB2B5300-936D-AB49-AC1C-CC51CE82F766}" type="pres">
      <dgm:prSet presAssocID="{3B4AA9C2-737F-A64C-A6DF-282C6704D164}" presName="composite" presStyleCnt="0">
        <dgm:presLayoutVars>
          <dgm:chMax/>
          <dgm:chPref/>
        </dgm:presLayoutVars>
      </dgm:prSet>
      <dgm:spPr/>
    </dgm:pt>
    <dgm:pt modelId="{8EE6E632-C9C3-C44C-A454-49514AEC35E0}" type="pres">
      <dgm:prSet presAssocID="{3B4AA9C2-737F-A64C-A6DF-282C6704D164}" presName="Image" presStyleLbl="bgImgPlace1" presStyleIdx="0" presStyleCnt="4"/>
      <dgm:spPr>
        <a:solidFill>
          <a:schemeClr val="bg1"/>
        </a:solidFill>
        <a:ln>
          <a:solidFill>
            <a:schemeClr val="bg1"/>
          </a:solidFill>
        </a:ln>
      </dgm:spPr>
    </dgm:pt>
    <dgm:pt modelId="{CC10CD94-C9D0-2A4F-A5A2-25801BA02EE1}" type="pres">
      <dgm:prSet presAssocID="{3B4AA9C2-737F-A64C-A6DF-282C6704D164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AD7C3F0-4E64-BA43-AC99-A2CD8E988FA2}" type="pres">
      <dgm:prSet presAssocID="{3B4AA9C2-737F-A64C-A6DF-282C6704D164}" presName="tlFrame" presStyleLbl="node1" presStyleIdx="0" presStyleCnt="16"/>
      <dgm:spPr/>
    </dgm:pt>
    <dgm:pt modelId="{7C084351-C5D9-FE4E-9DB2-B01D3153849B}" type="pres">
      <dgm:prSet presAssocID="{3B4AA9C2-737F-A64C-A6DF-282C6704D164}" presName="trFrame" presStyleLbl="node1" presStyleIdx="1" presStyleCnt="16"/>
      <dgm:spPr/>
    </dgm:pt>
    <dgm:pt modelId="{F7B92417-76AE-2247-9332-C314771C23DA}" type="pres">
      <dgm:prSet presAssocID="{3B4AA9C2-737F-A64C-A6DF-282C6704D164}" presName="blFrame" presStyleLbl="node1" presStyleIdx="2" presStyleCnt="16"/>
      <dgm:spPr/>
    </dgm:pt>
    <dgm:pt modelId="{5B27DA79-F05D-864C-8C92-9A6577BB1E04}" type="pres">
      <dgm:prSet presAssocID="{3B4AA9C2-737F-A64C-A6DF-282C6704D164}" presName="brFrame" presStyleLbl="node1" presStyleIdx="3" presStyleCnt="16"/>
      <dgm:spPr/>
    </dgm:pt>
    <dgm:pt modelId="{739817F6-4BE2-D94C-9DB6-3CC22FBDAAC1}" type="pres">
      <dgm:prSet presAssocID="{9505D0DD-9ADD-0E40-9412-742A660F89DF}" presName="sibTrans" presStyleCnt="0"/>
      <dgm:spPr/>
    </dgm:pt>
    <dgm:pt modelId="{C667A90B-1463-D64D-9A67-7D30E3F978DE}" type="pres">
      <dgm:prSet presAssocID="{C229016E-2003-7040-8753-88313F2BD90F}" presName="composite" presStyleCnt="0">
        <dgm:presLayoutVars>
          <dgm:chMax/>
          <dgm:chPref/>
        </dgm:presLayoutVars>
      </dgm:prSet>
      <dgm:spPr/>
    </dgm:pt>
    <dgm:pt modelId="{6BA49092-C6D8-3F42-B132-2C5B63D44E92}" type="pres">
      <dgm:prSet presAssocID="{C229016E-2003-7040-8753-88313F2BD90F}" presName="Image" presStyleLbl="bgImgPlace1" presStyleIdx="1" presStyleCnt="4" custLinFactNeighborX="-29753" custLinFactNeighborY="10428"/>
      <dgm:spPr>
        <a:solidFill>
          <a:schemeClr val="bg1"/>
        </a:solidFill>
        <a:ln>
          <a:solidFill>
            <a:schemeClr val="bg1"/>
          </a:solidFill>
        </a:ln>
      </dgm:spPr>
    </dgm:pt>
    <dgm:pt modelId="{EF9BABF7-3A6D-624E-94DD-7ADF76975265}" type="pres">
      <dgm:prSet presAssocID="{C229016E-2003-7040-8753-88313F2BD90F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A0A8965A-1FB0-A544-91F9-DE20C40FC95C}" type="pres">
      <dgm:prSet presAssocID="{C229016E-2003-7040-8753-88313F2BD90F}" presName="tlFrame" presStyleLbl="node1" presStyleIdx="4" presStyleCnt="16"/>
      <dgm:spPr/>
    </dgm:pt>
    <dgm:pt modelId="{DEEBC4A0-8E4B-7C4C-B692-3591692F0BC5}" type="pres">
      <dgm:prSet presAssocID="{C229016E-2003-7040-8753-88313F2BD90F}" presName="trFrame" presStyleLbl="node1" presStyleIdx="5" presStyleCnt="16"/>
      <dgm:spPr/>
    </dgm:pt>
    <dgm:pt modelId="{D3A64C8A-4093-CF4C-BF1A-D7C6F742F466}" type="pres">
      <dgm:prSet presAssocID="{C229016E-2003-7040-8753-88313F2BD90F}" presName="blFrame" presStyleLbl="node1" presStyleIdx="6" presStyleCnt="16"/>
      <dgm:spPr/>
    </dgm:pt>
    <dgm:pt modelId="{4F29016A-0543-B04B-8769-D4BC1F87A553}" type="pres">
      <dgm:prSet presAssocID="{C229016E-2003-7040-8753-88313F2BD90F}" presName="brFrame" presStyleLbl="node1" presStyleIdx="7" presStyleCnt="16"/>
      <dgm:spPr/>
    </dgm:pt>
    <dgm:pt modelId="{E15B12D0-5B91-5D4A-B4EE-E977AFBC70D4}" type="pres">
      <dgm:prSet presAssocID="{B55E4101-5580-A24D-B42B-F3CAD4B1C001}" presName="sibTrans" presStyleCnt="0"/>
      <dgm:spPr/>
    </dgm:pt>
    <dgm:pt modelId="{7C4911A9-E105-9B46-92D4-81B8F50465BE}" type="pres">
      <dgm:prSet presAssocID="{F0E36B19-C5C4-5D49-B3E2-E899D2DD9620}" presName="composite" presStyleCnt="0">
        <dgm:presLayoutVars>
          <dgm:chMax/>
          <dgm:chPref/>
        </dgm:presLayoutVars>
      </dgm:prSet>
      <dgm:spPr/>
    </dgm:pt>
    <dgm:pt modelId="{91E4F77E-5E2D-E142-8AFE-3C9EC41E9DFF}" type="pres">
      <dgm:prSet presAssocID="{F0E36B19-C5C4-5D49-B3E2-E899D2DD9620}" presName="Image" presStyleLbl="bgImgPlace1" presStyleIdx="2" presStyleCnt="4"/>
      <dgm:spPr>
        <a:solidFill>
          <a:schemeClr val="bg1"/>
        </a:solidFill>
        <a:ln>
          <a:solidFill>
            <a:schemeClr val="bg1"/>
          </a:solidFill>
        </a:ln>
      </dgm:spPr>
    </dgm:pt>
    <dgm:pt modelId="{73247AB5-102D-3643-AB67-FC9CB8FA7941}" type="pres">
      <dgm:prSet presAssocID="{F0E36B19-C5C4-5D49-B3E2-E899D2DD9620}" presName="ParentText" presStyleLbl="revTx" presStyleIdx="2" presStyleCnt="4" custScaleY="121031">
        <dgm:presLayoutVars>
          <dgm:chMax val="0"/>
          <dgm:chPref val="0"/>
          <dgm:bulletEnabled val="1"/>
        </dgm:presLayoutVars>
      </dgm:prSet>
      <dgm:spPr/>
    </dgm:pt>
    <dgm:pt modelId="{FC524D23-58E5-D44F-9DC9-39CBA82EACC1}" type="pres">
      <dgm:prSet presAssocID="{F0E36B19-C5C4-5D49-B3E2-E899D2DD9620}" presName="tlFrame" presStyleLbl="node1" presStyleIdx="8" presStyleCnt="16"/>
      <dgm:spPr/>
    </dgm:pt>
    <dgm:pt modelId="{3F992819-6F7A-3C4A-A155-A88099EF0256}" type="pres">
      <dgm:prSet presAssocID="{F0E36B19-C5C4-5D49-B3E2-E899D2DD9620}" presName="trFrame" presStyleLbl="node1" presStyleIdx="9" presStyleCnt="16"/>
      <dgm:spPr/>
    </dgm:pt>
    <dgm:pt modelId="{59065D45-1B8D-2D42-9137-CC5350A3A74A}" type="pres">
      <dgm:prSet presAssocID="{F0E36B19-C5C4-5D49-B3E2-E899D2DD9620}" presName="blFrame" presStyleLbl="node1" presStyleIdx="10" presStyleCnt="16"/>
      <dgm:spPr/>
    </dgm:pt>
    <dgm:pt modelId="{436FE1A7-AB45-A54A-9FD2-42D896C14BC5}" type="pres">
      <dgm:prSet presAssocID="{F0E36B19-C5C4-5D49-B3E2-E899D2DD9620}" presName="brFrame" presStyleLbl="node1" presStyleIdx="11" presStyleCnt="16"/>
      <dgm:spPr/>
    </dgm:pt>
    <dgm:pt modelId="{6EB8A28F-E2D9-9744-91BD-90A982D9A8D7}" type="pres">
      <dgm:prSet presAssocID="{955F92C0-9777-044C-8A88-901CD719944C}" presName="sibTrans" presStyleCnt="0"/>
      <dgm:spPr/>
    </dgm:pt>
    <dgm:pt modelId="{9D703C1D-6341-324A-A998-E952635C6BFC}" type="pres">
      <dgm:prSet presAssocID="{DED5C43A-CD80-994B-8728-C3921BB757F7}" presName="composite" presStyleCnt="0">
        <dgm:presLayoutVars>
          <dgm:chMax/>
          <dgm:chPref/>
        </dgm:presLayoutVars>
      </dgm:prSet>
      <dgm:spPr/>
    </dgm:pt>
    <dgm:pt modelId="{A6DEEC73-F54A-0C41-8870-C235A2706389}" type="pres">
      <dgm:prSet presAssocID="{DED5C43A-CD80-994B-8728-C3921BB757F7}" presName="Image" presStyleLbl="bgImgPlace1" presStyleIdx="3" presStyleCnt="4"/>
      <dgm:spPr>
        <a:solidFill>
          <a:schemeClr val="bg1"/>
        </a:solidFill>
        <a:ln>
          <a:solidFill>
            <a:schemeClr val="bg1"/>
          </a:solidFill>
        </a:ln>
      </dgm:spPr>
    </dgm:pt>
    <dgm:pt modelId="{D94DAB0D-9689-6D42-BB10-057B5B9EB78D}" type="pres">
      <dgm:prSet presAssocID="{DED5C43A-CD80-994B-8728-C3921BB757F7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0F181355-B537-E04A-AB42-A0AA8605FD7B}" type="pres">
      <dgm:prSet presAssocID="{DED5C43A-CD80-994B-8728-C3921BB757F7}" presName="tlFrame" presStyleLbl="node1" presStyleIdx="12" presStyleCnt="16"/>
      <dgm:spPr/>
    </dgm:pt>
    <dgm:pt modelId="{50465338-7100-A640-A46E-B6B67F89E6FB}" type="pres">
      <dgm:prSet presAssocID="{DED5C43A-CD80-994B-8728-C3921BB757F7}" presName="trFrame" presStyleLbl="node1" presStyleIdx="13" presStyleCnt="16"/>
      <dgm:spPr/>
    </dgm:pt>
    <dgm:pt modelId="{E0BB68B2-C020-314A-8B53-BE684D4EAC8D}" type="pres">
      <dgm:prSet presAssocID="{DED5C43A-CD80-994B-8728-C3921BB757F7}" presName="blFrame" presStyleLbl="node1" presStyleIdx="14" presStyleCnt="16"/>
      <dgm:spPr/>
    </dgm:pt>
    <dgm:pt modelId="{2E67C75E-6A29-1241-A014-29A7F0F497B5}" type="pres">
      <dgm:prSet presAssocID="{DED5C43A-CD80-994B-8728-C3921BB757F7}" presName="brFrame" presStyleLbl="node1" presStyleIdx="15" presStyleCnt="16"/>
      <dgm:spPr/>
    </dgm:pt>
  </dgm:ptLst>
  <dgm:cxnLst>
    <dgm:cxn modelId="{F8023008-69EE-2543-ADD5-85C1C4119940}" srcId="{8BB09279-6F70-DB43-8652-F926FD818D6B}" destId="{C229016E-2003-7040-8753-88313F2BD90F}" srcOrd="1" destOrd="0" parTransId="{190ED25D-254C-2E49-B014-02A2D382ED4C}" sibTransId="{B55E4101-5580-A24D-B42B-F3CAD4B1C001}"/>
    <dgm:cxn modelId="{6566580E-59B5-AC42-9337-266B9931BF94}" type="presOf" srcId="{DED5C43A-CD80-994B-8728-C3921BB757F7}" destId="{D94DAB0D-9689-6D42-BB10-057B5B9EB78D}" srcOrd="0" destOrd="0" presId="urn:microsoft.com/office/officeart/2009/3/layout/FramedTextPicture"/>
    <dgm:cxn modelId="{7FE10418-5DD4-804B-ACED-C97492CBAE0F}" type="presOf" srcId="{C229016E-2003-7040-8753-88313F2BD90F}" destId="{EF9BABF7-3A6D-624E-94DD-7ADF76975265}" srcOrd="0" destOrd="0" presId="urn:microsoft.com/office/officeart/2009/3/layout/FramedTextPicture"/>
    <dgm:cxn modelId="{5AFA3726-9B38-7441-B7F5-165D5D42C394}" srcId="{F0E36B19-C5C4-5D49-B3E2-E899D2DD9620}" destId="{2761F558-B3A1-974B-899D-E32151CA38C8}" srcOrd="0" destOrd="0" parTransId="{17980DB0-E8D4-0B46-9F63-0768677521A0}" sibTransId="{36F6DC78-0151-FD42-9B60-76748ECF3C89}"/>
    <dgm:cxn modelId="{998D323E-43D7-5E4C-8BEC-BEE3A80F986E}" type="presOf" srcId="{F0E36B19-C5C4-5D49-B3E2-E899D2DD9620}" destId="{73247AB5-102D-3643-AB67-FC9CB8FA7941}" srcOrd="0" destOrd="0" presId="urn:microsoft.com/office/officeart/2009/3/layout/FramedTextPicture"/>
    <dgm:cxn modelId="{1AF32C40-E292-6D42-BB12-2EFBF000ACA5}" srcId="{C229016E-2003-7040-8753-88313F2BD90F}" destId="{52F296A6-A50C-B544-91AB-53499D837B5D}" srcOrd="0" destOrd="0" parTransId="{E5F8D3C4-BDB4-8D4B-A532-A3C0D0C28A59}" sibTransId="{9A0DF829-7240-4F41-BF49-7D3F39F9B2EF}"/>
    <dgm:cxn modelId="{AFFFEF53-EF2E-F544-BB97-1996B3F9E5FC}" type="presOf" srcId="{24A895E4-C24D-8A45-A6C2-CC2900A4AC79}" destId="{D94DAB0D-9689-6D42-BB10-057B5B9EB78D}" srcOrd="0" destOrd="1" presId="urn:microsoft.com/office/officeart/2009/3/layout/FramedTextPicture"/>
    <dgm:cxn modelId="{7BA61658-0840-9049-8A62-E6A8D746AF52}" type="presOf" srcId="{2761F558-B3A1-974B-899D-E32151CA38C8}" destId="{73247AB5-102D-3643-AB67-FC9CB8FA7941}" srcOrd="0" destOrd="1" presId="urn:microsoft.com/office/officeart/2009/3/layout/FramedTextPicture"/>
    <dgm:cxn modelId="{32DA8561-E7DE-004F-B374-5EA8363F9E3B}" type="presOf" srcId="{45189A82-1931-354D-AC18-B786E0C8442E}" destId="{CC10CD94-C9D0-2A4F-A5A2-25801BA02EE1}" srcOrd="0" destOrd="1" presId="urn:microsoft.com/office/officeart/2009/3/layout/FramedTextPicture"/>
    <dgm:cxn modelId="{4050D764-8F03-2E48-B691-BC4C1896C254}" srcId="{3B4AA9C2-737F-A64C-A6DF-282C6704D164}" destId="{45189A82-1931-354D-AC18-B786E0C8442E}" srcOrd="0" destOrd="0" parTransId="{A180247B-24E8-7B47-BC3B-DA10DF9CBD9E}" sibTransId="{45A7BD58-16DC-B647-BF66-7A26F9F93594}"/>
    <dgm:cxn modelId="{FD0CCD88-7830-E541-A1E9-D826BB0AEDED}" type="presOf" srcId="{52F296A6-A50C-B544-91AB-53499D837B5D}" destId="{EF9BABF7-3A6D-624E-94DD-7ADF76975265}" srcOrd="0" destOrd="1" presId="urn:microsoft.com/office/officeart/2009/3/layout/FramedTextPicture"/>
    <dgm:cxn modelId="{86841091-8AF5-7C49-9108-1FD5D4D82AEF}" srcId="{8BB09279-6F70-DB43-8652-F926FD818D6B}" destId="{3B4AA9C2-737F-A64C-A6DF-282C6704D164}" srcOrd="0" destOrd="0" parTransId="{FBC9791A-9BB4-7F41-AB59-49500DCBA2CF}" sibTransId="{9505D0DD-9ADD-0E40-9412-742A660F89DF}"/>
    <dgm:cxn modelId="{DDDAC89D-9C78-774E-A868-F9EDCDB2EDCC}" srcId="{DED5C43A-CD80-994B-8728-C3921BB757F7}" destId="{24A895E4-C24D-8A45-A6C2-CC2900A4AC79}" srcOrd="0" destOrd="0" parTransId="{5DF12FF5-25B4-9F48-8199-5AA62510D0D9}" sibTransId="{7ABC0DBC-4397-2542-B433-9C395D865A6D}"/>
    <dgm:cxn modelId="{04ED9AB6-2B75-084D-98EA-9BBAD47C3CD2}" srcId="{8BB09279-6F70-DB43-8652-F926FD818D6B}" destId="{F0E36B19-C5C4-5D49-B3E2-E899D2DD9620}" srcOrd="2" destOrd="0" parTransId="{4E9B0F76-769A-E544-B4BC-763AADF9C269}" sibTransId="{955F92C0-9777-044C-8A88-901CD719944C}"/>
    <dgm:cxn modelId="{0A38FCC1-B3AB-E14A-90DF-6F3E0127AE08}" type="presOf" srcId="{3B4AA9C2-737F-A64C-A6DF-282C6704D164}" destId="{CC10CD94-C9D0-2A4F-A5A2-25801BA02EE1}" srcOrd="0" destOrd="0" presId="urn:microsoft.com/office/officeart/2009/3/layout/FramedTextPicture"/>
    <dgm:cxn modelId="{36B710D2-D25D-E542-92A3-4E096151DD05}" srcId="{8BB09279-6F70-DB43-8652-F926FD818D6B}" destId="{DED5C43A-CD80-994B-8728-C3921BB757F7}" srcOrd="3" destOrd="0" parTransId="{06250F2D-F1F7-E047-A7B1-264409339FDD}" sibTransId="{E4C8BF17-15A2-6B41-B5FA-97C5388B3261}"/>
    <dgm:cxn modelId="{2A449FE8-B516-C54F-93AB-CAF85D540A79}" type="presOf" srcId="{8BB09279-6F70-DB43-8652-F926FD818D6B}" destId="{09F56FA3-FF96-3347-A0F2-D6178F645947}" srcOrd="0" destOrd="0" presId="urn:microsoft.com/office/officeart/2009/3/layout/FramedTextPicture"/>
    <dgm:cxn modelId="{1152C1E6-2825-D042-B459-4196FC78C78C}" type="presParOf" srcId="{09F56FA3-FF96-3347-A0F2-D6178F645947}" destId="{CB2B5300-936D-AB49-AC1C-CC51CE82F766}" srcOrd="0" destOrd="0" presId="urn:microsoft.com/office/officeart/2009/3/layout/FramedTextPicture"/>
    <dgm:cxn modelId="{390F286D-538C-A94E-8B1D-7A19E07AD6C6}" type="presParOf" srcId="{CB2B5300-936D-AB49-AC1C-CC51CE82F766}" destId="{8EE6E632-C9C3-C44C-A454-49514AEC35E0}" srcOrd="0" destOrd="0" presId="urn:microsoft.com/office/officeart/2009/3/layout/FramedTextPicture"/>
    <dgm:cxn modelId="{7C2C8464-EAF6-4A4D-9C84-F0D2D953DD99}" type="presParOf" srcId="{CB2B5300-936D-AB49-AC1C-CC51CE82F766}" destId="{CC10CD94-C9D0-2A4F-A5A2-25801BA02EE1}" srcOrd="1" destOrd="0" presId="urn:microsoft.com/office/officeart/2009/3/layout/FramedTextPicture"/>
    <dgm:cxn modelId="{970C5149-D4DC-E94C-97E7-773F0B274CBD}" type="presParOf" srcId="{CB2B5300-936D-AB49-AC1C-CC51CE82F766}" destId="{AAD7C3F0-4E64-BA43-AC99-A2CD8E988FA2}" srcOrd="2" destOrd="0" presId="urn:microsoft.com/office/officeart/2009/3/layout/FramedTextPicture"/>
    <dgm:cxn modelId="{4D821341-54D4-2740-8956-A1A24DF271EB}" type="presParOf" srcId="{CB2B5300-936D-AB49-AC1C-CC51CE82F766}" destId="{7C084351-C5D9-FE4E-9DB2-B01D3153849B}" srcOrd="3" destOrd="0" presId="urn:microsoft.com/office/officeart/2009/3/layout/FramedTextPicture"/>
    <dgm:cxn modelId="{9C81FA3D-C799-1E49-81B1-BEEB922D623D}" type="presParOf" srcId="{CB2B5300-936D-AB49-AC1C-CC51CE82F766}" destId="{F7B92417-76AE-2247-9332-C314771C23DA}" srcOrd="4" destOrd="0" presId="urn:microsoft.com/office/officeart/2009/3/layout/FramedTextPicture"/>
    <dgm:cxn modelId="{FFF66EF2-6C43-D24F-AACD-0A2F422AAC6F}" type="presParOf" srcId="{CB2B5300-936D-AB49-AC1C-CC51CE82F766}" destId="{5B27DA79-F05D-864C-8C92-9A6577BB1E04}" srcOrd="5" destOrd="0" presId="urn:microsoft.com/office/officeart/2009/3/layout/FramedTextPicture"/>
    <dgm:cxn modelId="{7D1E15DD-6262-A242-8268-67DC75D4FA1C}" type="presParOf" srcId="{09F56FA3-FF96-3347-A0F2-D6178F645947}" destId="{739817F6-4BE2-D94C-9DB6-3CC22FBDAAC1}" srcOrd="1" destOrd="0" presId="urn:microsoft.com/office/officeart/2009/3/layout/FramedTextPicture"/>
    <dgm:cxn modelId="{26C29BF5-13EA-0D4F-9D58-7BF5DEABA551}" type="presParOf" srcId="{09F56FA3-FF96-3347-A0F2-D6178F645947}" destId="{C667A90B-1463-D64D-9A67-7D30E3F978DE}" srcOrd="2" destOrd="0" presId="urn:microsoft.com/office/officeart/2009/3/layout/FramedTextPicture"/>
    <dgm:cxn modelId="{B812E53F-952B-2245-A431-984493677EF8}" type="presParOf" srcId="{C667A90B-1463-D64D-9A67-7D30E3F978DE}" destId="{6BA49092-C6D8-3F42-B132-2C5B63D44E92}" srcOrd="0" destOrd="0" presId="urn:microsoft.com/office/officeart/2009/3/layout/FramedTextPicture"/>
    <dgm:cxn modelId="{BE45BE85-AB51-934A-AB16-42A065914561}" type="presParOf" srcId="{C667A90B-1463-D64D-9A67-7D30E3F978DE}" destId="{EF9BABF7-3A6D-624E-94DD-7ADF76975265}" srcOrd="1" destOrd="0" presId="urn:microsoft.com/office/officeart/2009/3/layout/FramedTextPicture"/>
    <dgm:cxn modelId="{C9950447-E304-AC44-ABD3-84019BDA6951}" type="presParOf" srcId="{C667A90B-1463-D64D-9A67-7D30E3F978DE}" destId="{A0A8965A-1FB0-A544-91F9-DE20C40FC95C}" srcOrd="2" destOrd="0" presId="urn:microsoft.com/office/officeart/2009/3/layout/FramedTextPicture"/>
    <dgm:cxn modelId="{09A99F95-1357-8940-9C3D-1ACB9C9B440B}" type="presParOf" srcId="{C667A90B-1463-D64D-9A67-7D30E3F978DE}" destId="{DEEBC4A0-8E4B-7C4C-B692-3591692F0BC5}" srcOrd="3" destOrd="0" presId="urn:microsoft.com/office/officeart/2009/3/layout/FramedTextPicture"/>
    <dgm:cxn modelId="{3E62DA83-5C58-C849-A652-65BEFC774D67}" type="presParOf" srcId="{C667A90B-1463-D64D-9A67-7D30E3F978DE}" destId="{D3A64C8A-4093-CF4C-BF1A-D7C6F742F466}" srcOrd="4" destOrd="0" presId="urn:microsoft.com/office/officeart/2009/3/layout/FramedTextPicture"/>
    <dgm:cxn modelId="{EB5308DC-CB81-BF42-B9E2-A102F4E1B8D1}" type="presParOf" srcId="{C667A90B-1463-D64D-9A67-7D30E3F978DE}" destId="{4F29016A-0543-B04B-8769-D4BC1F87A553}" srcOrd="5" destOrd="0" presId="urn:microsoft.com/office/officeart/2009/3/layout/FramedTextPicture"/>
    <dgm:cxn modelId="{8E517004-30A4-894C-B4F1-C1F0AE355B71}" type="presParOf" srcId="{09F56FA3-FF96-3347-A0F2-D6178F645947}" destId="{E15B12D0-5B91-5D4A-B4EE-E977AFBC70D4}" srcOrd="3" destOrd="0" presId="urn:microsoft.com/office/officeart/2009/3/layout/FramedTextPicture"/>
    <dgm:cxn modelId="{B9A0BC3E-8455-F34F-8D8D-583C509DE3E1}" type="presParOf" srcId="{09F56FA3-FF96-3347-A0F2-D6178F645947}" destId="{7C4911A9-E105-9B46-92D4-81B8F50465BE}" srcOrd="4" destOrd="0" presId="urn:microsoft.com/office/officeart/2009/3/layout/FramedTextPicture"/>
    <dgm:cxn modelId="{067D9E1D-BF45-DD46-BE7C-FF43E4400576}" type="presParOf" srcId="{7C4911A9-E105-9B46-92D4-81B8F50465BE}" destId="{91E4F77E-5E2D-E142-8AFE-3C9EC41E9DFF}" srcOrd="0" destOrd="0" presId="urn:microsoft.com/office/officeart/2009/3/layout/FramedTextPicture"/>
    <dgm:cxn modelId="{F923037F-7976-1049-B380-1936AD65E41C}" type="presParOf" srcId="{7C4911A9-E105-9B46-92D4-81B8F50465BE}" destId="{73247AB5-102D-3643-AB67-FC9CB8FA7941}" srcOrd="1" destOrd="0" presId="urn:microsoft.com/office/officeart/2009/3/layout/FramedTextPicture"/>
    <dgm:cxn modelId="{47C61C0F-88EA-CC4B-B080-4757A48F2B79}" type="presParOf" srcId="{7C4911A9-E105-9B46-92D4-81B8F50465BE}" destId="{FC524D23-58E5-D44F-9DC9-39CBA82EACC1}" srcOrd="2" destOrd="0" presId="urn:microsoft.com/office/officeart/2009/3/layout/FramedTextPicture"/>
    <dgm:cxn modelId="{58842D15-8870-2F4B-94EA-7694D6BA2DC1}" type="presParOf" srcId="{7C4911A9-E105-9B46-92D4-81B8F50465BE}" destId="{3F992819-6F7A-3C4A-A155-A88099EF0256}" srcOrd="3" destOrd="0" presId="urn:microsoft.com/office/officeart/2009/3/layout/FramedTextPicture"/>
    <dgm:cxn modelId="{9CEE279F-A445-044B-AF3D-2D800A65ACA8}" type="presParOf" srcId="{7C4911A9-E105-9B46-92D4-81B8F50465BE}" destId="{59065D45-1B8D-2D42-9137-CC5350A3A74A}" srcOrd="4" destOrd="0" presId="urn:microsoft.com/office/officeart/2009/3/layout/FramedTextPicture"/>
    <dgm:cxn modelId="{99F11C16-6640-7642-97B2-B7EA6C73B3E6}" type="presParOf" srcId="{7C4911A9-E105-9B46-92D4-81B8F50465BE}" destId="{436FE1A7-AB45-A54A-9FD2-42D896C14BC5}" srcOrd="5" destOrd="0" presId="urn:microsoft.com/office/officeart/2009/3/layout/FramedTextPicture"/>
    <dgm:cxn modelId="{5295C58F-DB4E-9C45-98F2-C055C93CD1AC}" type="presParOf" srcId="{09F56FA3-FF96-3347-A0F2-D6178F645947}" destId="{6EB8A28F-E2D9-9744-91BD-90A982D9A8D7}" srcOrd="5" destOrd="0" presId="urn:microsoft.com/office/officeart/2009/3/layout/FramedTextPicture"/>
    <dgm:cxn modelId="{FB8A745E-D268-8545-A652-C5D04C5A3D9A}" type="presParOf" srcId="{09F56FA3-FF96-3347-A0F2-D6178F645947}" destId="{9D703C1D-6341-324A-A998-E952635C6BFC}" srcOrd="6" destOrd="0" presId="urn:microsoft.com/office/officeart/2009/3/layout/FramedTextPicture"/>
    <dgm:cxn modelId="{7C8F351B-FAA4-564B-A34A-AD5C547D12EB}" type="presParOf" srcId="{9D703C1D-6341-324A-A998-E952635C6BFC}" destId="{A6DEEC73-F54A-0C41-8870-C235A2706389}" srcOrd="0" destOrd="0" presId="urn:microsoft.com/office/officeart/2009/3/layout/FramedTextPicture"/>
    <dgm:cxn modelId="{3275E21E-784A-7947-85FF-B356064324A5}" type="presParOf" srcId="{9D703C1D-6341-324A-A998-E952635C6BFC}" destId="{D94DAB0D-9689-6D42-BB10-057B5B9EB78D}" srcOrd="1" destOrd="0" presId="urn:microsoft.com/office/officeart/2009/3/layout/FramedTextPicture"/>
    <dgm:cxn modelId="{C3324CBF-D644-014E-8A3E-3C5D145B33BD}" type="presParOf" srcId="{9D703C1D-6341-324A-A998-E952635C6BFC}" destId="{0F181355-B537-E04A-AB42-A0AA8605FD7B}" srcOrd="2" destOrd="0" presId="urn:microsoft.com/office/officeart/2009/3/layout/FramedTextPicture"/>
    <dgm:cxn modelId="{3501FFF1-2B2E-8A43-8F72-91FD90568EC4}" type="presParOf" srcId="{9D703C1D-6341-324A-A998-E952635C6BFC}" destId="{50465338-7100-A640-A46E-B6B67F89E6FB}" srcOrd="3" destOrd="0" presId="urn:microsoft.com/office/officeart/2009/3/layout/FramedTextPicture"/>
    <dgm:cxn modelId="{0DA4981B-C504-6E47-9CF6-E51B3924D966}" type="presParOf" srcId="{9D703C1D-6341-324A-A998-E952635C6BFC}" destId="{E0BB68B2-C020-314A-8B53-BE684D4EAC8D}" srcOrd="4" destOrd="0" presId="urn:microsoft.com/office/officeart/2009/3/layout/FramedTextPicture"/>
    <dgm:cxn modelId="{95745811-3C6B-8943-BA83-3A877A75771E}" type="presParOf" srcId="{9D703C1D-6341-324A-A998-E952635C6BFC}" destId="{2E67C75E-6A29-1241-A014-29A7F0F497B5}" srcOrd="5" destOrd="0" presId="urn:microsoft.com/office/officeart/2009/3/layout/FramedTextPicture"/>
  </dgm:cxnLst>
  <dgm:bg>
    <a:solidFill>
      <a:schemeClr val="bg1"/>
    </a:solidFill>
  </dgm:bg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4DC164-0E4E-044F-BA7C-AA999140BBF2}" type="doc">
      <dgm:prSet loTypeId="urn:microsoft.com/office/officeart/2005/8/layout/venn3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4E9CE33-BE87-E341-8911-8184F30A5F62}">
      <dgm:prSet phldrT="[Text]" custT="1"/>
      <dgm:spPr/>
      <dgm:t>
        <a:bodyPr/>
        <a:lstStyle/>
        <a:p>
          <a:r>
            <a:rPr lang="en-NG" sz="1200" b="1" dirty="0">
              <a:latin typeface="Arial" panose="020B0604020202020204" pitchFamily="34" charset="0"/>
              <a:cs typeface="Arial" panose="020B0604020202020204" pitchFamily="34" charset="0"/>
            </a:rPr>
            <a:t>Kano shows an increasing CDD trend (+1.73 °C-day/year), while Bamako shows a significant decrease (–3.80 °C-day/year).</a:t>
          </a:r>
        </a:p>
        <a:p>
          <a:endParaRPr lang="en-US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A8D715-200A-454E-BE8F-C71BBE88FE4F}" type="parTrans" cxnId="{D531E62A-6604-A746-A9DF-FE38782E71EB}">
      <dgm:prSet/>
      <dgm:spPr/>
      <dgm:t>
        <a:bodyPr/>
        <a:lstStyle/>
        <a:p>
          <a:endParaRPr lang="en-US" sz="1200"/>
        </a:p>
      </dgm:t>
    </dgm:pt>
    <dgm:pt modelId="{30CEDF4E-E628-8C46-B4B2-489FBAC1BD7F}" type="sibTrans" cxnId="{D531E62A-6604-A746-A9DF-FE38782E71EB}">
      <dgm:prSet/>
      <dgm:spPr/>
      <dgm:t>
        <a:bodyPr/>
        <a:lstStyle/>
        <a:p>
          <a:endParaRPr lang="en-US" sz="1200"/>
        </a:p>
      </dgm:t>
    </dgm:pt>
    <dgm:pt modelId="{9B1C0015-B871-D84F-9307-700E407331EA}">
      <dgm:prSet phldrT="[Text]" custT="1"/>
      <dgm:spPr/>
      <dgm:t>
        <a:bodyPr/>
        <a:lstStyle/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Beliefs about renewable energy benefits drove its development in Bamako, while energy demand, social acceptance, and perceived advantages influenced its growth in Kano.</a:t>
          </a:r>
        </a:p>
      </dgm:t>
    </dgm:pt>
    <dgm:pt modelId="{A1D5DC1C-407E-0B48-A8F9-BAE91CC58DC6}" type="parTrans" cxnId="{AC377492-7698-2145-91B0-44430558EF70}">
      <dgm:prSet/>
      <dgm:spPr/>
      <dgm:t>
        <a:bodyPr/>
        <a:lstStyle/>
        <a:p>
          <a:endParaRPr lang="en-US" sz="1200"/>
        </a:p>
      </dgm:t>
    </dgm:pt>
    <dgm:pt modelId="{8B6BAD47-18B2-CB48-AD58-3714071C22CD}" type="sibTrans" cxnId="{AC377492-7698-2145-91B0-44430558EF70}">
      <dgm:prSet/>
      <dgm:spPr/>
      <dgm:t>
        <a:bodyPr/>
        <a:lstStyle/>
        <a:p>
          <a:endParaRPr lang="en-US" sz="1200"/>
        </a:p>
      </dgm:t>
    </dgm:pt>
    <dgm:pt modelId="{1098D1E5-03D1-BB42-81EF-43D522016662}">
      <dgm:prSet phldrT="[Text]" custT="1"/>
      <dgm:spPr/>
      <dgm:t>
        <a:bodyPr/>
        <a:lstStyle/>
        <a:p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Kano showed a positive but statistically insignificant heat index trend, while Bamako exhibited a positive trend with an annual change of -0.06°C.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C42DDA-8E80-2C4D-A9E2-BDC6231C5367}" type="parTrans" cxnId="{B4B2EE93-10E4-2041-9E5B-2E3B69CA0FFA}">
      <dgm:prSet/>
      <dgm:spPr/>
      <dgm:t>
        <a:bodyPr/>
        <a:lstStyle/>
        <a:p>
          <a:endParaRPr lang="en-GB"/>
        </a:p>
      </dgm:t>
    </dgm:pt>
    <dgm:pt modelId="{7CCDEA93-621D-0548-A761-04D089954FC4}" type="sibTrans" cxnId="{B4B2EE93-10E4-2041-9E5B-2E3B69CA0FFA}">
      <dgm:prSet/>
      <dgm:spPr/>
      <dgm:t>
        <a:bodyPr/>
        <a:lstStyle/>
        <a:p>
          <a:endParaRPr lang="en-GB"/>
        </a:p>
      </dgm:t>
    </dgm:pt>
    <dgm:pt modelId="{B9862CFC-1649-1D47-ABEB-A33B3A6B5889}">
      <dgm:prSet custT="1"/>
      <dgm:spPr/>
      <dgm:t>
        <a:bodyPr/>
        <a:lstStyle/>
        <a:p>
          <a:r>
            <a:rPr lang="en-US" sz="1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The built-up area rapidly increased from 66.88 to 242.53 km</a:t>
          </a:r>
          <a:r>
            <a:rPr lang="en-US" sz="1200" b="1" baseline="30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</a:t>
          </a:r>
          <a:r>
            <a:rPr lang="en-US" sz="1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with an annual growth rate of 8.47% in Kano and from 50.49 to 157.88 km</a:t>
          </a:r>
          <a:r>
            <a:rPr lang="en-US" sz="1200" b="1" baseline="30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</a:t>
          </a:r>
          <a:r>
            <a:rPr lang="en-US" sz="1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with an annual variation of 6.86% in Bamako.</a:t>
          </a:r>
          <a:endParaRPr lang="en-GB" sz="1200" dirty="0"/>
        </a:p>
      </dgm:t>
    </dgm:pt>
    <dgm:pt modelId="{55572B1C-75F9-9447-B286-2C86CB07DBF6}" type="parTrans" cxnId="{CA0222A9-9F78-B64B-9840-8EBEEA405D10}">
      <dgm:prSet/>
      <dgm:spPr/>
      <dgm:t>
        <a:bodyPr/>
        <a:lstStyle/>
        <a:p>
          <a:endParaRPr lang="en-GB"/>
        </a:p>
      </dgm:t>
    </dgm:pt>
    <dgm:pt modelId="{DD583662-45BB-6848-BE11-A9112FE6AA92}" type="sibTrans" cxnId="{CA0222A9-9F78-B64B-9840-8EBEEA405D10}">
      <dgm:prSet/>
      <dgm:spPr/>
      <dgm:t>
        <a:bodyPr/>
        <a:lstStyle/>
        <a:p>
          <a:endParaRPr lang="en-GB"/>
        </a:p>
      </dgm:t>
    </dgm:pt>
    <dgm:pt modelId="{0AF30937-4233-8641-8F37-32B499E6F365}">
      <dgm:prSet custT="1"/>
      <dgm:spPr/>
      <dgm:t>
        <a:bodyPr/>
        <a:lstStyle/>
        <a:p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Kano has limited solar farm potential (33.63%), mainly in </a:t>
          </a:r>
          <a:r>
            <a:rPr lang="en-GB" sz="1200" b="1" dirty="0" err="1">
              <a:latin typeface="Arial" panose="020B0604020202020204" pitchFamily="34" charset="0"/>
              <a:cs typeface="Arial" panose="020B0604020202020204" pitchFamily="34" charset="0"/>
            </a:rPr>
            <a:t>Kumbotso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en-GB" sz="1200" b="1" dirty="0" err="1">
              <a:latin typeface="Arial" panose="020B0604020202020204" pitchFamily="34" charset="0"/>
              <a:cs typeface="Arial" panose="020B0604020202020204" pitchFamily="34" charset="0"/>
            </a:rPr>
            <a:t>Ungogo</a:t>
          </a:r>
          <a:r>
            <a:rPr lang="en-GB" sz="1200" b="1" dirty="0">
              <a:latin typeface="Arial" panose="020B0604020202020204" pitchFamily="34" charset="0"/>
              <a:cs typeface="Arial" panose="020B0604020202020204" pitchFamily="34" charset="0"/>
            </a:rPr>
            <a:t>, while Bamako offers broader suitability (75.85%), especially in Municipality VI.</a:t>
          </a:r>
        </a:p>
      </dgm:t>
    </dgm:pt>
    <dgm:pt modelId="{3788159F-7484-CF44-BD8B-D5E32B6C4B74}" type="parTrans" cxnId="{56C82DDC-92D7-C441-A084-76C37254DEE8}">
      <dgm:prSet/>
      <dgm:spPr/>
      <dgm:t>
        <a:bodyPr/>
        <a:lstStyle/>
        <a:p>
          <a:endParaRPr lang="en-GB"/>
        </a:p>
      </dgm:t>
    </dgm:pt>
    <dgm:pt modelId="{A5FC3140-91F6-0646-8E13-744DCC85308A}" type="sibTrans" cxnId="{56C82DDC-92D7-C441-A084-76C37254DEE8}">
      <dgm:prSet/>
      <dgm:spPr/>
      <dgm:t>
        <a:bodyPr/>
        <a:lstStyle/>
        <a:p>
          <a:endParaRPr lang="en-GB"/>
        </a:p>
      </dgm:t>
    </dgm:pt>
    <dgm:pt modelId="{CDE936AA-14C2-8E4E-ACE3-E699A08CB85B}" type="pres">
      <dgm:prSet presAssocID="{5D4DC164-0E4E-044F-BA7C-AA999140BBF2}" presName="Name0" presStyleCnt="0">
        <dgm:presLayoutVars>
          <dgm:dir/>
          <dgm:resizeHandles val="exact"/>
        </dgm:presLayoutVars>
      </dgm:prSet>
      <dgm:spPr/>
    </dgm:pt>
    <dgm:pt modelId="{2DEDA73D-F0F6-454C-9C1E-32ED7D3832BE}" type="pres">
      <dgm:prSet presAssocID="{E4E9CE33-BE87-E341-8911-8184F30A5F62}" presName="Name5" presStyleLbl="vennNode1" presStyleIdx="0" presStyleCnt="5">
        <dgm:presLayoutVars>
          <dgm:bulletEnabled val="1"/>
        </dgm:presLayoutVars>
      </dgm:prSet>
      <dgm:spPr/>
    </dgm:pt>
    <dgm:pt modelId="{E50A813E-62A5-2449-876A-C4778EE7589C}" type="pres">
      <dgm:prSet presAssocID="{30CEDF4E-E628-8C46-B4B2-489FBAC1BD7F}" presName="space" presStyleCnt="0"/>
      <dgm:spPr/>
    </dgm:pt>
    <dgm:pt modelId="{8EAAFAFE-92E9-7A42-A51E-87631DF21197}" type="pres">
      <dgm:prSet presAssocID="{1098D1E5-03D1-BB42-81EF-43D522016662}" presName="Name5" presStyleLbl="vennNode1" presStyleIdx="1" presStyleCnt="5">
        <dgm:presLayoutVars>
          <dgm:bulletEnabled val="1"/>
        </dgm:presLayoutVars>
      </dgm:prSet>
      <dgm:spPr/>
    </dgm:pt>
    <dgm:pt modelId="{98101499-153E-924B-981E-071E556C1DDB}" type="pres">
      <dgm:prSet presAssocID="{7CCDEA93-621D-0548-A761-04D089954FC4}" presName="space" presStyleCnt="0"/>
      <dgm:spPr/>
    </dgm:pt>
    <dgm:pt modelId="{8DD5670E-884E-2447-85E9-F6891B4DDB7B}" type="pres">
      <dgm:prSet presAssocID="{B9862CFC-1649-1D47-ABEB-A33B3A6B5889}" presName="Name5" presStyleLbl="vennNode1" presStyleIdx="2" presStyleCnt="5">
        <dgm:presLayoutVars>
          <dgm:bulletEnabled val="1"/>
        </dgm:presLayoutVars>
      </dgm:prSet>
      <dgm:spPr/>
    </dgm:pt>
    <dgm:pt modelId="{003DB7ED-B380-AD47-B7C5-1000E2C9ECA7}" type="pres">
      <dgm:prSet presAssocID="{DD583662-45BB-6848-BE11-A9112FE6AA92}" presName="space" presStyleCnt="0"/>
      <dgm:spPr/>
    </dgm:pt>
    <dgm:pt modelId="{1F9389B0-9E26-9A4F-9AD6-1701776D722D}" type="pres">
      <dgm:prSet presAssocID="{0AF30937-4233-8641-8F37-32B499E6F365}" presName="Name5" presStyleLbl="vennNode1" presStyleIdx="3" presStyleCnt="5">
        <dgm:presLayoutVars>
          <dgm:bulletEnabled val="1"/>
        </dgm:presLayoutVars>
      </dgm:prSet>
      <dgm:spPr/>
    </dgm:pt>
    <dgm:pt modelId="{AD61E527-362C-CD4C-9FFF-25273F81EE55}" type="pres">
      <dgm:prSet presAssocID="{A5FC3140-91F6-0646-8E13-744DCC85308A}" presName="space" presStyleCnt="0"/>
      <dgm:spPr/>
    </dgm:pt>
    <dgm:pt modelId="{E2BEB3F3-3802-504D-9480-EB02DB605F44}" type="pres">
      <dgm:prSet presAssocID="{9B1C0015-B871-D84F-9307-700E407331EA}" presName="Name5" presStyleLbl="vennNode1" presStyleIdx="4" presStyleCnt="5">
        <dgm:presLayoutVars>
          <dgm:bulletEnabled val="1"/>
        </dgm:presLayoutVars>
      </dgm:prSet>
      <dgm:spPr/>
    </dgm:pt>
  </dgm:ptLst>
  <dgm:cxnLst>
    <dgm:cxn modelId="{AB93940E-EA57-6843-B1BC-93C3DD508C7D}" type="presOf" srcId="{E4E9CE33-BE87-E341-8911-8184F30A5F62}" destId="{2DEDA73D-F0F6-454C-9C1E-32ED7D3832BE}" srcOrd="0" destOrd="0" presId="urn:microsoft.com/office/officeart/2005/8/layout/venn3"/>
    <dgm:cxn modelId="{B3E22314-8192-BF4A-9BDD-610EF2718410}" type="presOf" srcId="{5D4DC164-0E4E-044F-BA7C-AA999140BBF2}" destId="{CDE936AA-14C2-8E4E-ACE3-E699A08CB85B}" srcOrd="0" destOrd="0" presId="urn:microsoft.com/office/officeart/2005/8/layout/venn3"/>
    <dgm:cxn modelId="{D531E62A-6604-A746-A9DF-FE38782E71EB}" srcId="{5D4DC164-0E4E-044F-BA7C-AA999140BBF2}" destId="{E4E9CE33-BE87-E341-8911-8184F30A5F62}" srcOrd="0" destOrd="0" parTransId="{E4A8D715-200A-454E-BE8F-C71BBE88FE4F}" sibTransId="{30CEDF4E-E628-8C46-B4B2-489FBAC1BD7F}"/>
    <dgm:cxn modelId="{0584812F-D239-1043-A798-B9BE2146CFA2}" type="presOf" srcId="{0AF30937-4233-8641-8F37-32B499E6F365}" destId="{1F9389B0-9E26-9A4F-9AD6-1701776D722D}" srcOrd="0" destOrd="0" presId="urn:microsoft.com/office/officeart/2005/8/layout/venn3"/>
    <dgm:cxn modelId="{32FC714D-7103-204A-9334-BC4BC416E92E}" type="presOf" srcId="{1098D1E5-03D1-BB42-81EF-43D522016662}" destId="{8EAAFAFE-92E9-7A42-A51E-87631DF21197}" srcOrd="0" destOrd="0" presId="urn:microsoft.com/office/officeart/2005/8/layout/venn3"/>
    <dgm:cxn modelId="{17B5E86C-A15A-944D-B547-8D41ADFA2953}" type="presOf" srcId="{B9862CFC-1649-1D47-ABEB-A33B3A6B5889}" destId="{8DD5670E-884E-2447-85E9-F6891B4DDB7B}" srcOrd="0" destOrd="0" presId="urn:microsoft.com/office/officeart/2005/8/layout/venn3"/>
    <dgm:cxn modelId="{AC377492-7698-2145-91B0-44430558EF70}" srcId="{5D4DC164-0E4E-044F-BA7C-AA999140BBF2}" destId="{9B1C0015-B871-D84F-9307-700E407331EA}" srcOrd="4" destOrd="0" parTransId="{A1D5DC1C-407E-0B48-A8F9-BAE91CC58DC6}" sibTransId="{8B6BAD47-18B2-CB48-AD58-3714071C22CD}"/>
    <dgm:cxn modelId="{B4B2EE93-10E4-2041-9E5B-2E3B69CA0FFA}" srcId="{5D4DC164-0E4E-044F-BA7C-AA999140BBF2}" destId="{1098D1E5-03D1-BB42-81EF-43D522016662}" srcOrd="1" destOrd="0" parTransId="{95C42DDA-8E80-2C4D-A9E2-BDC6231C5367}" sibTransId="{7CCDEA93-621D-0548-A761-04D089954FC4}"/>
    <dgm:cxn modelId="{CA0222A9-9F78-B64B-9840-8EBEEA405D10}" srcId="{5D4DC164-0E4E-044F-BA7C-AA999140BBF2}" destId="{B9862CFC-1649-1D47-ABEB-A33B3A6B5889}" srcOrd="2" destOrd="0" parTransId="{55572B1C-75F9-9447-B286-2C86CB07DBF6}" sibTransId="{DD583662-45BB-6848-BE11-A9112FE6AA92}"/>
    <dgm:cxn modelId="{C917D1AE-5996-AE42-BD78-5CC6E0C21928}" type="presOf" srcId="{9B1C0015-B871-D84F-9307-700E407331EA}" destId="{E2BEB3F3-3802-504D-9480-EB02DB605F44}" srcOrd="0" destOrd="0" presId="urn:microsoft.com/office/officeart/2005/8/layout/venn3"/>
    <dgm:cxn modelId="{56C82DDC-92D7-C441-A084-76C37254DEE8}" srcId="{5D4DC164-0E4E-044F-BA7C-AA999140BBF2}" destId="{0AF30937-4233-8641-8F37-32B499E6F365}" srcOrd="3" destOrd="0" parTransId="{3788159F-7484-CF44-BD8B-D5E32B6C4B74}" sibTransId="{A5FC3140-91F6-0646-8E13-744DCC85308A}"/>
    <dgm:cxn modelId="{007A6F1A-A0D0-A242-B057-1DD46FAF6297}" type="presParOf" srcId="{CDE936AA-14C2-8E4E-ACE3-E699A08CB85B}" destId="{2DEDA73D-F0F6-454C-9C1E-32ED7D3832BE}" srcOrd="0" destOrd="0" presId="urn:microsoft.com/office/officeart/2005/8/layout/venn3"/>
    <dgm:cxn modelId="{54812D3B-C80A-E542-AC44-B88AF44E9C60}" type="presParOf" srcId="{CDE936AA-14C2-8E4E-ACE3-E699A08CB85B}" destId="{E50A813E-62A5-2449-876A-C4778EE7589C}" srcOrd="1" destOrd="0" presId="urn:microsoft.com/office/officeart/2005/8/layout/venn3"/>
    <dgm:cxn modelId="{1EFB1ADC-5CAC-DF44-A41C-B3B2BEE507C4}" type="presParOf" srcId="{CDE936AA-14C2-8E4E-ACE3-E699A08CB85B}" destId="{8EAAFAFE-92E9-7A42-A51E-87631DF21197}" srcOrd="2" destOrd="0" presId="urn:microsoft.com/office/officeart/2005/8/layout/venn3"/>
    <dgm:cxn modelId="{4753B7A0-8942-0E40-9178-D913AD8380FC}" type="presParOf" srcId="{CDE936AA-14C2-8E4E-ACE3-E699A08CB85B}" destId="{98101499-153E-924B-981E-071E556C1DDB}" srcOrd="3" destOrd="0" presId="urn:microsoft.com/office/officeart/2005/8/layout/venn3"/>
    <dgm:cxn modelId="{05C20013-4169-5844-BBA1-D46115A890E9}" type="presParOf" srcId="{CDE936AA-14C2-8E4E-ACE3-E699A08CB85B}" destId="{8DD5670E-884E-2447-85E9-F6891B4DDB7B}" srcOrd="4" destOrd="0" presId="urn:microsoft.com/office/officeart/2005/8/layout/venn3"/>
    <dgm:cxn modelId="{421580FF-67F5-384E-8AA6-7419DCA4BE50}" type="presParOf" srcId="{CDE936AA-14C2-8E4E-ACE3-E699A08CB85B}" destId="{003DB7ED-B380-AD47-B7C5-1000E2C9ECA7}" srcOrd="5" destOrd="0" presId="urn:microsoft.com/office/officeart/2005/8/layout/venn3"/>
    <dgm:cxn modelId="{C2CDF7C9-3DFC-A74F-8579-A039F9712A61}" type="presParOf" srcId="{CDE936AA-14C2-8E4E-ACE3-E699A08CB85B}" destId="{1F9389B0-9E26-9A4F-9AD6-1701776D722D}" srcOrd="6" destOrd="0" presId="urn:microsoft.com/office/officeart/2005/8/layout/venn3"/>
    <dgm:cxn modelId="{07EA1CF6-A5CC-DE45-9F1C-3A86B48A94D0}" type="presParOf" srcId="{CDE936AA-14C2-8E4E-ACE3-E699A08CB85B}" destId="{AD61E527-362C-CD4C-9FFF-25273F81EE55}" srcOrd="7" destOrd="0" presId="urn:microsoft.com/office/officeart/2005/8/layout/venn3"/>
    <dgm:cxn modelId="{9CFEFB2D-4F84-0244-8E50-DAEC99737DDD}" type="presParOf" srcId="{CDE936AA-14C2-8E4E-ACE3-E699A08CB85B}" destId="{E2BEB3F3-3802-504D-9480-EB02DB605F44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9DCF6-F508-CE44-B5B8-7C35ECC4DCA7}">
      <dsp:nvSpPr>
        <dsp:cNvPr id="0" name=""/>
        <dsp:cNvSpPr/>
      </dsp:nvSpPr>
      <dsp:spPr>
        <a:xfrm>
          <a:off x="4583914" y="0"/>
          <a:ext cx="2144396" cy="214461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905CAB6-B977-E946-85E0-DE928D8F4EF1}">
      <dsp:nvSpPr>
        <dsp:cNvPr id="0" name=""/>
        <dsp:cNvSpPr/>
      </dsp:nvSpPr>
      <dsp:spPr>
        <a:xfrm>
          <a:off x="5057362" y="776292"/>
          <a:ext cx="1196694" cy="598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100" b="1" kern="1200" dirty="0" err="1"/>
            <a:t>Analyse</a:t>
          </a:r>
          <a:r>
            <a:rPr lang="en-US" sz="1100" b="1" kern="1200" dirty="0"/>
            <a:t> the trends of cooling degree days and heat index </a:t>
          </a:r>
          <a:r>
            <a:rPr lang="en-GB" sz="1100" b="1" kern="1200" dirty="0"/>
            <a:t>between 1992 and 2022 </a:t>
          </a:r>
          <a:endParaRPr lang="en-US" sz="1100" b="1" kern="1200" dirty="0"/>
        </a:p>
      </dsp:txBody>
      <dsp:txXfrm>
        <a:off x="5057362" y="776292"/>
        <a:ext cx="1196694" cy="598285"/>
      </dsp:txXfrm>
    </dsp:sp>
    <dsp:sp modelId="{677C7D50-B397-D246-8F9B-F84FDBA0F3E4}">
      <dsp:nvSpPr>
        <dsp:cNvPr id="0" name=""/>
        <dsp:cNvSpPr/>
      </dsp:nvSpPr>
      <dsp:spPr>
        <a:xfrm>
          <a:off x="3988181" y="1232399"/>
          <a:ext cx="2144396" cy="214461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tint val="50000"/>
                <a:satMod val="300000"/>
              </a:schemeClr>
            </a:gs>
            <a:gs pos="35000">
              <a:schemeClr val="accent2">
                <a:hueOff val="-485121"/>
                <a:satOff val="-27976"/>
                <a:lumOff val="2876"/>
                <a:alphaOff val="0"/>
                <a:tint val="37000"/>
                <a:satMod val="3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CC79916-B641-614B-BAF0-B4D02E3DE737}">
      <dsp:nvSpPr>
        <dsp:cNvPr id="0" name=""/>
        <dsp:cNvSpPr/>
      </dsp:nvSpPr>
      <dsp:spPr>
        <a:xfrm>
          <a:off x="4459216" y="2010967"/>
          <a:ext cx="1196694" cy="598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100" b="1" kern="1200" dirty="0"/>
            <a:t>Assess the LULC change of the study area over the period 1992-2022</a:t>
          </a:r>
          <a:endParaRPr lang="en-US" sz="1100" b="1" kern="1200" dirty="0"/>
        </a:p>
      </dsp:txBody>
      <dsp:txXfrm>
        <a:off x="4459216" y="2010967"/>
        <a:ext cx="1196694" cy="598285"/>
      </dsp:txXfrm>
    </dsp:sp>
    <dsp:sp modelId="{1CA0DB86-3852-B04F-9DE5-0D380A3B4150}">
      <dsp:nvSpPr>
        <dsp:cNvPr id="0" name=""/>
        <dsp:cNvSpPr/>
      </dsp:nvSpPr>
      <dsp:spPr>
        <a:xfrm>
          <a:off x="4583914" y="2469349"/>
          <a:ext cx="2144396" cy="214461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tint val="50000"/>
                <a:satMod val="300000"/>
              </a:schemeClr>
            </a:gs>
            <a:gs pos="35000">
              <a:schemeClr val="accent2">
                <a:hueOff val="-970242"/>
                <a:satOff val="-55952"/>
                <a:lumOff val="5752"/>
                <a:alphaOff val="0"/>
                <a:tint val="37000"/>
                <a:satMod val="3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D905794-CDC6-7E4D-850D-CBEDC1B50E0E}">
      <dsp:nvSpPr>
        <dsp:cNvPr id="0" name=""/>
        <dsp:cNvSpPr/>
      </dsp:nvSpPr>
      <dsp:spPr>
        <a:xfrm>
          <a:off x="5057362" y="3245642"/>
          <a:ext cx="1196694" cy="598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Identify suitable locations for installing solar powerplants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 dirty="0">
            <a:latin typeface="+mn-lt"/>
          </a:endParaRPr>
        </a:p>
      </dsp:txBody>
      <dsp:txXfrm>
        <a:off x="5057362" y="3245642"/>
        <a:ext cx="1196694" cy="598285"/>
      </dsp:txXfrm>
    </dsp:sp>
    <dsp:sp modelId="{1B7E50AE-FF19-BE40-B3B4-99692310C389}">
      <dsp:nvSpPr>
        <dsp:cNvPr id="0" name=""/>
        <dsp:cNvSpPr/>
      </dsp:nvSpPr>
      <dsp:spPr>
        <a:xfrm>
          <a:off x="4141036" y="3843927"/>
          <a:ext cx="1842306" cy="1843197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tint val="50000"/>
                <a:satMod val="300000"/>
              </a:schemeClr>
            </a:gs>
            <a:gs pos="35000">
              <a:schemeClr val="accent2">
                <a:hueOff val="-1455363"/>
                <a:satOff val="-83928"/>
                <a:lumOff val="8628"/>
                <a:alphaOff val="0"/>
                <a:tint val="37000"/>
                <a:satMod val="3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00750FE-76C9-574E-A4EC-0D65FDB9859E}">
      <dsp:nvSpPr>
        <dsp:cNvPr id="0" name=""/>
        <dsp:cNvSpPr/>
      </dsp:nvSpPr>
      <dsp:spPr>
        <a:xfrm>
          <a:off x="4459216" y="4480317"/>
          <a:ext cx="1196694" cy="598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Examine the current status of renewable energy  adoption and potential barriers for renewable energy</a:t>
          </a:r>
          <a:r>
            <a:rPr lang="en-US" sz="1100" b="1" kern="1200" dirty="0"/>
            <a:t> development</a:t>
          </a:r>
          <a:endParaRPr lang="en-US" sz="1100" b="1" kern="1200" dirty="0">
            <a:latin typeface="+mn-lt"/>
          </a:endParaRPr>
        </a:p>
      </dsp:txBody>
      <dsp:txXfrm>
        <a:off x="4459216" y="4480317"/>
        <a:ext cx="1196694" cy="5982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30881-ACA3-5B4B-B832-94A7564EB179}">
      <dsp:nvSpPr>
        <dsp:cNvPr id="0" name=""/>
        <dsp:cNvSpPr/>
      </dsp:nvSpPr>
      <dsp:spPr>
        <a:xfrm>
          <a:off x="1308201" y="83041"/>
          <a:ext cx="5725030" cy="5558947"/>
        </a:xfrm>
        <a:prstGeom prst="triangl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1BA52-1FF9-BE45-ABC6-99F4A98402E4}">
      <dsp:nvSpPr>
        <dsp:cNvPr id="0" name=""/>
        <dsp:cNvSpPr/>
      </dsp:nvSpPr>
      <dsp:spPr>
        <a:xfrm>
          <a:off x="4170717" y="575578"/>
          <a:ext cx="3721270" cy="1355222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I</a:t>
          </a:r>
          <a:r>
            <a:rPr lang="en-US" sz="2000" kern="12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n-depth understanding  of the impact of climate change on the cities of Kano and Bamako. Aligns with the 7th and 13th SDGs</a:t>
          </a:r>
          <a:endParaRPr lang="en-NG" sz="2000" kern="1200" dirty="0">
            <a:latin typeface="+mn-lt"/>
            <a:cs typeface="Arial" panose="020B0604020202020204" pitchFamily="34" charset="0"/>
          </a:endParaRPr>
        </a:p>
      </dsp:txBody>
      <dsp:txXfrm>
        <a:off x="4236873" y="641734"/>
        <a:ext cx="3588958" cy="1222910"/>
      </dsp:txXfrm>
    </dsp:sp>
    <dsp:sp modelId="{23400B4B-E52A-B648-852F-7057FCA60B51}">
      <dsp:nvSpPr>
        <dsp:cNvPr id="0" name=""/>
        <dsp:cNvSpPr/>
      </dsp:nvSpPr>
      <dsp:spPr>
        <a:xfrm>
          <a:off x="4170717" y="2204114"/>
          <a:ext cx="3721270" cy="1355222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Provides the foundation for shaping policies that mitigate trends</a:t>
          </a:r>
          <a:endParaRPr lang="en-NG" sz="2000" kern="1200" dirty="0"/>
        </a:p>
      </dsp:txBody>
      <dsp:txXfrm>
        <a:off x="4236873" y="2270270"/>
        <a:ext cx="3588958" cy="1222910"/>
      </dsp:txXfrm>
    </dsp:sp>
    <dsp:sp modelId="{AE6A7DB4-7AF4-4642-A408-AA8AB0C40CDC}">
      <dsp:nvSpPr>
        <dsp:cNvPr id="0" name=""/>
        <dsp:cNvSpPr/>
      </dsp:nvSpPr>
      <dsp:spPr>
        <a:xfrm>
          <a:off x="4170717" y="3780695"/>
          <a:ext cx="3721270" cy="1355222"/>
        </a:xfrm>
        <a:prstGeom prst="round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Relevant for national and international </a:t>
          </a:r>
          <a:r>
            <a:rPr lang="en-US" sz="2000" kern="1200" dirty="0" err="1"/>
            <a:t>organisations</a:t>
          </a:r>
          <a:r>
            <a:rPr lang="en-US" sz="2000" kern="1200" dirty="0"/>
            <a:t> </a:t>
          </a:r>
          <a:endParaRPr lang="en-GB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36873" y="3846851"/>
        <a:ext cx="3588958" cy="12229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6E632-C9C3-C44C-A454-49514AEC35E0}">
      <dsp:nvSpPr>
        <dsp:cNvPr id="0" name=""/>
        <dsp:cNvSpPr/>
      </dsp:nvSpPr>
      <dsp:spPr>
        <a:xfrm>
          <a:off x="389853" y="13501"/>
          <a:ext cx="1459557" cy="973034"/>
        </a:xfrm>
        <a:prstGeom prst="rect">
          <a:avLst/>
        </a:prstGeom>
        <a:solidFill>
          <a:schemeClr val="bg1"/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C10CD94-C9D0-2A4F-A5A2-25801BA02EE1}">
      <dsp:nvSpPr>
        <dsp:cNvPr id="0" name=""/>
        <dsp:cNvSpPr/>
      </dsp:nvSpPr>
      <dsp:spPr>
        <a:xfrm>
          <a:off x="1910351" y="1047382"/>
          <a:ext cx="2067832" cy="1277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O1</a:t>
          </a:r>
        </a:p>
        <a:p>
          <a:pPr marL="114300" lvl="1" indent="-114300" algn="ctr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400" kern="1200" dirty="0"/>
            <a:t>Daily Maximum and minimum temperature and Relative humidity</a:t>
          </a:r>
          <a:endParaRPr lang="en-GB" sz="1400" kern="1200" dirty="0"/>
        </a:p>
      </dsp:txBody>
      <dsp:txXfrm>
        <a:off x="1910351" y="1047382"/>
        <a:ext cx="2067832" cy="1277263"/>
      </dsp:txXfrm>
    </dsp:sp>
    <dsp:sp modelId="{AAD7C3F0-4E64-BA43-AC99-A2CD8E988FA2}">
      <dsp:nvSpPr>
        <dsp:cNvPr id="0" name=""/>
        <dsp:cNvSpPr/>
      </dsp:nvSpPr>
      <dsp:spPr>
        <a:xfrm>
          <a:off x="1727907" y="865093"/>
          <a:ext cx="496612" cy="496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C084351-C5D9-FE4E-9DB2-B01D3153849B}">
      <dsp:nvSpPr>
        <dsp:cNvPr id="0" name=""/>
        <dsp:cNvSpPr/>
      </dsp:nvSpPr>
      <dsp:spPr>
        <a:xfrm rot="5400000">
          <a:off x="3678335" y="865158"/>
          <a:ext cx="496741" cy="49661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653393"/>
                <a:satOff val="-2718"/>
                <a:lumOff val="641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653393"/>
                <a:satOff val="-2718"/>
                <a:lumOff val="64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7B92417-76AE-2247-9332-C314771C23DA}">
      <dsp:nvSpPr>
        <dsp:cNvPr id="0" name=""/>
        <dsp:cNvSpPr/>
      </dsp:nvSpPr>
      <dsp:spPr>
        <a:xfrm rot="16200000">
          <a:off x="1727842" y="2010505"/>
          <a:ext cx="496741" cy="49661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1306786"/>
                <a:satOff val="-5437"/>
                <a:lumOff val="1281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1306786"/>
                <a:satOff val="-5437"/>
                <a:lumOff val="128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B27DA79-F05D-864C-8C92-9A6577BB1E04}">
      <dsp:nvSpPr>
        <dsp:cNvPr id="0" name=""/>
        <dsp:cNvSpPr/>
      </dsp:nvSpPr>
      <dsp:spPr>
        <a:xfrm rot="10800000">
          <a:off x="3678399" y="2010441"/>
          <a:ext cx="496612" cy="496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1960178"/>
                <a:satOff val="-8155"/>
                <a:lumOff val="1922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1960178"/>
                <a:satOff val="-8155"/>
                <a:lumOff val="192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A49092-C6D8-3F42-B132-2C5B63D44E92}">
      <dsp:nvSpPr>
        <dsp:cNvPr id="0" name=""/>
        <dsp:cNvSpPr/>
      </dsp:nvSpPr>
      <dsp:spPr>
        <a:xfrm>
          <a:off x="4145576" y="114969"/>
          <a:ext cx="1459557" cy="973034"/>
        </a:xfrm>
        <a:prstGeom prst="rect">
          <a:avLst/>
        </a:prstGeom>
        <a:solidFill>
          <a:schemeClr val="bg1"/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F9BABF7-3A6D-624E-94DD-7ADF76975265}">
      <dsp:nvSpPr>
        <dsp:cNvPr id="0" name=""/>
        <dsp:cNvSpPr/>
      </dsp:nvSpPr>
      <dsp:spPr>
        <a:xfrm>
          <a:off x="6100336" y="1047382"/>
          <a:ext cx="2067832" cy="1277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O2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400" kern="1200" dirty="0"/>
            <a:t>Landsat 5 TM, 7 ETM+ and 9 OLI </a:t>
          </a:r>
        </a:p>
      </dsp:txBody>
      <dsp:txXfrm>
        <a:off x="6100336" y="1047382"/>
        <a:ext cx="2067832" cy="1277263"/>
      </dsp:txXfrm>
    </dsp:sp>
    <dsp:sp modelId="{A0A8965A-1FB0-A544-91F9-DE20C40FC95C}">
      <dsp:nvSpPr>
        <dsp:cNvPr id="0" name=""/>
        <dsp:cNvSpPr/>
      </dsp:nvSpPr>
      <dsp:spPr>
        <a:xfrm>
          <a:off x="5917892" y="865093"/>
          <a:ext cx="496612" cy="496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2613571"/>
                <a:satOff val="-10874"/>
                <a:lumOff val="2562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2613571"/>
                <a:satOff val="-10874"/>
                <a:lumOff val="256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BC4A0-8E4B-7C4C-B692-3591692F0BC5}">
      <dsp:nvSpPr>
        <dsp:cNvPr id="0" name=""/>
        <dsp:cNvSpPr/>
      </dsp:nvSpPr>
      <dsp:spPr>
        <a:xfrm rot="5400000">
          <a:off x="7868320" y="865158"/>
          <a:ext cx="496741" cy="49661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3266964"/>
                <a:satOff val="-13592"/>
                <a:lumOff val="3203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3266964"/>
                <a:satOff val="-13592"/>
                <a:lumOff val="320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3A64C8A-4093-CF4C-BF1A-D7C6F742F466}">
      <dsp:nvSpPr>
        <dsp:cNvPr id="0" name=""/>
        <dsp:cNvSpPr/>
      </dsp:nvSpPr>
      <dsp:spPr>
        <a:xfrm rot="16200000">
          <a:off x="5917828" y="2010505"/>
          <a:ext cx="496741" cy="49661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3920356"/>
                <a:satOff val="-16311"/>
                <a:lumOff val="3843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3920356"/>
                <a:satOff val="-16311"/>
                <a:lumOff val="384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29016A-0543-B04B-8769-D4BC1F87A553}">
      <dsp:nvSpPr>
        <dsp:cNvPr id="0" name=""/>
        <dsp:cNvSpPr/>
      </dsp:nvSpPr>
      <dsp:spPr>
        <a:xfrm rot="10800000">
          <a:off x="7868384" y="2010441"/>
          <a:ext cx="496612" cy="496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4573749"/>
                <a:satOff val="-19029"/>
                <a:lumOff val="4484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4573749"/>
                <a:satOff val="-19029"/>
                <a:lumOff val="448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E4F77E-5E2D-E142-8AFE-3C9EC41E9DFF}">
      <dsp:nvSpPr>
        <dsp:cNvPr id="0" name=""/>
        <dsp:cNvSpPr/>
      </dsp:nvSpPr>
      <dsp:spPr>
        <a:xfrm>
          <a:off x="389853" y="2885698"/>
          <a:ext cx="1459557" cy="973034"/>
        </a:xfrm>
        <a:prstGeom prst="rect">
          <a:avLst/>
        </a:prstGeom>
        <a:solidFill>
          <a:schemeClr val="bg1"/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3247AB5-102D-3643-AB67-FC9CB8FA7941}">
      <dsp:nvSpPr>
        <dsp:cNvPr id="0" name=""/>
        <dsp:cNvSpPr/>
      </dsp:nvSpPr>
      <dsp:spPr>
        <a:xfrm>
          <a:off x="1910351" y="3785268"/>
          <a:ext cx="2067832" cy="15458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O3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400" kern="1200" dirty="0"/>
            <a:t>DEM, Land aspect, Slope, GHI, Temperature, Wind speed, Land Use, shapefiles on Protected areas, Powerlines, Waterways, Rails, Roads </a:t>
          </a:r>
        </a:p>
      </dsp:txBody>
      <dsp:txXfrm>
        <a:off x="1910351" y="3785268"/>
        <a:ext cx="2067832" cy="1545884"/>
      </dsp:txXfrm>
    </dsp:sp>
    <dsp:sp modelId="{FC524D23-58E5-D44F-9DC9-39CBA82EACC1}">
      <dsp:nvSpPr>
        <dsp:cNvPr id="0" name=""/>
        <dsp:cNvSpPr/>
      </dsp:nvSpPr>
      <dsp:spPr>
        <a:xfrm>
          <a:off x="1727907" y="3737291"/>
          <a:ext cx="496612" cy="496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5227142"/>
                <a:satOff val="-21748"/>
                <a:lumOff val="5124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5227142"/>
                <a:satOff val="-21748"/>
                <a:lumOff val="512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992819-6F7A-3C4A-A155-A88099EF0256}">
      <dsp:nvSpPr>
        <dsp:cNvPr id="0" name=""/>
        <dsp:cNvSpPr/>
      </dsp:nvSpPr>
      <dsp:spPr>
        <a:xfrm rot="5400000">
          <a:off x="3678335" y="3737355"/>
          <a:ext cx="496741" cy="49661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5880535"/>
                <a:satOff val="-24466"/>
                <a:lumOff val="5765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5880535"/>
                <a:satOff val="-24466"/>
                <a:lumOff val="576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9065D45-1B8D-2D42-9137-CC5350A3A74A}">
      <dsp:nvSpPr>
        <dsp:cNvPr id="0" name=""/>
        <dsp:cNvSpPr/>
      </dsp:nvSpPr>
      <dsp:spPr>
        <a:xfrm rot="16200000">
          <a:off x="1727842" y="4882703"/>
          <a:ext cx="496741" cy="49661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6533927"/>
                <a:satOff val="-27185"/>
                <a:lumOff val="6405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6533927"/>
                <a:satOff val="-27185"/>
                <a:lumOff val="640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6FE1A7-AB45-A54A-9FD2-42D896C14BC5}">
      <dsp:nvSpPr>
        <dsp:cNvPr id="0" name=""/>
        <dsp:cNvSpPr/>
      </dsp:nvSpPr>
      <dsp:spPr>
        <a:xfrm rot="10800000">
          <a:off x="3678399" y="4882638"/>
          <a:ext cx="496612" cy="496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7187320"/>
                <a:satOff val="-29903"/>
                <a:lumOff val="7046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7187320"/>
                <a:satOff val="-29903"/>
                <a:lumOff val="704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6DEEC73-F54A-0C41-8870-C235A2706389}">
      <dsp:nvSpPr>
        <dsp:cNvPr id="0" name=""/>
        <dsp:cNvSpPr/>
      </dsp:nvSpPr>
      <dsp:spPr>
        <a:xfrm>
          <a:off x="4579838" y="2885698"/>
          <a:ext cx="1459557" cy="973034"/>
        </a:xfrm>
        <a:prstGeom prst="rect">
          <a:avLst/>
        </a:prstGeom>
        <a:solidFill>
          <a:schemeClr val="bg1"/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94DAB0D-9689-6D42-BB10-057B5B9EB78D}">
      <dsp:nvSpPr>
        <dsp:cNvPr id="0" name=""/>
        <dsp:cNvSpPr/>
      </dsp:nvSpPr>
      <dsp:spPr>
        <a:xfrm>
          <a:off x="6100336" y="3919579"/>
          <a:ext cx="2067832" cy="1277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O4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400" kern="1200" dirty="0"/>
            <a:t>Questionnaire Survey (960 respondents)</a:t>
          </a:r>
          <a:endParaRPr lang="en-GB" sz="1400" kern="1200" dirty="0"/>
        </a:p>
      </dsp:txBody>
      <dsp:txXfrm>
        <a:off x="6100336" y="3919579"/>
        <a:ext cx="2067832" cy="1277263"/>
      </dsp:txXfrm>
    </dsp:sp>
    <dsp:sp modelId="{0F181355-B537-E04A-AB42-A0AA8605FD7B}">
      <dsp:nvSpPr>
        <dsp:cNvPr id="0" name=""/>
        <dsp:cNvSpPr/>
      </dsp:nvSpPr>
      <dsp:spPr>
        <a:xfrm>
          <a:off x="5917892" y="3737291"/>
          <a:ext cx="496612" cy="496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7840713"/>
                <a:satOff val="-32622"/>
                <a:lumOff val="7686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7840713"/>
                <a:satOff val="-32622"/>
                <a:lumOff val="768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0465338-7100-A640-A46E-B6B67F89E6FB}">
      <dsp:nvSpPr>
        <dsp:cNvPr id="0" name=""/>
        <dsp:cNvSpPr/>
      </dsp:nvSpPr>
      <dsp:spPr>
        <a:xfrm rot="5400000">
          <a:off x="7868320" y="3737355"/>
          <a:ext cx="496741" cy="49661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8494105"/>
                <a:satOff val="-35340"/>
                <a:lumOff val="8327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8494105"/>
                <a:satOff val="-35340"/>
                <a:lumOff val="832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0BB68B2-C020-314A-8B53-BE684D4EAC8D}">
      <dsp:nvSpPr>
        <dsp:cNvPr id="0" name=""/>
        <dsp:cNvSpPr/>
      </dsp:nvSpPr>
      <dsp:spPr>
        <a:xfrm rot="16200000">
          <a:off x="5917828" y="4882703"/>
          <a:ext cx="496741" cy="496612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9147498"/>
                <a:satOff val="-38059"/>
                <a:lumOff val="8967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9147498"/>
                <a:satOff val="-38059"/>
                <a:lumOff val="896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E67C75E-6A29-1241-A014-29A7F0F497B5}">
      <dsp:nvSpPr>
        <dsp:cNvPr id="0" name=""/>
        <dsp:cNvSpPr/>
      </dsp:nvSpPr>
      <dsp:spPr>
        <a:xfrm rot="10800000">
          <a:off x="7868384" y="4882638"/>
          <a:ext cx="496612" cy="496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EDA73D-F0F6-454C-9C1E-32ED7D3832BE}">
      <dsp:nvSpPr>
        <dsp:cNvPr id="0" name=""/>
        <dsp:cNvSpPr/>
      </dsp:nvSpPr>
      <dsp:spPr>
        <a:xfrm>
          <a:off x="1308" y="2137093"/>
          <a:ext cx="2550602" cy="2550602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0368" tIns="15240" rIns="140368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G" sz="1200" b="1" kern="1200" dirty="0">
              <a:latin typeface="Arial" panose="020B0604020202020204" pitchFamily="34" charset="0"/>
              <a:cs typeface="Arial" panose="020B0604020202020204" pitchFamily="34" charset="0"/>
            </a:rPr>
            <a:t>Kano shows an increasing CDD trend (+1.73 °C-day/year), while Bamako shows a significant decrease (–3.80 °C-day/year).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4835" y="2510620"/>
        <a:ext cx="1803548" cy="1803548"/>
      </dsp:txXfrm>
    </dsp:sp>
    <dsp:sp modelId="{8EAAFAFE-92E9-7A42-A51E-87631DF21197}">
      <dsp:nvSpPr>
        <dsp:cNvPr id="0" name=""/>
        <dsp:cNvSpPr/>
      </dsp:nvSpPr>
      <dsp:spPr>
        <a:xfrm>
          <a:off x="2041790" y="2137093"/>
          <a:ext cx="2550602" cy="2550602"/>
        </a:xfrm>
        <a:prstGeom prst="ellipse">
          <a:avLst/>
        </a:prstGeom>
        <a:solidFill>
          <a:schemeClr val="accent5">
            <a:alpha val="50000"/>
            <a:hueOff val="-1689636"/>
            <a:satOff val="-4355"/>
            <a:lumOff val="-29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0368" tIns="15240" rIns="140368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Kano showed a positive but statistically insignificant heat index trend, while Bamako exhibited a positive trend with an annual change of -0.06°C.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5317" y="2510620"/>
        <a:ext cx="1803548" cy="1803548"/>
      </dsp:txXfrm>
    </dsp:sp>
    <dsp:sp modelId="{8DD5670E-884E-2447-85E9-F6891B4DDB7B}">
      <dsp:nvSpPr>
        <dsp:cNvPr id="0" name=""/>
        <dsp:cNvSpPr/>
      </dsp:nvSpPr>
      <dsp:spPr>
        <a:xfrm>
          <a:off x="4082272" y="2137093"/>
          <a:ext cx="2550602" cy="2550602"/>
        </a:xfrm>
        <a:prstGeom prst="ellipse">
          <a:avLst/>
        </a:prstGeom>
        <a:solidFill>
          <a:schemeClr val="accent5">
            <a:alpha val="50000"/>
            <a:hueOff val="-3379271"/>
            <a:satOff val="-8710"/>
            <a:lumOff val="-58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0368" tIns="15240" rIns="140368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The built-up area rapidly increased from 66.88 to 242.53 km</a:t>
          </a:r>
          <a:r>
            <a:rPr lang="en-US" sz="1200" b="1" kern="1200" baseline="30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</a:t>
          </a:r>
          <a:r>
            <a:rPr lang="en-US" sz="12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with an annual growth rate of 8.47% in Kano and from 50.49 to 157.88 km</a:t>
          </a:r>
          <a:r>
            <a:rPr lang="en-US" sz="1200" b="1" kern="1200" baseline="30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2</a:t>
          </a:r>
          <a:r>
            <a:rPr lang="en-US" sz="12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with an annual variation of 6.86% in Bamako.</a:t>
          </a:r>
          <a:endParaRPr lang="en-GB" sz="1200" kern="1200" dirty="0"/>
        </a:p>
      </dsp:txBody>
      <dsp:txXfrm>
        <a:off x="4455799" y="2510620"/>
        <a:ext cx="1803548" cy="1803548"/>
      </dsp:txXfrm>
    </dsp:sp>
    <dsp:sp modelId="{1F9389B0-9E26-9A4F-9AD6-1701776D722D}">
      <dsp:nvSpPr>
        <dsp:cNvPr id="0" name=""/>
        <dsp:cNvSpPr/>
      </dsp:nvSpPr>
      <dsp:spPr>
        <a:xfrm>
          <a:off x="6122754" y="2137093"/>
          <a:ext cx="2550602" cy="2550602"/>
        </a:xfrm>
        <a:prstGeom prst="ellipse">
          <a:avLst/>
        </a:prstGeom>
        <a:solidFill>
          <a:schemeClr val="accent5">
            <a:alpha val="50000"/>
            <a:hueOff val="-5068907"/>
            <a:satOff val="-13064"/>
            <a:lumOff val="-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0368" tIns="15240" rIns="140368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Kano has limited solar farm potential (33.63%), mainly in </a:t>
          </a:r>
          <a:r>
            <a:rPr lang="en-GB" sz="1200" b="1" kern="1200" dirty="0" err="1">
              <a:latin typeface="Arial" panose="020B0604020202020204" pitchFamily="34" charset="0"/>
              <a:cs typeface="Arial" panose="020B0604020202020204" pitchFamily="34" charset="0"/>
            </a:rPr>
            <a:t>Kumbotso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en-GB" sz="1200" b="1" kern="1200" dirty="0" err="1">
              <a:latin typeface="Arial" panose="020B0604020202020204" pitchFamily="34" charset="0"/>
              <a:cs typeface="Arial" panose="020B0604020202020204" pitchFamily="34" charset="0"/>
            </a:rPr>
            <a:t>Ungogo</a:t>
          </a:r>
          <a:r>
            <a:rPr lang="en-GB" sz="1200" b="1" kern="1200" dirty="0">
              <a:latin typeface="Arial" panose="020B0604020202020204" pitchFamily="34" charset="0"/>
              <a:cs typeface="Arial" panose="020B0604020202020204" pitchFamily="34" charset="0"/>
            </a:rPr>
            <a:t>, while Bamako offers broader suitability (75.85%), especially in Municipality VI.</a:t>
          </a:r>
        </a:p>
      </dsp:txBody>
      <dsp:txXfrm>
        <a:off x="6496281" y="2510620"/>
        <a:ext cx="1803548" cy="1803548"/>
      </dsp:txXfrm>
    </dsp:sp>
    <dsp:sp modelId="{E2BEB3F3-3802-504D-9480-EB02DB605F44}">
      <dsp:nvSpPr>
        <dsp:cNvPr id="0" name=""/>
        <dsp:cNvSpPr/>
      </dsp:nvSpPr>
      <dsp:spPr>
        <a:xfrm>
          <a:off x="8163236" y="2137093"/>
          <a:ext cx="2550602" cy="2550602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40368" tIns="15240" rIns="140368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Arial" panose="020B0604020202020204" pitchFamily="34" charset="0"/>
              <a:cs typeface="Arial" panose="020B0604020202020204" pitchFamily="34" charset="0"/>
            </a:rPr>
            <a:t>Beliefs about renewable energy benefits drove its development in Bamako, while energy demand, social acceptance, and perceived advantages influenced its growth in Kano.</a:t>
          </a:r>
        </a:p>
      </dsp:txBody>
      <dsp:txXfrm>
        <a:off x="8536763" y="2510620"/>
        <a:ext cx="1803548" cy="1803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8051257-998D-97EC-60EA-B16DAB0C23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4481E6-FF96-4248-AC02-CDF2296782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44C5D-3739-E14D-9F7B-F924C83FBC8F}" type="datetimeFigureOut">
              <a:rPr lang="en-US" smtClean="0"/>
              <a:t>4/6/25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0A3C6-A51D-61CA-E445-1CC1AB91E4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1835D0-E0AB-5398-CE25-0A37E74F07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D7A54-9A05-EB42-A04C-B37E484C4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73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>
          <a:xfrm>
            <a:off x="1219200" y="3257550"/>
            <a:ext cx="6705600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494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</p:spTree>
    <p:extLst>
      <p:ext uri="{BB962C8B-B14F-4D97-AF65-F5344CB8AC3E}">
        <p14:creationId xmlns:p14="http://schemas.microsoft.com/office/powerpoint/2010/main" val="355728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08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</p:spTree>
    <p:extLst>
      <p:ext uri="{BB962C8B-B14F-4D97-AF65-F5344CB8AC3E}">
        <p14:creationId xmlns:p14="http://schemas.microsoft.com/office/powerpoint/2010/main" val="3542912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</p:spTree>
    <p:extLst>
      <p:ext uri="{BB962C8B-B14F-4D97-AF65-F5344CB8AC3E}">
        <p14:creationId xmlns:p14="http://schemas.microsoft.com/office/powerpoint/2010/main" val="3504919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700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10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G" dirty="0"/>
          </a:p>
        </p:txBody>
      </p:sp>
    </p:spTree>
    <p:extLst>
      <p:ext uri="{BB962C8B-B14F-4D97-AF65-F5344CB8AC3E}">
        <p14:creationId xmlns:p14="http://schemas.microsoft.com/office/powerpoint/2010/main" val="1996882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"/>
          <p:cNvSpPr/>
          <p:nvPr/>
        </p:nvSpPr>
        <p:spPr>
          <a:xfrm>
            <a:off x="9694605" y="252463"/>
            <a:ext cx="943899" cy="994700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ASSESSING CITIES RESPONSE TO CLIMATE CHANGE IN THE SUDAN SAVANNA REGION OF WEST AFRICA THROUGH RENEWABLE ENERGY"/>
          <p:cNvSpPr txBox="1">
            <a:spLocks noGrp="1"/>
          </p:cNvSpPr>
          <p:nvPr>
            <p:ph type="ctrTitle"/>
          </p:nvPr>
        </p:nvSpPr>
        <p:spPr>
          <a:xfrm>
            <a:off x="959629" y="2621569"/>
            <a:ext cx="11362813" cy="990891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>
            <a:lvl1pPr defTabSz="457200">
              <a:lnSpc>
                <a:spcPct val="100000"/>
              </a:lnSpc>
              <a:defRPr sz="2800">
                <a:solidFill>
                  <a:schemeClr val="accent1"/>
                </a:solidFill>
                <a:latin typeface="Canela Bold"/>
                <a:ea typeface="Canela Bold"/>
                <a:cs typeface="Canela Bold"/>
                <a:sym typeface="Canela Bold"/>
              </a:defRPr>
            </a:lvl1pPr>
          </a:lstStyle>
          <a:p>
            <a:r>
              <a:rPr sz="2400" b="1" dirty="0"/>
              <a:t>ASSESSING CITIES RESPONSE TO CLIMATE CHANGE IN THE SUDAN SAVANNA REGION OF WEST AFRICA THROUGH RENEWABLE ENERGY</a:t>
            </a:r>
          </a:p>
        </p:txBody>
      </p:sp>
      <p:sp>
        <p:nvSpPr>
          <p:cNvPr id="106" name="Rectangle"/>
          <p:cNvSpPr txBox="1"/>
          <p:nvPr/>
        </p:nvSpPr>
        <p:spPr>
          <a:xfrm>
            <a:off x="-4564555" y="6144572"/>
            <a:ext cx="21945600" cy="605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ctr" defTabSz="825500">
              <a:defRPr sz="2500" spc="-25">
                <a:solidFill>
                  <a:schemeClr val="accent1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         </a:t>
            </a:r>
          </a:p>
        </p:txBody>
      </p:sp>
      <p:sp>
        <p:nvSpPr>
          <p:cNvPr id="107" name="Line"/>
          <p:cNvSpPr/>
          <p:nvPr/>
        </p:nvSpPr>
        <p:spPr>
          <a:xfrm>
            <a:off x="4159211" y="3689398"/>
            <a:ext cx="4498063" cy="1"/>
          </a:xfrm>
          <a:prstGeom prst="line">
            <a:avLst/>
          </a:prstGeom>
          <a:ln w="25400">
            <a:solidFill>
              <a:schemeClr val="accent2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8" name="Line"/>
          <p:cNvSpPr/>
          <p:nvPr/>
        </p:nvSpPr>
        <p:spPr>
          <a:xfrm>
            <a:off x="4159211" y="2597422"/>
            <a:ext cx="4498063" cy="1"/>
          </a:xfrm>
          <a:prstGeom prst="line">
            <a:avLst/>
          </a:prstGeom>
          <a:ln w="25400">
            <a:solidFill>
              <a:schemeClr val="accent2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Kagou Dicko">
            <a:extLst>
              <a:ext uri="{FF2B5EF4-FFF2-40B4-BE49-F238E27FC236}">
                <a16:creationId xmlns:a16="http://schemas.microsoft.com/office/drawing/2014/main" id="{1E73460D-3795-F5EB-312C-02EE4F337B28}"/>
              </a:ext>
            </a:extLst>
          </p:cNvPr>
          <p:cNvSpPr txBox="1"/>
          <p:nvPr/>
        </p:nvSpPr>
        <p:spPr>
          <a:xfrm>
            <a:off x="6292638" y="6585105"/>
            <a:ext cx="1041952" cy="272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200">
              <a:lnSpc>
                <a:spcPct val="90000"/>
              </a:lnSpc>
              <a:defRPr sz="270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r>
              <a:rPr lang="en-US" sz="1600" dirty="0">
                <a:solidFill>
                  <a:srgbClr val="00B050"/>
                </a:solidFill>
              </a:rPr>
              <a:t>17/04/2025</a:t>
            </a:r>
            <a:endParaRPr sz="1600" dirty="0">
              <a:solidFill>
                <a:srgbClr val="00B050"/>
              </a:solidFill>
            </a:endParaRPr>
          </a:p>
        </p:txBody>
      </p:sp>
      <p:sp>
        <p:nvSpPr>
          <p:cNvPr id="3" name="Kagou Dicko">
            <a:extLst>
              <a:ext uri="{FF2B5EF4-FFF2-40B4-BE49-F238E27FC236}">
                <a16:creationId xmlns:a16="http://schemas.microsoft.com/office/drawing/2014/main" id="{88A467A7-EF9A-E932-F4D1-4530BB4366C8}"/>
              </a:ext>
            </a:extLst>
          </p:cNvPr>
          <p:cNvSpPr txBox="1"/>
          <p:nvPr/>
        </p:nvSpPr>
        <p:spPr>
          <a:xfrm>
            <a:off x="5197170" y="1909999"/>
            <a:ext cx="2492670" cy="425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200">
              <a:lnSpc>
                <a:spcPct val="90000"/>
              </a:lnSpc>
              <a:defRPr sz="270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r>
              <a:rPr lang="en-US" b="1" dirty="0">
                <a:solidFill>
                  <a:srgbClr val="00B050"/>
                </a:solidFill>
              </a:rPr>
              <a:t>External Defense</a:t>
            </a:r>
            <a:endParaRPr b="1" dirty="0">
              <a:solidFill>
                <a:srgbClr val="00B050"/>
              </a:solidFill>
            </a:endParaRPr>
          </a:p>
        </p:txBody>
      </p:sp>
      <p:pic>
        <p:nvPicPr>
          <p:cNvPr id="6" name="Picture 2" descr="The Prince Albert II of Monaco Foundation | IFAW">
            <a:extLst>
              <a:ext uri="{FF2B5EF4-FFF2-40B4-BE49-F238E27FC236}">
                <a16:creationId xmlns:a16="http://schemas.microsoft.com/office/drawing/2014/main" id="{F06F6B69-8698-8A69-EFD6-3F0D63F5E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D9D1CA0E-C9CA-319D-FB1C-A406AFA80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Kagou Dicko">
            <a:extLst>
              <a:ext uri="{FF2B5EF4-FFF2-40B4-BE49-F238E27FC236}">
                <a16:creationId xmlns:a16="http://schemas.microsoft.com/office/drawing/2014/main" id="{AAAB16E6-94BD-9F60-E7AA-B1BB8CFFD077}"/>
              </a:ext>
            </a:extLst>
          </p:cNvPr>
          <p:cNvSpPr txBox="1"/>
          <p:nvPr/>
        </p:nvSpPr>
        <p:spPr>
          <a:xfrm>
            <a:off x="5744596" y="4004926"/>
            <a:ext cx="1397819" cy="272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200">
              <a:lnSpc>
                <a:spcPct val="90000"/>
              </a:lnSpc>
              <a:defRPr sz="270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r>
              <a:rPr lang="en-US" sz="1600" dirty="0"/>
              <a:t>By DICKO </a:t>
            </a:r>
            <a:r>
              <a:rPr lang="en-US" sz="1600" dirty="0" err="1"/>
              <a:t>Kagou</a:t>
            </a:r>
            <a:endParaRPr sz="1600" dirty="0"/>
          </a:p>
        </p:txBody>
      </p:sp>
      <p:sp>
        <p:nvSpPr>
          <p:cNvPr id="10" name="Kagou Dicko">
            <a:extLst>
              <a:ext uri="{FF2B5EF4-FFF2-40B4-BE49-F238E27FC236}">
                <a16:creationId xmlns:a16="http://schemas.microsoft.com/office/drawing/2014/main" id="{9C459682-DD3B-3B9E-945E-F07D08296C76}"/>
              </a:ext>
            </a:extLst>
          </p:cNvPr>
          <p:cNvSpPr txBox="1"/>
          <p:nvPr/>
        </p:nvSpPr>
        <p:spPr>
          <a:xfrm>
            <a:off x="2088179" y="4425226"/>
            <a:ext cx="8863004" cy="272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200">
              <a:lnSpc>
                <a:spcPct val="90000"/>
              </a:lnSpc>
              <a:defRPr sz="270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r>
              <a:rPr lang="en-US" sz="1600" dirty="0">
                <a:latin typeface="+mn-lt"/>
              </a:rPr>
              <a:t>B.Sc. in Applied Geology, </a:t>
            </a:r>
            <a:r>
              <a:rPr lang="en-US" sz="1600" i="0" u="none" strike="noStrike" dirty="0">
                <a:solidFill>
                  <a:schemeClr val="tx1"/>
                </a:solidFill>
                <a:effectLst/>
                <a:latin typeface="+mn-lt"/>
              </a:rPr>
              <a:t>Université des Sciences, des Techniques et des Technologies de Bamako (USTTB)</a:t>
            </a:r>
            <a:r>
              <a:rPr lang="en-US" sz="1600" dirty="0">
                <a:solidFill>
                  <a:schemeClr val="tx1"/>
                </a:solidFill>
                <a:latin typeface="+mn-lt"/>
              </a:rPr>
              <a:t> </a:t>
            </a:r>
            <a:endParaRPr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Kagou Dicko">
            <a:extLst>
              <a:ext uri="{FF2B5EF4-FFF2-40B4-BE49-F238E27FC236}">
                <a16:creationId xmlns:a16="http://schemas.microsoft.com/office/drawing/2014/main" id="{2707AB42-0F66-8EF5-823F-2D6CFA6CB6F3}"/>
              </a:ext>
            </a:extLst>
          </p:cNvPr>
          <p:cNvSpPr txBox="1"/>
          <p:nvPr/>
        </p:nvSpPr>
        <p:spPr>
          <a:xfrm>
            <a:off x="3069186" y="4845526"/>
            <a:ext cx="6678111" cy="272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1219200">
              <a:lnSpc>
                <a:spcPct val="90000"/>
              </a:lnSpc>
              <a:defRPr sz="270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r>
              <a:rPr lang="en-US" sz="1600" dirty="0">
                <a:solidFill>
                  <a:schemeClr val="tx1"/>
                </a:solidFill>
                <a:latin typeface="+mn-lt"/>
                <a:cs typeface="+mn-cs"/>
              </a:rPr>
              <a:t>M.Sc. In Petrology &amp; Metallogeny, </a:t>
            </a:r>
            <a:r>
              <a:rPr lang="en-US" sz="1600" i="0" u="none" strike="noStrike" dirty="0">
                <a:solidFill>
                  <a:schemeClr val="tx1"/>
                </a:solidFill>
                <a:effectLst/>
                <a:latin typeface="+mn-lt"/>
                <a:cs typeface="+mn-cs"/>
              </a:rPr>
              <a:t> Université Félix Houphouët-Boigny (UFHB)</a:t>
            </a:r>
            <a:endParaRPr sz="1600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5356BA-5A3D-BDA0-69CC-9F8B59C264C0}"/>
              </a:ext>
            </a:extLst>
          </p:cNvPr>
          <p:cNvSpPr txBox="1"/>
          <p:nvPr/>
        </p:nvSpPr>
        <p:spPr>
          <a:xfrm>
            <a:off x="1204362" y="6021345"/>
            <a:ext cx="6334611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effectLst/>
                <a:latin typeface="Canela Text"/>
              </a:rPr>
              <a:t>Dr Emmanuel </a:t>
            </a:r>
            <a:r>
              <a:rPr lang="en-US" sz="1600" dirty="0" err="1">
                <a:solidFill>
                  <a:srgbClr val="000000"/>
                </a:solidFill>
                <a:effectLst/>
                <a:latin typeface="Canela Text"/>
              </a:rPr>
              <a:t>Tanko</a:t>
            </a:r>
            <a:r>
              <a:rPr lang="en-US" sz="1600" dirty="0">
                <a:solidFill>
                  <a:srgbClr val="000000"/>
                </a:solidFill>
                <a:effectLst/>
                <a:latin typeface="Canela Text"/>
              </a:rPr>
              <a:t> Umaru</a:t>
            </a:r>
          </a:p>
          <a:p>
            <a:r>
              <a:rPr lang="en-US" sz="1600" dirty="0">
                <a:solidFill>
                  <a:srgbClr val="000000"/>
                </a:solidFill>
                <a:effectLst/>
                <a:latin typeface="Canela Text"/>
              </a:rPr>
              <a:t>Dr Souleymane Sanogo</a:t>
            </a:r>
          </a:p>
          <a:p>
            <a:r>
              <a:rPr lang="en-US" sz="1600" dirty="0">
                <a:solidFill>
                  <a:srgbClr val="000000"/>
                </a:solidFill>
                <a:effectLst/>
                <a:latin typeface="Canela Text"/>
              </a:rPr>
              <a:t>Prof, Dr Ralf </a:t>
            </a:r>
            <a:r>
              <a:rPr lang="en-US" sz="1600" dirty="0" err="1">
                <a:solidFill>
                  <a:srgbClr val="000000"/>
                </a:solidFill>
                <a:effectLst/>
                <a:latin typeface="Canela Text"/>
              </a:rPr>
              <a:t>Loewner</a:t>
            </a:r>
            <a:endParaRPr lang="en-US" sz="1600" dirty="0">
              <a:solidFill>
                <a:srgbClr val="000000"/>
              </a:solidFill>
              <a:effectLst/>
              <a:latin typeface="Canela Text"/>
            </a:endParaRPr>
          </a:p>
        </p:txBody>
      </p:sp>
      <p:sp>
        <p:nvSpPr>
          <p:cNvPr id="13" name="Kagou Dicko">
            <a:extLst>
              <a:ext uri="{FF2B5EF4-FFF2-40B4-BE49-F238E27FC236}">
                <a16:creationId xmlns:a16="http://schemas.microsoft.com/office/drawing/2014/main" id="{0F44D053-690A-C52D-8AAD-C1089435CE58}"/>
              </a:ext>
            </a:extLst>
          </p:cNvPr>
          <p:cNvSpPr txBox="1"/>
          <p:nvPr/>
        </p:nvSpPr>
        <p:spPr>
          <a:xfrm>
            <a:off x="1249653" y="5620860"/>
            <a:ext cx="2909558" cy="42524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ctr" defTabSz="1219200">
              <a:lnSpc>
                <a:spcPct val="90000"/>
              </a:lnSpc>
              <a:defRPr sz="270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pPr algn="l"/>
            <a:r>
              <a:rPr lang="en-US" dirty="0"/>
              <a:t>Supervisors</a:t>
            </a:r>
            <a:endParaRPr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5F6BBC4-2096-B6F0-114D-1459DF4F69C9}"/>
              </a:ext>
            </a:extLst>
          </p:cNvPr>
          <p:cNvSpPr/>
          <p:nvPr/>
        </p:nvSpPr>
        <p:spPr>
          <a:xfrm>
            <a:off x="11848214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Leading Open Source GIS &amp; Best Freeware : QGIS | Spatial Post">
            <a:extLst>
              <a:ext uri="{FF2B5EF4-FFF2-40B4-BE49-F238E27FC236}">
                <a16:creationId xmlns:a16="http://schemas.microsoft.com/office/drawing/2014/main" id="{F0747271-7B05-6209-A947-005A280F6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00" y="1307051"/>
            <a:ext cx="5130799" cy="32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 (programming language) - Wikipedia">
            <a:extLst>
              <a:ext uri="{FF2B5EF4-FFF2-40B4-BE49-F238E27FC236}">
                <a16:creationId xmlns:a16="http://schemas.microsoft.com/office/drawing/2014/main" id="{AB22070F-6E57-ABE4-B92D-F2C128963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597" y="3623710"/>
            <a:ext cx="3854183" cy="298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ives">
            <a:extLst>
              <a:ext uri="{FF2B5EF4-FFF2-40B4-BE49-F238E27FC236}">
                <a16:creationId xmlns:a16="http://schemas.microsoft.com/office/drawing/2014/main" id="{D6D6401F-CDDC-D4DB-7480-231F522655CA}"/>
              </a:ext>
            </a:extLst>
          </p:cNvPr>
          <p:cNvSpPr txBox="1"/>
          <p:nvPr/>
        </p:nvSpPr>
        <p:spPr>
          <a:xfrm rot="16200000">
            <a:off x="-3506482" y="1859342"/>
            <a:ext cx="7868767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 MATERIALS AND METHODS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7" name="Picture 2" descr="The Prince Albert II of Monaco Foundation | IFAW">
            <a:extLst>
              <a:ext uri="{FF2B5EF4-FFF2-40B4-BE49-F238E27FC236}">
                <a16:creationId xmlns:a16="http://schemas.microsoft.com/office/drawing/2014/main" id="{47AF01B9-D585-8F5F-7BD9-75B6E3B54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C948923E-1E77-D429-D9C7-00522B5D5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2509DB3-25F4-09D6-4E1F-727C1DBF9F27}"/>
              </a:ext>
            </a:extLst>
          </p:cNvPr>
          <p:cNvSpPr/>
          <p:nvPr/>
        </p:nvSpPr>
        <p:spPr>
          <a:xfrm>
            <a:off x="11661058" y="6456507"/>
            <a:ext cx="759167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10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050" name="Picture 2" descr="Jupyter Notebooks: A Beginner's Guide! | by Pavan Belagatti | ITNEXT">
            <a:extLst>
              <a:ext uri="{FF2B5EF4-FFF2-40B4-BE49-F238E27FC236}">
                <a16:creationId xmlns:a16="http://schemas.microsoft.com/office/drawing/2014/main" id="{9DB1FB3B-3C2F-3F9C-37D7-715F9D547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882" y="3764561"/>
            <a:ext cx="6307886" cy="309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860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sults"/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141" name="Fig. 1: CDD vs Year for Kano"/>
          <p:cNvSpPr txBox="1"/>
          <p:nvPr/>
        </p:nvSpPr>
        <p:spPr>
          <a:xfrm>
            <a:off x="1657845" y="5253318"/>
            <a:ext cx="318292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sz="1200" b="1" dirty="0"/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Climatology of Cooling Degree Days for Kano</a:t>
            </a:r>
            <a:r>
              <a:rPr lang="en-US" sz="1200" b="1" dirty="0">
                <a:effectLst/>
              </a:rPr>
              <a:t> </a:t>
            </a:r>
            <a:endParaRPr sz="12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26A85F-6EFD-674F-4403-03EE60B6BE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0" y="2232212"/>
            <a:ext cx="5317828" cy="30121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08F447-0E3E-EFE1-5409-9BDEF8F60A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345" y="2223247"/>
            <a:ext cx="5541771" cy="3012141"/>
          </a:xfrm>
          <a:prstGeom prst="rect">
            <a:avLst/>
          </a:prstGeom>
        </p:spPr>
      </p:pic>
      <p:sp>
        <p:nvSpPr>
          <p:cNvPr id="4" name="Fig. 1: CDD vs Year for Kano">
            <a:extLst>
              <a:ext uri="{FF2B5EF4-FFF2-40B4-BE49-F238E27FC236}">
                <a16:creationId xmlns:a16="http://schemas.microsoft.com/office/drawing/2014/main" id="{3EC27B1E-85E9-B533-4B95-C3CB439DA228}"/>
              </a:ext>
            </a:extLst>
          </p:cNvPr>
          <p:cNvSpPr txBox="1"/>
          <p:nvPr/>
        </p:nvSpPr>
        <p:spPr>
          <a:xfrm>
            <a:off x="8067923" y="5235388"/>
            <a:ext cx="318292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sz="1200" b="1" dirty="0"/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Climatology of Cooling Degree Days for Kano</a:t>
            </a:r>
            <a:r>
              <a:rPr lang="en-US" sz="1200" b="1" dirty="0">
                <a:effectLst/>
              </a:rPr>
              <a:t> </a:t>
            </a:r>
            <a:endParaRPr sz="1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1D428F-FB7F-92B9-2639-770194B03EAF}"/>
              </a:ext>
            </a:extLst>
          </p:cNvPr>
          <p:cNvSpPr txBox="1"/>
          <p:nvPr/>
        </p:nvSpPr>
        <p:spPr>
          <a:xfrm>
            <a:off x="4062807" y="1478046"/>
            <a:ext cx="4269585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Trends in Cooling Degree-Days in Kano and Bamako</a:t>
            </a:r>
            <a:r>
              <a:rPr lang="en-US" sz="1400" dirty="0">
                <a:solidFill>
                  <a:schemeClr val="bg1"/>
                </a:solidFill>
                <a:effectLst/>
              </a:rPr>
              <a:t>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2" descr="The Prince Albert II of Monaco Foundation | IFAW">
            <a:extLst>
              <a:ext uri="{FF2B5EF4-FFF2-40B4-BE49-F238E27FC236}">
                <a16:creationId xmlns:a16="http://schemas.microsoft.com/office/drawing/2014/main" id="{2E675B49-2824-295B-C4E0-3A2B74C9C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7C86FA9F-48A1-D22E-1D16-E116D21A0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4732386-E4A2-51CC-1B90-2735E34D43CB}"/>
              </a:ext>
            </a:extLst>
          </p:cNvPr>
          <p:cNvSpPr/>
          <p:nvPr/>
        </p:nvSpPr>
        <p:spPr>
          <a:xfrm>
            <a:off x="11661058" y="6456507"/>
            <a:ext cx="759167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11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. 1: CDD vs Year for Kano">
            <a:extLst>
              <a:ext uri="{FF2B5EF4-FFF2-40B4-BE49-F238E27FC236}">
                <a16:creationId xmlns:a16="http://schemas.microsoft.com/office/drawing/2014/main" id="{AF6C281B-7DA5-7347-6A48-71271CCA654E}"/>
              </a:ext>
            </a:extLst>
          </p:cNvPr>
          <p:cNvSpPr txBox="1"/>
          <p:nvPr/>
        </p:nvSpPr>
        <p:spPr>
          <a:xfrm>
            <a:off x="1321365" y="6023400"/>
            <a:ext cx="482439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Relationship between CDD and </a:t>
            </a:r>
            <a:r>
              <a:rPr lang="en-GB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 Te</a:t>
            </a: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mperature for Kano</a:t>
            </a:r>
            <a:r>
              <a:rPr lang="en-US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ig. 1: CDD vs Year for Kano">
            <a:extLst>
              <a:ext uri="{FF2B5EF4-FFF2-40B4-BE49-F238E27FC236}">
                <a16:creationId xmlns:a16="http://schemas.microsoft.com/office/drawing/2014/main" id="{47835406-D516-37C1-B607-333C31998D55}"/>
              </a:ext>
            </a:extLst>
          </p:cNvPr>
          <p:cNvSpPr txBox="1"/>
          <p:nvPr/>
        </p:nvSpPr>
        <p:spPr>
          <a:xfrm>
            <a:off x="6816237" y="6023401"/>
            <a:ext cx="504400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Relationship between CDD and </a:t>
            </a:r>
            <a:r>
              <a:rPr lang="en-GB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 Te</a:t>
            </a: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mperature for Bamako</a:t>
            </a:r>
            <a:r>
              <a:rPr lang="en-US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66120B-9253-B75F-16DA-7023D5552460}"/>
              </a:ext>
            </a:extLst>
          </p:cNvPr>
          <p:cNvSpPr txBox="1"/>
          <p:nvPr/>
        </p:nvSpPr>
        <p:spPr>
          <a:xfrm>
            <a:off x="4358445" y="1321164"/>
            <a:ext cx="4254039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Trends in Cooling Degree-Days in Kano and Bamako</a:t>
            </a:r>
            <a:r>
              <a:rPr lang="en-US" sz="1400" dirty="0">
                <a:solidFill>
                  <a:schemeClr val="bg1"/>
                </a:solidFill>
                <a:effectLst/>
              </a:rPr>
              <a:t>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Results">
            <a:extLst>
              <a:ext uri="{FF2B5EF4-FFF2-40B4-BE49-F238E27FC236}">
                <a16:creationId xmlns:a16="http://schemas.microsoft.com/office/drawing/2014/main" id="{59B4E8FF-D5E4-F11F-8013-49F9C5F31F1E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9" name="Picture 2" descr="The Prince Albert II of Monaco Foundation | IFAW">
            <a:extLst>
              <a:ext uri="{FF2B5EF4-FFF2-40B4-BE49-F238E27FC236}">
                <a16:creationId xmlns:a16="http://schemas.microsoft.com/office/drawing/2014/main" id="{8F4CF5CA-360D-37FD-6E11-B51829B36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28FF73DA-906E-CE65-0629-3A3F2802A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graph with red dots&#10;&#10;AI-generated content may be incorrect.">
            <a:extLst>
              <a:ext uri="{FF2B5EF4-FFF2-40B4-BE49-F238E27FC236}">
                <a16:creationId xmlns:a16="http://schemas.microsoft.com/office/drawing/2014/main" id="{3523563B-5C0C-85A4-B0F7-02BF73C6F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58" y="2205617"/>
            <a:ext cx="5713611" cy="340117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F7AD2E-4BB2-F59E-DD1B-6C91DC90FE65}"/>
              </a:ext>
            </a:extLst>
          </p:cNvPr>
          <p:cNvSpPr/>
          <p:nvPr/>
        </p:nvSpPr>
        <p:spPr>
          <a:xfrm>
            <a:off x="7142415" y="2478156"/>
            <a:ext cx="773519" cy="92765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3" name="Picture 2" descr="A graph with red dots&#10;&#10;AI-generated content may be incorrect.">
            <a:extLst>
              <a:ext uri="{FF2B5EF4-FFF2-40B4-BE49-F238E27FC236}">
                <a16:creationId xmlns:a16="http://schemas.microsoft.com/office/drawing/2014/main" id="{78612F3D-F84D-055C-F31B-86425FF3C0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237" y="2349136"/>
            <a:ext cx="5130800" cy="31877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A95346D-868C-2163-00D5-FD147F212BC9}"/>
              </a:ext>
            </a:extLst>
          </p:cNvPr>
          <p:cNvSpPr/>
          <p:nvPr/>
        </p:nvSpPr>
        <p:spPr>
          <a:xfrm>
            <a:off x="11661058" y="6456507"/>
            <a:ext cx="759167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12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490343-10B5-8FD8-ACA1-659AD5AB21E6}"/>
              </a:ext>
            </a:extLst>
          </p:cNvPr>
          <p:cNvSpPr txBox="1"/>
          <p:nvPr/>
        </p:nvSpPr>
        <p:spPr>
          <a:xfrm>
            <a:off x="4358445" y="1321164"/>
            <a:ext cx="4254039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Trends in Cooling Degree-Days in Kano and Bamako</a:t>
            </a:r>
            <a:r>
              <a:rPr lang="en-US" sz="1400" dirty="0">
                <a:solidFill>
                  <a:schemeClr val="bg1"/>
                </a:solidFill>
                <a:effectLst/>
              </a:rPr>
              <a:t>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" name="Picture 2" descr="The Prince Albert II of Monaco Foundation | IFAW">
            <a:extLst>
              <a:ext uri="{FF2B5EF4-FFF2-40B4-BE49-F238E27FC236}">
                <a16:creationId xmlns:a16="http://schemas.microsoft.com/office/drawing/2014/main" id="{030CDAF7-ED7D-DD72-A227-07E34C6A3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84D1C911-78C6-D0F7-160A-8D0100AA6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sults">
            <a:extLst>
              <a:ext uri="{FF2B5EF4-FFF2-40B4-BE49-F238E27FC236}">
                <a16:creationId xmlns:a16="http://schemas.microsoft.com/office/drawing/2014/main" id="{921BE4AD-7BBA-710C-4899-2BB380EC80F3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9" name="Picture 8" descr="A chart with different colored squares&#10;&#10;Description automatically generated">
            <a:extLst>
              <a:ext uri="{FF2B5EF4-FFF2-40B4-BE49-F238E27FC236}">
                <a16:creationId xmlns:a16="http://schemas.microsoft.com/office/drawing/2014/main" id="{6EDD7995-22FD-CE62-45AC-11599D748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9" y="1903810"/>
            <a:ext cx="5661107" cy="3795762"/>
          </a:xfrm>
          <a:prstGeom prst="rect">
            <a:avLst/>
          </a:prstGeom>
        </p:spPr>
      </p:pic>
      <p:sp>
        <p:nvSpPr>
          <p:cNvPr id="10" name="Fig. 1: CDD vs Year for Kano">
            <a:extLst>
              <a:ext uri="{FF2B5EF4-FFF2-40B4-BE49-F238E27FC236}">
                <a16:creationId xmlns:a16="http://schemas.microsoft.com/office/drawing/2014/main" id="{65873027-B9FB-0B1A-E1FC-C1F4A22F2BF7}"/>
              </a:ext>
            </a:extLst>
          </p:cNvPr>
          <p:cNvSpPr txBox="1"/>
          <p:nvPr/>
        </p:nvSpPr>
        <p:spPr>
          <a:xfrm>
            <a:off x="2639176" y="5997911"/>
            <a:ext cx="1621596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lang="en-US" sz="1200" b="1" dirty="0"/>
              <a:t>Monthly CDD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for Kano</a:t>
            </a:r>
            <a:r>
              <a:rPr lang="en-US" sz="1200" b="1" dirty="0">
                <a:effectLst/>
              </a:rPr>
              <a:t> </a:t>
            </a:r>
            <a:endParaRPr lang="en-US" sz="1200" b="1" dirty="0"/>
          </a:p>
        </p:txBody>
      </p:sp>
      <p:sp>
        <p:nvSpPr>
          <p:cNvPr id="13" name="Fig. 1: CDD vs Year for Kano">
            <a:extLst>
              <a:ext uri="{FF2B5EF4-FFF2-40B4-BE49-F238E27FC236}">
                <a16:creationId xmlns:a16="http://schemas.microsoft.com/office/drawing/2014/main" id="{9D994C90-B203-4170-567A-0725D7FA8DE0}"/>
              </a:ext>
            </a:extLst>
          </p:cNvPr>
          <p:cNvSpPr txBox="1"/>
          <p:nvPr/>
        </p:nvSpPr>
        <p:spPr>
          <a:xfrm>
            <a:off x="8891799" y="6010368"/>
            <a:ext cx="1773882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lang="en-US" sz="1200" b="1" dirty="0"/>
              <a:t>Monthly CDD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for Bamako</a:t>
            </a:r>
            <a:endParaRPr lang="en-US" sz="1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EDA853-CA67-32FA-8FBB-FCF49E11EF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450" y="1856552"/>
            <a:ext cx="5661107" cy="384302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721E8AE-5D77-4A04-4C40-11380BA61584}"/>
              </a:ext>
            </a:extLst>
          </p:cNvPr>
          <p:cNvSpPr/>
          <p:nvPr/>
        </p:nvSpPr>
        <p:spPr>
          <a:xfrm>
            <a:off x="11661058" y="6456507"/>
            <a:ext cx="759167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13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96411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92F1DF-6616-9048-A190-F9774559FC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25" y="1991417"/>
            <a:ext cx="5612016" cy="2951500"/>
          </a:xfrm>
          <a:prstGeom prst="rect">
            <a:avLst/>
          </a:prstGeom>
        </p:spPr>
      </p:pic>
      <p:sp>
        <p:nvSpPr>
          <p:cNvPr id="3" name="Fig. 1: CDD vs Year for Kano">
            <a:extLst>
              <a:ext uri="{FF2B5EF4-FFF2-40B4-BE49-F238E27FC236}">
                <a16:creationId xmlns:a16="http://schemas.microsoft.com/office/drawing/2014/main" id="{F708FFAA-996A-9A47-72C6-703B2FE86415}"/>
              </a:ext>
            </a:extLst>
          </p:cNvPr>
          <p:cNvSpPr txBox="1"/>
          <p:nvPr/>
        </p:nvSpPr>
        <p:spPr>
          <a:xfrm>
            <a:off x="2132975" y="5019252"/>
            <a:ext cx="1995096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sz="1200" b="1" dirty="0"/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Climatology of HI for Kano</a:t>
            </a:r>
            <a:r>
              <a:rPr lang="en-US" sz="1200" b="1" dirty="0">
                <a:effectLst/>
              </a:rPr>
              <a:t> </a:t>
            </a:r>
            <a:endParaRPr sz="1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4A8206-5183-84E8-C85F-6B17F67471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841" y="1991417"/>
            <a:ext cx="5757159" cy="3027835"/>
          </a:xfrm>
          <a:prstGeom prst="rect">
            <a:avLst/>
          </a:prstGeom>
        </p:spPr>
      </p:pic>
      <p:sp>
        <p:nvSpPr>
          <p:cNvPr id="5" name="Fig. 1: CDD vs Year for Kano">
            <a:extLst>
              <a:ext uri="{FF2B5EF4-FFF2-40B4-BE49-F238E27FC236}">
                <a16:creationId xmlns:a16="http://schemas.microsoft.com/office/drawing/2014/main" id="{D96F5B07-4818-4809-9512-8F51B7B94C5C}"/>
              </a:ext>
            </a:extLst>
          </p:cNvPr>
          <p:cNvSpPr txBox="1"/>
          <p:nvPr/>
        </p:nvSpPr>
        <p:spPr>
          <a:xfrm>
            <a:off x="8479986" y="4942917"/>
            <a:ext cx="218264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sz="1200" b="1" dirty="0"/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Climatology of HI for Bamako</a:t>
            </a:r>
            <a:r>
              <a:rPr lang="en-US" sz="1200" b="1" dirty="0">
                <a:effectLst/>
              </a:rPr>
              <a:t> </a:t>
            </a:r>
            <a:endParaRPr sz="1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6CA54-31A5-8082-FB5E-C89F1403852D}"/>
              </a:ext>
            </a:extLst>
          </p:cNvPr>
          <p:cNvSpPr txBox="1"/>
          <p:nvPr/>
        </p:nvSpPr>
        <p:spPr>
          <a:xfrm>
            <a:off x="4361725" y="1314188"/>
            <a:ext cx="3523696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Trends in </a:t>
            </a:r>
            <a:r>
              <a:rPr lang="en-GB" sz="1400" b="1" dirty="0">
                <a:solidFill>
                  <a:schemeClr val="bg1"/>
                </a:solidFill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Heat Index</a:t>
            </a:r>
            <a:r>
              <a:rPr lang="en-GB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 in Kano and Bamako</a:t>
            </a:r>
            <a:r>
              <a:rPr lang="en-US" sz="1400" dirty="0">
                <a:solidFill>
                  <a:schemeClr val="bg1"/>
                </a:solidFill>
                <a:effectLst/>
              </a:rPr>
              <a:t>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0" name="Results">
            <a:extLst>
              <a:ext uri="{FF2B5EF4-FFF2-40B4-BE49-F238E27FC236}">
                <a16:creationId xmlns:a16="http://schemas.microsoft.com/office/drawing/2014/main" id="{552C4C73-CF02-AC45-F7E0-37AB4EDFDC21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11" name="Picture 2" descr="The Prince Albert II of Monaco Foundation | IFAW">
            <a:extLst>
              <a:ext uri="{FF2B5EF4-FFF2-40B4-BE49-F238E27FC236}">
                <a16:creationId xmlns:a16="http://schemas.microsoft.com/office/drawing/2014/main" id="{51A4E51C-9203-1612-ACC2-91E579C98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2322CCCA-59EC-C051-A0CD-9F1CDD8C8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0926505-7204-BAD7-D6CF-63BDBEF5EEA0}"/>
              </a:ext>
            </a:extLst>
          </p:cNvPr>
          <p:cNvSpPr/>
          <p:nvPr/>
        </p:nvSpPr>
        <p:spPr>
          <a:xfrm>
            <a:off x="11661058" y="6456507"/>
            <a:ext cx="759167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14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9CFA6D-46D4-95F1-B591-C123115E87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60" y="1959684"/>
            <a:ext cx="5284470" cy="35661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BC68A0-65E7-544C-5C2C-FC9D1B160A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37" y="1972522"/>
            <a:ext cx="5300345" cy="3576320"/>
          </a:xfrm>
          <a:prstGeom prst="rect">
            <a:avLst/>
          </a:prstGeom>
        </p:spPr>
      </p:pic>
      <p:sp>
        <p:nvSpPr>
          <p:cNvPr id="5" name="Fig. 1: CDD vs Year for Kano">
            <a:extLst>
              <a:ext uri="{FF2B5EF4-FFF2-40B4-BE49-F238E27FC236}">
                <a16:creationId xmlns:a16="http://schemas.microsoft.com/office/drawing/2014/main" id="{4B6BED5C-486E-7C1F-FB61-56FC57B3955F}"/>
              </a:ext>
            </a:extLst>
          </p:cNvPr>
          <p:cNvSpPr txBox="1"/>
          <p:nvPr/>
        </p:nvSpPr>
        <p:spPr>
          <a:xfrm>
            <a:off x="2150904" y="5536004"/>
            <a:ext cx="263309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lang="en-US" sz="1200" b="1" dirty="0"/>
              <a:t>Monthly Average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Heat Index for Kano</a:t>
            </a:r>
            <a:r>
              <a:rPr lang="en-US" sz="1200" b="1" dirty="0">
                <a:effectLst/>
              </a:rPr>
              <a:t> </a:t>
            </a:r>
            <a:endParaRPr sz="1200" b="1" dirty="0"/>
          </a:p>
        </p:txBody>
      </p:sp>
      <p:sp>
        <p:nvSpPr>
          <p:cNvPr id="6" name="Fig. 1: CDD vs Year for Kano">
            <a:extLst>
              <a:ext uri="{FF2B5EF4-FFF2-40B4-BE49-F238E27FC236}">
                <a16:creationId xmlns:a16="http://schemas.microsoft.com/office/drawing/2014/main" id="{745A5DED-AB7A-8B9E-3677-17B518C7EC02}"/>
              </a:ext>
            </a:extLst>
          </p:cNvPr>
          <p:cNvSpPr txBox="1"/>
          <p:nvPr/>
        </p:nvSpPr>
        <p:spPr>
          <a:xfrm>
            <a:off x="8225281" y="5548842"/>
            <a:ext cx="2820642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lang="en-US" sz="1200" b="1" dirty="0"/>
              <a:t>Monthly Average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Heat Index for Bamako</a:t>
            </a:r>
            <a:r>
              <a:rPr lang="en-US" sz="1200" b="1" dirty="0">
                <a:effectLst/>
              </a:rPr>
              <a:t> </a:t>
            </a:r>
            <a:endParaRPr sz="1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33118B-2A3F-B844-AE35-B58DD2F5239A}"/>
              </a:ext>
            </a:extLst>
          </p:cNvPr>
          <p:cNvSpPr txBox="1"/>
          <p:nvPr/>
        </p:nvSpPr>
        <p:spPr>
          <a:xfrm>
            <a:off x="4783995" y="1309158"/>
            <a:ext cx="3509403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Trends in </a:t>
            </a:r>
            <a:r>
              <a:rPr lang="en-GB" sz="1400" b="1" dirty="0">
                <a:solidFill>
                  <a:schemeClr val="bg1"/>
                </a:solidFill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Heat Index</a:t>
            </a:r>
            <a:r>
              <a:rPr lang="en-GB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 in Kano and Bamako</a:t>
            </a:r>
            <a:r>
              <a:rPr lang="en-US" sz="1400" dirty="0">
                <a:solidFill>
                  <a:schemeClr val="bg1"/>
                </a:solidFill>
                <a:effectLst/>
              </a:rPr>
              <a:t>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0" name="Picture 2" descr="The Prince Albert II of Monaco Foundation | IFAW">
            <a:extLst>
              <a:ext uri="{FF2B5EF4-FFF2-40B4-BE49-F238E27FC236}">
                <a16:creationId xmlns:a16="http://schemas.microsoft.com/office/drawing/2014/main" id="{D8855579-EC5D-1B1E-01F3-648F3658C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sults">
            <a:extLst>
              <a:ext uri="{FF2B5EF4-FFF2-40B4-BE49-F238E27FC236}">
                <a16:creationId xmlns:a16="http://schemas.microsoft.com/office/drawing/2014/main" id="{DBC4BA16-CD4F-6A30-C4E6-9D3A5DC97785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12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3E8035C5-768B-4CA4-70FA-0267E7803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52FBD71-9576-B104-FA86-25E38649598D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15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esults"/>
          <p:cNvSpPr txBox="1"/>
          <p:nvPr/>
        </p:nvSpPr>
        <p:spPr>
          <a:xfrm>
            <a:off x="4810027" y="-288763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endParaRPr dirty="0"/>
          </a:p>
        </p:txBody>
      </p:sp>
      <p:sp>
        <p:nvSpPr>
          <p:cNvPr id="6" name="Fig. 1: CDD vs Year for Kano">
            <a:extLst>
              <a:ext uri="{FF2B5EF4-FFF2-40B4-BE49-F238E27FC236}">
                <a16:creationId xmlns:a16="http://schemas.microsoft.com/office/drawing/2014/main" id="{9168CD52-E402-1FCB-5CE6-4AB5412B4D9A}"/>
              </a:ext>
            </a:extLst>
          </p:cNvPr>
          <p:cNvSpPr txBox="1"/>
          <p:nvPr/>
        </p:nvSpPr>
        <p:spPr>
          <a:xfrm>
            <a:off x="7009856" y="6400374"/>
            <a:ext cx="4316244" cy="45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pPr marL="0" marR="0" indent="4572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Temporal evolution of LULC classes for Bamako</a:t>
            </a:r>
            <a:endParaRPr lang="en-US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Fig. 1: CDD vs Year for Kano">
            <a:extLst>
              <a:ext uri="{FF2B5EF4-FFF2-40B4-BE49-F238E27FC236}">
                <a16:creationId xmlns:a16="http://schemas.microsoft.com/office/drawing/2014/main" id="{5865DE91-9EBB-8F69-556F-A40267A06C29}"/>
              </a:ext>
            </a:extLst>
          </p:cNvPr>
          <p:cNvSpPr txBox="1"/>
          <p:nvPr/>
        </p:nvSpPr>
        <p:spPr>
          <a:xfrm>
            <a:off x="1765953" y="6410581"/>
            <a:ext cx="4096632" cy="45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pPr marL="0" marR="0" indent="4572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Temporal evolution of LULC classes for Kano</a:t>
            </a:r>
            <a:endParaRPr lang="en-US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99AC5C-646F-1770-7669-8B134A1E0A27}"/>
              </a:ext>
            </a:extLst>
          </p:cNvPr>
          <p:cNvSpPr txBox="1"/>
          <p:nvPr/>
        </p:nvSpPr>
        <p:spPr>
          <a:xfrm>
            <a:off x="4379924" y="1147150"/>
            <a:ext cx="3940152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Analysis of LULC change for Kano and Bamako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" name="Results">
            <a:extLst>
              <a:ext uri="{FF2B5EF4-FFF2-40B4-BE49-F238E27FC236}">
                <a16:creationId xmlns:a16="http://schemas.microsoft.com/office/drawing/2014/main" id="{DF760898-7F03-93EA-2D65-F9B3E1D3BFAF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13" name="Picture 2" descr="The Prince Albert II of Monaco Foundation | IFAW">
            <a:extLst>
              <a:ext uri="{FF2B5EF4-FFF2-40B4-BE49-F238E27FC236}">
                <a16:creationId xmlns:a16="http://schemas.microsoft.com/office/drawing/2014/main" id="{A00F438D-CA14-0112-470C-1F6FF95FC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1C7E881B-5D06-EDCD-510B-C09FE17B0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0E921AA7-60F3-70DC-649D-A829F6620702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16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3645A2-462F-0407-8294-F2996A3009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5" r="10481" b="5418"/>
          <a:stretch/>
        </p:blipFill>
        <p:spPr bwMode="auto">
          <a:xfrm>
            <a:off x="7315201" y="1729054"/>
            <a:ext cx="4499314" cy="44404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5EAD68-F674-BB28-CAF8-7C63C3589A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0" r="16997" b="16636"/>
          <a:stretch/>
        </p:blipFill>
        <p:spPr bwMode="auto">
          <a:xfrm>
            <a:off x="1428659" y="1889221"/>
            <a:ext cx="4771219" cy="42349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C6C8CE-E5CF-3D27-7024-48F4D6A50C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75" y="2242622"/>
            <a:ext cx="5215328" cy="25893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01C6BE-21FA-EFE3-E9D7-5AE5A3890D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156" y="2242623"/>
            <a:ext cx="5215786" cy="2589352"/>
          </a:xfrm>
          <a:prstGeom prst="rect">
            <a:avLst/>
          </a:prstGeom>
        </p:spPr>
      </p:pic>
      <p:sp>
        <p:nvSpPr>
          <p:cNvPr id="6" name="Fig. 1: CDD vs Year for Kano">
            <a:extLst>
              <a:ext uri="{FF2B5EF4-FFF2-40B4-BE49-F238E27FC236}">
                <a16:creationId xmlns:a16="http://schemas.microsoft.com/office/drawing/2014/main" id="{45731358-54D2-574A-AD3D-6B9DC6A2CDAC}"/>
              </a:ext>
            </a:extLst>
          </p:cNvPr>
          <p:cNvSpPr txBox="1"/>
          <p:nvPr/>
        </p:nvSpPr>
        <p:spPr>
          <a:xfrm>
            <a:off x="1572752" y="4831975"/>
            <a:ext cx="4096632" cy="45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pPr marL="0" marR="0" indent="4572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Temporal evolution of LULC classes for Kano</a:t>
            </a:r>
            <a:endParaRPr lang="en-US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Fig. 1: CDD vs Year for Kano">
            <a:extLst>
              <a:ext uri="{FF2B5EF4-FFF2-40B4-BE49-F238E27FC236}">
                <a16:creationId xmlns:a16="http://schemas.microsoft.com/office/drawing/2014/main" id="{75B7B52B-7527-9D9B-53B8-698E5AD0E115}"/>
              </a:ext>
            </a:extLst>
          </p:cNvPr>
          <p:cNvSpPr txBox="1"/>
          <p:nvPr/>
        </p:nvSpPr>
        <p:spPr>
          <a:xfrm>
            <a:off x="7142927" y="4831975"/>
            <a:ext cx="4316244" cy="45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pPr marL="0" marR="0" indent="4572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Temporal evolution of LULC classes for Bamako</a:t>
            </a:r>
            <a:endParaRPr lang="en-US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A1C35C-2348-73ED-F5A8-739D52A0F328}"/>
              </a:ext>
            </a:extLst>
          </p:cNvPr>
          <p:cNvSpPr txBox="1"/>
          <p:nvPr/>
        </p:nvSpPr>
        <p:spPr>
          <a:xfrm>
            <a:off x="3003176" y="1810871"/>
            <a:ext cx="27347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E39785-4E41-95B9-BE6A-85EC15A0F074}"/>
              </a:ext>
            </a:extLst>
          </p:cNvPr>
          <p:cNvSpPr txBox="1"/>
          <p:nvPr/>
        </p:nvSpPr>
        <p:spPr>
          <a:xfrm>
            <a:off x="9327944" y="1822243"/>
            <a:ext cx="28469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b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CDBC2F-DAE9-A0F6-A65A-025D361E44F6}"/>
              </a:ext>
            </a:extLst>
          </p:cNvPr>
          <p:cNvSpPr txBox="1"/>
          <p:nvPr/>
        </p:nvSpPr>
        <p:spPr>
          <a:xfrm>
            <a:off x="4590050" y="1414510"/>
            <a:ext cx="3940152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Analysis of LULC change for Kano and Bamako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0" name="Results">
            <a:extLst>
              <a:ext uri="{FF2B5EF4-FFF2-40B4-BE49-F238E27FC236}">
                <a16:creationId xmlns:a16="http://schemas.microsoft.com/office/drawing/2014/main" id="{5BCF9E7E-DC9B-70B5-0C88-F603E4B4F90A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13" name="Picture 2" descr="The Prince Albert II of Monaco Foundation | IFAW">
            <a:extLst>
              <a:ext uri="{FF2B5EF4-FFF2-40B4-BE49-F238E27FC236}">
                <a16:creationId xmlns:a16="http://schemas.microsoft.com/office/drawing/2014/main" id="{CDEBB185-763F-57A3-8976-E6427DA43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349280CF-167E-597C-63C3-EDEA56991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2B84193E-AA16-ACC7-5794-9B1291835C49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17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0804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map&#10;&#10;AI-generated content may be incorrect.">
            <a:extLst>
              <a:ext uri="{FF2B5EF4-FFF2-40B4-BE49-F238E27FC236}">
                <a16:creationId xmlns:a16="http://schemas.microsoft.com/office/drawing/2014/main" id="{9D97D127-2C36-7459-7309-5E0854CC5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360" y="1763070"/>
            <a:ext cx="3698190" cy="4868606"/>
          </a:xfrm>
          <a:prstGeom prst="rect">
            <a:avLst/>
          </a:prstGeom>
        </p:spPr>
      </p:pic>
      <p:pic>
        <p:nvPicPr>
          <p:cNvPr id="5" name="Picture 4" descr="A collage of maps&#10;&#10;AI-generated content may be incorrect.">
            <a:extLst>
              <a:ext uri="{FF2B5EF4-FFF2-40B4-BE49-F238E27FC236}">
                <a16:creationId xmlns:a16="http://schemas.microsoft.com/office/drawing/2014/main" id="{CE145A3F-9E5D-4A05-5536-8F86BF628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547" y="1763070"/>
            <a:ext cx="3851345" cy="5027198"/>
          </a:xfrm>
          <a:prstGeom prst="rect">
            <a:avLst/>
          </a:prstGeom>
        </p:spPr>
      </p:pic>
      <p:pic>
        <p:nvPicPr>
          <p:cNvPr id="7" name="Picture 2" descr="The Prince Albert II of Monaco Foundation | IFAW">
            <a:extLst>
              <a:ext uri="{FF2B5EF4-FFF2-40B4-BE49-F238E27FC236}">
                <a16:creationId xmlns:a16="http://schemas.microsoft.com/office/drawing/2014/main" id="{CBD4A44F-D368-DB3F-DE28-98793FB3B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80F0B788-BC7F-CCA8-67B1-7CE6E72FE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B46F3F-17E6-CC69-9C8C-08A151EF5DA0}"/>
              </a:ext>
            </a:extLst>
          </p:cNvPr>
          <p:cNvSpPr txBox="1"/>
          <p:nvPr/>
        </p:nvSpPr>
        <p:spPr>
          <a:xfrm>
            <a:off x="2249672" y="6617900"/>
            <a:ext cx="2375077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Classified Criteria Layers for Kano</a:t>
            </a:r>
            <a:r>
              <a:rPr lang="en-NG" sz="1200" dirty="0">
                <a:effectLst/>
              </a:rPr>
              <a:t> </a:t>
            </a:r>
            <a:endParaRPr lang="en-NG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DD14F3-4261-1A5D-39E9-F8B992FDE71A}"/>
              </a:ext>
            </a:extLst>
          </p:cNvPr>
          <p:cNvSpPr txBox="1"/>
          <p:nvPr/>
        </p:nvSpPr>
        <p:spPr>
          <a:xfrm>
            <a:off x="5782734" y="6489467"/>
            <a:ext cx="6096000" cy="4054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Classified Restriction Layers for Kano</a:t>
            </a:r>
            <a:endParaRPr lang="en-NG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sults">
            <a:extLst>
              <a:ext uri="{FF2B5EF4-FFF2-40B4-BE49-F238E27FC236}">
                <a16:creationId xmlns:a16="http://schemas.microsoft.com/office/drawing/2014/main" id="{106E173B-5C1E-191C-6A4C-19F0F72EEF8F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3516FBB-8E6B-E0EA-3667-5DB04CB3F2F1}"/>
              </a:ext>
            </a:extLst>
          </p:cNvPr>
          <p:cNvSpPr/>
          <p:nvPr/>
        </p:nvSpPr>
        <p:spPr>
          <a:xfrm>
            <a:off x="11661058" y="6456507"/>
            <a:ext cx="759167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18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15C1D2-6A7B-B0CF-4FCD-DD51D7897E65}"/>
              </a:ext>
            </a:extLst>
          </p:cNvPr>
          <p:cNvSpPr txBox="1"/>
          <p:nvPr/>
        </p:nvSpPr>
        <p:spPr>
          <a:xfrm>
            <a:off x="5307981" y="1313516"/>
            <a:ext cx="1834434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Solar Site Suitability 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9880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The Prince Albert II of Monaco Foundation | IFAW">
            <a:extLst>
              <a:ext uri="{FF2B5EF4-FFF2-40B4-BE49-F238E27FC236}">
                <a16:creationId xmlns:a16="http://schemas.microsoft.com/office/drawing/2014/main" id="{A86C3D74-E8F7-2DD8-4856-B1B3138EF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F0B66705-0A97-A350-40B6-6830C8044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sults">
            <a:extLst>
              <a:ext uri="{FF2B5EF4-FFF2-40B4-BE49-F238E27FC236}">
                <a16:creationId xmlns:a16="http://schemas.microsoft.com/office/drawing/2014/main" id="{130848DB-2E28-1846-B9C8-1B9A30DC0FAA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9DE6BCC-DA19-8E8E-FD77-9756F3BE7C4F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19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7" name="Picture 6" descr="A map of different regions&#10;&#10;AI-generated content may be incorrect.">
            <a:extLst>
              <a:ext uri="{FF2B5EF4-FFF2-40B4-BE49-F238E27FC236}">
                <a16:creationId xmlns:a16="http://schemas.microsoft.com/office/drawing/2014/main" id="{0BCF573F-BBD5-800E-257D-1E9BBE6078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918" y="1866377"/>
            <a:ext cx="3725461" cy="48060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AD40C0-FF7B-A87E-1423-ECBE92D28006}"/>
              </a:ext>
            </a:extLst>
          </p:cNvPr>
          <p:cNvSpPr txBox="1"/>
          <p:nvPr/>
        </p:nvSpPr>
        <p:spPr>
          <a:xfrm>
            <a:off x="1772003" y="6620933"/>
            <a:ext cx="2802467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Classified Criteria Layers for 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Bamako</a:t>
            </a:r>
            <a:r>
              <a:rPr lang="en-NG" sz="1200" dirty="0">
                <a:effectLst/>
              </a:rPr>
              <a:t> </a:t>
            </a:r>
            <a:endParaRPr lang="en-NG" sz="1200" dirty="0"/>
          </a:p>
        </p:txBody>
      </p:sp>
      <p:pic>
        <p:nvPicPr>
          <p:cNvPr id="15" name="Picture 14" descr="A screenshot of a map&#10;&#10;AI-generated content may be incorrect.">
            <a:extLst>
              <a:ext uri="{FF2B5EF4-FFF2-40B4-BE49-F238E27FC236}">
                <a16:creationId xmlns:a16="http://schemas.microsoft.com/office/drawing/2014/main" id="{60B1F899-0B17-7BA2-A8D6-2443D073E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01" y="1887793"/>
            <a:ext cx="3484511" cy="478458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9EBB469-85AD-B89F-087F-56A6FAA27A9B}"/>
              </a:ext>
            </a:extLst>
          </p:cNvPr>
          <p:cNvSpPr txBox="1"/>
          <p:nvPr/>
        </p:nvSpPr>
        <p:spPr>
          <a:xfrm>
            <a:off x="6583727" y="6492500"/>
            <a:ext cx="6096000" cy="4054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Classified Restriction Layers for 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Bamako</a:t>
            </a:r>
            <a:endParaRPr lang="en-NG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ED22C6-910C-5DAD-0FB8-081F7225FCA8}"/>
              </a:ext>
            </a:extLst>
          </p:cNvPr>
          <p:cNvSpPr txBox="1"/>
          <p:nvPr/>
        </p:nvSpPr>
        <p:spPr>
          <a:xfrm>
            <a:off x="5307981" y="1313516"/>
            <a:ext cx="1834434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Solar Site Suitability 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1436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repeatCount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e Prince Albert II of Monaco Foundation | IFAW">
            <a:extLst>
              <a:ext uri="{FF2B5EF4-FFF2-40B4-BE49-F238E27FC236}">
                <a16:creationId xmlns:a16="http://schemas.microsoft.com/office/drawing/2014/main" id="{D773BD0F-E0A7-C4D3-4874-493717CBC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AC4E8E73-5CE0-A03F-1206-C95C816F1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ACKGROUND">
            <a:extLst>
              <a:ext uri="{FF2B5EF4-FFF2-40B4-BE49-F238E27FC236}">
                <a16:creationId xmlns:a16="http://schemas.microsoft.com/office/drawing/2014/main" id="{CC021FAB-8428-E1ED-5B98-C66801E9EEB8}"/>
              </a:ext>
            </a:extLst>
          </p:cNvPr>
          <p:cNvSpPr txBox="1"/>
          <p:nvPr/>
        </p:nvSpPr>
        <p:spPr>
          <a:xfrm rot="16200000">
            <a:off x="-1978035" y="1760602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b="1" dirty="0">
                <a:solidFill>
                  <a:schemeClr val="bg1"/>
                </a:solidFill>
              </a:rPr>
              <a:t>     </a:t>
            </a:r>
            <a:r>
              <a:rPr lang="en-US" sz="4000" dirty="0">
                <a:solidFill>
                  <a:schemeClr val="bg1"/>
                </a:solidFill>
              </a:rPr>
              <a:t>OUTLINE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5" name="Kagou Dicko">
            <a:extLst>
              <a:ext uri="{FF2B5EF4-FFF2-40B4-BE49-F238E27FC236}">
                <a16:creationId xmlns:a16="http://schemas.microsoft.com/office/drawing/2014/main" id="{37AB0992-BB44-21B1-0EB5-F2D9799C0C60}"/>
              </a:ext>
            </a:extLst>
          </p:cNvPr>
          <p:cNvSpPr txBox="1"/>
          <p:nvPr/>
        </p:nvSpPr>
        <p:spPr>
          <a:xfrm>
            <a:off x="1527698" y="1575404"/>
            <a:ext cx="4447059" cy="550509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ctr" defTabSz="1219200">
              <a:lnSpc>
                <a:spcPct val="90000"/>
              </a:lnSpc>
              <a:defRPr sz="2700">
                <a:latin typeface="Canela Text Regular"/>
                <a:ea typeface="Canela Text Regular"/>
                <a:cs typeface="Canela Text Regular"/>
                <a:sym typeface="Canela Text Regular"/>
              </a:defRPr>
            </a:lvl1pPr>
          </a:lstStyle>
          <a:p>
            <a:pPr algn="just">
              <a:lnSpc>
                <a:spcPct val="200000"/>
              </a:lnSpc>
            </a:pPr>
            <a:r>
              <a:rPr lang="en-US" sz="2000" b="1" dirty="0">
                <a:latin typeface="+mn-lt"/>
              </a:rPr>
              <a:t>BACKGROUND</a:t>
            </a:r>
          </a:p>
          <a:p>
            <a:pPr algn="just">
              <a:lnSpc>
                <a:spcPct val="200000"/>
              </a:lnSpc>
            </a:pPr>
            <a:r>
              <a:rPr lang="en-US" sz="2000" b="1" dirty="0">
                <a:latin typeface="+mn-lt"/>
              </a:rPr>
              <a:t>STUDY AREA</a:t>
            </a:r>
          </a:p>
          <a:p>
            <a:pPr algn="just">
              <a:lnSpc>
                <a:spcPct val="200000"/>
              </a:lnSpc>
            </a:pPr>
            <a:r>
              <a:rPr lang="en-US" sz="2000" b="1" dirty="0">
                <a:latin typeface="+mn-lt"/>
              </a:rPr>
              <a:t>RESEARCH OBJECTIVES</a:t>
            </a:r>
          </a:p>
          <a:p>
            <a:pPr algn="just">
              <a:lnSpc>
                <a:spcPct val="200000"/>
              </a:lnSpc>
            </a:pPr>
            <a:r>
              <a:rPr lang="en-US" sz="2000" b="1" dirty="0">
                <a:latin typeface="+mn-lt"/>
              </a:rPr>
              <a:t>JUSTIFICATION</a:t>
            </a:r>
          </a:p>
          <a:p>
            <a:pPr algn="just">
              <a:lnSpc>
                <a:spcPct val="200000"/>
              </a:lnSpc>
            </a:pPr>
            <a:r>
              <a:rPr lang="en-US" sz="2000" b="1" dirty="0">
                <a:latin typeface="+mn-lt"/>
              </a:rPr>
              <a:t>MATERIALS AND METHODS</a:t>
            </a:r>
          </a:p>
          <a:p>
            <a:pPr algn="just">
              <a:lnSpc>
                <a:spcPct val="200000"/>
              </a:lnSpc>
            </a:pPr>
            <a:r>
              <a:rPr lang="en-US" sz="2000" b="1" dirty="0">
                <a:latin typeface="+mn-lt"/>
              </a:rPr>
              <a:t>RESULTS</a:t>
            </a:r>
          </a:p>
          <a:p>
            <a:pPr algn="just">
              <a:lnSpc>
                <a:spcPct val="200000"/>
              </a:lnSpc>
            </a:pPr>
            <a:r>
              <a:rPr lang="en-US" sz="2000" b="1" dirty="0">
                <a:latin typeface="+mn-lt"/>
              </a:rPr>
              <a:t>CONCLUSION</a:t>
            </a:r>
          </a:p>
          <a:p>
            <a:pPr algn="just">
              <a:lnSpc>
                <a:spcPct val="200000"/>
              </a:lnSpc>
            </a:pPr>
            <a:r>
              <a:rPr lang="en-US" sz="2000" b="1" dirty="0">
                <a:latin typeface="+mn-lt"/>
              </a:rPr>
              <a:t>ACKNOWLEDGEMENTS</a:t>
            </a:r>
          </a:p>
          <a:p>
            <a:pPr algn="just">
              <a:lnSpc>
                <a:spcPct val="200000"/>
              </a:lnSpc>
            </a:pPr>
            <a:endParaRPr sz="2000" b="1" dirty="0">
              <a:latin typeface="+mn-lt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4ABE873-313D-20E8-CB5A-3F7FA65D7C73}"/>
              </a:ext>
            </a:extLst>
          </p:cNvPr>
          <p:cNvSpPr/>
          <p:nvPr/>
        </p:nvSpPr>
        <p:spPr>
          <a:xfrm>
            <a:off x="11848214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9001106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A94C09-39C8-F942-D85B-552E5CE0BB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3" t="3671" r="2042" b="3498"/>
          <a:stretch/>
        </p:blipFill>
        <p:spPr bwMode="auto">
          <a:xfrm>
            <a:off x="838189" y="1569158"/>
            <a:ext cx="5759255" cy="43942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The Prince Albert II of Monaco Foundation | IFAW">
            <a:extLst>
              <a:ext uri="{FF2B5EF4-FFF2-40B4-BE49-F238E27FC236}">
                <a16:creationId xmlns:a16="http://schemas.microsoft.com/office/drawing/2014/main" id="{D6AF739F-09D3-C1E4-2762-1ECAC9275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665A64A6-E8BD-E0A3-CDD3-E9A112466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C1CBA4-A6AF-E275-4CFF-E69DC2DBEFDA}"/>
              </a:ext>
            </a:extLst>
          </p:cNvPr>
          <p:cNvSpPr txBox="1"/>
          <p:nvPr/>
        </p:nvSpPr>
        <p:spPr>
          <a:xfrm>
            <a:off x="270682" y="6228019"/>
            <a:ext cx="6096000" cy="4575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Suitability Map for Solar Plant for Kano</a:t>
            </a:r>
            <a:endParaRPr lang="en-NG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06E778-1CA7-4F8B-5952-1B7C8A6BF3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8" t="3408" r="4822" b="2719"/>
          <a:stretch/>
        </p:blipFill>
        <p:spPr bwMode="auto">
          <a:xfrm>
            <a:off x="7004132" y="1569158"/>
            <a:ext cx="5187868" cy="48876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FDF61A-8C3A-2815-468D-D3332BAB20E4}"/>
              </a:ext>
            </a:extLst>
          </p:cNvPr>
          <p:cNvSpPr txBox="1"/>
          <p:nvPr/>
        </p:nvSpPr>
        <p:spPr>
          <a:xfrm>
            <a:off x="7289899" y="6228019"/>
            <a:ext cx="6096000" cy="4575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Suitability Map for Solar Plant for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Bamako</a:t>
            </a:r>
            <a:endParaRPr lang="en-NG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047E13A-8B85-F096-3FAB-AC13A4216556}"/>
              </a:ext>
            </a:extLst>
          </p:cNvPr>
          <p:cNvSpPr/>
          <p:nvPr/>
        </p:nvSpPr>
        <p:spPr>
          <a:xfrm>
            <a:off x="11661058" y="6456507"/>
            <a:ext cx="759167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20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1E6DE-3848-D02B-2070-4B223FB373FB}"/>
              </a:ext>
            </a:extLst>
          </p:cNvPr>
          <p:cNvSpPr txBox="1"/>
          <p:nvPr/>
        </p:nvSpPr>
        <p:spPr>
          <a:xfrm>
            <a:off x="5307981" y="1313516"/>
            <a:ext cx="1834434" cy="307777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Solar Site Suitability 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1072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. 1: CDD vs Year for Kano">
            <a:extLst>
              <a:ext uri="{FF2B5EF4-FFF2-40B4-BE49-F238E27FC236}">
                <a16:creationId xmlns:a16="http://schemas.microsoft.com/office/drawing/2014/main" id="{2B44DC30-B84C-DD69-893D-DB8E8F34B9F4}"/>
              </a:ext>
            </a:extLst>
          </p:cNvPr>
          <p:cNvSpPr txBox="1"/>
          <p:nvPr/>
        </p:nvSpPr>
        <p:spPr>
          <a:xfrm>
            <a:off x="9109788" y="6141279"/>
            <a:ext cx="1191991" cy="45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pPr marL="0" marR="0" indent="4572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Bamako</a:t>
            </a:r>
            <a:endParaRPr lang="en-US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Fig. 1: CDD vs Year for Kano">
            <a:extLst>
              <a:ext uri="{FF2B5EF4-FFF2-40B4-BE49-F238E27FC236}">
                <a16:creationId xmlns:a16="http://schemas.microsoft.com/office/drawing/2014/main" id="{1B913CFA-E6BA-E057-D771-F77EADA88D03}"/>
              </a:ext>
            </a:extLst>
          </p:cNvPr>
          <p:cNvSpPr txBox="1"/>
          <p:nvPr/>
        </p:nvSpPr>
        <p:spPr>
          <a:xfrm>
            <a:off x="2470195" y="6141279"/>
            <a:ext cx="1338112" cy="45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defTabSz="457200">
              <a:defRPr sz="1333"/>
            </a:lvl1pPr>
          </a:lstStyle>
          <a:p>
            <a:pPr marL="0" marR="0" indent="4572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Kano</a:t>
            </a:r>
            <a:endParaRPr lang="en-US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Picture 12" descr="The Prince Albert II of Monaco Foundation | IFAW">
            <a:extLst>
              <a:ext uri="{FF2B5EF4-FFF2-40B4-BE49-F238E27FC236}">
                <a16:creationId xmlns:a16="http://schemas.microsoft.com/office/drawing/2014/main" id="{1AAA761C-F9A3-C339-3CB1-A2F6A313B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63949CE2-6064-F328-BA8E-6CA1765AD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8022486-DCC7-0669-3BDC-88DF7B7765EF}"/>
              </a:ext>
            </a:extLst>
          </p:cNvPr>
          <p:cNvSpPr txBox="1"/>
          <p:nvPr/>
        </p:nvSpPr>
        <p:spPr>
          <a:xfrm>
            <a:off x="5234608" y="1467801"/>
            <a:ext cx="2080592" cy="369332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Electricity Sources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C45C230-3962-9A08-3484-9E0B1C7B46C8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21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" name="Picture 1" descr="A green and purple squares with white text&#10;&#10;AI-generated content may be incorrect.">
            <a:extLst>
              <a:ext uri="{FF2B5EF4-FFF2-40B4-BE49-F238E27FC236}">
                <a16:creationId xmlns:a16="http://schemas.microsoft.com/office/drawing/2014/main" id="{ABB2D671-3FA0-23FE-6618-AAADC363AC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24" y="2309031"/>
            <a:ext cx="5003800" cy="3669665"/>
          </a:xfrm>
          <a:prstGeom prst="rect">
            <a:avLst/>
          </a:prstGeom>
        </p:spPr>
      </p:pic>
      <p:pic>
        <p:nvPicPr>
          <p:cNvPr id="3" name="Picture 2" descr="A green and purple graph&#10;&#10;AI-generated content may be incorrect.">
            <a:extLst>
              <a:ext uri="{FF2B5EF4-FFF2-40B4-BE49-F238E27FC236}">
                <a16:creationId xmlns:a16="http://schemas.microsoft.com/office/drawing/2014/main" id="{29FCF3CE-1D87-511E-1800-AB34836FAB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22" y="2220154"/>
            <a:ext cx="5346700" cy="39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534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sults">
            <a:extLst>
              <a:ext uri="{FF2B5EF4-FFF2-40B4-BE49-F238E27FC236}">
                <a16:creationId xmlns:a16="http://schemas.microsoft.com/office/drawing/2014/main" id="{B1327B62-8421-9478-3A11-6899A46552B6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BBDD9C-4649-A094-3A12-95DFB7A772E8}"/>
              </a:ext>
            </a:extLst>
          </p:cNvPr>
          <p:cNvSpPr txBox="1"/>
          <p:nvPr/>
        </p:nvSpPr>
        <p:spPr>
          <a:xfrm>
            <a:off x="4959357" y="1267628"/>
            <a:ext cx="2670850" cy="369332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Cooking Energy Choices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2" descr="The Prince Albert II of Monaco Foundation | IFAW">
            <a:extLst>
              <a:ext uri="{FF2B5EF4-FFF2-40B4-BE49-F238E27FC236}">
                <a16:creationId xmlns:a16="http://schemas.microsoft.com/office/drawing/2014/main" id="{246D7D51-C929-2207-0E9C-89508AA96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A7FDEDDB-0A9E-2602-04E3-23EB42968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ig. 1: CDD vs Year for Kano">
            <a:extLst>
              <a:ext uri="{FF2B5EF4-FFF2-40B4-BE49-F238E27FC236}">
                <a16:creationId xmlns:a16="http://schemas.microsoft.com/office/drawing/2014/main" id="{42962704-BE29-4DAB-9410-307792047F05}"/>
              </a:ext>
            </a:extLst>
          </p:cNvPr>
          <p:cNvSpPr txBox="1"/>
          <p:nvPr/>
        </p:nvSpPr>
        <p:spPr>
          <a:xfrm>
            <a:off x="7770498" y="5697009"/>
            <a:ext cx="5512001" cy="45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defTabSz="457200">
              <a:defRPr sz="1333"/>
            </a:lvl1pPr>
          </a:lstStyle>
          <a:p>
            <a:pPr marL="0" marR="0" indent="4572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Cooking energy choice for Bamako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CAD3F04-8D99-C06F-9D37-0751FF3DF970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22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3" name="Picture 2" descr="A graph of energy consumption&#10;&#10;AI-generated content may be incorrect.">
            <a:extLst>
              <a:ext uri="{FF2B5EF4-FFF2-40B4-BE49-F238E27FC236}">
                <a16:creationId xmlns:a16="http://schemas.microsoft.com/office/drawing/2014/main" id="{63A11616-DF69-0B07-852D-684AE4F961B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5"/>
          <a:stretch/>
        </p:blipFill>
        <p:spPr bwMode="auto">
          <a:xfrm>
            <a:off x="1176682" y="2583122"/>
            <a:ext cx="5118100" cy="3340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A graph with blue and orange bars&#10;&#10;AI-generated content may be incorrect.">
            <a:extLst>
              <a:ext uri="{FF2B5EF4-FFF2-40B4-BE49-F238E27FC236}">
                <a16:creationId xmlns:a16="http://schemas.microsoft.com/office/drawing/2014/main" id="{7373006B-D813-90A8-A680-CB2AEB8ED86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1"/>
          <a:stretch/>
        </p:blipFill>
        <p:spPr bwMode="auto">
          <a:xfrm>
            <a:off x="6460490" y="2583122"/>
            <a:ext cx="5731510" cy="3340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Fig. 1: CDD vs Year for Kano">
            <a:extLst>
              <a:ext uri="{FF2B5EF4-FFF2-40B4-BE49-F238E27FC236}">
                <a16:creationId xmlns:a16="http://schemas.microsoft.com/office/drawing/2014/main" id="{CE879D7A-D2E6-0331-5FC1-D6946FA2EF7C}"/>
              </a:ext>
            </a:extLst>
          </p:cNvPr>
          <p:cNvSpPr txBox="1"/>
          <p:nvPr/>
        </p:nvSpPr>
        <p:spPr>
          <a:xfrm>
            <a:off x="1505237" y="5694409"/>
            <a:ext cx="5512001" cy="45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defTabSz="457200">
              <a:defRPr sz="1333"/>
            </a:lvl1pPr>
          </a:lstStyle>
          <a:p>
            <a:pPr marL="0" marR="0" indent="4572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Cooking energy choice for Kano</a:t>
            </a:r>
          </a:p>
        </p:txBody>
      </p:sp>
    </p:spTree>
    <p:extLst>
      <p:ext uri="{BB962C8B-B14F-4D97-AF65-F5344CB8AC3E}">
        <p14:creationId xmlns:p14="http://schemas.microsoft.com/office/powerpoint/2010/main" val="4121900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163057-EA11-8CCC-443D-1C8C899EA620}"/>
              </a:ext>
            </a:extLst>
          </p:cNvPr>
          <p:cNvSpPr txBox="1"/>
          <p:nvPr/>
        </p:nvSpPr>
        <p:spPr>
          <a:xfrm>
            <a:off x="5234609" y="1467801"/>
            <a:ext cx="1470992" cy="369332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Solar Farms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 descr="The Prince Albert II of Monaco Foundation | IFAW">
            <a:extLst>
              <a:ext uri="{FF2B5EF4-FFF2-40B4-BE49-F238E27FC236}">
                <a16:creationId xmlns:a16="http://schemas.microsoft.com/office/drawing/2014/main" id="{23AEF551-FBA2-1CBD-5647-9A582E2D2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967FBD01-3095-56A1-5349-193871385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631684C-F7CD-9241-D872-DB5E20DF0670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23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5" name="Picture 4" descr="A blue and yellow pie chart&#10;&#10;AI-generated content may be incorrect.">
            <a:extLst>
              <a:ext uri="{FF2B5EF4-FFF2-40B4-BE49-F238E27FC236}">
                <a16:creationId xmlns:a16="http://schemas.microsoft.com/office/drawing/2014/main" id="{6C917EA6-4076-2031-57A3-4189856CAC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7" b="7903"/>
          <a:stretch/>
        </p:blipFill>
        <p:spPr bwMode="auto">
          <a:xfrm>
            <a:off x="1023504" y="2836515"/>
            <a:ext cx="5219700" cy="28682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A blue circle with text&#10;&#10;AI-generated content may be incorrect.">
            <a:extLst>
              <a:ext uri="{FF2B5EF4-FFF2-40B4-BE49-F238E27FC236}">
                <a16:creationId xmlns:a16="http://schemas.microsoft.com/office/drawing/2014/main" id="{A00A0F7F-D41F-F54F-D895-FB7ADBA1E6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7" b="9465"/>
          <a:stretch/>
        </p:blipFill>
        <p:spPr bwMode="auto">
          <a:xfrm>
            <a:off x="6743969" y="2962879"/>
            <a:ext cx="5270500" cy="26155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CD48D4-46A3-6014-5642-2501283EB4B6}"/>
              </a:ext>
            </a:extLst>
          </p:cNvPr>
          <p:cNvSpPr txBox="1"/>
          <p:nvPr/>
        </p:nvSpPr>
        <p:spPr>
          <a:xfrm>
            <a:off x="574965" y="5704810"/>
            <a:ext cx="6130636" cy="561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Number and Capacity of Solar Farms in Kano</a:t>
            </a:r>
            <a:endParaRPr lang="en-NG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07D015-D249-4658-0BD7-7E5CEF73F413}"/>
              </a:ext>
            </a:extLst>
          </p:cNvPr>
          <p:cNvSpPr txBox="1"/>
          <p:nvPr/>
        </p:nvSpPr>
        <p:spPr>
          <a:xfrm>
            <a:off x="6400801" y="5704810"/>
            <a:ext cx="6130636" cy="561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Number and Capacity of Solar Farms in Bamako</a:t>
            </a:r>
            <a:endParaRPr lang="en-NG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3327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CD35038-440E-A549-5881-9DD214745E14}"/>
              </a:ext>
            </a:extLst>
          </p:cNvPr>
          <p:cNvSpPr txBox="1"/>
          <p:nvPr/>
        </p:nvSpPr>
        <p:spPr>
          <a:xfrm>
            <a:off x="3109622" y="6163629"/>
            <a:ext cx="3648732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Confirmatory Factor Analysis for Kano</a:t>
            </a:r>
            <a:endParaRPr lang="en-US" sz="1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0014BB-F08D-1075-CFCB-8B1264D6E3FD}"/>
              </a:ext>
            </a:extLst>
          </p:cNvPr>
          <p:cNvSpPr txBox="1"/>
          <p:nvPr/>
        </p:nvSpPr>
        <p:spPr>
          <a:xfrm>
            <a:off x="7689961" y="6160638"/>
            <a:ext cx="3917673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Confirmatory Factor Analysis for Bamako</a:t>
            </a:r>
            <a:endParaRPr lang="en-US" sz="16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70F96E-8FF3-02AF-70A4-44279C948A06}"/>
              </a:ext>
            </a:extLst>
          </p:cNvPr>
          <p:cNvSpPr txBox="1"/>
          <p:nvPr/>
        </p:nvSpPr>
        <p:spPr>
          <a:xfrm>
            <a:off x="4068627" y="1265988"/>
            <a:ext cx="4509247" cy="369332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Confirmatory Factor for Kano and Bamako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sults">
            <a:extLst>
              <a:ext uri="{FF2B5EF4-FFF2-40B4-BE49-F238E27FC236}">
                <a16:creationId xmlns:a16="http://schemas.microsoft.com/office/drawing/2014/main" id="{9A93456E-9A6C-9D6B-EE28-1D3AB94655B1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5" name="Picture 2" descr="The Prince Albert II of Monaco Foundation | IFAW">
            <a:extLst>
              <a:ext uri="{FF2B5EF4-FFF2-40B4-BE49-F238E27FC236}">
                <a16:creationId xmlns:a16="http://schemas.microsoft.com/office/drawing/2014/main" id="{9F7FCD6A-A46F-E315-E658-CD0A625BE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3124F507-4A68-AE70-9524-2D2ECC947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37DA830-D4C6-A85C-7B69-28C006146A4C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24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3" name="Picture 2" descr="A diagram of 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F56D5C9A-039C-739B-A6C5-12640F5328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865" y="2015914"/>
            <a:ext cx="8281769" cy="41026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9753B7-A21B-9C5E-39A1-A6BBDC592BFB}"/>
              </a:ext>
            </a:extLst>
          </p:cNvPr>
          <p:cNvSpPr txBox="1"/>
          <p:nvPr/>
        </p:nvSpPr>
        <p:spPr>
          <a:xfrm>
            <a:off x="984276" y="2586318"/>
            <a:ext cx="2980822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kern="100" dirty="0">
                <a:solidFill>
                  <a:srgbClr val="00B0F0"/>
                </a:solidFill>
              </a:rPr>
              <a:t>ED = Energy demand</a:t>
            </a:r>
          </a:p>
          <a:p>
            <a:r>
              <a:rPr lang="en-US" sz="1200" kern="100" dirty="0">
                <a:solidFill>
                  <a:srgbClr val="00B0F0"/>
                </a:solidFill>
              </a:rPr>
              <a:t>ENK = Environmental knowledge </a:t>
            </a:r>
          </a:p>
          <a:p>
            <a:r>
              <a:rPr lang="en-US" sz="1200" kern="100" dirty="0">
                <a:solidFill>
                  <a:srgbClr val="00B0F0"/>
                </a:solidFill>
              </a:rPr>
              <a:t>SA = Social acceptance</a:t>
            </a:r>
          </a:p>
          <a:p>
            <a:r>
              <a:rPr lang="en-US" sz="1200" kern="100" dirty="0">
                <a:solidFill>
                  <a:srgbClr val="00B0F0"/>
                </a:solidFill>
                <a:effectLst/>
                <a:ea typeface="Calibri" panose="020F0502020204030204" pitchFamily="34" charset="0"/>
              </a:rPr>
              <a:t>ARE = Beliefs about the advantage of renewable energy</a:t>
            </a:r>
            <a:r>
              <a:rPr lang="en-GB" sz="1200" dirty="0">
                <a:solidFill>
                  <a:srgbClr val="00B0F0"/>
                </a:solidFill>
                <a:effectLst/>
              </a:rPr>
              <a:t> </a:t>
            </a:r>
          </a:p>
          <a:p>
            <a:r>
              <a:rPr lang="en-GB" sz="1200" dirty="0">
                <a:solidFill>
                  <a:srgbClr val="00B0F0"/>
                </a:solidFill>
              </a:rPr>
              <a:t>BRC = </a:t>
            </a:r>
            <a:r>
              <a:rPr lang="en-US" sz="1200" kern="100" dirty="0">
                <a:solidFill>
                  <a:srgbClr val="00B0F0"/>
                </a:solidFill>
                <a:effectLst/>
                <a:ea typeface="Calibri" panose="020F0502020204030204" pitchFamily="34" charset="0"/>
              </a:rPr>
              <a:t>Beliefs about Renewable Energy Cost</a:t>
            </a:r>
            <a:r>
              <a:rPr lang="en-GB" sz="1200" dirty="0">
                <a:solidFill>
                  <a:srgbClr val="00B0F0"/>
                </a:solidFill>
                <a:effectLst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0C0EAE-5D2B-C39D-F2C1-ED678864B8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964" y="1805002"/>
            <a:ext cx="4993330" cy="496385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B58BED-9253-ED31-8583-59E0F2C6E37B}"/>
              </a:ext>
            </a:extLst>
          </p:cNvPr>
          <p:cNvSpPr txBox="1"/>
          <p:nvPr/>
        </p:nvSpPr>
        <p:spPr>
          <a:xfrm>
            <a:off x="3585882" y="6449300"/>
            <a:ext cx="5737412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Confirmatory Factor Analysis for the pooling 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Kano</a:t>
            </a:r>
            <a:r>
              <a:rPr lang="en-US" sz="1600" i="1" dirty="0" err="1">
                <a:effectLst/>
                <a:latin typeface="Nimbus Roman No9 L"/>
              </a:rPr>
              <a:t>∩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Bamako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1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07627-3D29-E30C-CB96-990B34D0DCB5}"/>
              </a:ext>
            </a:extLst>
          </p:cNvPr>
          <p:cNvSpPr txBox="1"/>
          <p:nvPr/>
        </p:nvSpPr>
        <p:spPr>
          <a:xfrm>
            <a:off x="4329964" y="1435670"/>
            <a:ext cx="4509247" cy="369332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Confirmatory Factor for Kano and Bamako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sults">
            <a:extLst>
              <a:ext uri="{FF2B5EF4-FFF2-40B4-BE49-F238E27FC236}">
                <a16:creationId xmlns:a16="http://schemas.microsoft.com/office/drawing/2014/main" id="{E6E073DE-B92F-DC37-7762-51B7A7875694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9" name="Picture 2" descr="The Prince Albert II of Monaco Foundation | IFAW">
            <a:extLst>
              <a:ext uri="{FF2B5EF4-FFF2-40B4-BE49-F238E27FC236}">
                <a16:creationId xmlns:a16="http://schemas.microsoft.com/office/drawing/2014/main" id="{4B7E8157-3AC3-CE19-866C-2C44D4A15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94136E87-4E44-E819-4FBF-0028FB4E9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76FCEB55-DCBB-9AE1-6C39-5D5B91E8D15A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25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09AE4A-3D64-74A2-DB35-E8CCDDC16C92}"/>
              </a:ext>
            </a:extLst>
          </p:cNvPr>
          <p:cNvSpPr txBox="1"/>
          <p:nvPr/>
        </p:nvSpPr>
        <p:spPr>
          <a:xfrm>
            <a:off x="1126961" y="3839503"/>
            <a:ext cx="2980822" cy="1200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kern="100" dirty="0">
                <a:solidFill>
                  <a:srgbClr val="00B0F0"/>
                </a:solidFill>
              </a:rPr>
              <a:t>ED = Energy demand</a:t>
            </a:r>
          </a:p>
          <a:p>
            <a:r>
              <a:rPr lang="en-US" sz="1200" kern="100" dirty="0">
                <a:solidFill>
                  <a:srgbClr val="00B0F0"/>
                </a:solidFill>
              </a:rPr>
              <a:t>ENK = Environmental knowledge </a:t>
            </a:r>
          </a:p>
          <a:p>
            <a:r>
              <a:rPr lang="en-US" sz="1200" kern="100" dirty="0">
                <a:solidFill>
                  <a:srgbClr val="00B0F0"/>
                </a:solidFill>
              </a:rPr>
              <a:t>SA = Social acceptance</a:t>
            </a:r>
          </a:p>
          <a:p>
            <a:r>
              <a:rPr lang="en-US" sz="1200" kern="100" dirty="0">
                <a:solidFill>
                  <a:srgbClr val="00B0F0"/>
                </a:solidFill>
                <a:effectLst/>
                <a:ea typeface="Calibri" panose="020F0502020204030204" pitchFamily="34" charset="0"/>
              </a:rPr>
              <a:t>ARE = Beliefs about the advantage of renewable energy</a:t>
            </a:r>
            <a:r>
              <a:rPr lang="en-GB" sz="1200" dirty="0">
                <a:solidFill>
                  <a:srgbClr val="00B0F0"/>
                </a:solidFill>
                <a:effectLst/>
              </a:rPr>
              <a:t> </a:t>
            </a:r>
          </a:p>
          <a:p>
            <a:r>
              <a:rPr lang="en-GB" sz="1200" dirty="0">
                <a:solidFill>
                  <a:srgbClr val="00B0F0"/>
                </a:solidFill>
              </a:rPr>
              <a:t>BRC = </a:t>
            </a:r>
            <a:r>
              <a:rPr lang="en-US" sz="1200" kern="100" dirty="0">
                <a:solidFill>
                  <a:srgbClr val="00B0F0"/>
                </a:solidFill>
                <a:effectLst/>
                <a:ea typeface="Calibri" panose="020F0502020204030204" pitchFamily="34" charset="0"/>
              </a:rPr>
              <a:t>Beliefs about Renewable Energy Cost</a:t>
            </a:r>
            <a:r>
              <a:rPr lang="en-GB" sz="1200" dirty="0">
                <a:solidFill>
                  <a:srgbClr val="00B0F0"/>
                </a:solidFill>
                <a:effectLst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A551A1-07FE-C136-26B9-FF201FDEE097}"/>
              </a:ext>
            </a:extLst>
          </p:cNvPr>
          <p:cNvSpPr txBox="1"/>
          <p:nvPr/>
        </p:nvSpPr>
        <p:spPr>
          <a:xfrm>
            <a:off x="4256328" y="6037193"/>
            <a:ext cx="180717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 for Kano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269257-018C-CBF6-141F-46AA73F1228D}"/>
              </a:ext>
            </a:extLst>
          </p:cNvPr>
          <p:cNvSpPr txBox="1"/>
          <p:nvPr/>
        </p:nvSpPr>
        <p:spPr>
          <a:xfrm>
            <a:off x="9060717" y="5939503"/>
            <a:ext cx="202233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 for Bamako</a:t>
            </a:r>
            <a:endParaRPr lang="en-US" b="1" dirty="0"/>
          </a:p>
        </p:txBody>
      </p:sp>
      <p:pic>
        <p:nvPicPr>
          <p:cNvPr id="7" name="Picture 6" descr="A diagram of a red color scheme&#10;&#10;Description automatically generated">
            <a:extLst>
              <a:ext uri="{FF2B5EF4-FFF2-40B4-BE49-F238E27FC236}">
                <a16:creationId xmlns:a16="http://schemas.microsoft.com/office/drawing/2014/main" id="{1E123D87-1A9D-3DC7-24E4-159D36FDB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960" y="2550121"/>
            <a:ext cx="3317019" cy="31546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B844B2-4E7B-E128-CFAF-B8F8D80A44C7}"/>
              </a:ext>
            </a:extLst>
          </p:cNvPr>
          <p:cNvSpPr txBox="1"/>
          <p:nvPr/>
        </p:nvSpPr>
        <p:spPr>
          <a:xfrm>
            <a:off x="9721941" y="2513250"/>
            <a:ext cx="34994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b</a:t>
            </a:r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5F29C6-4AD0-01B8-AB8E-25C56EAE45D3}"/>
              </a:ext>
            </a:extLst>
          </p:cNvPr>
          <p:cNvSpPr txBox="1"/>
          <p:nvPr/>
        </p:nvSpPr>
        <p:spPr>
          <a:xfrm>
            <a:off x="5027475" y="1496933"/>
            <a:ext cx="3101777" cy="369332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SEM for Kano and Bamako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sults">
            <a:extLst>
              <a:ext uri="{FF2B5EF4-FFF2-40B4-BE49-F238E27FC236}">
                <a16:creationId xmlns:a16="http://schemas.microsoft.com/office/drawing/2014/main" id="{AFC3B655-B5EE-F912-E9DB-ABECE55B97FE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8" name="Picture 2" descr="The Prince Albert II of Monaco Foundation | IFAW">
            <a:extLst>
              <a:ext uri="{FF2B5EF4-FFF2-40B4-BE49-F238E27FC236}">
                <a16:creationId xmlns:a16="http://schemas.microsoft.com/office/drawing/2014/main" id="{A71FA5C6-1454-9CAC-1C63-7CF41555A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A0FA9692-0674-C174-1781-30EE61757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B350DC74-428F-0E65-A4CA-4CD7052D118A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26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ABCE06-A7F3-1E86-7FC1-7CC8B5DAB208}"/>
              </a:ext>
            </a:extLst>
          </p:cNvPr>
          <p:cNvSpPr txBox="1"/>
          <p:nvPr/>
        </p:nvSpPr>
        <p:spPr>
          <a:xfrm>
            <a:off x="1073151" y="3514060"/>
            <a:ext cx="2980822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kern="100" dirty="0">
                <a:solidFill>
                  <a:srgbClr val="00B0F0"/>
                </a:solidFill>
              </a:rPr>
              <a:t>ED = Energy demand</a:t>
            </a:r>
          </a:p>
          <a:p>
            <a:r>
              <a:rPr lang="en-US" sz="1200" kern="100" dirty="0">
                <a:solidFill>
                  <a:srgbClr val="00B0F0"/>
                </a:solidFill>
              </a:rPr>
              <a:t>ENK = Environmental knowledge </a:t>
            </a:r>
          </a:p>
          <a:p>
            <a:r>
              <a:rPr lang="en-US" sz="1200" kern="100" dirty="0">
                <a:solidFill>
                  <a:srgbClr val="00B0F0"/>
                </a:solidFill>
              </a:rPr>
              <a:t>SA = Social acceptance</a:t>
            </a:r>
          </a:p>
          <a:p>
            <a:r>
              <a:rPr lang="en-US" sz="1200" kern="100" dirty="0">
                <a:solidFill>
                  <a:srgbClr val="00B0F0"/>
                </a:solidFill>
                <a:effectLst/>
                <a:ea typeface="Calibri" panose="020F0502020204030204" pitchFamily="34" charset="0"/>
              </a:rPr>
              <a:t>ARE = Beliefs about the advantage of renewable energy</a:t>
            </a:r>
            <a:r>
              <a:rPr lang="en-GB" sz="1200" dirty="0">
                <a:solidFill>
                  <a:srgbClr val="00B0F0"/>
                </a:solidFill>
                <a:effectLst/>
              </a:rPr>
              <a:t> </a:t>
            </a:r>
          </a:p>
          <a:p>
            <a:r>
              <a:rPr lang="en-GB" sz="1200" dirty="0">
                <a:solidFill>
                  <a:srgbClr val="00B0F0"/>
                </a:solidFill>
              </a:rPr>
              <a:t>BRC = </a:t>
            </a:r>
            <a:r>
              <a:rPr lang="en-US" sz="1200" kern="100" dirty="0">
                <a:solidFill>
                  <a:srgbClr val="00B0F0"/>
                </a:solidFill>
                <a:effectLst/>
                <a:ea typeface="Calibri" panose="020F0502020204030204" pitchFamily="34" charset="0"/>
              </a:rPr>
              <a:t>Beliefs about Renewable Energy Cost</a:t>
            </a:r>
            <a:r>
              <a:rPr lang="en-GB" sz="1200" dirty="0">
                <a:solidFill>
                  <a:srgbClr val="00B0F0"/>
                </a:solidFill>
                <a:effectLst/>
              </a:rPr>
              <a:t> </a:t>
            </a:r>
          </a:p>
          <a:p>
            <a:r>
              <a:rPr lang="en-GB" sz="1200" dirty="0">
                <a:solidFill>
                  <a:srgbClr val="00B0F0"/>
                </a:solidFill>
              </a:rPr>
              <a:t>RED = Renewable energy development</a:t>
            </a:r>
            <a:endParaRPr lang="en-US" sz="1200" dirty="0">
              <a:solidFill>
                <a:srgbClr val="00B0F0"/>
              </a:solidFill>
            </a:endParaRPr>
          </a:p>
        </p:txBody>
      </p:sp>
      <p:pic>
        <p:nvPicPr>
          <p:cNvPr id="12" name="Picture 11" descr="A diagram of a red diagram&#10;&#10;AI-generated content may be incorrect.">
            <a:extLst>
              <a:ext uri="{FF2B5EF4-FFF2-40B4-BE49-F238E27FC236}">
                <a16:creationId xmlns:a16="http://schemas.microsoft.com/office/drawing/2014/main" id="{33759855-E366-B866-4E7C-9423C2E1E9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039" y="2376412"/>
            <a:ext cx="3421811" cy="340854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0CDA52-BAC7-1DA2-CF2A-87652F5FA647}"/>
              </a:ext>
            </a:extLst>
          </p:cNvPr>
          <p:cNvSpPr txBox="1"/>
          <p:nvPr/>
        </p:nvSpPr>
        <p:spPr>
          <a:xfrm>
            <a:off x="4545111" y="1333246"/>
            <a:ext cx="3101777" cy="369332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effectLst/>
                <a:latin typeface="Times"/>
                <a:ea typeface="Times New Roman" panose="02020603050405020304" pitchFamily="18" charset="0"/>
                <a:cs typeface="Times New Roman" panose="02020603050405020304" pitchFamily="18" charset="0"/>
              </a:rPr>
              <a:t>SEM for Kano and Bamako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A diagram of a red triangle&#10;&#10;Description automatically generated">
            <a:extLst>
              <a:ext uri="{FF2B5EF4-FFF2-40B4-BE49-F238E27FC236}">
                <a16:creationId xmlns:a16="http://schemas.microsoft.com/office/drawing/2014/main" id="{CB048E7F-744D-8C52-7E1F-8C4D43DD3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429" y="1902857"/>
            <a:ext cx="4667997" cy="43962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3D2B25-9E2F-DA3F-7311-7E2A099E76CC}"/>
              </a:ext>
            </a:extLst>
          </p:cNvPr>
          <p:cNvSpPr txBox="1"/>
          <p:nvPr/>
        </p:nvSpPr>
        <p:spPr>
          <a:xfrm>
            <a:off x="3675529" y="6299120"/>
            <a:ext cx="5737412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 for the pooling data (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Kano</a:t>
            </a:r>
            <a:r>
              <a:rPr lang="en-US" sz="1600" i="1" dirty="0" err="1">
                <a:effectLst/>
                <a:latin typeface="Nimbus Roman No9 L"/>
              </a:rPr>
              <a:t>∩</a:t>
            </a:r>
            <a:r>
              <a:rPr lang="en-US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Bamako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1600" b="1" dirty="0"/>
          </a:p>
        </p:txBody>
      </p:sp>
      <p:sp>
        <p:nvSpPr>
          <p:cNvPr id="8" name="Results">
            <a:extLst>
              <a:ext uri="{FF2B5EF4-FFF2-40B4-BE49-F238E27FC236}">
                <a16:creationId xmlns:a16="http://schemas.microsoft.com/office/drawing/2014/main" id="{924EE860-F98E-7604-47DA-E78F733714D0}"/>
              </a:ext>
            </a:extLst>
          </p:cNvPr>
          <p:cNvSpPr txBox="1"/>
          <p:nvPr/>
        </p:nvSpPr>
        <p:spPr>
          <a:xfrm rot="16200000">
            <a:off x="-2086296" y="1923536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R</a:t>
            </a:r>
            <a:r>
              <a:rPr lang="en-US" sz="4000" dirty="0">
                <a:solidFill>
                  <a:schemeClr val="bg1"/>
                </a:solidFill>
              </a:rPr>
              <a:t>ESULTS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9" name="Picture 2" descr="The Prince Albert II of Monaco Foundation | IFAW">
            <a:extLst>
              <a:ext uri="{FF2B5EF4-FFF2-40B4-BE49-F238E27FC236}">
                <a16:creationId xmlns:a16="http://schemas.microsoft.com/office/drawing/2014/main" id="{4C280439-DB24-03B7-9227-F210EA4B0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0635DC1C-186C-291B-DCBE-3EA0EE975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1B03814A-7E66-5E99-666F-4BACD675D07A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27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BB19F9-9410-8065-AADE-27329E88D173}"/>
              </a:ext>
            </a:extLst>
          </p:cNvPr>
          <p:cNvSpPr txBox="1"/>
          <p:nvPr/>
        </p:nvSpPr>
        <p:spPr>
          <a:xfrm>
            <a:off x="1127516" y="3697988"/>
            <a:ext cx="2980822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200" kern="100" dirty="0">
                <a:solidFill>
                  <a:srgbClr val="00B0F0"/>
                </a:solidFill>
              </a:rPr>
              <a:t>ED = Energy demand</a:t>
            </a:r>
          </a:p>
          <a:p>
            <a:r>
              <a:rPr lang="en-US" sz="1200" kern="100" dirty="0">
                <a:solidFill>
                  <a:srgbClr val="00B0F0"/>
                </a:solidFill>
              </a:rPr>
              <a:t>ENK = Environmental knowledge </a:t>
            </a:r>
          </a:p>
          <a:p>
            <a:r>
              <a:rPr lang="en-US" sz="1200" kern="100" dirty="0">
                <a:solidFill>
                  <a:srgbClr val="00B0F0"/>
                </a:solidFill>
              </a:rPr>
              <a:t>SA = Social acceptance</a:t>
            </a:r>
          </a:p>
          <a:p>
            <a:r>
              <a:rPr lang="en-US" sz="1200" kern="100" dirty="0">
                <a:solidFill>
                  <a:srgbClr val="00B0F0"/>
                </a:solidFill>
                <a:effectLst/>
                <a:ea typeface="Calibri" panose="020F0502020204030204" pitchFamily="34" charset="0"/>
              </a:rPr>
              <a:t>ARE = Beliefs about the advantage of renewable energy</a:t>
            </a:r>
            <a:r>
              <a:rPr lang="en-GB" sz="1200" dirty="0">
                <a:solidFill>
                  <a:srgbClr val="00B0F0"/>
                </a:solidFill>
                <a:effectLst/>
              </a:rPr>
              <a:t> </a:t>
            </a:r>
          </a:p>
          <a:p>
            <a:r>
              <a:rPr lang="en-GB" sz="1200" dirty="0">
                <a:solidFill>
                  <a:srgbClr val="00B0F0"/>
                </a:solidFill>
              </a:rPr>
              <a:t>BRC = </a:t>
            </a:r>
            <a:r>
              <a:rPr lang="en-US" sz="1200" kern="100" dirty="0">
                <a:solidFill>
                  <a:srgbClr val="00B0F0"/>
                </a:solidFill>
                <a:effectLst/>
                <a:ea typeface="Calibri" panose="020F0502020204030204" pitchFamily="34" charset="0"/>
              </a:rPr>
              <a:t>Beliefs about Renewable Energy Cost</a:t>
            </a:r>
            <a:r>
              <a:rPr lang="en-GB" sz="1200" dirty="0">
                <a:solidFill>
                  <a:srgbClr val="00B0F0"/>
                </a:solidFill>
                <a:effectLst/>
              </a:rPr>
              <a:t> </a:t>
            </a:r>
          </a:p>
          <a:p>
            <a:r>
              <a:rPr lang="en-GB" sz="1200" dirty="0">
                <a:solidFill>
                  <a:srgbClr val="00B0F0"/>
                </a:solidFill>
              </a:rPr>
              <a:t>RED = Renewable energy development</a:t>
            </a:r>
            <a:endParaRPr lang="en-US" sz="1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35003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sults">
            <a:extLst>
              <a:ext uri="{FF2B5EF4-FFF2-40B4-BE49-F238E27FC236}">
                <a16:creationId xmlns:a16="http://schemas.microsoft.com/office/drawing/2014/main" id="{7FA7B153-AE84-981D-77E1-5E8B141438E8}"/>
              </a:ext>
            </a:extLst>
          </p:cNvPr>
          <p:cNvSpPr txBox="1"/>
          <p:nvPr/>
        </p:nvSpPr>
        <p:spPr>
          <a:xfrm rot="16200000">
            <a:off x="-2086296" y="1339337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CONCLUSION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4" name="Picture 2" descr="The Prince Albert II of Monaco Foundation | IFAW">
            <a:extLst>
              <a:ext uri="{FF2B5EF4-FFF2-40B4-BE49-F238E27FC236}">
                <a16:creationId xmlns:a16="http://schemas.microsoft.com/office/drawing/2014/main" id="{64FBE3A3-F754-3B41-B710-639279EF0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93C57B82-85EE-5152-E4C5-A305815BD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6D5FDB8-9C62-DD96-CA13-C7C6B819C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9217601"/>
              </p:ext>
            </p:extLst>
          </p:nvPr>
        </p:nvGraphicFramePr>
        <p:xfrm>
          <a:off x="1073151" y="312300"/>
          <a:ext cx="10715147" cy="6824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7ECAB3FD-F21C-D649-155B-E43F230D7B7F}"/>
              </a:ext>
            </a:extLst>
          </p:cNvPr>
          <p:cNvSpPr/>
          <p:nvPr/>
        </p:nvSpPr>
        <p:spPr>
          <a:xfrm>
            <a:off x="11775979" y="6124169"/>
            <a:ext cx="476981" cy="908861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28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504449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Prince Albert II of Monaco Foundation | IFAW">
            <a:extLst>
              <a:ext uri="{FF2B5EF4-FFF2-40B4-BE49-F238E27FC236}">
                <a16:creationId xmlns:a16="http://schemas.microsoft.com/office/drawing/2014/main" id="{A481447B-F2C8-6C28-7CA1-5ACB37210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188A09C7-405C-7544-BA3F-0F6D414C7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sults">
            <a:extLst>
              <a:ext uri="{FF2B5EF4-FFF2-40B4-BE49-F238E27FC236}">
                <a16:creationId xmlns:a16="http://schemas.microsoft.com/office/drawing/2014/main" id="{4A242108-B066-F62F-B7EC-7990548E43DA}"/>
              </a:ext>
            </a:extLst>
          </p:cNvPr>
          <p:cNvSpPr txBox="1"/>
          <p:nvPr/>
        </p:nvSpPr>
        <p:spPr>
          <a:xfrm rot="16200000">
            <a:off x="-2041691" y="2600968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ACKNOWLEDGEMENTS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FUTMinna Students Portal">
            <a:extLst>
              <a:ext uri="{FF2B5EF4-FFF2-40B4-BE49-F238E27FC236}">
                <a16:creationId xmlns:a16="http://schemas.microsoft.com/office/drawing/2014/main" id="{83383D22-563C-1B07-992D-4035AE594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56" y="1513786"/>
            <a:ext cx="2239365" cy="23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WASCAL">
            <a:extLst>
              <a:ext uri="{FF2B5EF4-FFF2-40B4-BE49-F238E27FC236}">
                <a16:creationId xmlns:a16="http://schemas.microsoft.com/office/drawing/2014/main" id="{7578E1AB-9BF5-9B4F-03AC-3C243DB6D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258" y="1714692"/>
            <a:ext cx="3928394" cy="277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7FA871E-58A4-A0A1-F112-CD2F04892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481" y="4162897"/>
            <a:ext cx="4326425" cy="23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The Prince Albert II of Monaco Foundation | IFAW">
            <a:extLst>
              <a:ext uri="{FF2B5EF4-FFF2-40B4-BE49-F238E27FC236}">
                <a16:creationId xmlns:a16="http://schemas.microsoft.com/office/drawing/2014/main" id="{C20AAC10-82DE-D32B-2CE7-5610BC1D7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709471"/>
            <a:ext cx="5565058" cy="145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ochschule Neubrandenburg - ZEIT online Stellenmarkt">
            <a:extLst>
              <a:ext uri="{FF2B5EF4-FFF2-40B4-BE49-F238E27FC236}">
                <a16:creationId xmlns:a16="http://schemas.microsoft.com/office/drawing/2014/main" id="{819ED6D3-E24B-292A-53AA-967A6AE51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336" y="1580032"/>
            <a:ext cx="4364922" cy="229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BC48BC5-00D0-9A68-64EA-1E948F893301}"/>
              </a:ext>
            </a:extLst>
          </p:cNvPr>
          <p:cNvSpPr/>
          <p:nvPr/>
        </p:nvSpPr>
        <p:spPr>
          <a:xfrm>
            <a:off x="11661058" y="6456507"/>
            <a:ext cx="759167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29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69930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BACKGROUND"/>
          <p:cNvSpPr txBox="1"/>
          <p:nvPr/>
        </p:nvSpPr>
        <p:spPr>
          <a:xfrm rot="16200000">
            <a:off x="-1941371" y="2406150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b="1" dirty="0">
                <a:solidFill>
                  <a:schemeClr val="bg1"/>
                </a:solidFill>
              </a:rPr>
              <a:t>     </a:t>
            </a:r>
            <a:r>
              <a:rPr sz="4000" dirty="0">
                <a:solidFill>
                  <a:schemeClr val="bg1"/>
                </a:solidFill>
              </a:rPr>
              <a:t>BACKGROUND</a:t>
            </a:r>
          </a:p>
        </p:txBody>
      </p:sp>
      <p:pic>
        <p:nvPicPr>
          <p:cNvPr id="2054" name="Picture 6" descr="Why Is Sea Level Rising Faster in Some Places Along the U.S. East Coast  Than Others? – Woods Hole Oceanographic Institution">
            <a:extLst>
              <a:ext uri="{FF2B5EF4-FFF2-40B4-BE49-F238E27FC236}">
                <a16:creationId xmlns:a16="http://schemas.microsoft.com/office/drawing/2014/main" id="{31A419DF-4085-E8C9-9126-4A6F180AB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226" y="1387515"/>
            <a:ext cx="4160874" cy="27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97F7E5-ABD8-9917-ECAC-D7DB731FC2E1}"/>
              </a:ext>
            </a:extLst>
          </p:cNvPr>
          <p:cNvSpPr txBox="1"/>
          <p:nvPr/>
        </p:nvSpPr>
        <p:spPr>
          <a:xfrm>
            <a:off x="11364723" y="2306764"/>
            <a:ext cx="942287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100" b="0" i="0" u="none" strike="noStrike" dirty="0">
                <a:solidFill>
                  <a:schemeClr val="tx1"/>
                </a:solidFill>
                <a:effectLst/>
                <a:latin typeface="TideSans"/>
              </a:rPr>
              <a:t>Photo credit: </a:t>
            </a:r>
            <a:r>
              <a:rPr lang="en-US" sz="1100" b="0" i="0" u="none" strike="noStrike" dirty="0" err="1">
                <a:solidFill>
                  <a:schemeClr val="tx1"/>
                </a:solidFill>
                <a:effectLst/>
                <a:latin typeface="TideSans"/>
              </a:rPr>
              <a:t>Attapol</a:t>
            </a:r>
            <a:r>
              <a:rPr lang="en-US" sz="1100" b="0" i="0" u="none" strike="noStrike" dirty="0">
                <a:solidFill>
                  <a:schemeClr val="tx1"/>
                </a:solidFill>
                <a:effectLst/>
                <a:latin typeface="TideSans"/>
              </a:rPr>
              <a:t> </a:t>
            </a:r>
            <a:r>
              <a:rPr lang="en-US" sz="1100" b="0" i="0" u="none" strike="noStrike" dirty="0" err="1">
                <a:solidFill>
                  <a:schemeClr val="tx1"/>
                </a:solidFill>
                <a:effectLst/>
                <a:latin typeface="TideSans"/>
              </a:rPr>
              <a:t>Yiemsiriwut</a:t>
            </a:r>
            <a:r>
              <a:rPr lang="en-US" sz="1100" b="0" i="0" u="none" strike="noStrike" dirty="0">
                <a:solidFill>
                  <a:schemeClr val="tx1"/>
                </a:solidFill>
                <a:effectLst/>
                <a:latin typeface="TideSans"/>
              </a:rPr>
              <a:t>, Shutterstock</a:t>
            </a:r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2056" name="Picture 8" descr="Somalia Somaliland drought">
            <a:extLst>
              <a:ext uri="{FF2B5EF4-FFF2-40B4-BE49-F238E27FC236}">
                <a16:creationId xmlns:a16="http://schemas.microsoft.com/office/drawing/2014/main" id="{3D30F4C9-EE81-0AFA-FCB8-23586266B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01" y="1267627"/>
            <a:ext cx="4191828" cy="252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854D39-1095-4A71-D92C-EFF39B7B2320}"/>
              </a:ext>
            </a:extLst>
          </p:cNvPr>
          <p:cNvSpPr txBox="1"/>
          <p:nvPr/>
        </p:nvSpPr>
        <p:spPr>
          <a:xfrm>
            <a:off x="5304328" y="1432973"/>
            <a:ext cx="6097772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100" b="0" i="0" u="none" strike="noStrike" dirty="0">
                <a:solidFill>
                  <a:schemeClr val="tx1"/>
                </a:solidFill>
                <a:effectLst/>
              </a:rPr>
              <a:t>Photo credit: </a:t>
            </a:r>
            <a:r>
              <a:rPr lang="en-US" sz="1100" b="0" i="1" u="none" strike="noStrike" dirty="0">
                <a:solidFill>
                  <a:schemeClr val="tx1"/>
                </a:solidFill>
                <a:effectLst/>
              </a:rPr>
              <a:t>Reuters Feisal</a:t>
            </a:r>
            <a:endParaRPr lang="en-US" sz="1100" dirty="0">
              <a:solidFill>
                <a:schemeClr val="tx1"/>
              </a:solidFill>
            </a:endParaRP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2058" name="Picture 10" descr="Nigeria floods affect one million people after dam collapse | Weather News  | Al Jazeera">
            <a:extLst>
              <a:ext uri="{FF2B5EF4-FFF2-40B4-BE49-F238E27FC236}">
                <a16:creationId xmlns:a16="http://schemas.microsoft.com/office/drawing/2014/main" id="{D57F73BE-D2C0-01C1-C6B7-4A48E1221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74" y="3894652"/>
            <a:ext cx="4196254" cy="27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B62A8E-B5A4-A302-7AC3-5FBC32DE63E9}"/>
              </a:ext>
            </a:extLst>
          </p:cNvPr>
          <p:cNvSpPr txBox="1"/>
          <p:nvPr/>
        </p:nvSpPr>
        <p:spPr>
          <a:xfrm>
            <a:off x="1966692" y="6659916"/>
            <a:ext cx="2767354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100" b="0" i="0" u="none" strike="noStrike" dirty="0">
                <a:solidFill>
                  <a:schemeClr val="tx1"/>
                </a:solidFill>
                <a:effectLst/>
              </a:rPr>
              <a:t>Photo credit: </a:t>
            </a:r>
            <a:r>
              <a:rPr lang="en-US" sz="1100" b="0" i="0" u="none" strike="noStrike" dirty="0">
                <a:solidFill>
                  <a:srgbClr val="595959"/>
                </a:solidFill>
                <a:effectLst/>
              </a:rPr>
              <a:t>Musa Ajit </a:t>
            </a:r>
            <a:endParaRPr lang="en-US" sz="1100" dirty="0"/>
          </a:p>
        </p:txBody>
      </p:sp>
      <p:pic>
        <p:nvPicPr>
          <p:cNvPr id="4" name="Picture 2" descr="The Prince Albert II of Monaco Foundation | IFAW">
            <a:extLst>
              <a:ext uri="{FF2B5EF4-FFF2-40B4-BE49-F238E27FC236}">
                <a16:creationId xmlns:a16="http://schemas.microsoft.com/office/drawing/2014/main" id="{4872F0F5-A6A5-AF3C-1D1F-A5C3A79C5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71D863B5-00C3-6D53-F28B-3D7D9E1D8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226E1B8-5B50-DCAE-B1E3-F59A92E8D803}"/>
              </a:ext>
            </a:extLst>
          </p:cNvPr>
          <p:cNvSpPr/>
          <p:nvPr/>
        </p:nvSpPr>
        <p:spPr>
          <a:xfrm>
            <a:off x="11848214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3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026" name="Picture 2" descr="Chapter 8: Poverty, Livelihoods and Sustainable Development | Climate Change  2022: Impacts, Adaptation and Vulnerability">
            <a:extLst>
              <a:ext uri="{FF2B5EF4-FFF2-40B4-BE49-F238E27FC236}">
                <a16:creationId xmlns:a16="http://schemas.microsoft.com/office/drawing/2014/main" id="{9BFA7B1E-4C21-5458-E6F3-2932322638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" t="8028"/>
          <a:stretch/>
        </p:blipFill>
        <p:spPr bwMode="auto">
          <a:xfrm>
            <a:off x="5811307" y="3484488"/>
            <a:ext cx="4375230" cy="337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9CCD9D-303B-44D9-1F88-0B830FAA7DD4}"/>
              </a:ext>
            </a:extLst>
          </p:cNvPr>
          <p:cNvSpPr txBox="1"/>
          <p:nvPr/>
        </p:nvSpPr>
        <p:spPr>
          <a:xfrm>
            <a:off x="9992994" y="5303986"/>
            <a:ext cx="6097772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100" b="0" i="0" u="none" strike="noStrike" dirty="0">
                <a:solidFill>
                  <a:schemeClr val="tx1"/>
                </a:solidFill>
                <a:effectLst/>
              </a:rPr>
              <a:t>Source: IPCC, 2022</a:t>
            </a:r>
            <a:endParaRPr lang="en-US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e Prince Albert II of Monaco Foundation | IFAW">
            <a:extLst>
              <a:ext uri="{FF2B5EF4-FFF2-40B4-BE49-F238E27FC236}">
                <a16:creationId xmlns:a16="http://schemas.microsoft.com/office/drawing/2014/main" id="{8107795B-BC18-E977-E5F7-B4B04DF31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22E91719-0BAE-DA28-AD6C-6D3217760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2">
            <a:extLst>
              <a:ext uri="{FF2B5EF4-FFF2-40B4-BE49-F238E27FC236}">
                <a16:creationId xmlns:a16="http://schemas.microsoft.com/office/drawing/2014/main" id="{7E122BDE-2398-1E7A-BF53-1E879A412550}"/>
              </a:ext>
            </a:extLst>
          </p:cNvPr>
          <p:cNvSpPr txBox="1">
            <a:spLocks/>
          </p:cNvSpPr>
          <p:nvPr/>
        </p:nvSpPr>
        <p:spPr>
          <a:xfrm>
            <a:off x="796413" y="2282927"/>
            <a:ext cx="10972800" cy="21336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algn="ctr" hangingPunct="1">
              <a:lnSpc>
                <a:spcPct val="150000"/>
              </a:lnSpc>
            </a:pPr>
            <a:r>
              <a:rPr lang="en-NG" sz="4800" b="1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THANK YOU </a:t>
            </a:r>
            <a:br>
              <a:rPr lang="en-NG" sz="4800" b="1" dirty="0">
                <a:latin typeface="APPLE CHANCERY" panose="03020702040506060504" pitchFamily="66" charset="-79"/>
                <a:cs typeface="APPLE CHANCERY" panose="03020702040506060504" pitchFamily="66" charset="-79"/>
              </a:rPr>
            </a:br>
            <a:r>
              <a:rPr lang="en-NG" sz="4800" b="1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56559421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Emissions-by-sector-–-pie-charts.png" descr="Emissions-by-sector-–-pie-charts.png"/>
          <p:cNvPicPr>
            <a:picLocks noChangeAspect="1"/>
          </p:cNvPicPr>
          <p:nvPr/>
        </p:nvPicPr>
        <p:blipFill>
          <a:blip r:embed="rId2"/>
          <a:srcRect t="8251"/>
          <a:stretch>
            <a:fillRect/>
          </a:stretch>
        </p:blipFill>
        <p:spPr>
          <a:xfrm>
            <a:off x="878948" y="1620835"/>
            <a:ext cx="4993329" cy="43385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Fig. 1: CDD vs Year for Kano">
            <a:extLst>
              <a:ext uri="{FF2B5EF4-FFF2-40B4-BE49-F238E27FC236}">
                <a16:creationId xmlns:a16="http://schemas.microsoft.com/office/drawing/2014/main" id="{311D856B-181E-3897-DBC8-6360E68EFD51}"/>
              </a:ext>
            </a:extLst>
          </p:cNvPr>
          <p:cNvSpPr txBox="1"/>
          <p:nvPr/>
        </p:nvSpPr>
        <p:spPr>
          <a:xfrm>
            <a:off x="1765717" y="6167575"/>
            <a:ext cx="321979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lang="en-US" sz="1400" dirty="0"/>
              <a:t>Global greenhouse gas emissions by sector</a:t>
            </a:r>
            <a:endParaRPr sz="1400" b="1" dirty="0"/>
          </a:p>
        </p:txBody>
      </p:sp>
      <p:pic>
        <p:nvPicPr>
          <p:cNvPr id="6" name="Picture 5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E7F09925-D3EB-0C3A-A056-834953293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418" y="2783067"/>
            <a:ext cx="6053044" cy="2979433"/>
          </a:xfrm>
          <a:prstGeom prst="rect">
            <a:avLst/>
          </a:prstGeom>
        </p:spPr>
      </p:pic>
      <p:sp>
        <p:nvSpPr>
          <p:cNvPr id="7" name="BACKGROUND">
            <a:extLst>
              <a:ext uri="{FF2B5EF4-FFF2-40B4-BE49-F238E27FC236}">
                <a16:creationId xmlns:a16="http://schemas.microsoft.com/office/drawing/2014/main" id="{B015C008-C280-E3DF-896A-392268471DCC}"/>
              </a:ext>
            </a:extLst>
          </p:cNvPr>
          <p:cNvSpPr txBox="1"/>
          <p:nvPr/>
        </p:nvSpPr>
        <p:spPr>
          <a:xfrm rot="16200000">
            <a:off x="-1932315" y="2720721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b="1" dirty="0">
                <a:solidFill>
                  <a:schemeClr val="bg1"/>
                </a:solidFill>
              </a:rPr>
              <a:t>     </a:t>
            </a:r>
            <a:r>
              <a:rPr sz="4000" dirty="0">
                <a:solidFill>
                  <a:schemeClr val="bg1"/>
                </a:solidFill>
              </a:rPr>
              <a:t>BACKGROUND</a:t>
            </a:r>
          </a:p>
        </p:txBody>
      </p:sp>
      <p:pic>
        <p:nvPicPr>
          <p:cNvPr id="8" name="Picture 2" descr="The Prince Albert II of Monaco Foundation | IFAW">
            <a:extLst>
              <a:ext uri="{FF2B5EF4-FFF2-40B4-BE49-F238E27FC236}">
                <a16:creationId xmlns:a16="http://schemas.microsoft.com/office/drawing/2014/main" id="{63A99AF2-0BC3-F30F-7425-059C93C30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758F3AF4-462D-4328-E685-852BA5292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9296576-F2FA-D6A9-EB8E-13719B45B9DD}"/>
              </a:ext>
            </a:extLst>
          </p:cNvPr>
          <p:cNvSpPr/>
          <p:nvPr/>
        </p:nvSpPr>
        <p:spPr>
          <a:xfrm>
            <a:off x="11848214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4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TUDY AREA"/>
          <p:cNvSpPr txBox="1"/>
          <p:nvPr/>
        </p:nvSpPr>
        <p:spPr>
          <a:xfrm rot="16200000">
            <a:off x="-2030585" y="2766218"/>
            <a:ext cx="4993329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           STUDY AREA</a:t>
            </a:r>
          </a:p>
        </p:txBody>
      </p:sp>
      <p:sp>
        <p:nvSpPr>
          <p:cNvPr id="3" name="Fig. 1: CDD vs Year for Kano">
            <a:extLst>
              <a:ext uri="{FF2B5EF4-FFF2-40B4-BE49-F238E27FC236}">
                <a16:creationId xmlns:a16="http://schemas.microsoft.com/office/drawing/2014/main" id="{E6C23EFC-85B5-4B7A-025D-A789CF545578}"/>
              </a:ext>
            </a:extLst>
          </p:cNvPr>
          <p:cNvSpPr txBox="1"/>
          <p:nvPr/>
        </p:nvSpPr>
        <p:spPr>
          <a:xfrm>
            <a:off x="10181740" y="3958918"/>
            <a:ext cx="1759454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333"/>
            </a:lvl1pPr>
          </a:lstStyle>
          <a:p>
            <a:r>
              <a:rPr lang="en-US" sz="1200" b="1" dirty="0"/>
              <a:t>Location of the study area</a:t>
            </a:r>
            <a:endParaRPr sz="1200" b="1" dirty="0"/>
          </a:p>
        </p:txBody>
      </p:sp>
      <p:pic>
        <p:nvPicPr>
          <p:cNvPr id="6" name="Picture 2" descr="The Prince Albert II of Monaco Foundation | IFAW">
            <a:extLst>
              <a:ext uri="{FF2B5EF4-FFF2-40B4-BE49-F238E27FC236}">
                <a16:creationId xmlns:a16="http://schemas.microsoft.com/office/drawing/2014/main" id="{6089E6C4-CFFB-9BC8-236F-64B32ADA0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35E70621-1335-C19C-58AC-3132BDAF4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C36BFFA-DED1-36B7-E60C-A05EAD216184}"/>
              </a:ext>
            </a:extLst>
          </p:cNvPr>
          <p:cNvSpPr/>
          <p:nvPr/>
        </p:nvSpPr>
        <p:spPr>
          <a:xfrm>
            <a:off x="11848214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5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5" name="Picture 4" descr="A map of different colors&#10;&#10;AI-generated content may be incorrect.">
            <a:extLst>
              <a:ext uri="{FF2B5EF4-FFF2-40B4-BE49-F238E27FC236}">
                <a16:creationId xmlns:a16="http://schemas.microsoft.com/office/drawing/2014/main" id="{CB710F7D-5D85-DF32-8D7A-64A647C3DD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40" y="1327183"/>
            <a:ext cx="7772400" cy="54989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Objectives"/>
          <p:cNvSpPr txBox="1"/>
          <p:nvPr/>
        </p:nvSpPr>
        <p:spPr>
          <a:xfrm rot="16200000">
            <a:off x="-2847567" y="2200017"/>
            <a:ext cx="6587447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 RESEARCH OBJECTIVES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135" name="3. Identify the potential for renewable energy and suitable locations for the installation of renewable energy technologies."/>
          <p:cNvSpPr txBox="1"/>
          <p:nvPr/>
        </p:nvSpPr>
        <p:spPr>
          <a:xfrm>
            <a:off x="1187830" y="3519555"/>
            <a:ext cx="11064903" cy="561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2000" b="1"/>
            </a:lvl1pPr>
          </a:lstStyle>
          <a:p>
            <a:pPr marL="342900" marR="0" lvl="0" indent="-34290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1AC06C2-663D-6890-F60C-C6317346A4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680428"/>
              </p:ext>
            </p:extLst>
          </p:nvPr>
        </p:nvGraphicFramePr>
        <p:xfrm>
          <a:off x="703348" y="1170875"/>
          <a:ext cx="10716492" cy="568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 descr="The Prince Albert II of Monaco Foundation | IFAW">
            <a:extLst>
              <a:ext uri="{FF2B5EF4-FFF2-40B4-BE49-F238E27FC236}">
                <a16:creationId xmlns:a16="http://schemas.microsoft.com/office/drawing/2014/main" id="{1921260A-9915-772E-80A7-9723D8085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CF8ADA06-2318-1DCA-0DF0-78611EBDF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6D24F92-A673-4F51-7901-9CE7DD005493}"/>
              </a:ext>
            </a:extLst>
          </p:cNvPr>
          <p:cNvSpPr/>
          <p:nvPr/>
        </p:nvSpPr>
        <p:spPr>
          <a:xfrm>
            <a:off x="11848214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6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e Prince Albert II of Monaco Foundation | IFAW">
            <a:extLst>
              <a:ext uri="{FF2B5EF4-FFF2-40B4-BE49-F238E27FC236}">
                <a16:creationId xmlns:a16="http://schemas.microsoft.com/office/drawing/2014/main" id="{8DB81944-9358-2910-B452-EC65E3CC0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6273DC06-0447-D888-0FE6-F154986FB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ives">
            <a:extLst>
              <a:ext uri="{FF2B5EF4-FFF2-40B4-BE49-F238E27FC236}">
                <a16:creationId xmlns:a16="http://schemas.microsoft.com/office/drawing/2014/main" id="{D800599F-71CB-92C0-7FE4-BA692E198424}"/>
              </a:ext>
            </a:extLst>
          </p:cNvPr>
          <p:cNvSpPr txBox="1"/>
          <p:nvPr/>
        </p:nvSpPr>
        <p:spPr>
          <a:xfrm rot="16200000">
            <a:off x="-2854396" y="955418"/>
            <a:ext cx="6587447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JUSTIFICATION</a:t>
            </a:r>
            <a:endParaRPr sz="4000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A83A67E-FB63-FE1E-7D83-70CD2BB1B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9705640"/>
              </p:ext>
            </p:extLst>
          </p:nvPr>
        </p:nvGraphicFramePr>
        <p:xfrm>
          <a:off x="1938865" y="1132968"/>
          <a:ext cx="9200189" cy="5725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F47E430F-3D0C-E7A8-AD1D-7F961DFD1E8A}"/>
              </a:ext>
            </a:extLst>
          </p:cNvPr>
          <p:cNvSpPr/>
          <p:nvPr/>
        </p:nvSpPr>
        <p:spPr>
          <a:xfrm>
            <a:off x="11848214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7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829260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ives">
            <a:extLst>
              <a:ext uri="{FF2B5EF4-FFF2-40B4-BE49-F238E27FC236}">
                <a16:creationId xmlns:a16="http://schemas.microsoft.com/office/drawing/2014/main" id="{C6A237AA-89F5-703A-266F-66A9E2777D54}"/>
              </a:ext>
            </a:extLst>
          </p:cNvPr>
          <p:cNvSpPr txBox="1"/>
          <p:nvPr/>
        </p:nvSpPr>
        <p:spPr>
          <a:xfrm rot="16200000">
            <a:off x="-3488854" y="1888839"/>
            <a:ext cx="7868767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 MATERIALS AND METHODS</a:t>
            </a:r>
            <a:endParaRPr sz="4000" dirty="0">
              <a:solidFill>
                <a:schemeClr val="bg1"/>
              </a:solidFill>
            </a:endParaRPr>
          </a:p>
        </p:txBody>
      </p:sp>
      <p:pic>
        <p:nvPicPr>
          <p:cNvPr id="4" name="Picture 2" descr="The Prince Albert II of Monaco Foundation | IFAW">
            <a:extLst>
              <a:ext uri="{FF2B5EF4-FFF2-40B4-BE49-F238E27FC236}">
                <a16:creationId xmlns:a16="http://schemas.microsoft.com/office/drawing/2014/main" id="{81D2C1E7-130D-FB13-CD9B-C212504C8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428A4EBB-3AAC-AAC6-1F38-AB76E24A1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5C2C78CD-7894-D88E-3A5B-D4B7A26F5F74}"/>
              </a:ext>
            </a:extLst>
          </p:cNvPr>
          <p:cNvSpPr/>
          <p:nvPr/>
        </p:nvSpPr>
        <p:spPr>
          <a:xfrm>
            <a:off x="11848214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00FC46F-064D-CAA2-96BF-EFEC4C510158}"/>
              </a:ext>
            </a:extLst>
          </p:cNvPr>
          <p:cNvSpPr/>
          <p:nvPr/>
        </p:nvSpPr>
        <p:spPr>
          <a:xfrm>
            <a:off x="11860245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8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AE2DA6B-C67F-3641-DF8B-8C118D7F44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2457993"/>
              </p:ext>
            </p:extLst>
          </p:nvPr>
        </p:nvGraphicFramePr>
        <p:xfrm>
          <a:off x="1529598" y="1267628"/>
          <a:ext cx="8754851" cy="5392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41039043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C3A707-0006-4713-E2D7-9CD06F76B2F6}"/>
              </a:ext>
            </a:extLst>
          </p:cNvPr>
          <p:cNvSpPr txBox="1"/>
          <p:nvPr/>
        </p:nvSpPr>
        <p:spPr>
          <a:xfrm>
            <a:off x="2202754" y="2050280"/>
            <a:ext cx="6598624" cy="461665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 = - 42.379 +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2.04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×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 +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10.14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GB" sz="1200" b="1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GB" sz="1200" b="1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0.225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× T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</a:t>
            </a:r>
            <a:r>
              <a:rPr lang="en-GB" sz="1200" b="1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GB" sz="1200" b="1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GB" sz="1200" b="1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6.83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×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sz="12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</a:t>
            </a:r>
            <a:r>
              <a:rPr lang="en-GB" sz="1200" b="1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sz="12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5.48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×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×</a:t>
            </a:r>
            <a:r>
              <a:rPr lang="en-GB" sz="1200" b="1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RH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sz="12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GB" sz="1200" b="1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1.22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sz="12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sz="12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GB" sz="1200" b="1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8.52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</a:t>
            </a:r>
            <a:r>
              <a:rPr lang="en-GB" sz="1200" b="1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 ×</a:t>
            </a:r>
            <a:r>
              <a:rPr lang="en-GB" sz="1200" b="1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RH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–</a:t>
            </a:r>
            <a:r>
              <a:rPr lang="en-GB" sz="1200" b="1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1.99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GB" sz="1200" b="1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</a:t>
            </a:r>
            <a:r>
              <a:rPr lang="en-GB" sz="1200" b="1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en-GB" sz="12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</a:t>
            </a:r>
            <a:r>
              <a:rPr lang="en-GB" sz="1200" b="1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sz="1200" b="1" spc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× </a:t>
            </a:r>
            <a:r>
              <a:rPr lang="en-GB" sz="12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RH2</a:t>
            </a:r>
            <a:r>
              <a:rPr lang="en-GB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200" b="1" dirty="0"/>
          </a:p>
        </p:txBody>
      </p:sp>
      <p:pic>
        <p:nvPicPr>
          <p:cNvPr id="7" name="Picture 2" descr="Structural Equation Modeling">
            <a:extLst>
              <a:ext uri="{FF2B5EF4-FFF2-40B4-BE49-F238E27FC236}">
                <a16:creationId xmlns:a16="http://schemas.microsoft.com/office/drawing/2014/main" id="{13DB1423-30DB-8CF1-6878-B10AF610D7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9" t="19196" r="8588" b="20184"/>
          <a:stretch/>
        </p:blipFill>
        <p:spPr bwMode="auto">
          <a:xfrm>
            <a:off x="9928247" y="5132677"/>
            <a:ext cx="2129266" cy="83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77615C-78E3-A059-AF41-528FF462311A}"/>
                  </a:ext>
                </a:extLst>
              </p:cNvPr>
              <p:cNvSpPr txBox="1"/>
              <p:nvPr/>
            </p:nvSpPr>
            <p:spPr>
              <a:xfrm>
                <a:off x="2202754" y="1163898"/>
                <a:ext cx="2380004" cy="595674"/>
              </a:xfrm>
              <a:prstGeom prst="rect">
                <a:avLst/>
              </a:pr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𝑪𝑫𝑫</m:t>
                      </m:r>
                      <m:r>
                        <a:rPr lang="en-GB" sz="12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grow m:val="on"/>
                          <m:ctrlPr>
                            <a:rPr lang="en-US" sz="1200" b="1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𝒌</m:t>
                          </m:r>
                          <m:r>
                            <a:rPr lang="en-GB" sz="1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GB" sz="1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GB" sz="1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p>
                        <m:e>
                          <m:r>
                            <a:rPr lang="en-GB" sz="1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1200" b="1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200" b="1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𝝋</m:t>
                              </m:r>
                            </m:e>
                          </m:d>
                          <m:r>
                            <a:rPr lang="en-GB" sz="12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kumimoji="0" lang="en-US" sz="12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sym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577615C-78E3-A059-AF41-528FF4623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754" y="1163898"/>
                <a:ext cx="2380004" cy="595674"/>
              </a:xfrm>
              <a:prstGeom prst="rect">
                <a:avLst/>
              </a:prstGeom>
              <a:blipFill>
                <a:blip r:embed="rId4"/>
                <a:stretch>
                  <a:fillRect t="-91667" b="-145833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N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Left Arrow 10">
                <a:extLst>
                  <a:ext uri="{FF2B5EF4-FFF2-40B4-BE49-F238E27FC236}">
                    <a16:creationId xmlns:a16="http://schemas.microsoft.com/office/drawing/2014/main" id="{E9F41554-4298-6321-2BBE-D1587A022ADE}"/>
                  </a:ext>
                </a:extLst>
              </p:cNvPr>
              <p:cNvSpPr/>
              <p:nvPr/>
            </p:nvSpPr>
            <p:spPr>
              <a:xfrm>
                <a:off x="4812256" y="1097304"/>
                <a:ext cx="2796988" cy="733659"/>
              </a:xfrm>
              <a:prstGeom prst="leftArrow">
                <a:avLst/>
              </a:prstGeom>
              <a:solidFill>
                <a:srgbClr val="00B0F0"/>
              </a:solidFill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𝑬𝒒𝒖𝒂𝒕𝒊𝒐𝒏</m:t>
                      </m:r>
                      <m:r>
                        <a:rPr lang="en-US" sz="18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8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</m:oMath>
                  </m:oMathPara>
                </a14:m>
                <a:endParaRPr kumimoji="0" lang="en-NG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</mc:Choice>
        <mc:Fallback xmlns="">
          <p:sp>
            <p:nvSpPr>
              <p:cNvPr id="11" name="Left Arrow 10">
                <a:extLst>
                  <a:ext uri="{FF2B5EF4-FFF2-40B4-BE49-F238E27FC236}">
                    <a16:creationId xmlns:a16="http://schemas.microsoft.com/office/drawing/2014/main" id="{E9F41554-4298-6321-2BBE-D1587A022A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256" y="1097304"/>
                <a:ext cx="2796988" cy="733659"/>
              </a:xfrm>
              <a:prstGeom prst="leftArrow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N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Left Arrow 11">
                <a:extLst>
                  <a:ext uri="{FF2B5EF4-FFF2-40B4-BE49-F238E27FC236}">
                    <a16:creationId xmlns:a16="http://schemas.microsoft.com/office/drawing/2014/main" id="{F5562E72-3941-DFCA-F080-824F90B7B956}"/>
                  </a:ext>
                </a:extLst>
              </p:cNvPr>
              <p:cNvSpPr/>
              <p:nvPr/>
            </p:nvSpPr>
            <p:spPr>
              <a:xfrm>
                <a:off x="8801378" y="1923755"/>
                <a:ext cx="2796988" cy="733659"/>
              </a:xfrm>
              <a:prstGeom prst="leftArrow">
                <a:avLst/>
              </a:prstGeom>
              <a:solidFill>
                <a:srgbClr val="00B0F0"/>
              </a:solidFill>
              <a:ln/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𝑬𝒒𝒖𝒂𝒕𝒊𝒐𝒏</m:t>
                      </m:r>
                      <m:r>
                        <a:rPr lang="en-US" sz="18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8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</m:oMath>
                  </m:oMathPara>
                </a14:m>
                <a:endParaRPr kumimoji="0" lang="en-NG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</mc:Choice>
        <mc:Fallback xmlns="">
          <p:sp>
            <p:nvSpPr>
              <p:cNvPr id="12" name="Left Arrow 11">
                <a:extLst>
                  <a:ext uri="{FF2B5EF4-FFF2-40B4-BE49-F238E27FC236}">
                    <a16:creationId xmlns:a16="http://schemas.microsoft.com/office/drawing/2014/main" id="{F5562E72-3941-DFCA-F080-824F90B7B9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1378" y="1923755"/>
                <a:ext cx="2796988" cy="733659"/>
              </a:xfrm>
              <a:prstGeom prst="leftArrow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N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 descr="A diagram of a diagram&#10;&#10;AI-generated content may be incorrect.">
            <a:extLst>
              <a:ext uri="{FF2B5EF4-FFF2-40B4-BE49-F238E27FC236}">
                <a16:creationId xmlns:a16="http://schemas.microsoft.com/office/drawing/2014/main" id="{A6E59F7D-6B7B-37CD-8612-C5D06EE47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347" y="2898805"/>
            <a:ext cx="2948920" cy="3877284"/>
          </a:xfrm>
          <a:prstGeom prst="rect">
            <a:avLst/>
          </a:prstGeom>
        </p:spPr>
      </p:pic>
      <p:pic>
        <p:nvPicPr>
          <p:cNvPr id="16" name="Picture 15" descr="A diagram of a system&#10;&#10;AI-generated content may be incorrect.">
            <a:extLst>
              <a:ext uri="{FF2B5EF4-FFF2-40B4-BE49-F238E27FC236}">
                <a16:creationId xmlns:a16="http://schemas.microsoft.com/office/drawing/2014/main" id="{E6D7DA35-BF2B-A519-E569-DAE3119FB6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173" y="2941917"/>
            <a:ext cx="2644624" cy="3910477"/>
          </a:xfrm>
          <a:prstGeom prst="rect">
            <a:avLst/>
          </a:prstGeom>
        </p:spPr>
      </p:pic>
      <p:sp>
        <p:nvSpPr>
          <p:cNvPr id="17" name="Left Brace 16">
            <a:extLst>
              <a:ext uri="{FF2B5EF4-FFF2-40B4-BE49-F238E27FC236}">
                <a16:creationId xmlns:a16="http://schemas.microsoft.com/office/drawing/2014/main" id="{38F4E099-3924-D91E-6D7E-05FBB104A24E}"/>
              </a:ext>
            </a:extLst>
          </p:cNvPr>
          <p:cNvSpPr/>
          <p:nvPr/>
        </p:nvSpPr>
        <p:spPr>
          <a:xfrm>
            <a:off x="1775012" y="1301675"/>
            <a:ext cx="427742" cy="1097280"/>
          </a:xfrm>
          <a:prstGeom prst="leftBrace">
            <a:avLst/>
          </a:prstGeom>
          <a:noFill/>
          <a:ln w="381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NG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9C260EA-0668-366C-FAD3-8F37F54F0FA1}"/>
                  </a:ext>
                </a:extLst>
              </p:cNvPr>
              <p:cNvSpPr txBox="1"/>
              <p:nvPr/>
            </p:nvSpPr>
            <p:spPr>
              <a:xfrm>
                <a:off x="1225746" y="1630909"/>
                <a:ext cx="508758" cy="400108"/>
              </a:xfrm>
              <a:prstGeom prst="rect">
                <a:avLst/>
              </a:prstGeom>
              <a:solidFill>
                <a:srgbClr val="00B0F0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𝑶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</m:oMath>
                  </m:oMathPara>
                </a14:m>
                <a:endParaRPr kumimoji="0" lang="en-US" sz="20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sym typeface="Calibri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9C260EA-0668-366C-FAD3-8F37F54F0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746" y="1630909"/>
                <a:ext cx="508758" cy="4001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N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Left Brace 18">
            <a:extLst>
              <a:ext uri="{FF2B5EF4-FFF2-40B4-BE49-F238E27FC236}">
                <a16:creationId xmlns:a16="http://schemas.microsoft.com/office/drawing/2014/main" id="{FD0C5324-5A4D-7CA0-DDEF-575B2B991C74}"/>
              </a:ext>
            </a:extLst>
          </p:cNvPr>
          <p:cNvSpPr/>
          <p:nvPr/>
        </p:nvSpPr>
        <p:spPr>
          <a:xfrm>
            <a:off x="1374539" y="3767735"/>
            <a:ext cx="756002" cy="2729884"/>
          </a:xfrm>
          <a:prstGeom prst="leftBrace">
            <a:avLst/>
          </a:prstGeom>
          <a:noFill/>
          <a:ln w="381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NG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5D116F2-83C7-2B0C-BB6B-E646DA46C71A}"/>
                  </a:ext>
                </a:extLst>
              </p:cNvPr>
              <p:cNvSpPr txBox="1"/>
              <p:nvPr/>
            </p:nvSpPr>
            <p:spPr>
              <a:xfrm>
                <a:off x="833677" y="4936397"/>
                <a:ext cx="508758" cy="400108"/>
              </a:xfrm>
              <a:prstGeom prst="rect">
                <a:avLst/>
              </a:prstGeom>
              <a:solidFill>
                <a:srgbClr val="00B0F0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𝑶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</m:oMath>
                  </m:oMathPara>
                </a14:m>
                <a:endParaRPr kumimoji="0" lang="en-US" sz="20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sym typeface="Calibri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5D116F2-83C7-2B0C-BB6B-E646DA46C7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77" y="4936397"/>
                <a:ext cx="508758" cy="4001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N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eft Brace 20">
            <a:extLst>
              <a:ext uri="{FF2B5EF4-FFF2-40B4-BE49-F238E27FC236}">
                <a16:creationId xmlns:a16="http://schemas.microsoft.com/office/drawing/2014/main" id="{317FF189-DFAC-0842-F846-19DBF4A675A2}"/>
              </a:ext>
            </a:extLst>
          </p:cNvPr>
          <p:cNvSpPr/>
          <p:nvPr/>
        </p:nvSpPr>
        <p:spPr>
          <a:xfrm>
            <a:off x="5717999" y="3777129"/>
            <a:ext cx="756002" cy="2729884"/>
          </a:xfrm>
          <a:prstGeom prst="leftBrace">
            <a:avLst/>
          </a:prstGeom>
          <a:noFill/>
          <a:ln w="381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NG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5C9673E-36D3-B248-3685-6D4CF11FDC5D}"/>
                  </a:ext>
                </a:extLst>
              </p:cNvPr>
              <p:cNvSpPr txBox="1"/>
              <p:nvPr/>
            </p:nvSpPr>
            <p:spPr>
              <a:xfrm>
                <a:off x="5137685" y="4942017"/>
                <a:ext cx="508758" cy="400108"/>
              </a:xfrm>
              <a:prstGeom prst="rect">
                <a:avLst/>
              </a:prstGeom>
              <a:solidFill>
                <a:srgbClr val="00B0F0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𝑶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</m:t>
                      </m:r>
                    </m:oMath>
                  </m:oMathPara>
                </a14:m>
                <a:endParaRPr kumimoji="0" lang="en-US" sz="20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sym typeface="Calibri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5C9673E-36D3-B248-3685-6D4CF11FDC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7685" y="4942017"/>
                <a:ext cx="508758" cy="4001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N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eft Brace 22">
            <a:extLst>
              <a:ext uri="{FF2B5EF4-FFF2-40B4-BE49-F238E27FC236}">
                <a16:creationId xmlns:a16="http://schemas.microsoft.com/office/drawing/2014/main" id="{02182599-EA49-FA27-7496-8126B47FB26A}"/>
              </a:ext>
            </a:extLst>
          </p:cNvPr>
          <p:cNvSpPr/>
          <p:nvPr/>
        </p:nvSpPr>
        <p:spPr>
          <a:xfrm rot="5400000">
            <a:off x="10614879" y="3743958"/>
            <a:ext cx="756002" cy="1733808"/>
          </a:xfrm>
          <a:prstGeom prst="leftBrace">
            <a:avLst/>
          </a:prstGeom>
          <a:noFill/>
          <a:ln w="381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NG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CCDE563-1B7F-E52E-4654-68EF2CA73A75}"/>
                  </a:ext>
                </a:extLst>
              </p:cNvPr>
              <p:cNvSpPr txBox="1"/>
              <p:nvPr/>
            </p:nvSpPr>
            <p:spPr>
              <a:xfrm>
                <a:off x="10738501" y="3694991"/>
                <a:ext cx="508758" cy="400108"/>
              </a:xfrm>
              <a:prstGeom prst="rect">
                <a:avLst/>
              </a:prstGeom>
              <a:solidFill>
                <a:srgbClr val="00B0F0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𝑶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𝟒</m:t>
                      </m:r>
                    </m:oMath>
                  </m:oMathPara>
                </a14:m>
                <a:endParaRPr kumimoji="0" lang="en-US" sz="2000" b="1" i="0" u="none" strike="noStrike" cap="none" spc="0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sym typeface="Calibri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CCDE563-1B7F-E52E-4654-68EF2CA73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8501" y="3694991"/>
                <a:ext cx="508758" cy="40010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N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 descr="The Prince Albert II of Monaco Foundation | IFAW">
            <a:extLst>
              <a:ext uri="{FF2B5EF4-FFF2-40B4-BE49-F238E27FC236}">
                <a16:creationId xmlns:a16="http://schemas.microsoft.com/office/drawing/2014/main" id="{92A75339-7A85-C386-413C-8DEBF1418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22" y="401200"/>
            <a:ext cx="2797402" cy="7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PCC Finalizes Synthesis Report of the Sixth Assessment Report – Resilient  LLP (formerly DeMarco Allan LLP)">
            <a:extLst>
              <a:ext uri="{FF2B5EF4-FFF2-40B4-BE49-F238E27FC236}">
                <a16:creationId xmlns:a16="http://schemas.microsoft.com/office/drawing/2014/main" id="{14FCE78F-EF39-DD53-8F54-AF8F2E2ED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415" y="312300"/>
            <a:ext cx="1749384" cy="95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ives">
            <a:extLst>
              <a:ext uri="{FF2B5EF4-FFF2-40B4-BE49-F238E27FC236}">
                <a16:creationId xmlns:a16="http://schemas.microsoft.com/office/drawing/2014/main" id="{BB6AFE88-FE2F-463B-A316-5DE8A5DBCB6E}"/>
              </a:ext>
            </a:extLst>
          </p:cNvPr>
          <p:cNvSpPr txBox="1"/>
          <p:nvPr/>
        </p:nvSpPr>
        <p:spPr>
          <a:xfrm rot="16200000">
            <a:off x="-3489666" y="1849164"/>
            <a:ext cx="7868767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defTabSz="402336">
              <a:lnSpc>
                <a:spcPct val="90000"/>
              </a:lnSpc>
              <a:defRPr sz="1936">
                <a:solidFill>
                  <a:schemeClr val="accent1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 MATERIALS AND METHODS</a:t>
            </a: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ABE9359-CE5F-09C0-7913-995E171D92DE}"/>
              </a:ext>
            </a:extLst>
          </p:cNvPr>
          <p:cNvSpPr/>
          <p:nvPr/>
        </p:nvSpPr>
        <p:spPr>
          <a:xfrm>
            <a:off x="11848214" y="6486004"/>
            <a:ext cx="412496" cy="519348"/>
          </a:xfrm>
          <a:prstGeom prst="ellipse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</a:rPr>
              <a:t> 9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24546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61723</TotalTime>
  <Words>1018</Words>
  <Application>Microsoft Macintosh PowerPoint</Application>
  <PresentationFormat>Widescreen</PresentationFormat>
  <Paragraphs>183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APPLE CHANCERY</vt:lpstr>
      <vt:lpstr>Aptos</vt:lpstr>
      <vt:lpstr>Arial</vt:lpstr>
      <vt:lpstr>Calibri</vt:lpstr>
      <vt:lpstr>Calibri Light</vt:lpstr>
      <vt:lpstr>Cambria Math</vt:lpstr>
      <vt:lpstr>Canela Text</vt:lpstr>
      <vt:lpstr>Nimbus Roman No9 L</vt:lpstr>
      <vt:lpstr>TideSans</vt:lpstr>
      <vt:lpstr>Times</vt:lpstr>
      <vt:lpstr>Times New Roman</vt:lpstr>
      <vt:lpstr>Office Theme</vt:lpstr>
      <vt:lpstr>ASSESSING CITIES RESPONSE TO CLIMATE CHANGE IN THE SUDAN SAVANNA REGION OF WEST AFRICA THROUGH RENEWABLE ENERGY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Kagou Dicko</cp:lastModifiedBy>
  <cp:revision>159</cp:revision>
  <dcterms:modified xsi:type="dcterms:W3CDTF">2025-04-13T22:14:11Z</dcterms:modified>
</cp:coreProperties>
</file>