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5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6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7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8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9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2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3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4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diagrams/data25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diagrams/data26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6.xml" ContentType="application/vnd.openxmlformats-officedocument.drawingml.chartshapes+xml"/>
  <Override PartName="/ppt/diagrams/data27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8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9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30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1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2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3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4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1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1" r:id="rId6"/>
    <p:sldId id="262" r:id="rId7"/>
    <p:sldId id="306" r:id="rId8"/>
    <p:sldId id="305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80" r:id="rId18"/>
    <p:sldId id="281" r:id="rId19"/>
    <p:sldId id="282" r:id="rId20"/>
    <p:sldId id="284" r:id="rId21"/>
    <p:sldId id="287" r:id="rId22"/>
    <p:sldId id="289" r:id="rId23"/>
    <p:sldId id="294" r:id="rId24"/>
    <p:sldId id="295" r:id="rId25"/>
    <p:sldId id="298" r:id="rId26"/>
    <p:sldId id="299" r:id="rId27"/>
    <p:sldId id="300" r:id="rId28"/>
    <p:sldId id="302" r:id="rId29"/>
    <p:sldId id="30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87"/>
    <p:restoredTop sz="94665"/>
  </p:normalViewPr>
  <p:slideViewPr>
    <p:cSldViewPr snapToGrid="0">
      <p:cViewPr>
        <p:scale>
          <a:sx n="102" d="100"/>
          <a:sy n="102" d="100"/>
        </p:scale>
        <p:origin x="15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2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11671391420676"/>
          <c:y val="4.2380208913701339E-2"/>
          <c:w val="0.72859152369655811"/>
          <c:h val="0.845871426014620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park!$B$2</c:f>
              <c:strCache>
                <c:ptCount val="1"/>
                <c:pt idx="0">
                  <c:v>1990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park!$A$3:$A$7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park!$B$3:$B$7</c:f>
              <c:numCache>
                <c:formatCode>General</c:formatCode>
                <c:ptCount val="5"/>
                <c:pt idx="0">
                  <c:v>59.58</c:v>
                </c:pt>
                <c:pt idx="1">
                  <c:v>1.71</c:v>
                </c:pt>
                <c:pt idx="2">
                  <c:v>0.99</c:v>
                </c:pt>
                <c:pt idx="3">
                  <c:v>2.52</c:v>
                </c:pt>
                <c:pt idx="4">
                  <c:v>1.71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75-4F49-A982-D02BE3EA2F5D}"/>
            </c:ext>
          </c:extLst>
        </c:ser>
        <c:ser>
          <c:idx val="1"/>
          <c:order val="1"/>
          <c:tx>
            <c:strRef>
              <c:f>park!$C$2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park!$A$3:$A$7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park!$C$3:$C$7</c:f>
              <c:numCache>
                <c:formatCode>General</c:formatCode>
                <c:ptCount val="5"/>
                <c:pt idx="0">
                  <c:v>57.42</c:v>
                </c:pt>
                <c:pt idx="1">
                  <c:v>2.79</c:v>
                </c:pt>
                <c:pt idx="2">
                  <c:v>0.54</c:v>
                </c:pt>
                <c:pt idx="3">
                  <c:v>2.61</c:v>
                </c:pt>
                <c:pt idx="4">
                  <c:v>3.15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75-4F49-A982-D02BE3EA2F5D}"/>
            </c:ext>
          </c:extLst>
        </c:ser>
        <c:ser>
          <c:idx val="2"/>
          <c:order val="2"/>
          <c:tx>
            <c:strRef>
              <c:f>park!$D$2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park!$A$3:$A$7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park!$D$3:$D$7</c:f>
              <c:numCache>
                <c:formatCode>General</c:formatCode>
                <c:ptCount val="5"/>
                <c:pt idx="0">
                  <c:v>60.39</c:v>
                </c:pt>
                <c:pt idx="1">
                  <c:v>0.99</c:v>
                </c:pt>
                <c:pt idx="3">
                  <c:v>0.81</c:v>
                </c:pt>
                <c:pt idx="4">
                  <c:v>4.32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75-4F49-A982-D02BE3EA2F5D}"/>
            </c:ext>
          </c:extLst>
        </c:ser>
        <c:ser>
          <c:idx val="3"/>
          <c:order val="3"/>
          <c:tx>
            <c:strRef>
              <c:f>park!$E$2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park!$A$3:$A$7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park!$E$3:$E$7</c:f>
              <c:numCache>
                <c:formatCode>General</c:formatCode>
                <c:ptCount val="5"/>
                <c:pt idx="0">
                  <c:v>60.39</c:v>
                </c:pt>
                <c:pt idx="1">
                  <c:v>0.99</c:v>
                </c:pt>
                <c:pt idx="3">
                  <c:v>0.9</c:v>
                </c:pt>
                <c:pt idx="4">
                  <c:v>4.2300000000000004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75-4F49-A982-D02BE3EA2F5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05242808"/>
        <c:axId val="605243168"/>
      </c:barChart>
      <c:catAx>
        <c:axId val="605242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5243168"/>
        <c:crosses val="autoZero"/>
        <c:auto val="1"/>
        <c:lblAlgn val="ctr"/>
        <c:lblOffset val="100"/>
        <c:noMultiLvlLbl val="0"/>
      </c:catAx>
      <c:valAx>
        <c:axId val="605243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5242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692509276281924"/>
          <c:y val="3.4094502135732459E-2"/>
          <c:w val="0.41244618803582195"/>
          <c:h val="8.70047465700376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175"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08095322172078"/>
          <c:y val="3.1106387631013671E-2"/>
          <c:w val="0.71392948614192275"/>
          <c:h val="0.842274137454606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forest!$B$2</c:f>
              <c:strCache>
                <c:ptCount val="1"/>
                <c:pt idx="0">
                  <c:v>1990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forest!$A$3:$A$7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forest!$B$3:$B$7</c:f>
              <c:numCache>
                <c:formatCode>General</c:formatCode>
                <c:ptCount val="5"/>
                <c:pt idx="0">
                  <c:v>561.87</c:v>
                </c:pt>
                <c:pt idx="1">
                  <c:v>3.78</c:v>
                </c:pt>
                <c:pt idx="2">
                  <c:v>38.97</c:v>
                </c:pt>
                <c:pt idx="3">
                  <c:v>97.38</c:v>
                </c:pt>
                <c:pt idx="4">
                  <c:v>19.350000000000001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6C-0746-8C60-A4365B419054}"/>
            </c:ext>
          </c:extLst>
        </c:ser>
        <c:ser>
          <c:idx val="1"/>
          <c:order val="1"/>
          <c:tx>
            <c:strRef>
              <c:f>forest!$C$2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forest!$A$3:$A$7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forest!$C$3:$C$7</c:f>
              <c:numCache>
                <c:formatCode>General</c:formatCode>
                <c:ptCount val="5"/>
                <c:pt idx="0">
                  <c:v>579.05999999999995</c:v>
                </c:pt>
                <c:pt idx="1">
                  <c:v>0.09</c:v>
                </c:pt>
                <c:pt idx="2">
                  <c:v>17.100000000000001</c:v>
                </c:pt>
                <c:pt idx="3">
                  <c:v>104.76</c:v>
                </c:pt>
                <c:pt idx="4">
                  <c:v>20.34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6C-0746-8C60-A4365B419054}"/>
            </c:ext>
          </c:extLst>
        </c:ser>
        <c:ser>
          <c:idx val="2"/>
          <c:order val="2"/>
          <c:tx>
            <c:strRef>
              <c:f>forest!$D$2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forest!$A$3:$A$7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forest!$D$3:$D$7</c:f>
              <c:numCache>
                <c:formatCode>General</c:formatCode>
                <c:ptCount val="5"/>
                <c:pt idx="0">
                  <c:v>522.80999999999995</c:v>
                </c:pt>
                <c:pt idx="1">
                  <c:v>4.32</c:v>
                </c:pt>
                <c:pt idx="2">
                  <c:v>7.47</c:v>
                </c:pt>
                <c:pt idx="3">
                  <c:v>157.13999999999999</c:v>
                </c:pt>
                <c:pt idx="4">
                  <c:v>29.61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6C-0746-8C60-A4365B419054}"/>
            </c:ext>
          </c:extLst>
        </c:ser>
        <c:ser>
          <c:idx val="3"/>
          <c:order val="3"/>
          <c:tx>
            <c:strRef>
              <c:f>forest!$E$2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forest!$A$3:$A$7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forest!$E$3:$E$7</c:f>
              <c:numCache>
                <c:formatCode>General</c:formatCode>
                <c:ptCount val="5"/>
                <c:pt idx="0">
                  <c:v>456.21</c:v>
                </c:pt>
                <c:pt idx="1">
                  <c:v>3.42</c:v>
                </c:pt>
                <c:pt idx="2">
                  <c:v>13.41</c:v>
                </c:pt>
                <c:pt idx="3">
                  <c:v>201.06</c:v>
                </c:pt>
                <c:pt idx="4">
                  <c:v>47.25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6C-0746-8C60-A4365B41905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08990648"/>
        <c:axId val="808994608"/>
      </c:barChart>
      <c:catAx>
        <c:axId val="808990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8994608"/>
        <c:crosses val="autoZero"/>
        <c:auto val="1"/>
        <c:lblAlgn val="ctr"/>
        <c:lblOffset val="100"/>
        <c:noMultiLvlLbl val="0"/>
      </c:catAx>
      <c:valAx>
        <c:axId val="808994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8990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981255626848395"/>
          <c:y val="3.8107848905377002E-2"/>
          <c:w val="0.42200014415199949"/>
          <c:h val="6.34461308773173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257370306124047"/>
          <c:y val="3.0683403068340307E-2"/>
          <c:w val="0.70591796217780467"/>
          <c:h val="0.8137354901766986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wetland!$B$2</c:f>
              <c:strCache>
                <c:ptCount val="1"/>
                <c:pt idx="0">
                  <c:v>1990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wetland!$A$3:$A$7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wetland!$B$3:$B$7</c:f>
              <c:numCache>
                <c:formatCode>General</c:formatCode>
                <c:ptCount val="5"/>
                <c:pt idx="0">
                  <c:v>280.62</c:v>
                </c:pt>
                <c:pt idx="1">
                  <c:v>43.29</c:v>
                </c:pt>
                <c:pt idx="2">
                  <c:v>32.31</c:v>
                </c:pt>
                <c:pt idx="3">
                  <c:v>154.80000000000001</c:v>
                </c:pt>
                <c:pt idx="4">
                  <c:v>26.37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B2-7544-A34F-4B147F779625}"/>
            </c:ext>
          </c:extLst>
        </c:ser>
        <c:ser>
          <c:idx val="1"/>
          <c:order val="1"/>
          <c:tx>
            <c:strRef>
              <c:f>wetland!$C$2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wetland!$A$3:$A$7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wetland!$C$3:$C$7</c:f>
              <c:numCache>
                <c:formatCode>General</c:formatCode>
                <c:ptCount val="5"/>
                <c:pt idx="0">
                  <c:v>271.98</c:v>
                </c:pt>
                <c:pt idx="1">
                  <c:v>50.94</c:v>
                </c:pt>
                <c:pt idx="2">
                  <c:v>12.87</c:v>
                </c:pt>
                <c:pt idx="3">
                  <c:v>171</c:v>
                </c:pt>
                <c:pt idx="4">
                  <c:v>30.6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B2-7544-A34F-4B147F779625}"/>
            </c:ext>
          </c:extLst>
        </c:ser>
        <c:ser>
          <c:idx val="2"/>
          <c:order val="2"/>
          <c:tx>
            <c:strRef>
              <c:f>wetland!$D$2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wetland!$A$3:$A$7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wetland!$D$3:$D$7</c:f>
              <c:numCache>
                <c:formatCode>General</c:formatCode>
                <c:ptCount val="5"/>
                <c:pt idx="0">
                  <c:v>296.01</c:v>
                </c:pt>
                <c:pt idx="1">
                  <c:v>159.03</c:v>
                </c:pt>
                <c:pt idx="2">
                  <c:v>0.99</c:v>
                </c:pt>
                <c:pt idx="3">
                  <c:v>16.11</c:v>
                </c:pt>
                <c:pt idx="4">
                  <c:v>65.25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B2-7544-A34F-4B147F779625}"/>
            </c:ext>
          </c:extLst>
        </c:ser>
        <c:ser>
          <c:idx val="3"/>
          <c:order val="3"/>
          <c:tx>
            <c:strRef>
              <c:f>wetland!$E$2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wetland!$A$3:$A$7</c:f>
              <c:strCache>
                <c:ptCount val="5"/>
                <c:pt idx="0">
                  <c:v>Vegetation</c:v>
                </c:pt>
                <c:pt idx="1">
                  <c:v>Water </c:v>
                </c:pt>
                <c:pt idx="2">
                  <c:v>Agriculture land</c:v>
                </c:pt>
                <c:pt idx="3">
                  <c:v>Bare land</c:v>
                </c:pt>
                <c:pt idx="4">
                  <c:v>Built-up</c:v>
                </c:pt>
              </c:strCache>
            </c:strRef>
          </c:cat>
          <c:val>
            <c:numRef>
              <c:f>wetland!$E$3:$E$7</c:f>
              <c:numCache>
                <c:formatCode>General</c:formatCode>
                <c:ptCount val="5"/>
                <c:pt idx="0">
                  <c:v>304.11</c:v>
                </c:pt>
                <c:pt idx="1">
                  <c:v>153.09</c:v>
                </c:pt>
                <c:pt idx="2">
                  <c:v>0.54</c:v>
                </c:pt>
                <c:pt idx="3">
                  <c:v>15.84</c:v>
                </c:pt>
                <c:pt idx="4">
                  <c:v>63.81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B2-7544-A34F-4B147F77962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28639048"/>
        <c:axId val="728648048"/>
      </c:barChart>
      <c:catAx>
        <c:axId val="728639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8648048"/>
        <c:crosses val="autoZero"/>
        <c:auto val="1"/>
        <c:lblAlgn val="ctr"/>
        <c:lblOffset val="100"/>
        <c:noMultiLvlLbl val="0"/>
      </c:catAx>
      <c:valAx>
        <c:axId val="7286480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8639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385877684175358"/>
          <c:y val="3.7495243782151425E-2"/>
          <c:w val="0.40243001796032668"/>
          <c:h val="5.1757433413823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175"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87782631822185E-2"/>
          <c:y val="0.11347516523464724"/>
          <c:w val="0.75908709138630404"/>
          <c:h val="0.762044237869815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GainLoss!$B$1</c:f>
              <c:strCache>
                <c:ptCount val="1"/>
                <c:pt idx="0">
                  <c:v>Gain (%)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extLst xmlns="http://schemas.openxmlformats.org/drawingml/2006/chart">
              <c:ext xmlns:c16="http://schemas.microsoft.com/office/drawing/2014/chart" uri="{C3380CC4-5D6E-409C-BE32-E72D297353CC}">
                <c16:uniqueId val="{00000000-71FC-4C52-BDEB-4CEA1C0FB4C6}"/>
              </c:ext>
            </c:extLst>
          </c:dPt>
          <c:dPt>
            <c:idx val="1"/>
            <c:invertIfNegative val="0"/>
            <c:bubble3D val="0"/>
            <c:extLst xmlns="http://schemas.openxmlformats.org/drawingml/2006/chart">
              <c:ext xmlns:c16="http://schemas.microsoft.com/office/drawing/2014/chart" uri="{C3380CC4-5D6E-409C-BE32-E72D297353CC}">
                <c16:uniqueId val="{00000001-71FC-4C52-BDEB-4CEA1C0FB4C6}"/>
              </c:ext>
            </c:extLst>
          </c:dPt>
          <c:dPt>
            <c:idx val="2"/>
            <c:invertIfNegative val="0"/>
            <c:bubble3D val="0"/>
            <c:extLst xmlns="http://schemas.openxmlformats.org/drawingml/2006/chart">
              <c:ext xmlns:c16="http://schemas.microsoft.com/office/drawing/2014/chart" uri="{C3380CC4-5D6E-409C-BE32-E72D297353CC}">
                <c16:uniqueId val="{00000002-71FC-4C52-BDEB-4CEA1C0FB4C6}"/>
              </c:ext>
            </c:extLst>
          </c:dPt>
          <c:dPt>
            <c:idx val="3"/>
            <c:invertIfNegative val="0"/>
            <c:bubble3D val="0"/>
            <c:extLst xmlns="http://schemas.openxmlformats.org/drawingml/2006/chart">
              <c:ext xmlns:c16="http://schemas.microsoft.com/office/drawing/2014/chart" uri="{C3380CC4-5D6E-409C-BE32-E72D297353CC}">
                <c16:uniqueId val="{00000003-71FC-4C52-BDEB-4CEA1C0FB4C6}"/>
              </c:ext>
            </c:extLst>
          </c:dPt>
          <c:cat>
            <c:strRef>
              <c:f>GainLoss!$A$2:$A$5</c:f>
              <c:strCache>
                <c:ptCount val="4"/>
                <c:pt idx="0">
                  <c:v>1990-2002</c:v>
                </c:pt>
                <c:pt idx="1">
                  <c:v>2002-2012</c:v>
                </c:pt>
                <c:pt idx="2">
                  <c:v>2012-2022</c:v>
                </c:pt>
                <c:pt idx="3">
                  <c:v>1990-2022</c:v>
                </c:pt>
              </c:strCache>
            </c:strRef>
          </c:cat>
          <c:val>
            <c:numRef>
              <c:f>GainLoss!$B$2:$B$5</c:f>
              <c:numCache>
                <c:formatCode>General</c:formatCode>
                <c:ptCount val="4"/>
                <c:pt idx="0">
                  <c:v>14.219999999999999</c:v>
                </c:pt>
                <c:pt idx="1">
                  <c:v>47.959999999999994</c:v>
                </c:pt>
                <c:pt idx="2">
                  <c:v>17.29</c:v>
                </c:pt>
                <c:pt idx="3">
                  <c:v>55.5</c:v>
                </c:pt>
              </c:numCache>
            </c:numRef>
          </c:val>
          <c:extLst xmlns="http://schemas.openxmlformats.org/drawingml/2006/chart">
            <c:ext xmlns:c16="http://schemas.microsoft.com/office/drawing/2014/chart" uri="{C3380CC4-5D6E-409C-BE32-E72D297353CC}">
              <c16:uniqueId val="{00000004-71FC-4C52-BDEB-4CEA1C0FB4C6}"/>
            </c:ext>
          </c:extLst>
        </c:ser>
        <c:ser>
          <c:idx val="1"/>
          <c:order val="1"/>
          <c:tx>
            <c:strRef>
              <c:f>GainLoss!$C$1</c:f>
              <c:strCache>
                <c:ptCount val="1"/>
                <c:pt idx="0">
                  <c:v>Loss (%)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GainLoss!$A$2:$A$5</c:f>
              <c:strCache>
                <c:ptCount val="4"/>
                <c:pt idx="0">
                  <c:v>1990-2002</c:v>
                </c:pt>
                <c:pt idx="1">
                  <c:v>2002-2012</c:v>
                </c:pt>
                <c:pt idx="2">
                  <c:v>2012-2022</c:v>
                </c:pt>
                <c:pt idx="3">
                  <c:v>1990-2022</c:v>
                </c:pt>
              </c:strCache>
            </c:strRef>
          </c:cat>
          <c:val>
            <c:numRef>
              <c:f>GainLoss!$C$2:$C$5</c:f>
              <c:numCache>
                <c:formatCode>General</c:formatCode>
                <c:ptCount val="4"/>
                <c:pt idx="0">
                  <c:v>11.79</c:v>
                </c:pt>
                <c:pt idx="1">
                  <c:v>49.099999999999994</c:v>
                </c:pt>
                <c:pt idx="2">
                  <c:v>9.58</c:v>
                </c:pt>
                <c:pt idx="3">
                  <c:v>46.430000000000007</c:v>
                </c:pt>
              </c:numCache>
            </c:numRef>
          </c:val>
          <c:extLst xmlns="http://schemas.openxmlformats.org/drawingml/2006/chart">
            <c:ext xmlns:c16="http://schemas.microsoft.com/office/drawing/2014/chart" uri="{C3380CC4-5D6E-409C-BE32-E72D297353CC}">
              <c16:uniqueId val="{00000005-71FC-4C52-BDEB-4CEA1C0FB4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644006528"/>
        <c:axId val="644005088"/>
      </c:barChart>
      <c:catAx>
        <c:axId val="64400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005088"/>
        <c:crosses val="autoZero"/>
        <c:auto val="1"/>
        <c:lblAlgn val="ctr"/>
        <c:lblOffset val="100"/>
        <c:noMultiLvlLbl val="0"/>
      </c:catAx>
      <c:valAx>
        <c:axId val="644005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00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175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b="1">
                <a:latin typeface="Times New Roman" panose="02020603050405020304" pitchFamily="18" charset="0"/>
                <a:cs typeface="Times New Roman" panose="02020603050405020304" pitchFamily="18" charset="0"/>
              </a:rPr>
              <a:t>Frequences (%)</a:t>
            </a:r>
          </a:p>
        </c:rich>
      </c:tx>
      <c:layout>
        <c:manualLayout>
          <c:xMode val="edge"/>
          <c:yMode val="edge"/>
          <c:x val="6.0832343963936903E-3"/>
          <c:y val="2.44929170630292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Sheet3!$C$1</c:f>
              <c:strCache>
                <c:ptCount val="1"/>
                <c:pt idx="0">
                  <c:v>Frequences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43-E546-B0C8-0E955A742D4F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43-E546-B0C8-0E955A742D4F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43-E546-B0C8-0E955A742D4F}"/>
              </c:ext>
            </c:extLst>
          </c:dPt>
          <c:cat>
            <c:strRef>
              <c:f>Sheet3!$A$2:$A$4</c:f>
              <c:strCache>
                <c:ptCount val="3"/>
                <c:pt idx="0">
                  <c:v>Anthropogenic</c:v>
                </c:pt>
                <c:pt idx="1">
                  <c:v>Natural</c:v>
                </c:pt>
                <c:pt idx="2">
                  <c:v>No response</c:v>
                </c:pt>
              </c:strCache>
            </c:strRef>
          </c:cat>
          <c:val>
            <c:numRef>
              <c:f>Sheet3!$C$2:$C$4</c:f>
              <c:numCache>
                <c:formatCode>0.00</c:formatCode>
                <c:ptCount val="3"/>
                <c:pt idx="0">
                  <c:v>66.371681415929203</c:v>
                </c:pt>
                <c:pt idx="1">
                  <c:v>5.3097345132743365</c:v>
                </c:pt>
                <c:pt idx="2">
                  <c:v>26.548672566371685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43-E546-B0C8-0E955A742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2433400"/>
        <c:axId val="642434480"/>
      </c:barChart>
      <c:catAx>
        <c:axId val="642433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42434480"/>
        <c:crosses val="autoZero"/>
        <c:auto val="1"/>
        <c:lblAlgn val="ctr"/>
        <c:lblOffset val="100"/>
        <c:noMultiLvlLbl val="0"/>
      </c:catAx>
      <c:valAx>
        <c:axId val="64243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42433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Frequences (%)</a:t>
            </a:r>
          </a:p>
        </c:rich>
      </c:tx>
      <c:layout>
        <c:manualLayout>
          <c:xMode val="edge"/>
          <c:yMode val="edge"/>
          <c:x val="0.69555296346303563"/>
          <c:y val="1.99265026882265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Sheet4!$C$1</c:f>
              <c:strCache>
                <c:ptCount val="1"/>
                <c:pt idx="0">
                  <c:v>Frequences</c:v>
                </c:pt>
              </c:strCache>
            </c:strRef>
          </c:tx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6416-6549-86A2-4A8D78AB9A8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6416-6549-86A2-4A8D78AB9A89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6416-6549-86A2-4A8D78AB9A89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6416-6549-86A2-4A8D78AB9A89}"/>
              </c:ext>
            </c:extLst>
          </c:dPt>
          <c:dLbls>
            <c:dLbl>
              <c:idx val="0"/>
              <c:layout>
                <c:manualLayout>
                  <c:x val="-3.4707441765806694E-2"/>
                  <c:y val="-7.824790383692322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16-6549-86A2-4A8D78AB9A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Sheet4!$A$2:$A$5</c:f>
              <c:strCache>
                <c:ptCount val="4"/>
                <c:pt idx="0">
                  <c:v>Agriculture need</c:v>
                </c:pt>
                <c:pt idx="1">
                  <c:v>Industrial activities</c:v>
                </c:pt>
                <c:pt idx="2">
                  <c:v>Urban expansion</c:v>
                </c:pt>
                <c:pt idx="3">
                  <c:v>No response</c:v>
                </c:pt>
              </c:strCache>
            </c:strRef>
          </c:cat>
          <c:val>
            <c:numRef>
              <c:f>Sheet4!$C$2:$C$5</c:f>
              <c:numCache>
                <c:formatCode>0.00</c:formatCode>
                <c:ptCount val="4"/>
                <c:pt idx="0">
                  <c:v>0.88495575221238942</c:v>
                </c:pt>
                <c:pt idx="1">
                  <c:v>2.6548672566371683</c:v>
                </c:pt>
                <c:pt idx="2">
                  <c:v>58.407079646017699</c:v>
                </c:pt>
                <c:pt idx="3">
                  <c:v>38.053097345132741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16-6549-86A2-4A8D78AB9A89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175"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18398221055701"/>
          <c:y val="0.12888372774073639"/>
          <c:w val="0.76618638815981333"/>
          <c:h val="0.798956607211979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Sheet1!$C$8</c:f>
              <c:strCache>
                <c:ptCount val="1"/>
                <c:pt idx="0">
                  <c:v>tonne</c:v>
                </c:pt>
              </c:strCache>
            </c:strRef>
          </c:tx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Sheet1!$A$9:$A$12</c:f>
              <c:numCache>
                <c:formatCode>General</c:formatCode>
                <c:ptCount val="4"/>
                <c:pt idx="0">
                  <c:v>1990</c:v>
                </c:pt>
                <c:pt idx="1">
                  <c:v>2002</c:v>
                </c:pt>
                <c:pt idx="2">
                  <c:v>2012</c:v>
                </c:pt>
                <c:pt idx="3">
                  <c:v>2022</c:v>
                </c:pt>
              </c:numCache>
            </c:numRef>
          </c:xVal>
          <c:yVal>
            <c:numRef>
              <c:f>Sheet1!$C$9:$C$12</c:f>
              <c:numCache>
                <c:formatCode>General</c:formatCode>
                <c:ptCount val="4"/>
                <c:pt idx="0">
                  <c:v>99058.12</c:v>
                </c:pt>
                <c:pt idx="1">
                  <c:v>96266.93</c:v>
                </c:pt>
                <c:pt idx="2">
                  <c:v>88692.41</c:v>
                </c:pt>
                <c:pt idx="3">
                  <c:v>81789.77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070-A84B-B8F6-01A7BDB7D6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7935688"/>
        <c:axId val="787936048"/>
      </c:scatterChart>
      <c:valAx>
        <c:axId val="787935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87936048"/>
        <c:crosses val="autoZero"/>
        <c:crossBetween val="midCat"/>
      </c:valAx>
      <c:valAx>
        <c:axId val="787936048"/>
        <c:scaling>
          <c:orientation val="minMax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879356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MCF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857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Sheet1!$A$2:$A$5</c:f>
              <c:numCache>
                <c:formatCode>General</c:formatCode>
                <c:ptCount val="4"/>
                <c:pt idx="0">
                  <c:v>1990</c:v>
                </c:pt>
                <c:pt idx="1">
                  <c:v>2002</c:v>
                </c:pt>
                <c:pt idx="2">
                  <c:v>2012</c:v>
                </c:pt>
                <c:pt idx="3">
                  <c:v>2022</c:v>
                </c:pt>
              </c:numCache>
            </c:numRef>
          </c:xVal>
          <c:yVal>
            <c:numRef>
              <c:f>Sheet1!$B$2:$B$5</c:f>
              <c:numCache>
                <c:formatCode>0.00</c:formatCode>
                <c:ptCount val="4"/>
                <c:pt idx="0">
                  <c:v>0.76520657726072105</c:v>
                </c:pt>
                <c:pt idx="1">
                  <c:v>0.76662905677050996</c:v>
                </c:pt>
                <c:pt idx="2">
                  <c:v>0.73851813772141095</c:v>
                </c:pt>
                <c:pt idx="3">
                  <c:v>0.75525698949269704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8D2-4734-A732-1176239DF7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HFZP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28575">
                <a:solidFill>
                  <a:schemeClr val="accent2"/>
                </a:solidFill>
              </a:ln>
              <a:effectLst/>
            </c:spPr>
          </c:marker>
          <c:xVal>
            <c:numRef>
              <c:f>Sheet1!$A$2:$A$5</c:f>
              <c:numCache>
                <c:formatCode>General</c:formatCode>
                <c:ptCount val="4"/>
                <c:pt idx="0">
                  <c:v>1990</c:v>
                </c:pt>
                <c:pt idx="1">
                  <c:v>2002</c:v>
                </c:pt>
                <c:pt idx="2">
                  <c:v>2012</c:v>
                </c:pt>
                <c:pt idx="3">
                  <c:v>2022</c:v>
                </c:pt>
              </c:numCache>
            </c:numRef>
          </c:xVal>
          <c:yVal>
            <c:numRef>
              <c:f>Sheet1!$C$2:$C$5</c:f>
              <c:numCache>
                <c:formatCode>0.00</c:formatCode>
                <c:ptCount val="4"/>
                <c:pt idx="0">
                  <c:v>0.73862235776839702</c:v>
                </c:pt>
                <c:pt idx="1">
                  <c:v>0.73210841353221601</c:v>
                </c:pt>
                <c:pt idx="2">
                  <c:v>0.71712707191385205</c:v>
                </c:pt>
                <c:pt idx="3">
                  <c:v>0.71206697853662604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8D2-4734-A732-1176239DF71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NURGND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28575">
                <a:solidFill>
                  <a:srgbClr val="FF0000"/>
                </a:solidFill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rgbClr val="FF0000"/>
                </a:solidFill>
                <a:ln w="285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C8D2-4734-A732-1176239DF71A}"/>
              </c:ext>
            </c:extLst>
          </c:dPt>
          <c:xVal>
            <c:numRef>
              <c:f>Sheet1!$A$2:$A$5</c:f>
              <c:numCache>
                <c:formatCode>General</c:formatCode>
                <c:ptCount val="4"/>
                <c:pt idx="0">
                  <c:v>1990</c:v>
                </c:pt>
                <c:pt idx="1">
                  <c:v>2002</c:v>
                </c:pt>
                <c:pt idx="2">
                  <c:v>2012</c:v>
                </c:pt>
                <c:pt idx="3">
                  <c:v>2022</c:v>
                </c:pt>
              </c:numCache>
            </c:numRef>
          </c:xVal>
          <c:yVal>
            <c:numRef>
              <c:f>Sheet1!$D$2:$D$5</c:f>
              <c:numCache>
                <c:formatCode>0.00</c:formatCode>
                <c:ptCount val="4"/>
                <c:pt idx="0">
                  <c:v>0.65213413678535603</c:v>
                </c:pt>
                <c:pt idx="1">
                  <c:v>0.66026105660732204</c:v>
                </c:pt>
                <c:pt idx="2">
                  <c:v>0.61097342319928505</c:v>
                </c:pt>
                <c:pt idx="3">
                  <c:v>0.637159117325936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C8D2-4734-A732-1176239DF7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4032096"/>
        <c:axId val="784032456"/>
      </c:scatterChart>
      <c:valAx>
        <c:axId val="784032096"/>
        <c:scaling>
          <c:orientation val="minMax"/>
          <c:min val="198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84032456"/>
        <c:crosses val="autoZero"/>
        <c:crossBetween val="midCat"/>
      </c:valAx>
      <c:valAx>
        <c:axId val="784032456"/>
        <c:scaling>
          <c:orientation val="minMax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8403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845640539221369E-2"/>
          <c:y val="9.8504810004277035E-2"/>
          <c:w val="0.89775275942308452"/>
          <c:h val="0.7372939959481238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Ri!$B$1</c:f>
              <c:strCache>
                <c:ptCount val="1"/>
                <c:pt idx="0">
                  <c:v>MCF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28575">
                <a:solidFill>
                  <a:srgbClr val="00B0F0"/>
                </a:solidFill>
              </a:ln>
              <a:effectLst/>
            </c:spPr>
          </c:marker>
          <c:xVal>
            <c:numRef>
              <c:f>Ri!$A$2:$A$5</c:f>
              <c:numCache>
                <c:formatCode>General</c:formatCode>
                <c:ptCount val="4"/>
                <c:pt idx="0">
                  <c:v>1990</c:v>
                </c:pt>
                <c:pt idx="1">
                  <c:v>2002</c:v>
                </c:pt>
                <c:pt idx="2">
                  <c:v>2012</c:v>
                </c:pt>
                <c:pt idx="3">
                  <c:v>2022</c:v>
                </c:pt>
              </c:numCache>
            </c:numRef>
          </c:xVal>
          <c:yVal>
            <c:numRef>
              <c:f>Ri!$B$2:$B$5</c:f>
              <c:numCache>
                <c:formatCode>0.00</c:formatCode>
                <c:ptCount val="4"/>
                <c:pt idx="0">
                  <c:v>0.85395147987999998</c:v>
                </c:pt>
                <c:pt idx="1">
                  <c:v>0.85480510740000004</c:v>
                </c:pt>
                <c:pt idx="2">
                  <c:v>0.83016890029000001</c:v>
                </c:pt>
                <c:pt idx="3">
                  <c:v>0.80906316018000002</c:v>
                </c:pt>
              </c:numCache>
            </c:numRef>
          </c:yVal>
          <c:smooth val="1"/>
          <c:extLst xmlns="http://schemas.openxmlformats.org/drawingml/2006/chart">
            <c:ext xmlns:c16="http://schemas.microsoft.com/office/drawing/2014/chart" uri="{C3380CC4-5D6E-409C-BE32-E72D297353CC}">
              <c16:uniqueId val="{00000000-22C7-4BA1-B6BD-1DC76FFCEF07}"/>
            </c:ext>
          </c:extLst>
        </c:ser>
        <c:ser>
          <c:idx val="1"/>
          <c:order val="1"/>
          <c:tx>
            <c:strRef>
              <c:f>Ri!$C$1</c:f>
              <c:strCache>
                <c:ptCount val="1"/>
                <c:pt idx="0">
                  <c:v>HFZP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28575">
                <a:solidFill>
                  <a:srgbClr val="7030A0"/>
                </a:solidFill>
              </a:ln>
              <a:effectLst/>
            </c:spPr>
          </c:marker>
          <c:xVal>
            <c:numRef>
              <c:f>Ri!$A$2:$A$5</c:f>
              <c:numCache>
                <c:formatCode>General</c:formatCode>
                <c:ptCount val="4"/>
                <c:pt idx="0">
                  <c:v>1990</c:v>
                </c:pt>
                <c:pt idx="1">
                  <c:v>2002</c:v>
                </c:pt>
                <c:pt idx="2">
                  <c:v>2012</c:v>
                </c:pt>
                <c:pt idx="3">
                  <c:v>2022</c:v>
                </c:pt>
              </c:numCache>
            </c:numRef>
          </c:xVal>
          <c:yVal>
            <c:numRef>
              <c:f>Ri!$C$2:$C$5</c:f>
              <c:numCache>
                <c:formatCode>0.00</c:formatCode>
                <c:ptCount val="4"/>
                <c:pt idx="0">
                  <c:v>0.84983648830000003</c:v>
                </c:pt>
                <c:pt idx="1">
                  <c:v>0.84431716630999998</c:v>
                </c:pt>
                <c:pt idx="2">
                  <c:v>0.83479650450999998</c:v>
                </c:pt>
                <c:pt idx="3">
                  <c:v>0.83533389355999998</c:v>
                </c:pt>
              </c:numCache>
            </c:numRef>
          </c:yVal>
          <c:smooth val="1"/>
          <c:extLst xmlns="http://schemas.openxmlformats.org/drawingml/2006/chart">
            <c:ext xmlns:c16="http://schemas.microsoft.com/office/drawing/2014/chart" uri="{C3380CC4-5D6E-409C-BE32-E72D297353CC}">
              <c16:uniqueId val="{00000001-22C7-4BA1-B6BD-1DC76FFCEF07}"/>
            </c:ext>
          </c:extLst>
        </c:ser>
        <c:ser>
          <c:idx val="2"/>
          <c:order val="2"/>
          <c:tx>
            <c:strRef>
              <c:f>Ri!$D$1</c:f>
              <c:strCache>
                <c:ptCount val="1"/>
                <c:pt idx="0">
                  <c:v>NURGND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28575">
                <a:solidFill>
                  <a:srgbClr val="92D050"/>
                </a:solidFill>
              </a:ln>
              <a:effectLst/>
            </c:spPr>
          </c:marker>
          <c:xVal>
            <c:numRef>
              <c:f>Ri!$A$2:$A$5</c:f>
              <c:numCache>
                <c:formatCode>General</c:formatCode>
                <c:ptCount val="4"/>
                <c:pt idx="0">
                  <c:v>1990</c:v>
                </c:pt>
                <c:pt idx="1">
                  <c:v>2002</c:v>
                </c:pt>
                <c:pt idx="2">
                  <c:v>2012</c:v>
                </c:pt>
                <c:pt idx="3">
                  <c:v>2022</c:v>
                </c:pt>
              </c:numCache>
            </c:numRef>
          </c:xVal>
          <c:yVal>
            <c:numRef>
              <c:f>Ri!$D$2:$D$5</c:f>
              <c:numCache>
                <c:formatCode>0.00</c:formatCode>
                <c:ptCount val="4"/>
                <c:pt idx="0">
                  <c:v>0.73177637014999997</c:v>
                </c:pt>
                <c:pt idx="1">
                  <c:v>0.70299622795000005</c:v>
                </c:pt>
                <c:pt idx="2">
                  <c:v>0.55375813747000002</c:v>
                </c:pt>
                <c:pt idx="3">
                  <c:v>0.56508913230000002</c:v>
                </c:pt>
              </c:numCache>
            </c:numRef>
          </c:yVal>
          <c:smooth val="1"/>
          <c:extLst xmlns="http://schemas.openxmlformats.org/drawingml/2006/chart">
            <c:ext xmlns:c16="http://schemas.microsoft.com/office/drawing/2014/chart" uri="{C3380CC4-5D6E-409C-BE32-E72D297353CC}">
              <c16:uniqueId val="{00000002-22C7-4BA1-B6BD-1DC76FFCE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1816448"/>
        <c:axId val="691817168"/>
      </c:scatterChart>
      <c:valAx>
        <c:axId val="691816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91817168"/>
        <c:crosses val="autoZero"/>
        <c:crossBetween val="midCat"/>
      </c:valAx>
      <c:valAx>
        <c:axId val="691817168"/>
        <c:scaling>
          <c:orientation val="minMax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918164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07676137214634"/>
          <c:y val="0.92714832796956548"/>
          <c:w val="0.51802295228624962"/>
          <c:h val="6.59759236711412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0.png"/><Relationship Id="rId1" Type="http://schemas.openxmlformats.org/officeDocument/2006/relationships/image" Target="../media/image130.png"/><Relationship Id="rId4" Type="http://schemas.openxmlformats.org/officeDocument/2006/relationships/image" Target="../media/image160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982397-6A95-2045-8939-DB8D6D7FCC90}" type="doc">
      <dgm:prSet loTypeId="urn:microsoft.com/office/officeart/2009/layout/CircleArrowProcess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0CCFECFF-B3EE-E849-B782-0E1C307B3060}">
      <dgm:prSet phldrT="[Text]" custT="1"/>
      <dgm:spPr/>
      <dgm:t>
        <a:bodyPr/>
        <a:lstStyle/>
        <a:p>
          <a:r>
            <a:rPr lang="en-GB" sz="1200" dirty="0"/>
            <a:t>Introduction</a:t>
          </a:r>
        </a:p>
      </dgm:t>
    </dgm:pt>
    <dgm:pt modelId="{21AF51ED-F262-B645-9760-A8038CC7CB8C}" type="parTrans" cxnId="{10C2867D-A0B9-A647-AB56-0FA62DD5F5E0}">
      <dgm:prSet/>
      <dgm:spPr/>
      <dgm:t>
        <a:bodyPr/>
        <a:lstStyle/>
        <a:p>
          <a:endParaRPr lang="en-GB"/>
        </a:p>
      </dgm:t>
    </dgm:pt>
    <dgm:pt modelId="{70D01DC4-9AFC-6F4E-90FF-862EA81DA96D}" type="sibTrans" cxnId="{10C2867D-A0B9-A647-AB56-0FA62DD5F5E0}">
      <dgm:prSet/>
      <dgm:spPr/>
      <dgm:t>
        <a:bodyPr/>
        <a:lstStyle/>
        <a:p>
          <a:endParaRPr lang="en-GB"/>
        </a:p>
      </dgm:t>
    </dgm:pt>
    <dgm:pt modelId="{51D857AC-7B8C-CF41-9BA1-8C2D6BE69F4D}">
      <dgm:prSet phldrT="[Text]" custT="1"/>
      <dgm:spPr/>
      <dgm:t>
        <a:bodyPr/>
        <a:lstStyle/>
        <a:p>
          <a:r>
            <a:rPr lang="en-GB" sz="1200" dirty="0"/>
            <a:t>Literature Review</a:t>
          </a:r>
        </a:p>
      </dgm:t>
    </dgm:pt>
    <dgm:pt modelId="{5474DF71-4B58-B646-889C-AA2FE3746903}" type="parTrans" cxnId="{E6FC09E7-59DF-F84D-9D76-6923192BDED1}">
      <dgm:prSet/>
      <dgm:spPr/>
      <dgm:t>
        <a:bodyPr/>
        <a:lstStyle/>
        <a:p>
          <a:endParaRPr lang="en-GB"/>
        </a:p>
      </dgm:t>
    </dgm:pt>
    <dgm:pt modelId="{93BFFF2F-5225-A247-A931-FA556AAC532C}" type="sibTrans" cxnId="{E6FC09E7-59DF-F84D-9D76-6923192BDED1}">
      <dgm:prSet/>
      <dgm:spPr/>
      <dgm:t>
        <a:bodyPr/>
        <a:lstStyle/>
        <a:p>
          <a:endParaRPr lang="en-GB"/>
        </a:p>
      </dgm:t>
    </dgm:pt>
    <dgm:pt modelId="{14668A0A-845F-5E42-B6ED-ADB8193EDA8F}">
      <dgm:prSet phldrT="[Text]" custT="1"/>
      <dgm:spPr/>
      <dgm:t>
        <a:bodyPr/>
        <a:lstStyle/>
        <a:p>
          <a:r>
            <a:rPr lang="en-GB" sz="1200" dirty="0"/>
            <a:t>Methodology</a:t>
          </a:r>
        </a:p>
      </dgm:t>
    </dgm:pt>
    <dgm:pt modelId="{D5C68348-3200-724B-845B-D7670EBA2313}" type="parTrans" cxnId="{57BF094C-3958-EF4A-845C-502B4D2BC58E}">
      <dgm:prSet/>
      <dgm:spPr/>
      <dgm:t>
        <a:bodyPr/>
        <a:lstStyle/>
        <a:p>
          <a:endParaRPr lang="en-GB"/>
        </a:p>
      </dgm:t>
    </dgm:pt>
    <dgm:pt modelId="{48E94655-22DE-5643-A1AD-02DD0EA8AB3C}" type="sibTrans" cxnId="{57BF094C-3958-EF4A-845C-502B4D2BC58E}">
      <dgm:prSet/>
      <dgm:spPr/>
      <dgm:t>
        <a:bodyPr/>
        <a:lstStyle/>
        <a:p>
          <a:endParaRPr lang="en-GB"/>
        </a:p>
      </dgm:t>
    </dgm:pt>
    <dgm:pt modelId="{7EF9E853-BC05-FA4A-BCB8-573180063D37}">
      <dgm:prSet custT="1"/>
      <dgm:spPr/>
      <dgm:t>
        <a:bodyPr/>
        <a:lstStyle/>
        <a:p>
          <a:r>
            <a:rPr lang="en-GB" sz="1200" dirty="0"/>
            <a:t>Results and Discussion</a:t>
          </a:r>
        </a:p>
      </dgm:t>
    </dgm:pt>
    <dgm:pt modelId="{839B7D85-31C2-9C47-87BB-881E273CB06D}" type="parTrans" cxnId="{DFEA80F0-4DB3-BB41-9E77-99561EA685B7}">
      <dgm:prSet/>
      <dgm:spPr/>
      <dgm:t>
        <a:bodyPr/>
        <a:lstStyle/>
        <a:p>
          <a:endParaRPr lang="en-GB"/>
        </a:p>
      </dgm:t>
    </dgm:pt>
    <dgm:pt modelId="{2A263E7D-D7A7-B641-8EF4-BFDBBEF7E09E}" type="sibTrans" cxnId="{DFEA80F0-4DB3-BB41-9E77-99561EA685B7}">
      <dgm:prSet/>
      <dgm:spPr/>
      <dgm:t>
        <a:bodyPr/>
        <a:lstStyle/>
        <a:p>
          <a:endParaRPr lang="en-GB"/>
        </a:p>
      </dgm:t>
    </dgm:pt>
    <dgm:pt modelId="{47BA825F-E34E-FE42-9445-184700E30081}">
      <dgm:prSet custT="1"/>
      <dgm:spPr/>
      <dgm:t>
        <a:bodyPr/>
        <a:lstStyle/>
        <a:p>
          <a:r>
            <a:rPr lang="en-GB" sz="1200" dirty="0"/>
            <a:t>Conclusion and Recommendations</a:t>
          </a:r>
        </a:p>
      </dgm:t>
    </dgm:pt>
    <dgm:pt modelId="{72D7EF9D-5BE8-684E-AA93-DB89DA560A60}" type="parTrans" cxnId="{05906879-A229-464B-A2F3-0246EC594233}">
      <dgm:prSet/>
      <dgm:spPr/>
      <dgm:t>
        <a:bodyPr/>
        <a:lstStyle/>
        <a:p>
          <a:endParaRPr lang="en-GB"/>
        </a:p>
      </dgm:t>
    </dgm:pt>
    <dgm:pt modelId="{381E25DD-C381-D04E-A1EF-107F86A31E6D}" type="sibTrans" cxnId="{05906879-A229-464B-A2F3-0246EC594233}">
      <dgm:prSet/>
      <dgm:spPr/>
      <dgm:t>
        <a:bodyPr/>
        <a:lstStyle/>
        <a:p>
          <a:endParaRPr lang="en-GB"/>
        </a:p>
      </dgm:t>
    </dgm:pt>
    <dgm:pt modelId="{ECAE2717-C31E-2A4A-AEDC-094A8DD49F49}" type="pres">
      <dgm:prSet presAssocID="{A9982397-6A95-2045-8939-DB8D6D7FCC90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C793353A-C30F-FF42-98A0-6C94F57D4008}" type="pres">
      <dgm:prSet presAssocID="{0CCFECFF-B3EE-E849-B782-0E1C307B3060}" presName="Accent1" presStyleCnt="0"/>
      <dgm:spPr/>
    </dgm:pt>
    <dgm:pt modelId="{91DB7A8B-2911-3C49-99A4-30F288B956D4}" type="pres">
      <dgm:prSet presAssocID="{0CCFECFF-B3EE-E849-B782-0E1C307B3060}" presName="Accent" presStyleLbl="node1" presStyleIdx="0" presStyleCnt="5"/>
      <dgm:spPr/>
    </dgm:pt>
    <dgm:pt modelId="{BEC2ED87-7FF9-A148-8066-91764F8C5F6F}" type="pres">
      <dgm:prSet presAssocID="{0CCFECFF-B3EE-E849-B782-0E1C307B3060}" presName="Parent1" presStyleLbl="revTx" presStyleIdx="0" presStyleCnt="5" custScaleX="114047" custScaleY="143625">
        <dgm:presLayoutVars>
          <dgm:chMax val="1"/>
          <dgm:chPref val="1"/>
          <dgm:bulletEnabled val="1"/>
        </dgm:presLayoutVars>
      </dgm:prSet>
      <dgm:spPr/>
    </dgm:pt>
    <dgm:pt modelId="{D6F5D1C2-DFE6-D84F-BB9F-FC85FABBF075}" type="pres">
      <dgm:prSet presAssocID="{51D857AC-7B8C-CF41-9BA1-8C2D6BE69F4D}" presName="Accent2" presStyleCnt="0"/>
      <dgm:spPr/>
    </dgm:pt>
    <dgm:pt modelId="{9400AD2E-260E-C44D-9EF4-68F2573E4589}" type="pres">
      <dgm:prSet presAssocID="{51D857AC-7B8C-CF41-9BA1-8C2D6BE69F4D}" presName="Accent" presStyleLbl="node1" presStyleIdx="1" presStyleCnt="5"/>
      <dgm:spPr/>
    </dgm:pt>
    <dgm:pt modelId="{268BD92C-87C1-A84E-AC80-EC30FC64940A}" type="pres">
      <dgm:prSet presAssocID="{51D857AC-7B8C-CF41-9BA1-8C2D6BE69F4D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</dgm:pt>
    <dgm:pt modelId="{BA8664C7-46EB-3D4D-B127-1BEE32EFBDC7}" type="pres">
      <dgm:prSet presAssocID="{14668A0A-845F-5E42-B6ED-ADB8193EDA8F}" presName="Accent3" presStyleCnt="0"/>
      <dgm:spPr/>
    </dgm:pt>
    <dgm:pt modelId="{FCE68307-3386-9C4A-8A3C-EC96B0876209}" type="pres">
      <dgm:prSet presAssocID="{14668A0A-845F-5E42-B6ED-ADB8193EDA8F}" presName="Accent" presStyleLbl="node1" presStyleIdx="2" presStyleCnt="5"/>
      <dgm:spPr/>
    </dgm:pt>
    <dgm:pt modelId="{518F2C64-FFD8-DF41-A173-65B88A5F275A}" type="pres">
      <dgm:prSet presAssocID="{14668A0A-845F-5E42-B6ED-ADB8193EDA8F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</dgm:pt>
    <dgm:pt modelId="{EC9D66E7-FD49-504D-BF54-6F2B8C2182F3}" type="pres">
      <dgm:prSet presAssocID="{7EF9E853-BC05-FA4A-BCB8-573180063D37}" presName="Accent4" presStyleCnt="0"/>
      <dgm:spPr/>
    </dgm:pt>
    <dgm:pt modelId="{A06E698A-0612-0544-A067-D37275038F90}" type="pres">
      <dgm:prSet presAssocID="{7EF9E853-BC05-FA4A-BCB8-573180063D37}" presName="Accent" presStyleLbl="node1" presStyleIdx="3" presStyleCnt="5"/>
      <dgm:spPr/>
    </dgm:pt>
    <dgm:pt modelId="{0818BB95-AAF0-0341-AE3B-A24EF3BEECAF}" type="pres">
      <dgm:prSet presAssocID="{7EF9E853-BC05-FA4A-BCB8-573180063D37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</dgm:pt>
    <dgm:pt modelId="{03475959-8B4A-C446-BB79-DA2D6CB8B437}" type="pres">
      <dgm:prSet presAssocID="{47BA825F-E34E-FE42-9445-184700E30081}" presName="Accent5" presStyleCnt="0"/>
      <dgm:spPr/>
    </dgm:pt>
    <dgm:pt modelId="{6E931D65-DECC-E94B-9F33-592AE408C221}" type="pres">
      <dgm:prSet presAssocID="{47BA825F-E34E-FE42-9445-184700E30081}" presName="Accent" presStyleLbl="node1" presStyleIdx="4" presStyleCnt="5"/>
      <dgm:spPr/>
    </dgm:pt>
    <dgm:pt modelId="{50EACA11-77EA-F747-833D-6DBB9876DE1C}" type="pres">
      <dgm:prSet presAssocID="{47BA825F-E34E-FE42-9445-184700E30081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1B63C014-9373-5B44-82AF-B43CE7BC9F01}" type="presOf" srcId="{14668A0A-845F-5E42-B6ED-ADB8193EDA8F}" destId="{518F2C64-FFD8-DF41-A173-65B88A5F275A}" srcOrd="0" destOrd="0" presId="urn:microsoft.com/office/officeart/2009/layout/CircleArrowProcess"/>
    <dgm:cxn modelId="{446A7C32-7666-AB4D-98D8-053CB2245A11}" type="presOf" srcId="{47BA825F-E34E-FE42-9445-184700E30081}" destId="{50EACA11-77EA-F747-833D-6DBB9876DE1C}" srcOrd="0" destOrd="0" presId="urn:microsoft.com/office/officeart/2009/layout/CircleArrowProcess"/>
    <dgm:cxn modelId="{57BF094C-3958-EF4A-845C-502B4D2BC58E}" srcId="{A9982397-6A95-2045-8939-DB8D6D7FCC90}" destId="{14668A0A-845F-5E42-B6ED-ADB8193EDA8F}" srcOrd="2" destOrd="0" parTransId="{D5C68348-3200-724B-845B-D7670EBA2313}" sibTransId="{48E94655-22DE-5643-A1AD-02DD0EA8AB3C}"/>
    <dgm:cxn modelId="{05906879-A229-464B-A2F3-0246EC594233}" srcId="{A9982397-6A95-2045-8939-DB8D6D7FCC90}" destId="{47BA825F-E34E-FE42-9445-184700E30081}" srcOrd="4" destOrd="0" parTransId="{72D7EF9D-5BE8-684E-AA93-DB89DA560A60}" sibTransId="{381E25DD-C381-D04E-A1EF-107F86A31E6D}"/>
    <dgm:cxn modelId="{10C2867D-A0B9-A647-AB56-0FA62DD5F5E0}" srcId="{A9982397-6A95-2045-8939-DB8D6D7FCC90}" destId="{0CCFECFF-B3EE-E849-B782-0E1C307B3060}" srcOrd="0" destOrd="0" parTransId="{21AF51ED-F262-B645-9760-A8038CC7CB8C}" sibTransId="{70D01DC4-9AFC-6F4E-90FF-862EA81DA96D}"/>
    <dgm:cxn modelId="{569A0A97-B8E1-DF4F-9AE3-064EDB14763F}" type="presOf" srcId="{0CCFECFF-B3EE-E849-B782-0E1C307B3060}" destId="{BEC2ED87-7FF9-A148-8066-91764F8C5F6F}" srcOrd="0" destOrd="0" presId="urn:microsoft.com/office/officeart/2009/layout/CircleArrowProcess"/>
    <dgm:cxn modelId="{7DFD42A5-7006-8E4B-9FBD-222E3C58E3C4}" type="presOf" srcId="{A9982397-6A95-2045-8939-DB8D6D7FCC90}" destId="{ECAE2717-C31E-2A4A-AEDC-094A8DD49F49}" srcOrd="0" destOrd="0" presId="urn:microsoft.com/office/officeart/2009/layout/CircleArrowProcess"/>
    <dgm:cxn modelId="{1D81C5BA-CE9E-4E4D-A9ED-8A486F06FB38}" type="presOf" srcId="{51D857AC-7B8C-CF41-9BA1-8C2D6BE69F4D}" destId="{268BD92C-87C1-A84E-AC80-EC30FC64940A}" srcOrd="0" destOrd="0" presId="urn:microsoft.com/office/officeart/2009/layout/CircleArrowProcess"/>
    <dgm:cxn modelId="{EB93A9E3-589A-A14D-82D1-458D478237B1}" type="presOf" srcId="{7EF9E853-BC05-FA4A-BCB8-573180063D37}" destId="{0818BB95-AAF0-0341-AE3B-A24EF3BEECAF}" srcOrd="0" destOrd="0" presId="urn:microsoft.com/office/officeart/2009/layout/CircleArrowProcess"/>
    <dgm:cxn modelId="{E6FC09E7-59DF-F84D-9D76-6923192BDED1}" srcId="{A9982397-6A95-2045-8939-DB8D6D7FCC90}" destId="{51D857AC-7B8C-CF41-9BA1-8C2D6BE69F4D}" srcOrd="1" destOrd="0" parTransId="{5474DF71-4B58-B646-889C-AA2FE3746903}" sibTransId="{93BFFF2F-5225-A247-A931-FA556AAC532C}"/>
    <dgm:cxn modelId="{DFEA80F0-4DB3-BB41-9E77-99561EA685B7}" srcId="{A9982397-6A95-2045-8939-DB8D6D7FCC90}" destId="{7EF9E853-BC05-FA4A-BCB8-573180063D37}" srcOrd="3" destOrd="0" parTransId="{839B7D85-31C2-9C47-87BB-881E273CB06D}" sibTransId="{2A263E7D-D7A7-B641-8EF4-BFDBBEF7E09E}"/>
    <dgm:cxn modelId="{AB4DACEB-4687-5248-8C9E-22673BA9F3CB}" type="presParOf" srcId="{ECAE2717-C31E-2A4A-AEDC-094A8DD49F49}" destId="{C793353A-C30F-FF42-98A0-6C94F57D4008}" srcOrd="0" destOrd="0" presId="urn:microsoft.com/office/officeart/2009/layout/CircleArrowProcess"/>
    <dgm:cxn modelId="{7A2F895E-D89F-244D-8AC6-CD72ABAA8160}" type="presParOf" srcId="{C793353A-C30F-FF42-98A0-6C94F57D4008}" destId="{91DB7A8B-2911-3C49-99A4-30F288B956D4}" srcOrd="0" destOrd="0" presId="urn:microsoft.com/office/officeart/2009/layout/CircleArrowProcess"/>
    <dgm:cxn modelId="{3E146E09-50F3-294C-9C31-1DAE88A8BDBB}" type="presParOf" srcId="{ECAE2717-C31E-2A4A-AEDC-094A8DD49F49}" destId="{BEC2ED87-7FF9-A148-8066-91764F8C5F6F}" srcOrd="1" destOrd="0" presId="urn:microsoft.com/office/officeart/2009/layout/CircleArrowProcess"/>
    <dgm:cxn modelId="{35033C96-AEBF-FE4E-BF5E-39BB6060540B}" type="presParOf" srcId="{ECAE2717-C31E-2A4A-AEDC-094A8DD49F49}" destId="{D6F5D1C2-DFE6-D84F-BB9F-FC85FABBF075}" srcOrd="2" destOrd="0" presId="urn:microsoft.com/office/officeart/2009/layout/CircleArrowProcess"/>
    <dgm:cxn modelId="{08A3E050-A86F-8543-A660-52023CC0443F}" type="presParOf" srcId="{D6F5D1C2-DFE6-D84F-BB9F-FC85FABBF075}" destId="{9400AD2E-260E-C44D-9EF4-68F2573E4589}" srcOrd="0" destOrd="0" presId="urn:microsoft.com/office/officeart/2009/layout/CircleArrowProcess"/>
    <dgm:cxn modelId="{08D289FE-9EBB-B34E-A6F3-0EA637A9BBDD}" type="presParOf" srcId="{ECAE2717-C31E-2A4A-AEDC-094A8DD49F49}" destId="{268BD92C-87C1-A84E-AC80-EC30FC64940A}" srcOrd="3" destOrd="0" presId="urn:microsoft.com/office/officeart/2009/layout/CircleArrowProcess"/>
    <dgm:cxn modelId="{88D7C4D1-C09B-3E44-BBD3-0BD32D48CEB7}" type="presParOf" srcId="{ECAE2717-C31E-2A4A-AEDC-094A8DD49F49}" destId="{BA8664C7-46EB-3D4D-B127-1BEE32EFBDC7}" srcOrd="4" destOrd="0" presId="urn:microsoft.com/office/officeart/2009/layout/CircleArrowProcess"/>
    <dgm:cxn modelId="{25883FAF-B734-094F-B9C1-BCA6A75A38A6}" type="presParOf" srcId="{BA8664C7-46EB-3D4D-B127-1BEE32EFBDC7}" destId="{FCE68307-3386-9C4A-8A3C-EC96B0876209}" srcOrd="0" destOrd="0" presId="urn:microsoft.com/office/officeart/2009/layout/CircleArrowProcess"/>
    <dgm:cxn modelId="{27C98638-6B8D-5C48-AB99-195F5BC81D20}" type="presParOf" srcId="{ECAE2717-C31E-2A4A-AEDC-094A8DD49F49}" destId="{518F2C64-FFD8-DF41-A173-65B88A5F275A}" srcOrd="5" destOrd="0" presId="urn:microsoft.com/office/officeart/2009/layout/CircleArrowProcess"/>
    <dgm:cxn modelId="{F706450C-26D9-794B-9761-EB3F3C27F309}" type="presParOf" srcId="{ECAE2717-C31E-2A4A-AEDC-094A8DD49F49}" destId="{EC9D66E7-FD49-504D-BF54-6F2B8C2182F3}" srcOrd="6" destOrd="0" presId="urn:microsoft.com/office/officeart/2009/layout/CircleArrowProcess"/>
    <dgm:cxn modelId="{F52BDEE2-247A-AD43-ADAA-2C0FB1251387}" type="presParOf" srcId="{EC9D66E7-FD49-504D-BF54-6F2B8C2182F3}" destId="{A06E698A-0612-0544-A067-D37275038F90}" srcOrd="0" destOrd="0" presId="urn:microsoft.com/office/officeart/2009/layout/CircleArrowProcess"/>
    <dgm:cxn modelId="{C958AA00-4BD8-4345-BA90-C0853E320132}" type="presParOf" srcId="{ECAE2717-C31E-2A4A-AEDC-094A8DD49F49}" destId="{0818BB95-AAF0-0341-AE3B-A24EF3BEECAF}" srcOrd="7" destOrd="0" presId="urn:microsoft.com/office/officeart/2009/layout/CircleArrowProcess"/>
    <dgm:cxn modelId="{6983000D-E822-3C4E-A537-960657C9297B}" type="presParOf" srcId="{ECAE2717-C31E-2A4A-AEDC-094A8DD49F49}" destId="{03475959-8B4A-C446-BB79-DA2D6CB8B437}" srcOrd="8" destOrd="0" presId="urn:microsoft.com/office/officeart/2009/layout/CircleArrowProcess"/>
    <dgm:cxn modelId="{9C7F3684-81FD-2F4F-B0FC-100B24A98B70}" type="presParOf" srcId="{03475959-8B4A-C446-BB79-DA2D6CB8B437}" destId="{6E931D65-DECC-E94B-9F33-592AE408C221}" srcOrd="0" destOrd="0" presId="urn:microsoft.com/office/officeart/2009/layout/CircleArrowProcess"/>
    <dgm:cxn modelId="{24584D02-6AF9-674C-983E-47877319D95D}" type="presParOf" srcId="{ECAE2717-C31E-2A4A-AEDC-094A8DD49F49}" destId="{50EACA11-77EA-F747-833D-6DBB9876DE1C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3145333-62CF-4601-A891-CF5DB60FA1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596FBA8-1B61-46E2-83C6-EAC90F3D42CF}">
      <dgm:prSet/>
      <dgm:spPr/>
      <dgm:t>
        <a:bodyPr/>
        <a:lstStyle/>
        <a:p>
          <a:r>
            <a:rPr lang="en-GB" dirty="0"/>
            <a:t>Gini coefficient</a:t>
          </a:r>
        </a:p>
        <a:p>
          <a:r>
            <a:rPr lang="en-GB" dirty="0"/>
            <a:t>Lorenz curve</a:t>
          </a:r>
          <a:endParaRPr lang="en-US" dirty="0"/>
        </a:p>
      </dgm:t>
    </dgm:pt>
    <dgm:pt modelId="{53AB2E55-10F0-4D1B-BBBB-AA07E0F67891}" type="parTrans" cxnId="{E8D6EDAE-02DD-452A-9B10-154B8329DACC}">
      <dgm:prSet/>
      <dgm:spPr/>
      <dgm:t>
        <a:bodyPr/>
        <a:lstStyle/>
        <a:p>
          <a:endParaRPr lang="en-US"/>
        </a:p>
      </dgm:t>
    </dgm:pt>
    <dgm:pt modelId="{E42F67FA-3902-45D6-8B4F-1CA6E216368F}" type="sibTrans" cxnId="{E8D6EDAE-02DD-452A-9B10-154B8329DACC}">
      <dgm:prSet/>
      <dgm:spPr/>
      <dgm:t>
        <a:bodyPr/>
        <a:lstStyle/>
        <a:p>
          <a:endParaRPr lang="en-US"/>
        </a:p>
      </dgm:t>
    </dgm:pt>
    <dgm:pt modelId="{32268FCD-AE34-4F59-A6DD-58C8F24D8C64}">
      <dgm:prSet/>
      <dgm:spPr/>
      <dgm:t>
        <a:bodyPr/>
        <a:lstStyle/>
        <a:p>
          <a:r>
            <a:rPr lang="en-GB" dirty="0"/>
            <a:t>Spatial distribution of public green spaces</a:t>
          </a:r>
          <a:endParaRPr lang="en-US" dirty="0"/>
        </a:p>
      </dgm:t>
    </dgm:pt>
    <dgm:pt modelId="{843AA1E0-EF14-42A0-835C-AB16D0463AB3}" type="parTrans" cxnId="{181CFB49-FA16-4D6E-B57F-890DB6F3196B}">
      <dgm:prSet/>
      <dgm:spPr/>
      <dgm:t>
        <a:bodyPr/>
        <a:lstStyle/>
        <a:p>
          <a:endParaRPr lang="en-US"/>
        </a:p>
      </dgm:t>
    </dgm:pt>
    <dgm:pt modelId="{8DADB0BE-0B27-4A05-9694-E0D084E46BEF}" type="sibTrans" cxnId="{181CFB49-FA16-4D6E-B57F-890DB6F3196B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CC391647-7763-456C-B93A-08DB0E34250E}">
          <dgm:prSet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m:rPr>
                        <m:sty m:val="p"/>
                      </m:rPr>
                      <a:rPr lang="en-GB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S</m:t>
                        </m:r>
                      </m:den>
                    </m:f>
                  </m:oMath>
                </m:oMathPara>
              </a14:m>
              <a:endParaRPr lang="en-US"/>
            </a:p>
          </dgm:t>
        </dgm:pt>
      </mc:Choice>
      <mc:Fallback xmlns="">
        <dgm:pt modelId="{CC391647-7763-456C-B93A-08DB0E34250E}">
          <dgm:prSet/>
          <dgm:spPr/>
          <dgm:t>
            <a:bodyPr/>
            <a:lstStyle/>
            <a:p>
              <a:pPr/>
              <a:r>
                <a:rPr lang="en-GB" i="0">
                  <a:latin typeface="Cambria Math" panose="02040503050406030204" pitchFamily="18" charset="0"/>
                </a:rPr>
                <a:t>D=𝑁</a:t>
              </a:r>
              <a:r>
                <a:rPr lang="en-US" i="0">
                  <a:latin typeface="Cambria Math" panose="02040503050406030204" pitchFamily="18" charset="0"/>
                </a:rPr>
                <a:t>/</a:t>
              </a:r>
              <a:r>
                <a:rPr lang="en-GB" i="0">
                  <a:latin typeface="Cambria Math" panose="02040503050406030204" pitchFamily="18" charset="0"/>
                </a:rPr>
                <a:t>S</a:t>
              </a:r>
              <a:endParaRPr lang="en-US"/>
            </a:p>
          </dgm:t>
        </dgm:pt>
      </mc:Fallback>
    </mc:AlternateContent>
    <dgm:pt modelId="{F141EDF5-6642-4DFB-80B1-DA871609028C}" type="parTrans" cxnId="{C8C990F6-DB0A-404F-A374-7B4D9F7DEDEF}">
      <dgm:prSet/>
      <dgm:spPr/>
      <dgm:t>
        <a:bodyPr/>
        <a:lstStyle/>
        <a:p>
          <a:endParaRPr lang="en-US"/>
        </a:p>
      </dgm:t>
    </dgm:pt>
    <dgm:pt modelId="{47ABEFF5-455D-42B3-9459-7DA7D410B637}" type="sibTrans" cxnId="{C8C990F6-DB0A-404F-A374-7B4D9F7DEDEF}">
      <dgm:prSet/>
      <dgm:spPr/>
      <dgm:t>
        <a:bodyPr/>
        <a:lstStyle/>
        <a:p>
          <a:endParaRPr lang="en-US"/>
        </a:p>
      </dgm:t>
    </dgm:pt>
    <dgm:pt modelId="{E4FFF0F0-2B1D-402E-9EEB-21494290907C}">
      <dgm:prSet/>
      <dgm:spPr/>
      <dgm:t>
        <a:bodyPr/>
        <a:lstStyle/>
        <a:p>
          <a:r>
            <a:rPr lang="en-GB" dirty="0"/>
            <a:t>Density of public green spaces </a:t>
          </a:r>
          <a:endParaRPr lang="en-US" dirty="0"/>
        </a:p>
      </dgm:t>
    </dgm:pt>
    <dgm:pt modelId="{687F089E-38B3-438B-ABAF-F2AE8B037AEB}" type="parTrans" cxnId="{7479ACA6-7431-46BA-B1A8-1A3A13022DEE}">
      <dgm:prSet/>
      <dgm:spPr/>
      <dgm:t>
        <a:bodyPr/>
        <a:lstStyle/>
        <a:p>
          <a:endParaRPr lang="en-US"/>
        </a:p>
      </dgm:t>
    </dgm:pt>
    <dgm:pt modelId="{577003A7-5A31-4AFC-A960-A652B22246C7}" type="sibTrans" cxnId="{7479ACA6-7431-46BA-B1A8-1A3A13022DEE}">
      <dgm:prSet/>
      <dgm:spPr/>
      <dgm:t>
        <a:bodyPr/>
        <a:lstStyle/>
        <a:p>
          <a:endParaRPr lang="en-US"/>
        </a:p>
      </dgm:t>
    </dgm:pt>
    <dgm:pt modelId="{E7263BB8-BC4C-461F-8822-C9C73C79B297}">
      <dgm:prSet/>
      <dgm:spPr/>
      <dgm:t>
        <a:bodyPr/>
        <a:lstStyle/>
        <a:p>
          <a:endParaRPr lang="en-US" dirty="0"/>
        </a:p>
      </dgm:t>
    </dgm:pt>
    <dgm:pt modelId="{10E59D75-82E6-4D7F-89D9-71B4F5581DC1}" type="parTrans" cxnId="{97A9284F-2E85-4C68-9E0C-72E24BD18407}">
      <dgm:prSet/>
      <dgm:spPr/>
      <dgm:t>
        <a:bodyPr/>
        <a:lstStyle/>
        <a:p>
          <a:endParaRPr lang="en-US"/>
        </a:p>
      </dgm:t>
    </dgm:pt>
    <dgm:pt modelId="{34D34E07-85BB-4408-8A58-93EADCD1F314}" type="sibTrans" cxnId="{97A9284F-2E85-4C68-9E0C-72E24BD18407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3714BBDB-A9F9-4E40-9018-0E2432E53F0D}">
          <dgm:prSet/>
          <dgm:spPr/>
          <dgm:t>
            <a:bodyPr/>
            <a:lstStyle/>
            <a:p>
              <a14:m>
                <m:oMath xmlns:m="http://schemas.openxmlformats.org/officeDocument/2006/math">
                  <m:r>
                    <m:rPr>
                      <m:sty m:val="p"/>
                    </m:rPr>
                    <a:rPr lang="en-GB" smtClean="0">
                      <a:latin typeface="Cambria Math" panose="02040503050406030204" pitchFamily="18" charset="0"/>
                    </a:rPr>
                    <m:t>CR</m:t>
                  </m:r>
                  <m:r>
                    <a:rPr lang="en-GB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en-US" i="1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GB" i="1">
                          <a:latin typeface="Cambria Math" panose="02040503050406030204" pitchFamily="18" charset="0"/>
                        </a:rPr>
                        <m:t>𝑠</m:t>
                      </m:r>
                    </m:num>
                    <m:den>
                      <m:r>
                        <m:rPr>
                          <m:sty m:val="p"/>
                        </m:rPr>
                        <a:rPr lang="en-GB">
                          <a:latin typeface="Cambria Math" panose="02040503050406030204" pitchFamily="18" charset="0"/>
                        </a:rPr>
                        <m:t>S</m:t>
                      </m:r>
                    </m:den>
                  </m:f>
                </m:oMath>
              </a14:m>
              <a:r>
                <a:rPr lang="en-US"/>
                <a:t> * 100</a:t>
              </a:r>
            </a:p>
          </dgm:t>
        </dgm:pt>
      </mc:Choice>
      <mc:Fallback xmlns="">
        <dgm:pt modelId="{3714BBDB-A9F9-4E40-9018-0E2432E53F0D}">
          <dgm:prSet/>
          <dgm:spPr/>
          <dgm:t>
            <a:bodyPr/>
            <a:lstStyle/>
            <a:p>
              <a:r>
                <a:rPr lang="en-GB" i="0">
                  <a:latin typeface="Cambria Math" panose="02040503050406030204" pitchFamily="18" charset="0"/>
                </a:rPr>
                <a:t>CR=𝑠</a:t>
              </a:r>
              <a:r>
                <a:rPr lang="en-US" i="0">
                  <a:latin typeface="Cambria Math" panose="02040503050406030204" pitchFamily="18" charset="0"/>
                </a:rPr>
                <a:t>/</a:t>
              </a:r>
              <a:r>
                <a:rPr lang="en-GB" i="0">
                  <a:latin typeface="Cambria Math" panose="02040503050406030204" pitchFamily="18" charset="0"/>
                </a:rPr>
                <a:t>S</a:t>
              </a:r>
              <a:r>
                <a:rPr lang="en-US"/>
                <a:t> * 100</a:t>
              </a:r>
            </a:p>
          </dgm:t>
        </dgm:pt>
      </mc:Fallback>
    </mc:AlternateContent>
    <dgm:pt modelId="{81FCB3D5-2B90-4DBB-8472-90865D18CDB7}" type="parTrans" cxnId="{ED415BEF-E172-4494-B7FC-4980DED04AC9}">
      <dgm:prSet/>
      <dgm:spPr/>
      <dgm:t>
        <a:bodyPr/>
        <a:lstStyle/>
        <a:p>
          <a:endParaRPr lang="en-US"/>
        </a:p>
      </dgm:t>
    </dgm:pt>
    <dgm:pt modelId="{22303819-6ABF-418B-97D2-DAB3E1931601}" type="sibTrans" cxnId="{ED415BEF-E172-4494-B7FC-4980DED04AC9}">
      <dgm:prSet/>
      <dgm:spPr/>
      <dgm:t>
        <a:bodyPr/>
        <a:lstStyle/>
        <a:p>
          <a:endParaRPr lang="en-US"/>
        </a:p>
      </dgm:t>
    </dgm:pt>
    <dgm:pt modelId="{539E118E-0B6D-47AF-9859-00D78FC2BA08}">
      <dgm:prSet/>
      <dgm:spPr/>
      <dgm:t>
        <a:bodyPr/>
        <a:lstStyle/>
        <a:p>
          <a:r>
            <a:rPr lang="en-GB" dirty="0"/>
            <a:t>Rate of coverage of public green spaces</a:t>
          </a:r>
          <a:r>
            <a:rPr lang="en-US" dirty="0"/>
            <a:t> </a:t>
          </a:r>
        </a:p>
      </dgm:t>
    </dgm:pt>
    <dgm:pt modelId="{690EA500-30B3-4D76-AA26-BA229547FEC1}" type="parTrans" cxnId="{03A283B0-4BD8-4173-8328-301F76ADA706}">
      <dgm:prSet/>
      <dgm:spPr/>
      <dgm:t>
        <a:bodyPr/>
        <a:lstStyle/>
        <a:p>
          <a:endParaRPr lang="en-US"/>
        </a:p>
      </dgm:t>
    </dgm:pt>
    <dgm:pt modelId="{BAE6059E-72EE-434A-83AF-6198C05EA0B9}" type="sibTrans" cxnId="{03A283B0-4BD8-4173-8328-301F76ADA706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3195E34C-0694-45A4-8F74-A487B6BD1F80}">
          <dgm:prSet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</a:rPr>
                      <m:t>𝑅𝐺𝑆</m:t>
                    </m:r>
                    <m:r>
                      <a:rPr lang="en-GB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𝑃𝑆</m:t>
                        </m:r>
                      </m:den>
                    </m:f>
                  </m:oMath>
                </m:oMathPara>
              </a14:m>
              <a:endParaRPr lang="en-US"/>
            </a:p>
          </dgm:t>
        </dgm:pt>
      </mc:Choice>
      <mc:Fallback xmlns="">
        <dgm:pt modelId="{3195E34C-0694-45A4-8F74-A487B6BD1F80}">
          <dgm:prSet/>
          <dgm:spPr/>
          <dgm:t>
            <a:bodyPr/>
            <a:lstStyle/>
            <a:p>
              <a:pPr/>
              <a:r>
                <a:rPr lang="en-GB" i="0">
                  <a:latin typeface="Cambria Math" panose="02040503050406030204" pitchFamily="18" charset="0"/>
                </a:rPr>
                <a:t>𝑅𝐺𝑆=𝑆</a:t>
              </a:r>
              <a:r>
                <a:rPr lang="en-US" i="0">
                  <a:latin typeface="Cambria Math" panose="02040503050406030204" pitchFamily="18" charset="0"/>
                </a:rPr>
                <a:t>/</a:t>
              </a:r>
              <a:r>
                <a:rPr lang="en-GB" i="0">
                  <a:latin typeface="Cambria Math" panose="02040503050406030204" pitchFamily="18" charset="0"/>
                </a:rPr>
                <a:t>𝑃𝑆</a:t>
              </a:r>
              <a:endParaRPr lang="en-US"/>
            </a:p>
          </dgm:t>
        </dgm:pt>
      </mc:Fallback>
    </mc:AlternateContent>
    <dgm:pt modelId="{A75470D0-E4EB-4C42-9F54-CEB816270498}" type="parTrans" cxnId="{98BE8CC0-8062-4B3C-AA17-6CE6C8D762D3}">
      <dgm:prSet/>
      <dgm:spPr/>
      <dgm:t>
        <a:bodyPr/>
        <a:lstStyle/>
        <a:p>
          <a:endParaRPr lang="en-US"/>
        </a:p>
      </dgm:t>
    </dgm:pt>
    <dgm:pt modelId="{4EBD9CB7-4E0C-40CC-9B25-4F332DC55C20}" type="sibTrans" cxnId="{98BE8CC0-8062-4B3C-AA17-6CE6C8D762D3}">
      <dgm:prSet/>
      <dgm:spPr/>
      <dgm:t>
        <a:bodyPr/>
        <a:lstStyle/>
        <a:p>
          <a:endParaRPr lang="en-US"/>
        </a:p>
      </dgm:t>
    </dgm:pt>
    <dgm:pt modelId="{DB034F31-B2BA-4C7F-A14B-5C976FBEED4A}">
      <dgm:prSet/>
      <dgm:spPr/>
      <dgm:t>
        <a:bodyPr/>
        <a:lstStyle/>
        <a:p>
          <a:r>
            <a:rPr lang="en-US" dirty="0"/>
            <a:t>Ratio green spaces per inhabitant</a:t>
          </a:r>
        </a:p>
      </dgm:t>
    </dgm:pt>
    <dgm:pt modelId="{ED6EEA19-C7DA-4028-94B1-B2F7BA269AC5}" type="parTrans" cxnId="{3C1F789C-979F-40D7-A0B5-5D64FEDD6842}">
      <dgm:prSet/>
      <dgm:spPr/>
      <dgm:t>
        <a:bodyPr/>
        <a:lstStyle/>
        <a:p>
          <a:endParaRPr lang="en-US"/>
        </a:p>
      </dgm:t>
    </dgm:pt>
    <dgm:pt modelId="{0EB4A8A1-C7A5-449B-B723-2789BA88F22D}" type="sibTrans" cxnId="{3C1F789C-979F-40D7-A0B5-5D64FEDD6842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4A7ADB69-DF97-42BC-8726-39A23FD8DD30}">
          <dgm:prSet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</a:rPr>
                      <m:t>𝑁𝐷𝑉𝐼</m:t>
                    </m:r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𝑁𝐼𝑅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𝑁𝐼𝑅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m:oMathPara>
              </a14:m>
              <a:endParaRPr lang="en-US"/>
            </a:p>
          </dgm:t>
        </dgm:pt>
      </mc:Choice>
      <mc:Fallback xmlns="">
        <dgm:pt modelId="{4A7ADB69-DF97-42BC-8726-39A23FD8DD30}">
          <dgm:prSet/>
          <dgm:spPr/>
          <dgm:t>
            <a:bodyPr/>
            <a:lstStyle/>
            <a:p>
              <a:pPr/>
              <a:r>
                <a:rPr lang="en-GB" i="0">
                  <a:latin typeface="Cambria Math" panose="02040503050406030204" pitchFamily="18" charset="0"/>
                </a:rPr>
                <a:t>𝑁𝐷𝑉𝐼=</a:t>
              </a:r>
              <a:r>
                <a:rPr lang="en-US" i="0">
                  <a:latin typeface="Cambria Math" panose="02040503050406030204" pitchFamily="18" charset="0"/>
                </a:rPr>
                <a:t>(</a:t>
              </a:r>
              <a:r>
                <a:rPr lang="en-GB" i="0">
                  <a:latin typeface="Cambria Math" panose="02040503050406030204" pitchFamily="18" charset="0"/>
                </a:rPr>
                <a:t>𝑁𝐼𝑅−𝑅</a:t>
              </a:r>
              <a:r>
                <a:rPr lang="en-US" i="0">
                  <a:latin typeface="Cambria Math" panose="02040503050406030204" pitchFamily="18" charset="0"/>
                </a:rPr>
                <a:t>)/(</a:t>
              </a:r>
              <a:r>
                <a:rPr lang="en-GB" i="0">
                  <a:latin typeface="Cambria Math" panose="02040503050406030204" pitchFamily="18" charset="0"/>
                </a:rPr>
                <a:t>𝑁𝐼𝑅+𝑅</a:t>
              </a:r>
              <a:r>
                <a:rPr lang="en-US" i="0">
                  <a:latin typeface="Cambria Math" panose="02040503050406030204" pitchFamily="18" charset="0"/>
                </a:rPr>
                <a:t>)</a:t>
              </a:r>
              <a:endParaRPr lang="en-US"/>
            </a:p>
          </dgm:t>
        </dgm:pt>
      </mc:Fallback>
    </mc:AlternateContent>
    <dgm:pt modelId="{AACB3B86-97B2-46E4-8A2C-F5E612CF4F3D}" type="parTrans" cxnId="{66403980-6791-49FB-8A0F-E65B6C874239}">
      <dgm:prSet/>
      <dgm:spPr/>
      <dgm:t>
        <a:bodyPr/>
        <a:lstStyle/>
        <a:p>
          <a:endParaRPr lang="en-US"/>
        </a:p>
      </dgm:t>
    </dgm:pt>
    <dgm:pt modelId="{FBBF6E2A-87AA-4204-9FB2-F9A086A09BB2}" type="sibTrans" cxnId="{66403980-6791-49FB-8A0F-E65B6C874239}">
      <dgm:prSet/>
      <dgm:spPr/>
      <dgm:t>
        <a:bodyPr/>
        <a:lstStyle/>
        <a:p>
          <a:endParaRPr lang="en-US"/>
        </a:p>
      </dgm:t>
    </dgm:pt>
    <dgm:pt modelId="{084E73FA-E176-4C3C-93C3-F3A412828DA5}">
      <dgm:prSet/>
      <dgm:spPr/>
      <dgm:t>
        <a:bodyPr/>
        <a:lstStyle/>
        <a:p>
          <a:r>
            <a:rPr lang="en-GB" dirty="0"/>
            <a:t>Quality of public green spaces using NDVI</a:t>
          </a:r>
          <a:endParaRPr lang="en-US" dirty="0"/>
        </a:p>
      </dgm:t>
    </dgm:pt>
    <dgm:pt modelId="{82243DBD-5A3A-4914-A81F-2C2A66FEA47A}" type="parTrans" cxnId="{5CE6A36F-56AF-4EE8-9845-436CB75C12BB}">
      <dgm:prSet/>
      <dgm:spPr/>
      <dgm:t>
        <a:bodyPr/>
        <a:lstStyle/>
        <a:p>
          <a:endParaRPr lang="en-US"/>
        </a:p>
      </dgm:t>
    </dgm:pt>
    <dgm:pt modelId="{5BD789AC-87D3-4F52-9C49-89D0327A1C52}" type="sibTrans" cxnId="{5CE6A36F-56AF-4EE8-9845-436CB75C12BB}">
      <dgm:prSet/>
      <dgm:spPr/>
      <dgm:t>
        <a:bodyPr/>
        <a:lstStyle/>
        <a:p>
          <a:endParaRPr lang="en-US"/>
        </a:p>
      </dgm:t>
    </dgm:pt>
    <dgm:pt modelId="{8047BF41-1FDA-AD40-9B5B-FBF6801078AA}">
      <dgm:prSet/>
      <dgm:spPr/>
      <dgm:t>
        <a:bodyPr/>
        <a:lstStyle/>
        <a:p>
          <a:r>
            <a:rPr lang="en-GB" dirty="0"/>
            <a:t>Shannon and Pielou’s Evenness</a:t>
          </a:r>
        </a:p>
      </dgm:t>
    </dgm:pt>
    <dgm:pt modelId="{98A0F718-278C-A544-9A78-4A6922A48759}" type="parTrans" cxnId="{4B814022-66F5-1047-8632-7EC757D90AD7}">
      <dgm:prSet/>
      <dgm:spPr/>
      <dgm:t>
        <a:bodyPr/>
        <a:lstStyle/>
        <a:p>
          <a:endParaRPr lang="en-GB"/>
        </a:p>
      </dgm:t>
    </dgm:pt>
    <dgm:pt modelId="{2399A5D4-6790-3A4A-9FC6-6634804682C4}" type="sibTrans" cxnId="{4B814022-66F5-1047-8632-7EC757D90AD7}">
      <dgm:prSet/>
      <dgm:spPr/>
      <dgm:t>
        <a:bodyPr/>
        <a:lstStyle/>
        <a:p>
          <a:endParaRPr lang="en-GB"/>
        </a:p>
      </dgm:t>
    </dgm:pt>
    <dgm:pt modelId="{7F8CE939-88ED-7242-B430-76E8B5F81F49}">
      <dgm:prSet/>
      <dgm:spPr/>
      <dgm:t>
        <a:bodyPr/>
        <a:lstStyle/>
        <a:p>
          <a:r>
            <a:rPr lang="en-GB" dirty="0"/>
            <a:t>Diversity of public green spaces</a:t>
          </a:r>
        </a:p>
      </dgm:t>
    </dgm:pt>
    <dgm:pt modelId="{D70AEDFD-F056-3A4C-A121-620891E33C2E}" type="parTrans" cxnId="{AC65933A-713A-5F4C-A627-86AF41D5E8A1}">
      <dgm:prSet/>
      <dgm:spPr/>
      <dgm:t>
        <a:bodyPr/>
        <a:lstStyle/>
        <a:p>
          <a:endParaRPr lang="en-GB"/>
        </a:p>
      </dgm:t>
    </dgm:pt>
    <dgm:pt modelId="{F4FD2BF5-DB87-1640-B923-6E114586D0A8}" type="sibTrans" cxnId="{AC65933A-713A-5F4C-A627-86AF41D5E8A1}">
      <dgm:prSet/>
      <dgm:spPr/>
      <dgm:t>
        <a:bodyPr/>
        <a:lstStyle/>
        <a:p>
          <a:endParaRPr lang="en-GB"/>
        </a:p>
      </dgm:t>
    </dgm:pt>
    <dgm:pt modelId="{DF519FF6-151A-4E47-920D-7A2C1195D4D9}" type="pres">
      <dgm:prSet presAssocID="{53145333-62CF-4601-A891-CF5DB60FA1EC}" presName="Name0" presStyleCnt="0">
        <dgm:presLayoutVars>
          <dgm:dir/>
          <dgm:animLvl val="lvl"/>
          <dgm:resizeHandles val="exact"/>
        </dgm:presLayoutVars>
      </dgm:prSet>
      <dgm:spPr/>
    </dgm:pt>
    <dgm:pt modelId="{ECD7FAAF-B6EE-5941-8E09-EBDA6059CD49}" type="pres">
      <dgm:prSet presAssocID="{8047BF41-1FDA-AD40-9B5B-FBF6801078AA}" presName="composite" presStyleCnt="0"/>
      <dgm:spPr/>
    </dgm:pt>
    <dgm:pt modelId="{A11BAD8D-9675-464B-8F4F-8BA38579DCDA}" type="pres">
      <dgm:prSet presAssocID="{8047BF41-1FDA-AD40-9B5B-FBF6801078AA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9447F2E1-003B-724C-BD46-FD7C600A4F36}" type="pres">
      <dgm:prSet presAssocID="{8047BF41-1FDA-AD40-9B5B-FBF6801078AA}" presName="desTx" presStyleLbl="alignAccFollowNode1" presStyleIdx="0" presStyleCnt="6">
        <dgm:presLayoutVars>
          <dgm:bulletEnabled val="1"/>
        </dgm:presLayoutVars>
      </dgm:prSet>
      <dgm:spPr/>
    </dgm:pt>
    <dgm:pt modelId="{073DA74A-1449-174C-BC5E-412D8428C551}" type="pres">
      <dgm:prSet presAssocID="{2399A5D4-6790-3A4A-9FC6-6634804682C4}" presName="space" presStyleCnt="0"/>
      <dgm:spPr/>
    </dgm:pt>
    <dgm:pt modelId="{024EF4E7-21AC-44DA-8725-D0F20A648BF7}" type="pres">
      <dgm:prSet presAssocID="{9596FBA8-1B61-46E2-83C6-EAC90F3D42CF}" presName="composite" presStyleCnt="0"/>
      <dgm:spPr/>
    </dgm:pt>
    <dgm:pt modelId="{8078C686-43EF-419C-9746-8679C440CA73}" type="pres">
      <dgm:prSet presAssocID="{9596FBA8-1B61-46E2-83C6-EAC90F3D42CF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D82C2813-4D06-4785-B54C-1AFAB17399D0}" type="pres">
      <dgm:prSet presAssocID="{9596FBA8-1B61-46E2-83C6-EAC90F3D42CF}" presName="desTx" presStyleLbl="alignAccFollowNode1" presStyleIdx="1" presStyleCnt="6">
        <dgm:presLayoutVars>
          <dgm:bulletEnabled val="1"/>
        </dgm:presLayoutVars>
      </dgm:prSet>
      <dgm:spPr/>
    </dgm:pt>
    <dgm:pt modelId="{5BA70DFF-D0C2-4789-9375-14162803D075}" type="pres">
      <dgm:prSet presAssocID="{E42F67FA-3902-45D6-8B4F-1CA6E216368F}" presName="space" presStyleCnt="0"/>
      <dgm:spPr/>
    </dgm:pt>
    <dgm:pt modelId="{EA519CB6-E125-4839-A5D6-EDCEBFA20F5D}" type="pres">
      <dgm:prSet presAssocID="{CC391647-7763-456C-B93A-08DB0E34250E}" presName="composite" presStyleCnt="0"/>
      <dgm:spPr/>
    </dgm:pt>
    <dgm:pt modelId="{B635140C-2637-4E37-81A7-156EFC1756D7}" type="pres">
      <dgm:prSet presAssocID="{CC391647-7763-456C-B93A-08DB0E34250E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B46C94FD-02FF-4213-8028-AB50C2BF156C}" type="pres">
      <dgm:prSet presAssocID="{CC391647-7763-456C-B93A-08DB0E34250E}" presName="desTx" presStyleLbl="alignAccFollowNode1" presStyleIdx="2" presStyleCnt="6">
        <dgm:presLayoutVars>
          <dgm:bulletEnabled val="1"/>
        </dgm:presLayoutVars>
      </dgm:prSet>
      <dgm:spPr/>
    </dgm:pt>
    <dgm:pt modelId="{3675BE13-5DB0-46E0-86D1-12F329EC6EB9}" type="pres">
      <dgm:prSet presAssocID="{47ABEFF5-455D-42B3-9459-7DA7D410B637}" presName="space" presStyleCnt="0"/>
      <dgm:spPr/>
    </dgm:pt>
    <dgm:pt modelId="{BAF099E7-95F7-40F1-A0E1-FB5798175C69}" type="pres">
      <dgm:prSet presAssocID="{3714BBDB-A9F9-4E40-9018-0E2432E53F0D}" presName="composite" presStyleCnt="0"/>
      <dgm:spPr/>
    </dgm:pt>
    <dgm:pt modelId="{7BA9B963-4B90-4681-BFC1-BF59519EE646}" type="pres">
      <dgm:prSet presAssocID="{3714BBDB-A9F9-4E40-9018-0E2432E53F0D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F972BC1C-D8B9-4A18-A941-7FA68B2BE012}" type="pres">
      <dgm:prSet presAssocID="{3714BBDB-A9F9-4E40-9018-0E2432E53F0D}" presName="desTx" presStyleLbl="alignAccFollowNode1" presStyleIdx="3" presStyleCnt="6">
        <dgm:presLayoutVars>
          <dgm:bulletEnabled val="1"/>
        </dgm:presLayoutVars>
      </dgm:prSet>
      <dgm:spPr/>
    </dgm:pt>
    <dgm:pt modelId="{7402D80B-856A-4FBD-B588-3EF5B20A8570}" type="pres">
      <dgm:prSet presAssocID="{22303819-6ABF-418B-97D2-DAB3E1931601}" presName="space" presStyleCnt="0"/>
      <dgm:spPr/>
    </dgm:pt>
    <dgm:pt modelId="{7B43503E-12BE-49DC-AE67-D00E83EE3DFE}" type="pres">
      <dgm:prSet presAssocID="{3195E34C-0694-45A4-8F74-A487B6BD1F80}" presName="composite" presStyleCnt="0"/>
      <dgm:spPr/>
    </dgm:pt>
    <dgm:pt modelId="{4963925B-3FF2-49E8-ACB8-7B14217442D0}" type="pres">
      <dgm:prSet presAssocID="{3195E34C-0694-45A4-8F74-A487B6BD1F80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8E8FAAD3-F361-4572-9EEE-5A0DA435B3BB}" type="pres">
      <dgm:prSet presAssocID="{3195E34C-0694-45A4-8F74-A487B6BD1F80}" presName="desTx" presStyleLbl="alignAccFollowNode1" presStyleIdx="4" presStyleCnt="6">
        <dgm:presLayoutVars>
          <dgm:bulletEnabled val="1"/>
        </dgm:presLayoutVars>
      </dgm:prSet>
      <dgm:spPr/>
    </dgm:pt>
    <dgm:pt modelId="{97F24FB7-CF8F-42F1-AEEB-81EC3F81A546}" type="pres">
      <dgm:prSet presAssocID="{4EBD9CB7-4E0C-40CC-9B25-4F332DC55C20}" presName="space" presStyleCnt="0"/>
      <dgm:spPr/>
    </dgm:pt>
    <dgm:pt modelId="{553D2CAB-A615-49F3-8186-1B700C5631FB}" type="pres">
      <dgm:prSet presAssocID="{4A7ADB69-DF97-42BC-8726-39A23FD8DD30}" presName="composite" presStyleCnt="0"/>
      <dgm:spPr/>
    </dgm:pt>
    <dgm:pt modelId="{6D3FDD8B-B756-495C-91A4-6619ED97AB1A}" type="pres">
      <dgm:prSet presAssocID="{4A7ADB69-DF97-42BC-8726-39A23FD8DD30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2D1DB726-3D96-4B09-9B52-B3B71717026A}" type="pres">
      <dgm:prSet presAssocID="{4A7ADB69-DF97-42BC-8726-39A23FD8DD30}" presName="desTx" presStyleLbl="alignAccFollowNode1" presStyleIdx="5" presStyleCnt="6">
        <dgm:presLayoutVars>
          <dgm:bulletEnabled val="1"/>
        </dgm:presLayoutVars>
      </dgm:prSet>
      <dgm:spPr/>
    </dgm:pt>
  </dgm:ptLst>
  <dgm:cxnLst>
    <dgm:cxn modelId="{9614CC02-500C-1D4D-8496-6E2E5A9FEE75}" type="presOf" srcId="{3195E34C-0694-45A4-8F74-A487B6BD1F80}" destId="{4963925B-3FF2-49E8-ACB8-7B14217442D0}" srcOrd="0" destOrd="0" presId="urn:microsoft.com/office/officeart/2005/8/layout/hList1"/>
    <dgm:cxn modelId="{FF8B3A0B-42B9-8744-93B1-E6321AADD2CD}" type="presOf" srcId="{CC391647-7763-456C-B93A-08DB0E34250E}" destId="{B635140C-2637-4E37-81A7-156EFC1756D7}" srcOrd="0" destOrd="0" presId="urn:microsoft.com/office/officeart/2005/8/layout/hList1"/>
    <dgm:cxn modelId="{4B814022-66F5-1047-8632-7EC757D90AD7}" srcId="{53145333-62CF-4601-A891-CF5DB60FA1EC}" destId="{8047BF41-1FDA-AD40-9B5B-FBF6801078AA}" srcOrd="0" destOrd="0" parTransId="{98A0F718-278C-A544-9A78-4A6922A48759}" sibTransId="{2399A5D4-6790-3A4A-9FC6-6634804682C4}"/>
    <dgm:cxn modelId="{86B6A72C-EE8C-1A41-A3C2-8C768913D5B7}" type="presOf" srcId="{7F8CE939-88ED-7242-B430-76E8B5F81F49}" destId="{9447F2E1-003B-724C-BD46-FD7C600A4F36}" srcOrd="0" destOrd="0" presId="urn:microsoft.com/office/officeart/2005/8/layout/hList1"/>
    <dgm:cxn modelId="{51074734-7E8F-F448-B2E3-8F3CE4933172}" type="presOf" srcId="{4A7ADB69-DF97-42BC-8726-39A23FD8DD30}" destId="{6D3FDD8B-B756-495C-91A4-6619ED97AB1A}" srcOrd="0" destOrd="0" presId="urn:microsoft.com/office/officeart/2005/8/layout/hList1"/>
    <dgm:cxn modelId="{82F5B834-E29F-734B-B528-168805457308}" type="presOf" srcId="{DB034F31-B2BA-4C7F-A14B-5C976FBEED4A}" destId="{8E8FAAD3-F361-4572-9EEE-5A0DA435B3BB}" srcOrd="0" destOrd="0" presId="urn:microsoft.com/office/officeart/2005/8/layout/hList1"/>
    <dgm:cxn modelId="{AC65933A-713A-5F4C-A627-86AF41D5E8A1}" srcId="{8047BF41-1FDA-AD40-9B5B-FBF6801078AA}" destId="{7F8CE939-88ED-7242-B430-76E8B5F81F49}" srcOrd="0" destOrd="0" parTransId="{D70AEDFD-F056-3A4C-A121-620891E33C2E}" sibTransId="{F4FD2BF5-DB87-1640-B923-6E114586D0A8}"/>
    <dgm:cxn modelId="{181CFB49-FA16-4D6E-B57F-890DB6F3196B}" srcId="{9596FBA8-1B61-46E2-83C6-EAC90F3D42CF}" destId="{32268FCD-AE34-4F59-A6DD-58C8F24D8C64}" srcOrd="0" destOrd="0" parTransId="{843AA1E0-EF14-42A0-835C-AB16D0463AB3}" sibTransId="{8DADB0BE-0B27-4A05-9694-E0D084E46BEF}"/>
    <dgm:cxn modelId="{97A9284F-2E85-4C68-9E0C-72E24BD18407}" srcId="{E4FFF0F0-2B1D-402E-9EEB-21494290907C}" destId="{E7263BB8-BC4C-461F-8822-C9C73C79B297}" srcOrd="0" destOrd="0" parTransId="{10E59D75-82E6-4D7F-89D9-71B4F5581DC1}" sibTransId="{34D34E07-85BB-4408-8A58-93EADCD1F314}"/>
    <dgm:cxn modelId="{5CE6A36F-56AF-4EE8-9845-436CB75C12BB}" srcId="{4A7ADB69-DF97-42BC-8726-39A23FD8DD30}" destId="{084E73FA-E176-4C3C-93C3-F3A412828DA5}" srcOrd="0" destOrd="0" parTransId="{82243DBD-5A3A-4914-A81F-2C2A66FEA47A}" sibTransId="{5BD789AC-87D3-4F52-9C49-89D0327A1C52}"/>
    <dgm:cxn modelId="{66403980-6791-49FB-8A0F-E65B6C874239}" srcId="{53145333-62CF-4601-A891-CF5DB60FA1EC}" destId="{4A7ADB69-DF97-42BC-8726-39A23FD8DD30}" srcOrd="5" destOrd="0" parTransId="{AACB3B86-97B2-46E4-8A2C-F5E612CF4F3D}" sibTransId="{FBBF6E2A-87AA-4204-9FB2-F9A086A09BB2}"/>
    <dgm:cxn modelId="{E9B6EA90-99EB-B840-8230-CE6A92D77876}" type="presOf" srcId="{E4FFF0F0-2B1D-402E-9EEB-21494290907C}" destId="{B46C94FD-02FF-4213-8028-AB50C2BF156C}" srcOrd="0" destOrd="0" presId="urn:microsoft.com/office/officeart/2005/8/layout/hList1"/>
    <dgm:cxn modelId="{16607E9A-66BF-1140-8577-857E24E37211}" type="presOf" srcId="{32268FCD-AE34-4F59-A6DD-58C8F24D8C64}" destId="{D82C2813-4D06-4785-B54C-1AFAB17399D0}" srcOrd="0" destOrd="0" presId="urn:microsoft.com/office/officeart/2005/8/layout/hList1"/>
    <dgm:cxn modelId="{3C1F789C-979F-40D7-A0B5-5D64FEDD6842}" srcId="{3195E34C-0694-45A4-8F74-A487B6BD1F80}" destId="{DB034F31-B2BA-4C7F-A14B-5C976FBEED4A}" srcOrd="0" destOrd="0" parTransId="{ED6EEA19-C7DA-4028-94B1-B2F7BA269AC5}" sibTransId="{0EB4A8A1-C7A5-449B-B723-2789BA88F22D}"/>
    <dgm:cxn modelId="{B8592C9E-6027-584E-9922-BB05A52D5C2D}" type="presOf" srcId="{9596FBA8-1B61-46E2-83C6-EAC90F3D42CF}" destId="{8078C686-43EF-419C-9746-8679C440CA73}" srcOrd="0" destOrd="0" presId="urn:microsoft.com/office/officeart/2005/8/layout/hList1"/>
    <dgm:cxn modelId="{7479ACA6-7431-46BA-B1A8-1A3A13022DEE}" srcId="{CC391647-7763-456C-B93A-08DB0E34250E}" destId="{E4FFF0F0-2B1D-402E-9EEB-21494290907C}" srcOrd="0" destOrd="0" parTransId="{687F089E-38B3-438B-ABAF-F2AE8B037AEB}" sibTransId="{577003A7-5A31-4AFC-A960-A652B22246C7}"/>
    <dgm:cxn modelId="{E8D6EDAE-02DD-452A-9B10-154B8329DACC}" srcId="{53145333-62CF-4601-A891-CF5DB60FA1EC}" destId="{9596FBA8-1B61-46E2-83C6-EAC90F3D42CF}" srcOrd="1" destOrd="0" parTransId="{53AB2E55-10F0-4D1B-BBBB-AA07E0F67891}" sibTransId="{E42F67FA-3902-45D6-8B4F-1CA6E216368F}"/>
    <dgm:cxn modelId="{03A283B0-4BD8-4173-8328-301F76ADA706}" srcId="{3714BBDB-A9F9-4E40-9018-0E2432E53F0D}" destId="{539E118E-0B6D-47AF-9859-00D78FC2BA08}" srcOrd="0" destOrd="0" parTransId="{690EA500-30B3-4D76-AA26-BA229547FEC1}" sibTransId="{BAE6059E-72EE-434A-83AF-6198C05EA0B9}"/>
    <dgm:cxn modelId="{79B8F2B0-43AE-474D-9551-5780B77BC346}" type="presOf" srcId="{3714BBDB-A9F9-4E40-9018-0E2432E53F0D}" destId="{7BA9B963-4B90-4681-BFC1-BF59519EE646}" srcOrd="0" destOrd="0" presId="urn:microsoft.com/office/officeart/2005/8/layout/hList1"/>
    <dgm:cxn modelId="{FAA5F9B7-E2D6-6942-95F8-011977240491}" type="presOf" srcId="{E7263BB8-BC4C-461F-8822-C9C73C79B297}" destId="{B46C94FD-02FF-4213-8028-AB50C2BF156C}" srcOrd="0" destOrd="1" presId="urn:microsoft.com/office/officeart/2005/8/layout/hList1"/>
    <dgm:cxn modelId="{98BE8CC0-8062-4B3C-AA17-6CE6C8D762D3}" srcId="{53145333-62CF-4601-A891-CF5DB60FA1EC}" destId="{3195E34C-0694-45A4-8F74-A487B6BD1F80}" srcOrd="4" destOrd="0" parTransId="{A75470D0-E4EB-4C42-9F54-CEB816270498}" sibTransId="{4EBD9CB7-4E0C-40CC-9B25-4F332DC55C20}"/>
    <dgm:cxn modelId="{B38CD1D7-1235-D145-AC0E-F894A57E1F95}" type="presOf" srcId="{084E73FA-E176-4C3C-93C3-F3A412828DA5}" destId="{2D1DB726-3D96-4B09-9B52-B3B71717026A}" srcOrd="0" destOrd="0" presId="urn:microsoft.com/office/officeart/2005/8/layout/hList1"/>
    <dgm:cxn modelId="{3DEEA4E1-F71F-094E-AB10-F27A724FC858}" type="presOf" srcId="{539E118E-0B6D-47AF-9859-00D78FC2BA08}" destId="{F972BC1C-D8B9-4A18-A941-7FA68B2BE012}" srcOrd="0" destOrd="0" presId="urn:microsoft.com/office/officeart/2005/8/layout/hList1"/>
    <dgm:cxn modelId="{F25318E8-40C9-F444-8A20-ACB1282FAD97}" type="presOf" srcId="{8047BF41-1FDA-AD40-9B5B-FBF6801078AA}" destId="{A11BAD8D-9675-464B-8F4F-8BA38579DCDA}" srcOrd="0" destOrd="0" presId="urn:microsoft.com/office/officeart/2005/8/layout/hList1"/>
    <dgm:cxn modelId="{770031EA-5B06-4F50-8A05-767E03CF2CE7}" type="presOf" srcId="{53145333-62CF-4601-A891-CF5DB60FA1EC}" destId="{DF519FF6-151A-4E47-920D-7A2C1195D4D9}" srcOrd="0" destOrd="0" presId="urn:microsoft.com/office/officeart/2005/8/layout/hList1"/>
    <dgm:cxn modelId="{ED415BEF-E172-4494-B7FC-4980DED04AC9}" srcId="{53145333-62CF-4601-A891-CF5DB60FA1EC}" destId="{3714BBDB-A9F9-4E40-9018-0E2432E53F0D}" srcOrd="3" destOrd="0" parTransId="{81FCB3D5-2B90-4DBB-8472-90865D18CDB7}" sibTransId="{22303819-6ABF-418B-97D2-DAB3E1931601}"/>
    <dgm:cxn modelId="{C8C990F6-DB0A-404F-A374-7B4D9F7DEDEF}" srcId="{53145333-62CF-4601-A891-CF5DB60FA1EC}" destId="{CC391647-7763-456C-B93A-08DB0E34250E}" srcOrd="2" destOrd="0" parTransId="{F141EDF5-6642-4DFB-80B1-DA871609028C}" sibTransId="{47ABEFF5-455D-42B3-9459-7DA7D410B637}"/>
    <dgm:cxn modelId="{E130C931-4A2D-284D-8DE6-84C6EE493061}" type="presParOf" srcId="{DF519FF6-151A-4E47-920D-7A2C1195D4D9}" destId="{ECD7FAAF-B6EE-5941-8E09-EBDA6059CD49}" srcOrd="0" destOrd="0" presId="urn:microsoft.com/office/officeart/2005/8/layout/hList1"/>
    <dgm:cxn modelId="{65CE9BE7-8D54-E84B-9257-BD2A658D04D7}" type="presParOf" srcId="{ECD7FAAF-B6EE-5941-8E09-EBDA6059CD49}" destId="{A11BAD8D-9675-464B-8F4F-8BA38579DCDA}" srcOrd="0" destOrd="0" presId="urn:microsoft.com/office/officeart/2005/8/layout/hList1"/>
    <dgm:cxn modelId="{0255D4C7-2272-914F-AEB2-B0DEA3CF98BD}" type="presParOf" srcId="{ECD7FAAF-B6EE-5941-8E09-EBDA6059CD49}" destId="{9447F2E1-003B-724C-BD46-FD7C600A4F36}" srcOrd="1" destOrd="0" presId="urn:microsoft.com/office/officeart/2005/8/layout/hList1"/>
    <dgm:cxn modelId="{83AF3854-F80D-DA4D-BF22-27E0D86152BB}" type="presParOf" srcId="{DF519FF6-151A-4E47-920D-7A2C1195D4D9}" destId="{073DA74A-1449-174C-BC5E-412D8428C551}" srcOrd="1" destOrd="0" presId="urn:microsoft.com/office/officeart/2005/8/layout/hList1"/>
    <dgm:cxn modelId="{47EBF6C6-93E8-874D-9155-755E21271D6A}" type="presParOf" srcId="{DF519FF6-151A-4E47-920D-7A2C1195D4D9}" destId="{024EF4E7-21AC-44DA-8725-D0F20A648BF7}" srcOrd="2" destOrd="0" presId="urn:microsoft.com/office/officeart/2005/8/layout/hList1"/>
    <dgm:cxn modelId="{C3C29166-1E38-ED4F-A6DE-D784B7D6A023}" type="presParOf" srcId="{024EF4E7-21AC-44DA-8725-D0F20A648BF7}" destId="{8078C686-43EF-419C-9746-8679C440CA73}" srcOrd="0" destOrd="0" presId="urn:microsoft.com/office/officeart/2005/8/layout/hList1"/>
    <dgm:cxn modelId="{DDADB826-45DA-7046-B55E-45BBAACAD3E9}" type="presParOf" srcId="{024EF4E7-21AC-44DA-8725-D0F20A648BF7}" destId="{D82C2813-4D06-4785-B54C-1AFAB17399D0}" srcOrd="1" destOrd="0" presId="urn:microsoft.com/office/officeart/2005/8/layout/hList1"/>
    <dgm:cxn modelId="{798EC73C-1666-3144-B3AF-5CEB2B1D0F77}" type="presParOf" srcId="{DF519FF6-151A-4E47-920D-7A2C1195D4D9}" destId="{5BA70DFF-D0C2-4789-9375-14162803D075}" srcOrd="3" destOrd="0" presId="urn:microsoft.com/office/officeart/2005/8/layout/hList1"/>
    <dgm:cxn modelId="{FC041390-4978-8D4B-B673-8F7AB41A470E}" type="presParOf" srcId="{DF519FF6-151A-4E47-920D-7A2C1195D4D9}" destId="{EA519CB6-E125-4839-A5D6-EDCEBFA20F5D}" srcOrd="4" destOrd="0" presId="urn:microsoft.com/office/officeart/2005/8/layout/hList1"/>
    <dgm:cxn modelId="{58C03610-F638-2E4D-AE00-D56990FC760E}" type="presParOf" srcId="{EA519CB6-E125-4839-A5D6-EDCEBFA20F5D}" destId="{B635140C-2637-4E37-81A7-156EFC1756D7}" srcOrd="0" destOrd="0" presId="urn:microsoft.com/office/officeart/2005/8/layout/hList1"/>
    <dgm:cxn modelId="{209F17D0-C9CE-504B-BE33-8DB176986EB1}" type="presParOf" srcId="{EA519CB6-E125-4839-A5D6-EDCEBFA20F5D}" destId="{B46C94FD-02FF-4213-8028-AB50C2BF156C}" srcOrd="1" destOrd="0" presId="urn:microsoft.com/office/officeart/2005/8/layout/hList1"/>
    <dgm:cxn modelId="{3B4B07EE-6239-744E-BE6F-FCDD52593249}" type="presParOf" srcId="{DF519FF6-151A-4E47-920D-7A2C1195D4D9}" destId="{3675BE13-5DB0-46E0-86D1-12F329EC6EB9}" srcOrd="5" destOrd="0" presId="urn:microsoft.com/office/officeart/2005/8/layout/hList1"/>
    <dgm:cxn modelId="{90D30F10-1A95-1948-A3DD-62F1CB478F9C}" type="presParOf" srcId="{DF519FF6-151A-4E47-920D-7A2C1195D4D9}" destId="{BAF099E7-95F7-40F1-A0E1-FB5798175C69}" srcOrd="6" destOrd="0" presId="urn:microsoft.com/office/officeart/2005/8/layout/hList1"/>
    <dgm:cxn modelId="{776911E8-FA57-A240-A44C-5222A8AF0881}" type="presParOf" srcId="{BAF099E7-95F7-40F1-A0E1-FB5798175C69}" destId="{7BA9B963-4B90-4681-BFC1-BF59519EE646}" srcOrd="0" destOrd="0" presId="urn:microsoft.com/office/officeart/2005/8/layout/hList1"/>
    <dgm:cxn modelId="{DEE80E9C-0AE9-DF45-95D5-6F140AF4E05A}" type="presParOf" srcId="{BAF099E7-95F7-40F1-A0E1-FB5798175C69}" destId="{F972BC1C-D8B9-4A18-A941-7FA68B2BE012}" srcOrd="1" destOrd="0" presId="urn:microsoft.com/office/officeart/2005/8/layout/hList1"/>
    <dgm:cxn modelId="{26E96864-49D0-3543-A2A3-8F771247AAAF}" type="presParOf" srcId="{DF519FF6-151A-4E47-920D-7A2C1195D4D9}" destId="{7402D80B-856A-4FBD-B588-3EF5B20A8570}" srcOrd="7" destOrd="0" presId="urn:microsoft.com/office/officeart/2005/8/layout/hList1"/>
    <dgm:cxn modelId="{3E80E6DE-1F07-6542-9064-5209592BC584}" type="presParOf" srcId="{DF519FF6-151A-4E47-920D-7A2C1195D4D9}" destId="{7B43503E-12BE-49DC-AE67-D00E83EE3DFE}" srcOrd="8" destOrd="0" presId="urn:microsoft.com/office/officeart/2005/8/layout/hList1"/>
    <dgm:cxn modelId="{3B43AE84-F738-E146-920D-EBB856A7B22C}" type="presParOf" srcId="{7B43503E-12BE-49DC-AE67-D00E83EE3DFE}" destId="{4963925B-3FF2-49E8-ACB8-7B14217442D0}" srcOrd="0" destOrd="0" presId="urn:microsoft.com/office/officeart/2005/8/layout/hList1"/>
    <dgm:cxn modelId="{8B462B21-0B53-C643-99DA-262B4CFB737C}" type="presParOf" srcId="{7B43503E-12BE-49DC-AE67-D00E83EE3DFE}" destId="{8E8FAAD3-F361-4572-9EEE-5A0DA435B3BB}" srcOrd="1" destOrd="0" presId="urn:microsoft.com/office/officeart/2005/8/layout/hList1"/>
    <dgm:cxn modelId="{FB3A6B0B-769F-514F-99ED-71E4B5CF993E}" type="presParOf" srcId="{DF519FF6-151A-4E47-920D-7A2C1195D4D9}" destId="{97F24FB7-CF8F-42F1-AEEB-81EC3F81A546}" srcOrd="9" destOrd="0" presId="urn:microsoft.com/office/officeart/2005/8/layout/hList1"/>
    <dgm:cxn modelId="{D19F1B83-4295-FB4A-B718-56F50CAA1314}" type="presParOf" srcId="{DF519FF6-151A-4E47-920D-7A2C1195D4D9}" destId="{553D2CAB-A615-49F3-8186-1B700C5631FB}" srcOrd="10" destOrd="0" presId="urn:microsoft.com/office/officeart/2005/8/layout/hList1"/>
    <dgm:cxn modelId="{B05298F0-B7FF-5C4D-AD5D-76FB54A76157}" type="presParOf" srcId="{553D2CAB-A615-49F3-8186-1B700C5631FB}" destId="{6D3FDD8B-B756-495C-91A4-6619ED97AB1A}" srcOrd="0" destOrd="0" presId="urn:microsoft.com/office/officeart/2005/8/layout/hList1"/>
    <dgm:cxn modelId="{8AFC1915-0DDC-8448-AFEE-C091679F2D27}" type="presParOf" srcId="{553D2CAB-A615-49F3-8186-1B700C5631FB}" destId="{2D1DB726-3D96-4B09-9B52-B3B7171702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3145333-62CF-4601-A891-CF5DB60FA1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596FBA8-1B61-46E2-83C6-EAC90F3D42CF}">
      <dgm:prSet/>
      <dgm:spPr/>
      <dgm:t>
        <a:bodyPr/>
        <a:lstStyle/>
        <a:p>
          <a:r>
            <a:rPr lang="en-GB" dirty="0"/>
            <a:t>Gini coefficient</a:t>
          </a:r>
        </a:p>
        <a:p>
          <a:r>
            <a:rPr lang="en-GB" dirty="0"/>
            <a:t>Lorenz curve</a:t>
          </a:r>
          <a:endParaRPr lang="en-US" dirty="0"/>
        </a:p>
      </dgm:t>
    </dgm:pt>
    <dgm:pt modelId="{53AB2E55-10F0-4D1B-BBBB-AA07E0F67891}" type="parTrans" cxnId="{E8D6EDAE-02DD-452A-9B10-154B8329DACC}">
      <dgm:prSet/>
      <dgm:spPr/>
      <dgm:t>
        <a:bodyPr/>
        <a:lstStyle/>
        <a:p>
          <a:endParaRPr lang="en-US"/>
        </a:p>
      </dgm:t>
    </dgm:pt>
    <dgm:pt modelId="{E42F67FA-3902-45D6-8B4F-1CA6E216368F}" type="sibTrans" cxnId="{E8D6EDAE-02DD-452A-9B10-154B8329DACC}">
      <dgm:prSet/>
      <dgm:spPr/>
      <dgm:t>
        <a:bodyPr/>
        <a:lstStyle/>
        <a:p>
          <a:endParaRPr lang="en-US"/>
        </a:p>
      </dgm:t>
    </dgm:pt>
    <dgm:pt modelId="{32268FCD-AE34-4F59-A6DD-58C8F24D8C64}">
      <dgm:prSet/>
      <dgm:spPr/>
      <dgm:t>
        <a:bodyPr/>
        <a:lstStyle/>
        <a:p>
          <a:r>
            <a:rPr lang="en-GB" dirty="0"/>
            <a:t>Spatial distribution of public green spaces</a:t>
          </a:r>
          <a:endParaRPr lang="en-US" dirty="0"/>
        </a:p>
      </dgm:t>
    </dgm:pt>
    <dgm:pt modelId="{843AA1E0-EF14-42A0-835C-AB16D0463AB3}" type="parTrans" cxnId="{181CFB49-FA16-4D6E-B57F-890DB6F3196B}">
      <dgm:prSet/>
      <dgm:spPr/>
      <dgm:t>
        <a:bodyPr/>
        <a:lstStyle/>
        <a:p>
          <a:endParaRPr lang="en-US"/>
        </a:p>
      </dgm:t>
    </dgm:pt>
    <dgm:pt modelId="{8DADB0BE-0B27-4A05-9694-E0D084E46BEF}" type="sibTrans" cxnId="{181CFB49-FA16-4D6E-B57F-890DB6F3196B}">
      <dgm:prSet/>
      <dgm:spPr/>
      <dgm:t>
        <a:bodyPr/>
        <a:lstStyle/>
        <a:p>
          <a:endParaRPr lang="en-US"/>
        </a:p>
      </dgm:t>
    </dgm:pt>
    <dgm:pt modelId="{CC391647-7763-456C-B93A-08DB0E34250E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F141EDF5-6642-4DFB-80B1-DA871609028C}" type="parTrans" cxnId="{C8C990F6-DB0A-404F-A374-7B4D9F7DEDEF}">
      <dgm:prSet/>
      <dgm:spPr/>
      <dgm:t>
        <a:bodyPr/>
        <a:lstStyle/>
        <a:p>
          <a:endParaRPr lang="en-US"/>
        </a:p>
      </dgm:t>
    </dgm:pt>
    <dgm:pt modelId="{47ABEFF5-455D-42B3-9459-7DA7D410B637}" type="sibTrans" cxnId="{C8C990F6-DB0A-404F-A374-7B4D9F7DEDEF}">
      <dgm:prSet/>
      <dgm:spPr/>
      <dgm:t>
        <a:bodyPr/>
        <a:lstStyle/>
        <a:p>
          <a:endParaRPr lang="en-US"/>
        </a:p>
      </dgm:t>
    </dgm:pt>
    <dgm:pt modelId="{E4FFF0F0-2B1D-402E-9EEB-21494290907C}">
      <dgm:prSet/>
      <dgm:spPr/>
      <dgm:t>
        <a:bodyPr/>
        <a:lstStyle/>
        <a:p>
          <a:r>
            <a:rPr lang="en-GB" dirty="0"/>
            <a:t>Density of public green spaces </a:t>
          </a:r>
          <a:endParaRPr lang="en-US" dirty="0"/>
        </a:p>
      </dgm:t>
    </dgm:pt>
    <dgm:pt modelId="{687F089E-38B3-438B-ABAF-F2AE8B037AEB}" type="parTrans" cxnId="{7479ACA6-7431-46BA-B1A8-1A3A13022DEE}">
      <dgm:prSet/>
      <dgm:spPr/>
      <dgm:t>
        <a:bodyPr/>
        <a:lstStyle/>
        <a:p>
          <a:endParaRPr lang="en-US"/>
        </a:p>
      </dgm:t>
    </dgm:pt>
    <dgm:pt modelId="{577003A7-5A31-4AFC-A960-A652B22246C7}" type="sibTrans" cxnId="{7479ACA6-7431-46BA-B1A8-1A3A13022DEE}">
      <dgm:prSet/>
      <dgm:spPr/>
      <dgm:t>
        <a:bodyPr/>
        <a:lstStyle/>
        <a:p>
          <a:endParaRPr lang="en-US"/>
        </a:p>
      </dgm:t>
    </dgm:pt>
    <dgm:pt modelId="{E7263BB8-BC4C-461F-8822-C9C73C79B297}">
      <dgm:prSet/>
      <dgm:spPr/>
      <dgm:t>
        <a:bodyPr/>
        <a:lstStyle/>
        <a:p>
          <a:endParaRPr lang="en-US" dirty="0"/>
        </a:p>
      </dgm:t>
    </dgm:pt>
    <dgm:pt modelId="{10E59D75-82E6-4D7F-89D9-71B4F5581DC1}" type="parTrans" cxnId="{97A9284F-2E85-4C68-9E0C-72E24BD18407}">
      <dgm:prSet/>
      <dgm:spPr/>
      <dgm:t>
        <a:bodyPr/>
        <a:lstStyle/>
        <a:p>
          <a:endParaRPr lang="en-US"/>
        </a:p>
      </dgm:t>
    </dgm:pt>
    <dgm:pt modelId="{34D34E07-85BB-4408-8A58-93EADCD1F314}" type="sibTrans" cxnId="{97A9284F-2E85-4C68-9E0C-72E24BD18407}">
      <dgm:prSet/>
      <dgm:spPr/>
      <dgm:t>
        <a:bodyPr/>
        <a:lstStyle/>
        <a:p>
          <a:endParaRPr lang="en-US"/>
        </a:p>
      </dgm:t>
    </dgm:pt>
    <dgm:pt modelId="{3714BBDB-A9F9-4E40-9018-0E2432E53F0D}">
      <dgm:prSet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1FCB3D5-2B90-4DBB-8472-90865D18CDB7}" type="parTrans" cxnId="{ED415BEF-E172-4494-B7FC-4980DED04AC9}">
      <dgm:prSet/>
      <dgm:spPr/>
      <dgm:t>
        <a:bodyPr/>
        <a:lstStyle/>
        <a:p>
          <a:endParaRPr lang="en-US"/>
        </a:p>
      </dgm:t>
    </dgm:pt>
    <dgm:pt modelId="{22303819-6ABF-418B-97D2-DAB3E1931601}" type="sibTrans" cxnId="{ED415BEF-E172-4494-B7FC-4980DED04AC9}">
      <dgm:prSet/>
      <dgm:spPr/>
      <dgm:t>
        <a:bodyPr/>
        <a:lstStyle/>
        <a:p>
          <a:endParaRPr lang="en-US"/>
        </a:p>
      </dgm:t>
    </dgm:pt>
    <dgm:pt modelId="{539E118E-0B6D-47AF-9859-00D78FC2BA08}">
      <dgm:prSet/>
      <dgm:spPr/>
      <dgm:t>
        <a:bodyPr/>
        <a:lstStyle/>
        <a:p>
          <a:r>
            <a:rPr lang="en-GB" dirty="0"/>
            <a:t>Rate of coverage of public green spaces</a:t>
          </a:r>
          <a:r>
            <a:rPr lang="en-US" dirty="0"/>
            <a:t> </a:t>
          </a:r>
        </a:p>
      </dgm:t>
    </dgm:pt>
    <dgm:pt modelId="{690EA500-30B3-4D76-AA26-BA229547FEC1}" type="parTrans" cxnId="{03A283B0-4BD8-4173-8328-301F76ADA706}">
      <dgm:prSet/>
      <dgm:spPr/>
      <dgm:t>
        <a:bodyPr/>
        <a:lstStyle/>
        <a:p>
          <a:endParaRPr lang="en-US"/>
        </a:p>
      </dgm:t>
    </dgm:pt>
    <dgm:pt modelId="{BAE6059E-72EE-434A-83AF-6198C05EA0B9}" type="sibTrans" cxnId="{03A283B0-4BD8-4173-8328-301F76ADA706}">
      <dgm:prSet/>
      <dgm:spPr/>
      <dgm:t>
        <a:bodyPr/>
        <a:lstStyle/>
        <a:p>
          <a:endParaRPr lang="en-US"/>
        </a:p>
      </dgm:t>
    </dgm:pt>
    <dgm:pt modelId="{3195E34C-0694-45A4-8F74-A487B6BD1F80}">
      <dgm:prSet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A75470D0-E4EB-4C42-9F54-CEB816270498}" type="parTrans" cxnId="{98BE8CC0-8062-4B3C-AA17-6CE6C8D762D3}">
      <dgm:prSet/>
      <dgm:spPr/>
      <dgm:t>
        <a:bodyPr/>
        <a:lstStyle/>
        <a:p>
          <a:endParaRPr lang="en-US"/>
        </a:p>
      </dgm:t>
    </dgm:pt>
    <dgm:pt modelId="{4EBD9CB7-4E0C-40CC-9B25-4F332DC55C20}" type="sibTrans" cxnId="{98BE8CC0-8062-4B3C-AA17-6CE6C8D762D3}">
      <dgm:prSet/>
      <dgm:spPr/>
      <dgm:t>
        <a:bodyPr/>
        <a:lstStyle/>
        <a:p>
          <a:endParaRPr lang="en-US"/>
        </a:p>
      </dgm:t>
    </dgm:pt>
    <dgm:pt modelId="{DB034F31-B2BA-4C7F-A14B-5C976FBEED4A}">
      <dgm:prSet/>
      <dgm:spPr/>
      <dgm:t>
        <a:bodyPr/>
        <a:lstStyle/>
        <a:p>
          <a:r>
            <a:rPr lang="en-US" dirty="0"/>
            <a:t>Ratio green spaces per inhabitant</a:t>
          </a:r>
        </a:p>
      </dgm:t>
    </dgm:pt>
    <dgm:pt modelId="{ED6EEA19-C7DA-4028-94B1-B2F7BA269AC5}" type="parTrans" cxnId="{3C1F789C-979F-40D7-A0B5-5D64FEDD6842}">
      <dgm:prSet/>
      <dgm:spPr/>
      <dgm:t>
        <a:bodyPr/>
        <a:lstStyle/>
        <a:p>
          <a:endParaRPr lang="en-US"/>
        </a:p>
      </dgm:t>
    </dgm:pt>
    <dgm:pt modelId="{0EB4A8A1-C7A5-449B-B723-2789BA88F22D}" type="sibTrans" cxnId="{3C1F789C-979F-40D7-A0B5-5D64FEDD6842}">
      <dgm:prSet/>
      <dgm:spPr/>
      <dgm:t>
        <a:bodyPr/>
        <a:lstStyle/>
        <a:p>
          <a:endParaRPr lang="en-US"/>
        </a:p>
      </dgm:t>
    </dgm:pt>
    <dgm:pt modelId="{4A7ADB69-DF97-42BC-8726-39A23FD8DD30}">
      <dgm:prSet/>
      <dgm:spPr>
        <a:blipFill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AACB3B86-97B2-46E4-8A2C-F5E612CF4F3D}" type="parTrans" cxnId="{66403980-6791-49FB-8A0F-E65B6C874239}">
      <dgm:prSet/>
      <dgm:spPr/>
      <dgm:t>
        <a:bodyPr/>
        <a:lstStyle/>
        <a:p>
          <a:endParaRPr lang="en-US"/>
        </a:p>
      </dgm:t>
    </dgm:pt>
    <dgm:pt modelId="{FBBF6E2A-87AA-4204-9FB2-F9A086A09BB2}" type="sibTrans" cxnId="{66403980-6791-49FB-8A0F-E65B6C874239}">
      <dgm:prSet/>
      <dgm:spPr/>
      <dgm:t>
        <a:bodyPr/>
        <a:lstStyle/>
        <a:p>
          <a:endParaRPr lang="en-US"/>
        </a:p>
      </dgm:t>
    </dgm:pt>
    <dgm:pt modelId="{084E73FA-E176-4C3C-93C3-F3A412828DA5}">
      <dgm:prSet/>
      <dgm:spPr/>
      <dgm:t>
        <a:bodyPr/>
        <a:lstStyle/>
        <a:p>
          <a:r>
            <a:rPr lang="en-GB" dirty="0"/>
            <a:t>Quality of public green spaces using NDVI</a:t>
          </a:r>
          <a:endParaRPr lang="en-US" dirty="0"/>
        </a:p>
      </dgm:t>
    </dgm:pt>
    <dgm:pt modelId="{82243DBD-5A3A-4914-A81F-2C2A66FEA47A}" type="parTrans" cxnId="{5CE6A36F-56AF-4EE8-9845-436CB75C12BB}">
      <dgm:prSet/>
      <dgm:spPr/>
      <dgm:t>
        <a:bodyPr/>
        <a:lstStyle/>
        <a:p>
          <a:endParaRPr lang="en-US"/>
        </a:p>
      </dgm:t>
    </dgm:pt>
    <dgm:pt modelId="{5BD789AC-87D3-4F52-9C49-89D0327A1C52}" type="sibTrans" cxnId="{5CE6A36F-56AF-4EE8-9845-436CB75C12BB}">
      <dgm:prSet/>
      <dgm:spPr/>
      <dgm:t>
        <a:bodyPr/>
        <a:lstStyle/>
        <a:p>
          <a:endParaRPr lang="en-US"/>
        </a:p>
      </dgm:t>
    </dgm:pt>
    <dgm:pt modelId="{8047BF41-1FDA-AD40-9B5B-FBF6801078AA}">
      <dgm:prSet/>
      <dgm:spPr/>
      <dgm:t>
        <a:bodyPr/>
        <a:lstStyle/>
        <a:p>
          <a:r>
            <a:rPr lang="en-GB" dirty="0"/>
            <a:t>Shannon and Pielou’s Evenness</a:t>
          </a:r>
        </a:p>
      </dgm:t>
    </dgm:pt>
    <dgm:pt modelId="{98A0F718-278C-A544-9A78-4A6922A48759}" type="parTrans" cxnId="{4B814022-66F5-1047-8632-7EC757D90AD7}">
      <dgm:prSet/>
      <dgm:spPr/>
      <dgm:t>
        <a:bodyPr/>
        <a:lstStyle/>
        <a:p>
          <a:endParaRPr lang="en-GB"/>
        </a:p>
      </dgm:t>
    </dgm:pt>
    <dgm:pt modelId="{2399A5D4-6790-3A4A-9FC6-6634804682C4}" type="sibTrans" cxnId="{4B814022-66F5-1047-8632-7EC757D90AD7}">
      <dgm:prSet/>
      <dgm:spPr/>
      <dgm:t>
        <a:bodyPr/>
        <a:lstStyle/>
        <a:p>
          <a:endParaRPr lang="en-GB"/>
        </a:p>
      </dgm:t>
    </dgm:pt>
    <dgm:pt modelId="{7F8CE939-88ED-7242-B430-76E8B5F81F49}">
      <dgm:prSet/>
      <dgm:spPr/>
      <dgm:t>
        <a:bodyPr/>
        <a:lstStyle/>
        <a:p>
          <a:r>
            <a:rPr lang="en-GB" dirty="0"/>
            <a:t>Diversity of public green spaces</a:t>
          </a:r>
        </a:p>
      </dgm:t>
    </dgm:pt>
    <dgm:pt modelId="{D70AEDFD-F056-3A4C-A121-620891E33C2E}" type="parTrans" cxnId="{AC65933A-713A-5F4C-A627-86AF41D5E8A1}">
      <dgm:prSet/>
      <dgm:spPr/>
      <dgm:t>
        <a:bodyPr/>
        <a:lstStyle/>
        <a:p>
          <a:endParaRPr lang="en-GB"/>
        </a:p>
      </dgm:t>
    </dgm:pt>
    <dgm:pt modelId="{F4FD2BF5-DB87-1640-B923-6E114586D0A8}" type="sibTrans" cxnId="{AC65933A-713A-5F4C-A627-86AF41D5E8A1}">
      <dgm:prSet/>
      <dgm:spPr/>
      <dgm:t>
        <a:bodyPr/>
        <a:lstStyle/>
        <a:p>
          <a:endParaRPr lang="en-GB"/>
        </a:p>
      </dgm:t>
    </dgm:pt>
    <dgm:pt modelId="{DF519FF6-151A-4E47-920D-7A2C1195D4D9}" type="pres">
      <dgm:prSet presAssocID="{53145333-62CF-4601-A891-CF5DB60FA1EC}" presName="Name0" presStyleCnt="0">
        <dgm:presLayoutVars>
          <dgm:dir/>
          <dgm:animLvl val="lvl"/>
          <dgm:resizeHandles val="exact"/>
        </dgm:presLayoutVars>
      </dgm:prSet>
      <dgm:spPr/>
    </dgm:pt>
    <dgm:pt modelId="{ECD7FAAF-B6EE-5941-8E09-EBDA6059CD49}" type="pres">
      <dgm:prSet presAssocID="{8047BF41-1FDA-AD40-9B5B-FBF6801078AA}" presName="composite" presStyleCnt="0"/>
      <dgm:spPr/>
    </dgm:pt>
    <dgm:pt modelId="{A11BAD8D-9675-464B-8F4F-8BA38579DCDA}" type="pres">
      <dgm:prSet presAssocID="{8047BF41-1FDA-AD40-9B5B-FBF6801078AA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9447F2E1-003B-724C-BD46-FD7C600A4F36}" type="pres">
      <dgm:prSet presAssocID="{8047BF41-1FDA-AD40-9B5B-FBF6801078AA}" presName="desTx" presStyleLbl="alignAccFollowNode1" presStyleIdx="0" presStyleCnt="6">
        <dgm:presLayoutVars>
          <dgm:bulletEnabled val="1"/>
        </dgm:presLayoutVars>
      </dgm:prSet>
      <dgm:spPr/>
    </dgm:pt>
    <dgm:pt modelId="{073DA74A-1449-174C-BC5E-412D8428C551}" type="pres">
      <dgm:prSet presAssocID="{2399A5D4-6790-3A4A-9FC6-6634804682C4}" presName="space" presStyleCnt="0"/>
      <dgm:spPr/>
    </dgm:pt>
    <dgm:pt modelId="{024EF4E7-21AC-44DA-8725-D0F20A648BF7}" type="pres">
      <dgm:prSet presAssocID="{9596FBA8-1B61-46E2-83C6-EAC90F3D42CF}" presName="composite" presStyleCnt="0"/>
      <dgm:spPr/>
    </dgm:pt>
    <dgm:pt modelId="{8078C686-43EF-419C-9746-8679C440CA73}" type="pres">
      <dgm:prSet presAssocID="{9596FBA8-1B61-46E2-83C6-EAC90F3D42CF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D82C2813-4D06-4785-B54C-1AFAB17399D0}" type="pres">
      <dgm:prSet presAssocID="{9596FBA8-1B61-46E2-83C6-EAC90F3D42CF}" presName="desTx" presStyleLbl="alignAccFollowNode1" presStyleIdx="1" presStyleCnt="6">
        <dgm:presLayoutVars>
          <dgm:bulletEnabled val="1"/>
        </dgm:presLayoutVars>
      </dgm:prSet>
      <dgm:spPr/>
    </dgm:pt>
    <dgm:pt modelId="{5BA70DFF-D0C2-4789-9375-14162803D075}" type="pres">
      <dgm:prSet presAssocID="{E42F67FA-3902-45D6-8B4F-1CA6E216368F}" presName="space" presStyleCnt="0"/>
      <dgm:spPr/>
    </dgm:pt>
    <dgm:pt modelId="{EA519CB6-E125-4839-A5D6-EDCEBFA20F5D}" type="pres">
      <dgm:prSet presAssocID="{CC391647-7763-456C-B93A-08DB0E34250E}" presName="composite" presStyleCnt="0"/>
      <dgm:spPr/>
    </dgm:pt>
    <dgm:pt modelId="{B635140C-2637-4E37-81A7-156EFC1756D7}" type="pres">
      <dgm:prSet presAssocID="{CC391647-7763-456C-B93A-08DB0E34250E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B46C94FD-02FF-4213-8028-AB50C2BF156C}" type="pres">
      <dgm:prSet presAssocID="{CC391647-7763-456C-B93A-08DB0E34250E}" presName="desTx" presStyleLbl="alignAccFollowNode1" presStyleIdx="2" presStyleCnt="6">
        <dgm:presLayoutVars>
          <dgm:bulletEnabled val="1"/>
        </dgm:presLayoutVars>
      </dgm:prSet>
      <dgm:spPr/>
    </dgm:pt>
    <dgm:pt modelId="{3675BE13-5DB0-46E0-86D1-12F329EC6EB9}" type="pres">
      <dgm:prSet presAssocID="{47ABEFF5-455D-42B3-9459-7DA7D410B637}" presName="space" presStyleCnt="0"/>
      <dgm:spPr/>
    </dgm:pt>
    <dgm:pt modelId="{BAF099E7-95F7-40F1-A0E1-FB5798175C69}" type="pres">
      <dgm:prSet presAssocID="{3714BBDB-A9F9-4E40-9018-0E2432E53F0D}" presName="composite" presStyleCnt="0"/>
      <dgm:spPr/>
    </dgm:pt>
    <dgm:pt modelId="{7BA9B963-4B90-4681-BFC1-BF59519EE646}" type="pres">
      <dgm:prSet presAssocID="{3714BBDB-A9F9-4E40-9018-0E2432E53F0D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F972BC1C-D8B9-4A18-A941-7FA68B2BE012}" type="pres">
      <dgm:prSet presAssocID="{3714BBDB-A9F9-4E40-9018-0E2432E53F0D}" presName="desTx" presStyleLbl="alignAccFollowNode1" presStyleIdx="3" presStyleCnt="6">
        <dgm:presLayoutVars>
          <dgm:bulletEnabled val="1"/>
        </dgm:presLayoutVars>
      </dgm:prSet>
      <dgm:spPr/>
    </dgm:pt>
    <dgm:pt modelId="{7402D80B-856A-4FBD-B588-3EF5B20A8570}" type="pres">
      <dgm:prSet presAssocID="{22303819-6ABF-418B-97D2-DAB3E1931601}" presName="space" presStyleCnt="0"/>
      <dgm:spPr/>
    </dgm:pt>
    <dgm:pt modelId="{7B43503E-12BE-49DC-AE67-D00E83EE3DFE}" type="pres">
      <dgm:prSet presAssocID="{3195E34C-0694-45A4-8F74-A487B6BD1F80}" presName="composite" presStyleCnt="0"/>
      <dgm:spPr/>
    </dgm:pt>
    <dgm:pt modelId="{4963925B-3FF2-49E8-ACB8-7B14217442D0}" type="pres">
      <dgm:prSet presAssocID="{3195E34C-0694-45A4-8F74-A487B6BD1F80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8E8FAAD3-F361-4572-9EEE-5A0DA435B3BB}" type="pres">
      <dgm:prSet presAssocID="{3195E34C-0694-45A4-8F74-A487B6BD1F80}" presName="desTx" presStyleLbl="alignAccFollowNode1" presStyleIdx="4" presStyleCnt="6">
        <dgm:presLayoutVars>
          <dgm:bulletEnabled val="1"/>
        </dgm:presLayoutVars>
      </dgm:prSet>
      <dgm:spPr/>
    </dgm:pt>
    <dgm:pt modelId="{97F24FB7-CF8F-42F1-AEEB-81EC3F81A546}" type="pres">
      <dgm:prSet presAssocID="{4EBD9CB7-4E0C-40CC-9B25-4F332DC55C20}" presName="space" presStyleCnt="0"/>
      <dgm:spPr/>
    </dgm:pt>
    <dgm:pt modelId="{553D2CAB-A615-49F3-8186-1B700C5631FB}" type="pres">
      <dgm:prSet presAssocID="{4A7ADB69-DF97-42BC-8726-39A23FD8DD30}" presName="composite" presStyleCnt="0"/>
      <dgm:spPr/>
    </dgm:pt>
    <dgm:pt modelId="{6D3FDD8B-B756-495C-91A4-6619ED97AB1A}" type="pres">
      <dgm:prSet presAssocID="{4A7ADB69-DF97-42BC-8726-39A23FD8DD30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2D1DB726-3D96-4B09-9B52-B3B71717026A}" type="pres">
      <dgm:prSet presAssocID="{4A7ADB69-DF97-42BC-8726-39A23FD8DD30}" presName="desTx" presStyleLbl="alignAccFollowNode1" presStyleIdx="5" presStyleCnt="6">
        <dgm:presLayoutVars>
          <dgm:bulletEnabled val="1"/>
        </dgm:presLayoutVars>
      </dgm:prSet>
      <dgm:spPr/>
    </dgm:pt>
  </dgm:ptLst>
  <dgm:cxnLst>
    <dgm:cxn modelId="{9614CC02-500C-1D4D-8496-6E2E5A9FEE75}" type="presOf" srcId="{3195E34C-0694-45A4-8F74-A487B6BD1F80}" destId="{4963925B-3FF2-49E8-ACB8-7B14217442D0}" srcOrd="0" destOrd="0" presId="urn:microsoft.com/office/officeart/2005/8/layout/hList1"/>
    <dgm:cxn modelId="{FF8B3A0B-42B9-8744-93B1-E6321AADD2CD}" type="presOf" srcId="{CC391647-7763-456C-B93A-08DB0E34250E}" destId="{B635140C-2637-4E37-81A7-156EFC1756D7}" srcOrd="0" destOrd="0" presId="urn:microsoft.com/office/officeart/2005/8/layout/hList1"/>
    <dgm:cxn modelId="{4B814022-66F5-1047-8632-7EC757D90AD7}" srcId="{53145333-62CF-4601-A891-CF5DB60FA1EC}" destId="{8047BF41-1FDA-AD40-9B5B-FBF6801078AA}" srcOrd="0" destOrd="0" parTransId="{98A0F718-278C-A544-9A78-4A6922A48759}" sibTransId="{2399A5D4-6790-3A4A-9FC6-6634804682C4}"/>
    <dgm:cxn modelId="{86B6A72C-EE8C-1A41-A3C2-8C768913D5B7}" type="presOf" srcId="{7F8CE939-88ED-7242-B430-76E8B5F81F49}" destId="{9447F2E1-003B-724C-BD46-FD7C600A4F36}" srcOrd="0" destOrd="0" presId="urn:microsoft.com/office/officeart/2005/8/layout/hList1"/>
    <dgm:cxn modelId="{51074734-7E8F-F448-B2E3-8F3CE4933172}" type="presOf" srcId="{4A7ADB69-DF97-42BC-8726-39A23FD8DD30}" destId="{6D3FDD8B-B756-495C-91A4-6619ED97AB1A}" srcOrd="0" destOrd="0" presId="urn:microsoft.com/office/officeart/2005/8/layout/hList1"/>
    <dgm:cxn modelId="{82F5B834-E29F-734B-B528-168805457308}" type="presOf" srcId="{DB034F31-B2BA-4C7F-A14B-5C976FBEED4A}" destId="{8E8FAAD3-F361-4572-9EEE-5A0DA435B3BB}" srcOrd="0" destOrd="0" presId="urn:microsoft.com/office/officeart/2005/8/layout/hList1"/>
    <dgm:cxn modelId="{AC65933A-713A-5F4C-A627-86AF41D5E8A1}" srcId="{8047BF41-1FDA-AD40-9B5B-FBF6801078AA}" destId="{7F8CE939-88ED-7242-B430-76E8B5F81F49}" srcOrd="0" destOrd="0" parTransId="{D70AEDFD-F056-3A4C-A121-620891E33C2E}" sibTransId="{F4FD2BF5-DB87-1640-B923-6E114586D0A8}"/>
    <dgm:cxn modelId="{181CFB49-FA16-4D6E-B57F-890DB6F3196B}" srcId="{9596FBA8-1B61-46E2-83C6-EAC90F3D42CF}" destId="{32268FCD-AE34-4F59-A6DD-58C8F24D8C64}" srcOrd="0" destOrd="0" parTransId="{843AA1E0-EF14-42A0-835C-AB16D0463AB3}" sibTransId="{8DADB0BE-0B27-4A05-9694-E0D084E46BEF}"/>
    <dgm:cxn modelId="{97A9284F-2E85-4C68-9E0C-72E24BD18407}" srcId="{E4FFF0F0-2B1D-402E-9EEB-21494290907C}" destId="{E7263BB8-BC4C-461F-8822-C9C73C79B297}" srcOrd="0" destOrd="0" parTransId="{10E59D75-82E6-4D7F-89D9-71B4F5581DC1}" sibTransId="{34D34E07-85BB-4408-8A58-93EADCD1F314}"/>
    <dgm:cxn modelId="{5CE6A36F-56AF-4EE8-9845-436CB75C12BB}" srcId="{4A7ADB69-DF97-42BC-8726-39A23FD8DD30}" destId="{084E73FA-E176-4C3C-93C3-F3A412828DA5}" srcOrd="0" destOrd="0" parTransId="{82243DBD-5A3A-4914-A81F-2C2A66FEA47A}" sibTransId="{5BD789AC-87D3-4F52-9C49-89D0327A1C52}"/>
    <dgm:cxn modelId="{66403980-6791-49FB-8A0F-E65B6C874239}" srcId="{53145333-62CF-4601-A891-CF5DB60FA1EC}" destId="{4A7ADB69-DF97-42BC-8726-39A23FD8DD30}" srcOrd="5" destOrd="0" parTransId="{AACB3B86-97B2-46E4-8A2C-F5E612CF4F3D}" sibTransId="{FBBF6E2A-87AA-4204-9FB2-F9A086A09BB2}"/>
    <dgm:cxn modelId="{E9B6EA90-99EB-B840-8230-CE6A92D77876}" type="presOf" srcId="{E4FFF0F0-2B1D-402E-9EEB-21494290907C}" destId="{B46C94FD-02FF-4213-8028-AB50C2BF156C}" srcOrd="0" destOrd="0" presId="urn:microsoft.com/office/officeart/2005/8/layout/hList1"/>
    <dgm:cxn modelId="{16607E9A-66BF-1140-8577-857E24E37211}" type="presOf" srcId="{32268FCD-AE34-4F59-A6DD-58C8F24D8C64}" destId="{D82C2813-4D06-4785-B54C-1AFAB17399D0}" srcOrd="0" destOrd="0" presId="urn:microsoft.com/office/officeart/2005/8/layout/hList1"/>
    <dgm:cxn modelId="{3C1F789C-979F-40D7-A0B5-5D64FEDD6842}" srcId="{3195E34C-0694-45A4-8F74-A487B6BD1F80}" destId="{DB034F31-B2BA-4C7F-A14B-5C976FBEED4A}" srcOrd="0" destOrd="0" parTransId="{ED6EEA19-C7DA-4028-94B1-B2F7BA269AC5}" sibTransId="{0EB4A8A1-C7A5-449B-B723-2789BA88F22D}"/>
    <dgm:cxn modelId="{B8592C9E-6027-584E-9922-BB05A52D5C2D}" type="presOf" srcId="{9596FBA8-1B61-46E2-83C6-EAC90F3D42CF}" destId="{8078C686-43EF-419C-9746-8679C440CA73}" srcOrd="0" destOrd="0" presId="urn:microsoft.com/office/officeart/2005/8/layout/hList1"/>
    <dgm:cxn modelId="{7479ACA6-7431-46BA-B1A8-1A3A13022DEE}" srcId="{CC391647-7763-456C-B93A-08DB0E34250E}" destId="{E4FFF0F0-2B1D-402E-9EEB-21494290907C}" srcOrd="0" destOrd="0" parTransId="{687F089E-38B3-438B-ABAF-F2AE8B037AEB}" sibTransId="{577003A7-5A31-4AFC-A960-A652B22246C7}"/>
    <dgm:cxn modelId="{E8D6EDAE-02DD-452A-9B10-154B8329DACC}" srcId="{53145333-62CF-4601-A891-CF5DB60FA1EC}" destId="{9596FBA8-1B61-46E2-83C6-EAC90F3D42CF}" srcOrd="1" destOrd="0" parTransId="{53AB2E55-10F0-4D1B-BBBB-AA07E0F67891}" sibTransId="{E42F67FA-3902-45D6-8B4F-1CA6E216368F}"/>
    <dgm:cxn modelId="{03A283B0-4BD8-4173-8328-301F76ADA706}" srcId="{3714BBDB-A9F9-4E40-9018-0E2432E53F0D}" destId="{539E118E-0B6D-47AF-9859-00D78FC2BA08}" srcOrd="0" destOrd="0" parTransId="{690EA500-30B3-4D76-AA26-BA229547FEC1}" sibTransId="{BAE6059E-72EE-434A-83AF-6198C05EA0B9}"/>
    <dgm:cxn modelId="{79B8F2B0-43AE-474D-9551-5780B77BC346}" type="presOf" srcId="{3714BBDB-A9F9-4E40-9018-0E2432E53F0D}" destId="{7BA9B963-4B90-4681-BFC1-BF59519EE646}" srcOrd="0" destOrd="0" presId="urn:microsoft.com/office/officeart/2005/8/layout/hList1"/>
    <dgm:cxn modelId="{FAA5F9B7-E2D6-6942-95F8-011977240491}" type="presOf" srcId="{E7263BB8-BC4C-461F-8822-C9C73C79B297}" destId="{B46C94FD-02FF-4213-8028-AB50C2BF156C}" srcOrd="0" destOrd="1" presId="urn:microsoft.com/office/officeart/2005/8/layout/hList1"/>
    <dgm:cxn modelId="{98BE8CC0-8062-4B3C-AA17-6CE6C8D762D3}" srcId="{53145333-62CF-4601-A891-CF5DB60FA1EC}" destId="{3195E34C-0694-45A4-8F74-A487B6BD1F80}" srcOrd="4" destOrd="0" parTransId="{A75470D0-E4EB-4C42-9F54-CEB816270498}" sibTransId="{4EBD9CB7-4E0C-40CC-9B25-4F332DC55C20}"/>
    <dgm:cxn modelId="{B38CD1D7-1235-D145-AC0E-F894A57E1F95}" type="presOf" srcId="{084E73FA-E176-4C3C-93C3-F3A412828DA5}" destId="{2D1DB726-3D96-4B09-9B52-B3B71717026A}" srcOrd="0" destOrd="0" presId="urn:microsoft.com/office/officeart/2005/8/layout/hList1"/>
    <dgm:cxn modelId="{3DEEA4E1-F71F-094E-AB10-F27A724FC858}" type="presOf" srcId="{539E118E-0B6D-47AF-9859-00D78FC2BA08}" destId="{F972BC1C-D8B9-4A18-A941-7FA68B2BE012}" srcOrd="0" destOrd="0" presId="urn:microsoft.com/office/officeart/2005/8/layout/hList1"/>
    <dgm:cxn modelId="{F25318E8-40C9-F444-8A20-ACB1282FAD97}" type="presOf" srcId="{8047BF41-1FDA-AD40-9B5B-FBF6801078AA}" destId="{A11BAD8D-9675-464B-8F4F-8BA38579DCDA}" srcOrd="0" destOrd="0" presId="urn:microsoft.com/office/officeart/2005/8/layout/hList1"/>
    <dgm:cxn modelId="{770031EA-5B06-4F50-8A05-767E03CF2CE7}" type="presOf" srcId="{53145333-62CF-4601-A891-CF5DB60FA1EC}" destId="{DF519FF6-151A-4E47-920D-7A2C1195D4D9}" srcOrd="0" destOrd="0" presId="urn:microsoft.com/office/officeart/2005/8/layout/hList1"/>
    <dgm:cxn modelId="{ED415BEF-E172-4494-B7FC-4980DED04AC9}" srcId="{53145333-62CF-4601-A891-CF5DB60FA1EC}" destId="{3714BBDB-A9F9-4E40-9018-0E2432E53F0D}" srcOrd="3" destOrd="0" parTransId="{81FCB3D5-2B90-4DBB-8472-90865D18CDB7}" sibTransId="{22303819-6ABF-418B-97D2-DAB3E1931601}"/>
    <dgm:cxn modelId="{C8C990F6-DB0A-404F-A374-7B4D9F7DEDEF}" srcId="{53145333-62CF-4601-A891-CF5DB60FA1EC}" destId="{CC391647-7763-456C-B93A-08DB0E34250E}" srcOrd="2" destOrd="0" parTransId="{F141EDF5-6642-4DFB-80B1-DA871609028C}" sibTransId="{47ABEFF5-455D-42B3-9459-7DA7D410B637}"/>
    <dgm:cxn modelId="{E130C931-4A2D-284D-8DE6-84C6EE493061}" type="presParOf" srcId="{DF519FF6-151A-4E47-920D-7A2C1195D4D9}" destId="{ECD7FAAF-B6EE-5941-8E09-EBDA6059CD49}" srcOrd="0" destOrd="0" presId="urn:microsoft.com/office/officeart/2005/8/layout/hList1"/>
    <dgm:cxn modelId="{65CE9BE7-8D54-E84B-9257-BD2A658D04D7}" type="presParOf" srcId="{ECD7FAAF-B6EE-5941-8E09-EBDA6059CD49}" destId="{A11BAD8D-9675-464B-8F4F-8BA38579DCDA}" srcOrd="0" destOrd="0" presId="urn:microsoft.com/office/officeart/2005/8/layout/hList1"/>
    <dgm:cxn modelId="{0255D4C7-2272-914F-AEB2-B0DEA3CF98BD}" type="presParOf" srcId="{ECD7FAAF-B6EE-5941-8E09-EBDA6059CD49}" destId="{9447F2E1-003B-724C-BD46-FD7C600A4F36}" srcOrd="1" destOrd="0" presId="urn:microsoft.com/office/officeart/2005/8/layout/hList1"/>
    <dgm:cxn modelId="{83AF3854-F80D-DA4D-BF22-27E0D86152BB}" type="presParOf" srcId="{DF519FF6-151A-4E47-920D-7A2C1195D4D9}" destId="{073DA74A-1449-174C-BC5E-412D8428C551}" srcOrd="1" destOrd="0" presId="urn:microsoft.com/office/officeart/2005/8/layout/hList1"/>
    <dgm:cxn modelId="{47EBF6C6-93E8-874D-9155-755E21271D6A}" type="presParOf" srcId="{DF519FF6-151A-4E47-920D-7A2C1195D4D9}" destId="{024EF4E7-21AC-44DA-8725-D0F20A648BF7}" srcOrd="2" destOrd="0" presId="urn:microsoft.com/office/officeart/2005/8/layout/hList1"/>
    <dgm:cxn modelId="{C3C29166-1E38-ED4F-A6DE-D784B7D6A023}" type="presParOf" srcId="{024EF4E7-21AC-44DA-8725-D0F20A648BF7}" destId="{8078C686-43EF-419C-9746-8679C440CA73}" srcOrd="0" destOrd="0" presId="urn:microsoft.com/office/officeart/2005/8/layout/hList1"/>
    <dgm:cxn modelId="{DDADB826-45DA-7046-B55E-45BBAACAD3E9}" type="presParOf" srcId="{024EF4E7-21AC-44DA-8725-D0F20A648BF7}" destId="{D82C2813-4D06-4785-B54C-1AFAB17399D0}" srcOrd="1" destOrd="0" presId="urn:microsoft.com/office/officeart/2005/8/layout/hList1"/>
    <dgm:cxn modelId="{798EC73C-1666-3144-B3AF-5CEB2B1D0F77}" type="presParOf" srcId="{DF519FF6-151A-4E47-920D-7A2C1195D4D9}" destId="{5BA70DFF-D0C2-4789-9375-14162803D075}" srcOrd="3" destOrd="0" presId="urn:microsoft.com/office/officeart/2005/8/layout/hList1"/>
    <dgm:cxn modelId="{FC041390-4978-8D4B-B673-8F7AB41A470E}" type="presParOf" srcId="{DF519FF6-151A-4E47-920D-7A2C1195D4D9}" destId="{EA519CB6-E125-4839-A5D6-EDCEBFA20F5D}" srcOrd="4" destOrd="0" presId="urn:microsoft.com/office/officeart/2005/8/layout/hList1"/>
    <dgm:cxn modelId="{58C03610-F638-2E4D-AE00-D56990FC760E}" type="presParOf" srcId="{EA519CB6-E125-4839-A5D6-EDCEBFA20F5D}" destId="{B635140C-2637-4E37-81A7-156EFC1756D7}" srcOrd="0" destOrd="0" presId="urn:microsoft.com/office/officeart/2005/8/layout/hList1"/>
    <dgm:cxn modelId="{209F17D0-C9CE-504B-BE33-8DB176986EB1}" type="presParOf" srcId="{EA519CB6-E125-4839-A5D6-EDCEBFA20F5D}" destId="{B46C94FD-02FF-4213-8028-AB50C2BF156C}" srcOrd="1" destOrd="0" presId="urn:microsoft.com/office/officeart/2005/8/layout/hList1"/>
    <dgm:cxn modelId="{3B4B07EE-6239-744E-BE6F-FCDD52593249}" type="presParOf" srcId="{DF519FF6-151A-4E47-920D-7A2C1195D4D9}" destId="{3675BE13-5DB0-46E0-86D1-12F329EC6EB9}" srcOrd="5" destOrd="0" presId="urn:microsoft.com/office/officeart/2005/8/layout/hList1"/>
    <dgm:cxn modelId="{90D30F10-1A95-1948-A3DD-62F1CB478F9C}" type="presParOf" srcId="{DF519FF6-151A-4E47-920D-7A2C1195D4D9}" destId="{BAF099E7-95F7-40F1-A0E1-FB5798175C69}" srcOrd="6" destOrd="0" presId="urn:microsoft.com/office/officeart/2005/8/layout/hList1"/>
    <dgm:cxn modelId="{776911E8-FA57-A240-A44C-5222A8AF0881}" type="presParOf" srcId="{BAF099E7-95F7-40F1-A0E1-FB5798175C69}" destId="{7BA9B963-4B90-4681-BFC1-BF59519EE646}" srcOrd="0" destOrd="0" presId="urn:microsoft.com/office/officeart/2005/8/layout/hList1"/>
    <dgm:cxn modelId="{DEE80E9C-0AE9-DF45-95D5-6F140AF4E05A}" type="presParOf" srcId="{BAF099E7-95F7-40F1-A0E1-FB5798175C69}" destId="{F972BC1C-D8B9-4A18-A941-7FA68B2BE012}" srcOrd="1" destOrd="0" presId="urn:microsoft.com/office/officeart/2005/8/layout/hList1"/>
    <dgm:cxn modelId="{26E96864-49D0-3543-A2A3-8F771247AAAF}" type="presParOf" srcId="{DF519FF6-151A-4E47-920D-7A2C1195D4D9}" destId="{7402D80B-856A-4FBD-B588-3EF5B20A8570}" srcOrd="7" destOrd="0" presId="urn:microsoft.com/office/officeart/2005/8/layout/hList1"/>
    <dgm:cxn modelId="{3E80E6DE-1F07-6542-9064-5209592BC584}" type="presParOf" srcId="{DF519FF6-151A-4E47-920D-7A2C1195D4D9}" destId="{7B43503E-12BE-49DC-AE67-D00E83EE3DFE}" srcOrd="8" destOrd="0" presId="urn:microsoft.com/office/officeart/2005/8/layout/hList1"/>
    <dgm:cxn modelId="{3B43AE84-F738-E146-920D-EBB856A7B22C}" type="presParOf" srcId="{7B43503E-12BE-49DC-AE67-D00E83EE3DFE}" destId="{4963925B-3FF2-49E8-ACB8-7B14217442D0}" srcOrd="0" destOrd="0" presId="urn:microsoft.com/office/officeart/2005/8/layout/hList1"/>
    <dgm:cxn modelId="{8B462B21-0B53-C643-99DA-262B4CFB737C}" type="presParOf" srcId="{7B43503E-12BE-49DC-AE67-D00E83EE3DFE}" destId="{8E8FAAD3-F361-4572-9EEE-5A0DA435B3BB}" srcOrd="1" destOrd="0" presId="urn:microsoft.com/office/officeart/2005/8/layout/hList1"/>
    <dgm:cxn modelId="{FB3A6B0B-769F-514F-99ED-71E4B5CF993E}" type="presParOf" srcId="{DF519FF6-151A-4E47-920D-7A2C1195D4D9}" destId="{97F24FB7-CF8F-42F1-AEEB-81EC3F81A546}" srcOrd="9" destOrd="0" presId="urn:microsoft.com/office/officeart/2005/8/layout/hList1"/>
    <dgm:cxn modelId="{D19F1B83-4295-FB4A-B718-56F50CAA1314}" type="presParOf" srcId="{DF519FF6-151A-4E47-920D-7A2C1195D4D9}" destId="{553D2CAB-A615-49F3-8186-1B700C5631FB}" srcOrd="10" destOrd="0" presId="urn:microsoft.com/office/officeart/2005/8/layout/hList1"/>
    <dgm:cxn modelId="{B05298F0-B7FF-5C4D-AD5D-76FB54A76157}" type="presParOf" srcId="{553D2CAB-A615-49F3-8186-1B700C5631FB}" destId="{6D3FDD8B-B756-495C-91A4-6619ED97AB1A}" srcOrd="0" destOrd="0" presId="urn:microsoft.com/office/officeart/2005/8/layout/hList1"/>
    <dgm:cxn modelId="{8AFC1915-0DDC-8448-AFEE-C091679F2D27}" type="presParOf" srcId="{553D2CAB-A615-49F3-8186-1B700C5631FB}" destId="{2D1DB726-3D96-4B09-9B52-B3B7171702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CFE974A-2AB8-5647-A06D-BD7DD883094C}" type="doc">
      <dgm:prSet loTypeId="urn:microsoft.com/office/officeart/2005/8/layout/hierarchy1" loCatId="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5E7034D-942B-8247-99FB-51B0B06FFA51}">
      <dgm:prSet phldrT="[Text]" custT="1"/>
      <dgm:spPr/>
      <dgm:t>
        <a:bodyPr/>
        <a:lstStyle/>
        <a:p>
          <a:r>
            <a:rPr lang="en-GB" sz="1800" dirty="0">
              <a:latin typeface="+mj-lt"/>
            </a:rPr>
            <a:t>Factors of degradation</a:t>
          </a:r>
        </a:p>
      </dgm:t>
    </dgm:pt>
    <dgm:pt modelId="{E30132C8-2B77-3C4D-9CF5-9F602C43AED7}" type="parTrans" cxnId="{37171C6F-4A54-2B41-A193-5E378B9817C0}">
      <dgm:prSet/>
      <dgm:spPr/>
      <dgm:t>
        <a:bodyPr/>
        <a:lstStyle/>
        <a:p>
          <a:endParaRPr lang="en-GB"/>
        </a:p>
      </dgm:t>
    </dgm:pt>
    <dgm:pt modelId="{90110649-3821-1144-ADED-2E45F806D844}" type="sibTrans" cxnId="{37171C6F-4A54-2B41-A193-5E378B9817C0}">
      <dgm:prSet/>
      <dgm:spPr/>
      <dgm:t>
        <a:bodyPr/>
        <a:lstStyle/>
        <a:p>
          <a:endParaRPr lang="en-GB"/>
        </a:p>
      </dgm:t>
    </dgm:pt>
    <dgm:pt modelId="{FA8EE248-9DB7-B946-A509-594E7BF2FB69}">
      <dgm:prSet phldrT="[Text]" custT="1"/>
      <dgm:spPr/>
      <dgm:t>
        <a:bodyPr/>
        <a:lstStyle/>
        <a:p>
          <a:r>
            <a:rPr lang="en-GB" sz="1800" dirty="0">
              <a:latin typeface="+mj-lt"/>
            </a:rPr>
            <a:t>Descriptive analysis</a:t>
          </a:r>
        </a:p>
      </dgm:t>
    </dgm:pt>
    <dgm:pt modelId="{B8E9F022-BD26-DF44-AAAE-8AE1FA422935}" type="parTrans" cxnId="{B3F0E7BF-CBF7-E847-BED1-303ABBC27157}">
      <dgm:prSet/>
      <dgm:spPr/>
      <dgm:t>
        <a:bodyPr/>
        <a:lstStyle/>
        <a:p>
          <a:endParaRPr lang="en-GB"/>
        </a:p>
      </dgm:t>
    </dgm:pt>
    <dgm:pt modelId="{C1630C0D-1581-4A47-A24A-274BD625389C}" type="sibTrans" cxnId="{B3F0E7BF-CBF7-E847-BED1-303ABBC27157}">
      <dgm:prSet/>
      <dgm:spPr/>
      <dgm:t>
        <a:bodyPr/>
        <a:lstStyle/>
        <a:p>
          <a:endParaRPr lang="en-GB"/>
        </a:p>
      </dgm:t>
    </dgm:pt>
    <dgm:pt modelId="{9EA16A48-C9AE-7B44-B73B-E25B53BA1889}">
      <dgm:prSet phldrT="[Text]" custT="1"/>
      <dgm:spPr/>
      <dgm:t>
        <a:bodyPr/>
        <a:lstStyle/>
        <a:p>
          <a:r>
            <a:rPr lang="en-GB" sz="1800" dirty="0">
              <a:latin typeface="+mj-lt"/>
            </a:rPr>
            <a:t>Content analysis through word cloud</a:t>
          </a:r>
        </a:p>
      </dgm:t>
    </dgm:pt>
    <dgm:pt modelId="{759998E2-54B0-3441-BA09-915C60EE224C}" type="parTrans" cxnId="{3582481E-5C61-5C48-9AE0-FC8B052B3150}">
      <dgm:prSet/>
      <dgm:spPr/>
      <dgm:t>
        <a:bodyPr/>
        <a:lstStyle/>
        <a:p>
          <a:endParaRPr lang="en-GB"/>
        </a:p>
      </dgm:t>
    </dgm:pt>
    <dgm:pt modelId="{8ED48258-8825-D547-B024-A16EC0284EAE}" type="sibTrans" cxnId="{3582481E-5C61-5C48-9AE0-FC8B052B3150}">
      <dgm:prSet/>
      <dgm:spPr/>
      <dgm:t>
        <a:bodyPr/>
        <a:lstStyle/>
        <a:p>
          <a:endParaRPr lang="en-GB"/>
        </a:p>
      </dgm:t>
    </dgm:pt>
    <dgm:pt modelId="{6E1EF717-A323-554B-960E-0BF919CA2787}" type="pres">
      <dgm:prSet presAssocID="{7CFE974A-2AB8-5647-A06D-BD7DD883094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023B418-6AD1-9F4A-9F5A-DC448722A955}" type="pres">
      <dgm:prSet presAssocID="{25E7034D-942B-8247-99FB-51B0B06FFA51}" presName="hierRoot1" presStyleCnt="0"/>
      <dgm:spPr/>
    </dgm:pt>
    <dgm:pt modelId="{7BF816EC-2375-E64A-BB21-4D1475F68DEF}" type="pres">
      <dgm:prSet presAssocID="{25E7034D-942B-8247-99FB-51B0B06FFA51}" presName="composite" presStyleCnt="0"/>
      <dgm:spPr/>
    </dgm:pt>
    <dgm:pt modelId="{18958F53-37A7-A340-9E00-246651C441D7}" type="pres">
      <dgm:prSet presAssocID="{25E7034D-942B-8247-99FB-51B0B06FFA51}" presName="background" presStyleLbl="node0" presStyleIdx="0" presStyleCnt="1"/>
      <dgm:spPr/>
    </dgm:pt>
    <dgm:pt modelId="{2E46376A-6844-934C-8E76-0A197BAB3819}" type="pres">
      <dgm:prSet presAssocID="{25E7034D-942B-8247-99FB-51B0B06FFA51}" presName="text" presStyleLbl="fgAcc0" presStyleIdx="0" presStyleCnt="1">
        <dgm:presLayoutVars>
          <dgm:chPref val="3"/>
        </dgm:presLayoutVars>
      </dgm:prSet>
      <dgm:spPr/>
    </dgm:pt>
    <dgm:pt modelId="{C543F379-6034-9B45-B8B8-F1B3B7A729A7}" type="pres">
      <dgm:prSet presAssocID="{25E7034D-942B-8247-99FB-51B0B06FFA51}" presName="hierChild2" presStyleCnt="0"/>
      <dgm:spPr/>
    </dgm:pt>
    <dgm:pt modelId="{C2FE93B0-DB2C-B146-B58F-2C007FAB59EE}" type="pres">
      <dgm:prSet presAssocID="{B8E9F022-BD26-DF44-AAAE-8AE1FA422935}" presName="Name10" presStyleLbl="parChTrans1D2" presStyleIdx="0" presStyleCnt="2"/>
      <dgm:spPr/>
    </dgm:pt>
    <dgm:pt modelId="{53D48265-D2EB-9746-8209-38919C70C189}" type="pres">
      <dgm:prSet presAssocID="{FA8EE248-9DB7-B946-A509-594E7BF2FB69}" presName="hierRoot2" presStyleCnt="0"/>
      <dgm:spPr/>
    </dgm:pt>
    <dgm:pt modelId="{9F4AD6A2-BA0E-CA4C-A313-8765B2CAF8F7}" type="pres">
      <dgm:prSet presAssocID="{FA8EE248-9DB7-B946-A509-594E7BF2FB69}" presName="composite2" presStyleCnt="0"/>
      <dgm:spPr/>
    </dgm:pt>
    <dgm:pt modelId="{0EF5C8AF-CCEF-9841-B636-E214180D2436}" type="pres">
      <dgm:prSet presAssocID="{FA8EE248-9DB7-B946-A509-594E7BF2FB69}" presName="background2" presStyleLbl="node2" presStyleIdx="0" presStyleCnt="2"/>
      <dgm:spPr/>
    </dgm:pt>
    <dgm:pt modelId="{F41AF1F7-861F-1347-B882-5A256EBE8E6C}" type="pres">
      <dgm:prSet presAssocID="{FA8EE248-9DB7-B946-A509-594E7BF2FB69}" presName="text2" presStyleLbl="fgAcc2" presStyleIdx="0" presStyleCnt="2">
        <dgm:presLayoutVars>
          <dgm:chPref val="3"/>
        </dgm:presLayoutVars>
      </dgm:prSet>
      <dgm:spPr/>
    </dgm:pt>
    <dgm:pt modelId="{CC2ED254-6FDD-B74B-B98A-DC8CD95ACAB8}" type="pres">
      <dgm:prSet presAssocID="{FA8EE248-9DB7-B946-A509-594E7BF2FB69}" presName="hierChild3" presStyleCnt="0"/>
      <dgm:spPr/>
    </dgm:pt>
    <dgm:pt modelId="{033373D8-F330-E644-9191-A0ED7B532EEB}" type="pres">
      <dgm:prSet presAssocID="{759998E2-54B0-3441-BA09-915C60EE224C}" presName="Name10" presStyleLbl="parChTrans1D2" presStyleIdx="1" presStyleCnt="2"/>
      <dgm:spPr/>
    </dgm:pt>
    <dgm:pt modelId="{4DD04A4C-F3A6-E043-8733-3171D072DABA}" type="pres">
      <dgm:prSet presAssocID="{9EA16A48-C9AE-7B44-B73B-E25B53BA1889}" presName="hierRoot2" presStyleCnt="0"/>
      <dgm:spPr/>
    </dgm:pt>
    <dgm:pt modelId="{2A309ECD-034B-4141-B6C4-B332E556C7E6}" type="pres">
      <dgm:prSet presAssocID="{9EA16A48-C9AE-7B44-B73B-E25B53BA1889}" presName="composite2" presStyleCnt="0"/>
      <dgm:spPr/>
    </dgm:pt>
    <dgm:pt modelId="{7958B2E5-1E5B-9A41-A82C-976AFF3DD910}" type="pres">
      <dgm:prSet presAssocID="{9EA16A48-C9AE-7B44-B73B-E25B53BA1889}" presName="background2" presStyleLbl="node2" presStyleIdx="1" presStyleCnt="2"/>
      <dgm:spPr/>
    </dgm:pt>
    <dgm:pt modelId="{C6CE53EF-C1E5-F64A-AD21-41DCBE41788F}" type="pres">
      <dgm:prSet presAssocID="{9EA16A48-C9AE-7B44-B73B-E25B53BA1889}" presName="text2" presStyleLbl="fgAcc2" presStyleIdx="1" presStyleCnt="2">
        <dgm:presLayoutVars>
          <dgm:chPref val="3"/>
        </dgm:presLayoutVars>
      </dgm:prSet>
      <dgm:spPr/>
    </dgm:pt>
    <dgm:pt modelId="{31FE428B-1295-9941-ABB7-B102E7972DDA}" type="pres">
      <dgm:prSet presAssocID="{9EA16A48-C9AE-7B44-B73B-E25B53BA1889}" presName="hierChild3" presStyleCnt="0"/>
      <dgm:spPr/>
    </dgm:pt>
  </dgm:ptLst>
  <dgm:cxnLst>
    <dgm:cxn modelId="{F05ED00F-503D-EB4D-A08E-42B7E3EA57CA}" type="presOf" srcId="{7CFE974A-2AB8-5647-A06D-BD7DD883094C}" destId="{6E1EF717-A323-554B-960E-0BF919CA2787}" srcOrd="0" destOrd="0" presId="urn:microsoft.com/office/officeart/2005/8/layout/hierarchy1"/>
    <dgm:cxn modelId="{3582481E-5C61-5C48-9AE0-FC8B052B3150}" srcId="{25E7034D-942B-8247-99FB-51B0B06FFA51}" destId="{9EA16A48-C9AE-7B44-B73B-E25B53BA1889}" srcOrd="1" destOrd="0" parTransId="{759998E2-54B0-3441-BA09-915C60EE224C}" sibTransId="{8ED48258-8825-D547-B024-A16EC0284EAE}"/>
    <dgm:cxn modelId="{4F434F46-A19D-6340-B7C2-7ADD2D00D030}" type="presOf" srcId="{B8E9F022-BD26-DF44-AAAE-8AE1FA422935}" destId="{C2FE93B0-DB2C-B146-B58F-2C007FAB59EE}" srcOrd="0" destOrd="0" presId="urn:microsoft.com/office/officeart/2005/8/layout/hierarchy1"/>
    <dgm:cxn modelId="{37171C6F-4A54-2B41-A193-5E378B9817C0}" srcId="{7CFE974A-2AB8-5647-A06D-BD7DD883094C}" destId="{25E7034D-942B-8247-99FB-51B0B06FFA51}" srcOrd="0" destOrd="0" parTransId="{E30132C8-2B77-3C4D-9CF5-9F602C43AED7}" sibTransId="{90110649-3821-1144-ADED-2E45F806D844}"/>
    <dgm:cxn modelId="{9D5B4955-E23C-3D47-B660-29F8DA20184E}" type="presOf" srcId="{25E7034D-942B-8247-99FB-51B0B06FFA51}" destId="{2E46376A-6844-934C-8E76-0A197BAB3819}" srcOrd="0" destOrd="0" presId="urn:microsoft.com/office/officeart/2005/8/layout/hierarchy1"/>
    <dgm:cxn modelId="{845C6C86-5A5E-234E-A022-F98F1807177F}" type="presOf" srcId="{759998E2-54B0-3441-BA09-915C60EE224C}" destId="{033373D8-F330-E644-9191-A0ED7B532EEB}" srcOrd="0" destOrd="0" presId="urn:microsoft.com/office/officeart/2005/8/layout/hierarchy1"/>
    <dgm:cxn modelId="{1C322AA9-BB79-504B-A6BF-B5195799073A}" type="presOf" srcId="{FA8EE248-9DB7-B946-A509-594E7BF2FB69}" destId="{F41AF1F7-861F-1347-B882-5A256EBE8E6C}" srcOrd="0" destOrd="0" presId="urn:microsoft.com/office/officeart/2005/8/layout/hierarchy1"/>
    <dgm:cxn modelId="{B3F0E7BF-CBF7-E847-BED1-303ABBC27157}" srcId="{25E7034D-942B-8247-99FB-51B0B06FFA51}" destId="{FA8EE248-9DB7-B946-A509-594E7BF2FB69}" srcOrd="0" destOrd="0" parTransId="{B8E9F022-BD26-DF44-AAAE-8AE1FA422935}" sibTransId="{C1630C0D-1581-4A47-A24A-274BD625389C}"/>
    <dgm:cxn modelId="{0501E7C2-1BAC-7B4A-B9D3-6E82FD842831}" type="presOf" srcId="{9EA16A48-C9AE-7B44-B73B-E25B53BA1889}" destId="{C6CE53EF-C1E5-F64A-AD21-41DCBE41788F}" srcOrd="0" destOrd="0" presId="urn:microsoft.com/office/officeart/2005/8/layout/hierarchy1"/>
    <dgm:cxn modelId="{AD129A3D-17C4-9045-B32E-F2FDDA04C4C6}" type="presParOf" srcId="{6E1EF717-A323-554B-960E-0BF919CA2787}" destId="{1023B418-6AD1-9F4A-9F5A-DC448722A955}" srcOrd="0" destOrd="0" presId="urn:microsoft.com/office/officeart/2005/8/layout/hierarchy1"/>
    <dgm:cxn modelId="{8A5D2FAF-9585-2F41-A86C-891FE93C228D}" type="presParOf" srcId="{1023B418-6AD1-9F4A-9F5A-DC448722A955}" destId="{7BF816EC-2375-E64A-BB21-4D1475F68DEF}" srcOrd="0" destOrd="0" presId="urn:microsoft.com/office/officeart/2005/8/layout/hierarchy1"/>
    <dgm:cxn modelId="{95B698AA-19E6-E54E-B137-824A0E8493C5}" type="presParOf" srcId="{7BF816EC-2375-E64A-BB21-4D1475F68DEF}" destId="{18958F53-37A7-A340-9E00-246651C441D7}" srcOrd="0" destOrd="0" presId="urn:microsoft.com/office/officeart/2005/8/layout/hierarchy1"/>
    <dgm:cxn modelId="{89C31276-A32D-8A4D-8AC2-54B1ED0BA249}" type="presParOf" srcId="{7BF816EC-2375-E64A-BB21-4D1475F68DEF}" destId="{2E46376A-6844-934C-8E76-0A197BAB3819}" srcOrd="1" destOrd="0" presId="urn:microsoft.com/office/officeart/2005/8/layout/hierarchy1"/>
    <dgm:cxn modelId="{D46C9DC5-7CAF-D24B-A3A9-C15FB6FBAF0E}" type="presParOf" srcId="{1023B418-6AD1-9F4A-9F5A-DC448722A955}" destId="{C543F379-6034-9B45-B8B8-F1B3B7A729A7}" srcOrd="1" destOrd="0" presId="urn:microsoft.com/office/officeart/2005/8/layout/hierarchy1"/>
    <dgm:cxn modelId="{189826D7-F1D4-E144-96A7-B59D70BA386D}" type="presParOf" srcId="{C543F379-6034-9B45-B8B8-F1B3B7A729A7}" destId="{C2FE93B0-DB2C-B146-B58F-2C007FAB59EE}" srcOrd="0" destOrd="0" presId="urn:microsoft.com/office/officeart/2005/8/layout/hierarchy1"/>
    <dgm:cxn modelId="{B44EC795-5F4C-EE4A-8894-17356F23228E}" type="presParOf" srcId="{C543F379-6034-9B45-B8B8-F1B3B7A729A7}" destId="{53D48265-D2EB-9746-8209-38919C70C189}" srcOrd="1" destOrd="0" presId="urn:microsoft.com/office/officeart/2005/8/layout/hierarchy1"/>
    <dgm:cxn modelId="{11A4E013-27C5-C349-B504-90E159C51B53}" type="presParOf" srcId="{53D48265-D2EB-9746-8209-38919C70C189}" destId="{9F4AD6A2-BA0E-CA4C-A313-8765B2CAF8F7}" srcOrd="0" destOrd="0" presId="urn:microsoft.com/office/officeart/2005/8/layout/hierarchy1"/>
    <dgm:cxn modelId="{513DDC17-9DA1-0741-8F4D-4D68CD70DEDF}" type="presParOf" srcId="{9F4AD6A2-BA0E-CA4C-A313-8765B2CAF8F7}" destId="{0EF5C8AF-CCEF-9841-B636-E214180D2436}" srcOrd="0" destOrd="0" presId="urn:microsoft.com/office/officeart/2005/8/layout/hierarchy1"/>
    <dgm:cxn modelId="{BC8BAF58-0103-BD49-B9EE-AC6B3C97DBFB}" type="presParOf" srcId="{9F4AD6A2-BA0E-CA4C-A313-8765B2CAF8F7}" destId="{F41AF1F7-861F-1347-B882-5A256EBE8E6C}" srcOrd="1" destOrd="0" presId="urn:microsoft.com/office/officeart/2005/8/layout/hierarchy1"/>
    <dgm:cxn modelId="{BF1CBBDF-9352-F947-A1B8-D2AA79BBAC3A}" type="presParOf" srcId="{53D48265-D2EB-9746-8209-38919C70C189}" destId="{CC2ED254-6FDD-B74B-B98A-DC8CD95ACAB8}" srcOrd="1" destOrd="0" presId="urn:microsoft.com/office/officeart/2005/8/layout/hierarchy1"/>
    <dgm:cxn modelId="{FD9492B7-C748-2F48-928C-E7359F4EE06C}" type="presParOf" srcId="{C543F379-6034-9B45-B8B8-F1B3B7A729A7}" destId="{033373D8-F330-E644-9191-A0ED7B532EEB}" srcOrd="2" destOrd="0" presId="urn:microsoft.com/office/officeart/2005/8/layout/hierarchy1"/>
    <dgm:cxn modelId="{A3C23FA1-B901-6748-BF56-84C271ED47AD}" type="presParOf" srcId="{C543F379-6034-9B45-B8B8-F1B3B7A729A7}" destId="{4DD04A4C-F3A6-E043-8733-3171D072DABA}" srcOrd="3" destOrd="0" presId="urn:microsoft.com/office/officeart/2005/8/layout/hierarchy1"/>
    <dgm:cxn modelId="{52764DC2-5972-1E49-B6E9-6A28D1221D3B}" type="presParOf" srcId="{4DD04A4C-F3A6-E043-8733-3171D072DABA}" destId="{2A309ECD-034B-4141-B6C4-B332E556C7E6}" srcOrd="0" destOrd="0" presId="urn:microsoft.com/office/officeart/2005/8/layout/hierarchy1"/>
    <dgm:cxn modelId="{D93C367C-C5F5-AD4C-9206-7E893AFA1520}" type="presParOf" srcId="{2A309ECD-034B-4141-B6C4-B332E556C7E6}" destId="{7958B2E5-1E5B-9A41-A82C-976AFF3DD910}" srcOrd="0" destOrd="0" presId="urn:microsoft.com/office/officeart/2005/8/layout/hierarchy1"/>
    <dgm:cxn modelId="{ACE6C994-5301-F54A-8F59-2C3D422DFA61}" type="presParOf" srcId="{2A309ECD-034B-4141-B6C4-B332E556C7E6}" destId="{C6CE53EF-C1E5-F64A-AD21-41DCBE41788F}" srcOrd="1" destOrd="0" presId="urn:microsoft.com/office/officeart/2005/8/layout/hierarchy1"/>
    <dgm:cxn modelId="{C023A411-CF24-2D46-8C42-A46949C5CC27}" type="presParOf" srcId="{4DD04A4C-F3A6-E043-8733-3171D072DABA}" destId="{31FE428B-1295-9941-ABB7-B102E7972DD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8195457-2076-4F3D-A99E-9FDDBEE89914}" type="doc">
      <dgm:prSet loTypeId="urn:microsoft.com/office/officeart/2005/8/layout/radial4" loCatId="relationship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AD33C14-B228-4F1F-8B86-A49AB70AA43D}">
      <dgm:prSet phldrT="[Text]"/>
      <dgm:spPr/>
      <dgm:t>
        <a:bodyPr/>
        <a:lstStyle/>
        <a:p>
          <a:r>
            <a:rPr lang="en-GB"/>
            <a:t>InVEST Models</a:t>
          </a:r>
          <a:endParaRPr lang="en-US" dirty="0"/>
        </a:p>
      </dgm:t>
    </dgm:pt>
    <dgm:pt modelId="{ACB5F3E0-F877-4E9A-9EA7-B247278C2E63}" type="parTrans" cxnId="{052386D8-D604-40BE-AE2F-5D4F7AC8D08F}">
      <dgm:prSet/>
      <dgm:spPr/>
      <dgm:t>
        <a:bodyPr/>
        <a:lstStyle/>
        <a:p>
          <a:endParaRPr lang="en-US"/>
        </a:p>
      </dgm:t>
    </dgm:pt>
    <dgm:pt modelId="{27FAEDD5-0883-4BB1-85DA-8566B18715F5}" type="sibTrans" cxnId="{052386D8-D604-40BE-AE2F-5D4F7AC8D08F}">
      <dgm:prSet/>
      <dgm:spPr/>
      <dgm:t>
        <a:bodyPr/>
        <a:lstStyle/>
        <a:p>
          <a:endParaRPr lang="en-US"/>
        </a:p>
      </dgm:t>
    </dgm:pt>
    <dgm:pt modelId="{07AACCE3-1422-44BA-B4AF-41FCA3D691B2}">
      <dgm:prSet phldrT="[Text]"/>
      <dgm:spPr/>
      <dgm:t>
        <a:bodyPr/>
        <a:lstStyle/>
        <a:p>
          <a:r>
            <a:rPr lang="en-GB"/>
            <a:t>Carbon storage and sequestration</a:t>
          </a:r>
          <a:endParaRPr lang="en-US" dirty="0"/>
        </a:p>
      </dgm:t>
    </dgm:pt>
    <dgm:pt modelId="{A7141823-1F48-444B-9042-4CE4EEC68953}" type="parTrans" cxnId="{27280A11-9C82-4FAB-BAC8-28A0AEC74861}">
      <dgm:prSet/>
      <dgm:spPr/>
      <dgm:t>
        <a:bodyPr/>
        <a:lstStyle/>
        <a:p>
          <a:endParaRPr lang="en-US"/>
        </a:p>
      </dgm:t>
    </dgm:pt>
    <dgm:pt modelId="{E3A5143E-4A9F-4932-800B-68519FF3080E}" type="sibTrans" cxnId="{27280A11-9C82-4FAB-BAC8-28A0AEC74861}">
      <dgm:prSet/>
      <dgm:spPr/>
      <dgm:t>
        <a:bodyPr/>
        <a:lstStyle/>
        <a:p>
          <a:endParaRPr lang="en-US"/>
        </a:p>
      </dgm:t>
    </dgm:pt>
    <dgm:pt modelId="{763BF53B-3671-4652-9924-AE11DE77D60E}">
      <dgm:prSet phldrT="[Text]"/>
      <dgm:spPr/>
      <dgm:t>
        <a:bodyPr/>
        <a:lstStyle/>
        <a:p>
          <a:r>
            <a:rPr lang="en-GB"/>
            <a:t>Urban flood risk mitigation </a:t>
          </a:r>
          <a:endParaRPr lang="en-US" dirty="0"/>
        </a:p>
      </dgm:t>
    </dgm:pt>
    <dgm:pt modelId="{B4E83DC5-8782-4924-BA6B-462FDE83F2A1}" type="parTrans" cxnId="{BC63DA66-2BA1-42E7-AA4C-E8E47D2D5CEA}">
      <dgm:prSet/>
      <dgm:spPr/>
      <dgm:t>
        <a:bodyPr/>
        <a:lstStyle/>
        <a:p>
          <a:endParaRPr lang="en-US"/>
        </a:p>
      </dgm:t>
    </dgm:pt>
    <dgm:pt modelId="{F4BD5ECC-8C2D-4CC4-9448-7DDF862B82CF}" type="sibTrans" cxnId="{BC63DA66-2BA1-42E7-AA4C-E8E47D2D5CEA}">
      <dgm:prSet/>
      <dgm:spPr/>
      <dgm:t>
        <a:bodyPr/>
        <a:lstStyle/>
        <a:p>
          <a:endParaRPr lang="en-US"/>
        </a:p>
      </dgm:t>
    </dgm:pt>
    <dgm:pt modelId="{B203EBB5-9FAE-4D19-B9C2-532D296833F9}">
      <dgm:prSet phldrT="[Text]"/>
      <dgm:spPr/>
      <dgm:t>
        <a:bodyPr/>
        <a:lstStyle/>
        <a:p>
          <a:r>
            <a:rPr lang="en-GB"/>
            <a:t>Urban cooling</a:t>
          </a:r>
          <a:endParaRPr lang="en-US" dirty="0"/>
        </a:p>
      </dgm:t>
    </dgm:pt>
    <dgm:pt modelId="{3568442F-CE6E-48F0-8B47-8900597D8515}" type="parTrans" cxnId="{C387F0DB-176C-4004-84DB-55B2F7BD1CAE}">
      <dgm:prSet/>
      <dgm:spPr/>
      <dgm:t>
        <a:bodyPr/>
        <a:lstStyle/>
        <a:p>
          <a:endParaRPr lang="en-US"/>
        </a:p>
      </dgm:t>
    </dgm:pt>
    <dgm:pt modelId="{C65A721F-7A14-4B32-9983-71AE64BAFC56}" type="sibTrans" cxnId="{C387F0DB-176C-4004-84DB-55B2F7BD1CAE}">
      <dgm:prSet/>
      <dgm:spPr/>
      <dgm:t>
        <a:bodyPr/>
        <a:lstStyle/>
        <a:p>
          <a:endParaRPr lang="en-US"/>
        </a:p>
      </dgm:t>
    </dgm:pt>
    <dgm:pt modelId="{3034E93A-CEF9-4766-B7C0-0CEE43F536C7}">
      <dgm:prSet/>
      <dgm:spPr/>
      <dgm:t>
        <a:bodyPr/>
        <a:lstStyle/>
        <a:p>
          <a:endParaRPr lang="en-US"/>
        </a:p>
      </dgm:t>
    </dgm:pt>
    <dgm:pt modelId="{64C714CE-A2F4-49DE-8356-724632007130}" type="parTrans" cxnId="{E554BFFF-A155-43DF-A79E-8233A0E76A0E}">
      <dgm:prSet/>
      <dgm:spPr/>
      <dgm:t>
        <a:bodyPr/>
        <a:lstStyle/>
        <a:p>
          <a:endParaRPr lang="en-US"/>
        </a:p>
      </dgm:t>
    </dgm:pt>
    <dgm:pt modelId="{D1FDCFD4-6100-4C88-A2F2-81434194B971}" type="sibTrans" cxnId="{E554BFFF-A155-43DF-A79E-8233A0E76A0E}">
      <dgm:prSet/>
      <dgm:spPr/>
      <dgm:t>
        <a:bodyPr/>
        <a:lstStyle/>
        <a:p>
          <a:endParaRPr lang="en-US"/>
        </a:p>
      </dgm:t>
    </dgm:pt>
    <dgm:pt modelId="{ACC0D10A-7D1A-43C8-B30A-7D6B6C70ED87}">
      <dgm:prSet/>
      <dgm:spPr/>
      <dgm:t>
        <a:bodyPr/>
        <a:lstStyle/>
        <a:p>
          <a:endParaRPr lang="en-US"/>
        </a:p>
      </dgm:t>
    </dgm:pt>
    <dgm:pt modelId="{366129A8-E44E-4081-B730-022AEB4A2F0E}" type="parTrans" cxnId="{A327A558-B79E-41E3-BCA7-57EB93118620}">
      <dgm:prSet/>
      <dgm:spPr/>
      <dgm:t>
        <a:bodyPr/>
        <a:lstStyle/>
        <a:p>
          <a:endParaRPr lang="en-US"/>
        </a:p>
      </dgm:t>
    </dgm:pt>
    <dgm:pt modelId="{D01B3F76-7355-4ECF-99BF-2038C63FD882}" type="sibTrans" cxnId="{A327A558-B79E-41E3-BCA7-57EB93118620}">
      <dgm:prSet/>
      <dgm:spPr/>
      <dgm:t>
        <a:bodyPr/>
        <a:lstStyle/>
        <a:p>
          <a:endParaRPr lang="en-US"/>
        </a:p>
      </dgm:t>
    </dgm:pt>
    <dgm:pt modelId="{FF085E23-25CC-4F71-B0E3-7A6311B291CD}" type="pres">
      <dgm:prSet presAssocID="{48195457-2076-4F3D-A99E-9FDDBEE8991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A2053F7-0DCB-472D-AE41-D48915FF0933}" type="pres">
      <dgm:prSet presAssocID="{5AD33C14-B228-4F1F-8B86-A49AB70AA43D}" presName="centerShape" presStyleLbl="node0" presStyleIdx="0" presStyleCnt="1"/>
      <dgm:spPr/>
    </dgm:pt>
    <dgm:pt modelId="{435F5065-6802-4F25-A11B-B09286ACF54C}" type="pres">
      <dgm:prSet presAssocID="{A7141823-1F48-444B-9042-4CE4EEC68953}" presName="parTrans" presStyleLbl="bgSibTrans2D1" presStyleIdx="0" presStyleCnt="3"/>
      <dgm:spPr/>
    </dgm:pt>
    <dgm:pt modelId="{9709CD00-DC46-4991-A69F-041152D92EC2}" type="pres">
      <dgm:prSet presAssocID="{07AACCE3-1422-44BA-B4AF-41FCA3D691B2}" presName="node" presStyleLbl="node1" presStyleIdx="0" presStyleCnt="3">
        <dgm:presLayoutVars>
          <dgm:bulletEnabled val="1"/>
        </dgm:presLayoutVars>
      </dgm:prSet>
      <dgm:spPr/>
    </dgm:pt>
    <dgm:pt modelId="{B6D226FE-7352-4D21-80DD-33C186602020}" type="pres">
      <dgm:prSet presAssocID="{B4E83DC5-8782-4924-BA6B-462FDE83F2A1}" presName="parTrans" presStyleLbl="bgSibTrans2D1" presStyleIdx="1" presStyleCnt="3"/>
      <dgm:spPr/>
    </dgm:pt>
    <dgm:pt modelId="{F811EDE4-AAC1-46AF-914F-A2D07B60DED2}" type="pres">
      <dgm:prSet presAssocID="{763BF53B-3671-4652-9924-AE11DE77D60E}" presName="node" presStyleLbl="node1" presStyleIdx="1" presStyleCnt="3">
        <dgm:presLayoutVars>
          <dgm:bulletEnabled val="1"/>
        </dgm:presLayoutVars>
      </dgm:prSet>
      <dgm:spPr/>
    </dgm:pt>
    <dgm:pt modelId="{D46CA9C6-EBA8-404F-A19C-3949E5F1C859}" type="pres">
      <dgm:prSet presAssocID="{3568442F-CE6E-48F0-8B47-8900597D8515}" presName="parTrans" presStyleLbl="bgSibTrans2D1" presStyleIdx="2" presStyleCnt="3"/>
      <dgm:spPr/>
    </dgm:pt>
    <dgm:pt modelId="{9D62C801-647E-4F9E-A8C7-415B749D7B19}" type="pres">
      <dgm:prSet presAssocID="{B203EBB5-9FAE-4D19-B9C2-532D296833F9}" presName="node" presStyleLbl="node1" presStyleIdx="2" presStyleCnt="3">
        <dgm:presLayoutVars>
          <dgm:bulletEnabled val="1"/>
        </dgm:presLayoutVars>
      </dgm:prSet>
      <dgm:spPr/>
    </dgm:pt>
  </dgm:ptLst>
  <dgm:cxnLst>
    <dgm:cxn modelId="{27280A11-9C82-4FAB-BAC8-28A0AEC74861}" srcId="{5AD33C14-B228-4F1F-8B86-A49AB70AA43D}" destId="{07AACCE3-1422-44BA-B4AF-41FCA3D691B2}" srcOrd="0" destOrd="0" parTransId="{A7141823-1F48-444B-9042-4CE4EEC68953}" sibTransId="{E3A5143E-4A9F-4932-800B-68519FF3080E}"/>
    <dgm:cxn modelId="{B290D13A-5954-4690-8B62-A1CA9F9FEE49}" type="presOf" srcId="{A7141823-1F48-444B-9042-4CE4EEC68953}" destId="{435F5065-6802-4F25-A11B-B09286ACF54C}" srcOrd="0" destOrd="0" presId="urn:microsoft.com/office/officeart/2005/8/layout/radial4"/>
    <dgm:cxn modelId="{BC63DA66-2BA1-42E7-AA4C-E8E47D2D5CEA}" srcId="{5AD33C14-B228-4F1F-8B86-A49AB70AA43D}" destId="{763BF53B-3671-4652-9924-AE11DE77D60E}" srcOrd="1" destOrd="0" parTransId="{B4E83DC5-8782-4924-BA6B-462FDE83F2A1}" sibTransId="{F4BD5ECC-8C2D-4CC4-9448-7DDF862B82CF}"/>
    <dgm:cxn modelId="{A327A558-B79E-41E3-BCA7-57EB93118620}" srcId="{48195457-2076-4F3D-A99E-9FDDBEE89914}" destId="{ACC0D10A-7D1A-43C8-B30A-7D6B6C70ED87}" srcOrd="2" destOrd="0" parTransId="{366129A8-E44E-4081-B730-022AEB4A2F0E}" sibTransId="{D01B3F76-7355-4ECF-99BF-2038C63FD882}"/>
    <dgm:cxn modelId="{B79B117B-861D-4FB5-A5EE-E2BB1C34D56C}" type="presOf" srcId="{07AACCE3-1422-44BA-B4AF-41FCA3D691B2}" destId="{9709CD00-DC46-4991-A69F-041152D92EC2}" srcOrd="0" destOrd="0" presId="urn:microsoft.com/office/officeart/2005/8/layout/radial4"/>
    <dgm:cxn modelId="{46203C9F-8EE7-424F-8D4E-FBEC659683E4}" type="presOf" srcId="{763BF53B-3671-4652-9924-AE11DE77D60E}" destId="{F811EDE4-AAC1-46AF-914F-A2D07B60DED2}" srcOrd="0" destOrd="0" presId="urn:microsoft.com/office/officeart/2005/8/layout/radial4"/>
    <dgm:cxn modelId="{05515CB9-9F61-4CB1-90C9-A52D6CE101FB}" type="presOf" srcId="{48195457-2076-4F3D-A99E-9FDDBEE89914}" destId="{FF085E23-25CC-4F71-B0E3-7A6311B291CD}" srcOrd="0" destOrd="0" presId="urn:microsoft.com/office/officeart/2005/8/layout/radial4"/>
    <dgm:cxn modelId="{ED9EF3D0-DF7C-4771-8AC1-68379ED87E63}" type="presOf" srcId="{5AD33C14-B228-4F1F-8B86-A49AB70AA43D}" destId="{1A2053F7-0DCB-472D-AE41-D48915FF0933}" srcOrd="0" destOrd="0" presId="urn:microsoft.com/office/officeart/2005/8/layout/radial4"/>
    <dgm:cxn modelId="{052386D8-D604-40BE-AE2F-5D4F7AC8D08F}" srcId="{48195457-2076-4F3D-A99E-9FDDBEE89914}" destId="{5AD33C14-B228-4F1F-8B86-A49AB70AA43D}" srcOrd="0" destOrd="0" parTransId="{ACB5F3E0-F877-4E9A-9EA7-B247278C2E63}" sibTransId="{27FAEDD5-0883-4BB1-85DA-8566B18715F5}"/>
    <dgm:cxn modelId="{C387F0DB-176C-4004-84DB-55B2F7BD1CAE}" srcId="{5AD33C14-B228-4F1F-8B86-A49AB70AA43D}" destId="{B203EBB5-9FAE-4D19-B9C2-532D296833F9}" srcOrd="2" destOrd="0" parTransId="{3568442F-CE6E-48F0-8B47-8900597D8515}" sibTransId="{C65A721F-7A14-4B32-9983-71AE64BAFC56}"/>
    <dgm:cxn modelId="{D76069DF-3BDA-470A-B219-25737E6EADAC}" type="presOf" srcId="{B4E83DC5-8782-4924-BA6B-462FDE83F2A1}" destId="{B6D226FE-7352-4D21-80DD-33C186602020}" srcOrd="0" destOrd="0" presId="urn:microsoft.com/office/officeart/2005/8/layout/radial4"/>
    <dgm:cxn modelId="{A6C568ED-7A58-48AF-951B-84BDE8CB61FC}" type="presOf" srcId="{3568442F-CE6E-48F0-8B47-8900597D8515}" destId="{D46CA9C6-EBA8-404F-A19C-3949E5F1C859}" srcOrd="0" destOrd="0" presId="urn:microsoft.com/office/officeart/2005/8/layout/radial4"/>
    <dgm:cxn modelId="{E554BFFF-A155-43DF-A79E-8233A0E76A0E}" srcId="{48195457-2076-4F3D-A99E-9FDDBEE89914}" destId="{3034E93A-CEF9-4766-B7C0-0CEE43F536C7}" srcOrd="1" destOrd="0" parTransId="{64C714CE-A2F4-49DE-8356-724632007130}" sibTransId="{D1FDCFD4-6100-4C88-A2F2-81434194B971}"/>
    <dgm:cxn modelId="{843CD7FF-5DA9-4D3C-B08A-967FF001671B}" type="presOf" srcId="{B203EBB5-9FAE-4D19-B9C2-532D296833F9}" destId="{9D62C801-647E-4F9E-A8C7-415B749D7B19}" srcOrd="0" destOrd="0" presId="urn:microsoft.com/office/officeart/2005/8/layout/radial4"/>
    <dgm:cxn modelId="{DC9D97AD-9348-4484-B587-AE4BC9BF4C29}" type="presParOf" srcId="{FF085E23-25CC-4F71-B0E3-7A6311B291CD}" destId="{1A2053F7-0DCB-472D-AE41-D48915FF0933}" srcOrd="0" destOrd="0" presId="urn:microsoft.com/office/officeart/2005/8/layout/radial4"/>
    <dgm:cxn modelId="{16E8166B-6A26-4332-AB79-35FAE32DAD8A}" type="presParOf" srcId="{FF085E23-25CC-4F71-B0E3-7A6311B291CD}" destId="{435F5065-6802-4F25-A11B-B09286ACF54C}" srcOrd="1" destOrd="0" presId="urn:microsoft.com/office/officeart/2005/8/layout/radial4"/>
    <dgm:cxn modelId="{FF72BF69-7C3E-4C04-A8B2-47CB45405255}" type="presParOf" srcId="{FF085E23-25CC-4F71-B0E3-7A6311B291CD}" destId="{9709CD00-DC46-4991-A69F-041152D92EC2}" srcOrd="2" destOrd="0" presId="urn:microsoft.com/office/officeart/2005/8/layout/radial4"/>
    <dgm:cxn modelId="{E11BDDB4-C220-450F-B2DD-43DBE3B9FDEE}" type="presParOf" srcId="{FF085E23-25CC-4F71-B0E3-7A6311B291CD}" destId="{B6D226FE-7352-4D21-80DD-33C186602020}" srcOrd="3" destOrd="0" presId="urn:microsoft.com/office/officeart/2005/8/layout/radial4"/>
    <dgm:cxn modelId="{70D61F4D-8F59-4285-A639-41E2D3145593}" type="presParOf" srcId="{FF085E23-25CC-4F71-B0E3-7A6311B291CD}" destId="{F811EDE4-AAC1-46AF-914F-A2D07B60DED2}" srcOrd="4" destOrd="0" presId="urn:microsoft.com/office/officeart/2005/8/layout/radial4"/>
    <dgm:cxn modelId="{D1C5FD5D-DFC8-4DE7-8EE2-41960723A044}" type="presParOf" srcId="{FF085E23-25CC-4F71-B0E3-7A6311B291CD}" destId="{D46CA9C6-EBA8-404F-A19C-3949E5F1C859}" srcOrd="5" destOrd="0" presId="urn:microsoft.com/office/officeart/2005/8/layout/radial4"/>
    <dgm:cxn modelId="{E7716A32-0290-466D-A530-61826447A9DA}" type="presParOf" srcId="{FF085E23-25CC-4F71-B0E3-7A6311B291CD}" destId="{9D62C801-647E-4F9E-A8C7-415B749D7B1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0FB5414-4F26-49BA-9051-8DA26862A96E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3DE6F490-ABB6-4B66-A6EB-B522531CFA10}">
      <dgm:prSet phldrT="[Text]"/>
      <dgm:spPr/>
      <dgm:t>
        <a:bodyPr/>
        <a:lstStyle/>
        <a:p>
          <a:r>
            <a:rPr lang="en-GB" b="1" dirty="0">
              <a:solidFill>
                <a:srgbClr val="FFC000"/>
              </a:solidFill>
              <a:latin typeface="+mj-lt"/>
            </a:rPr>
            <a:t>MCA approach</a:t>
          </a:r>
          <a:endParaRPr lang="en-US" b="1" dirty="0">
            <a:solidFill>
              <a:srgbClr val="FFC000"/>
            </a:solidFill>
            <a:latin typeface="+mj-lt"/>
          </a:endParaRPr>
        </a:p>
      </dgm:t>
    </dgm:pt>
    <dgm:pt modelId="{444C405F-94E3-437A-AD6D-836B28EFD47B}" type="parTrans" cxnId="{62FC7E63-75C0-4E09-9347-EC17CB9A34E1}">
      <dgm:prSet/>
      <dgm:spPr/>
      <dgm:t>
        <a:bodyPr/>
        <a:lstStyle/>
        <a:p>
          <a:endParaRPr lang="en-US"/>
        </a:p>
      </dgm:t>
    </dgm:pt>
    <dgm:pt modelId="{0D908180-97D2-42E6-AD46-82E5DCDDB7F7}" type="sibTrans" cxnId="{62FC7E63-75C0-4E09-9347-EC17CB9A34E1}">
      <dgm:prSet/>
      <dgm:spPr/>
      <dgm:t>
        <a:bodyPr/>
        <a:lstStyle/>
        <a:p>
          <a:endParaRPr lang="en-US"/>
        </a:p>
      </dgm:t>
    </dgm:pt>
    <dgm:pt modelId="{D2086ECA-C444-4C9E-8E6B-55ED44A2630A}" type="asst">
      <dgm:prSet phldrT="[Text]"/>
      <dgm:spPr/>
      <dgm:t>
        <a:bodyPr/>
        <a:lstStyle/>
        <a:p>
          <a:r>
            <a:rPr lang="en-GB" dirty="0">
              <a:solidFill>
                <a:schemeClr val="accent5"/>
              </a:solidFill>
              <a:latin typeface="+mj-lt"/>
            </a:rPr>
            <a:t>Determination of criteria and sub-criteria</a:t>
          </a:r>
          <a:endParaRPr lang="en-US" dirty="0">
            <a:solidFill>
              <a:schemeClr val="accent5"/>
            </a:solidFill>
            <a:latin typeface="+mj-lt"/>
          </a:endParaRPr>
        </a:p>
      </dgm:t>
    </dgm:pt>
    <dgm:pt modelId="{E5056207-0AB7-429F-A958-8EF5DFE32DDD}" type="parTrans" cxnId="{73B04C26-86DF-47D4-9123-9B0B9DF3CC00}">
      <dgm:prSet/>
      <dgm:spPr/>
      <dgm:t>
        <a:bodyPr/>
        <a:lstStyle/>
        <a:p>
          <a:endParaRPr lang="en-US"/>
        </a:p>
      </dgm:t>
    </dgm:pt>
    <dgm:pt modelId="{55E1EF1B-8052-4818-8900-0CD24F5DD04C}" type="sibTrans" cxnId="{73B04C26-86DF-47D4-9123-9B0B9DF3CC00}">
      <dgm:prSet/>
      <dgm:spPr/>
      <dgm:t>
        <a:bodyPr/>
        <a:lstStyle/>
        <a:p>
          <a:endParaRPr lang="en-US"/>
        </a:p>
      </dgm:t>
    </dgm:pt>
    <dgm:pt modelId="{0D9F724A-0B2E-496C-9E41-A094B5C2911D}">
      <dgm:prSet phldrT="[Text]"/>
      <dgm:spPr/>
      <dgm:t>
        <a:bodyPr/>
        <a:lstStyle/>
        <a:p>
          <a:r>
            <a:rPr lang="en-GB" dirty="0">
              <a:solidFill>
                <a:srgbClr val="7030A0"/>
              </a:solidFill>
              <a:latin typeface="+mj-lt"/>
            </a:rPr>
            <a:t>Standardisation and mapping criteria</a:t>
          </a:r>
          <a:endParaRPr lang="en-US" dirty="0">
            <a:solidFill>
              <a:srgbClr val="7030A0"/>
            </a:solidFill>
            <a:latin typeface="+mj-lt"/>
          </a:endParaRPr>
        </a:p>
      </dgm:t>
    </dgm:pt>
    <dgm:pt modelId="{C14A308F-8757-4791-9126-61B4D864E46D}" type="parTrans" cxnId="{F0002D65-2719-4A3C-9C9B-E8ADD52C9308}">
      <dgm:prSet/>
      <dgm:spPr/>
      <dgm:t>
        <a:bodyPr/>
        <a:lstStyle/>
        <a:p>
          <a:endParaRPr lang="en-US"/>
        </a:p>
      </dgm:t>
    </dgm:pt>
    <dgm:pt modelId="{CA779B84-8045-40B8-8BAA-7B1C7C5F4F0A}" type="sibTrans" cxnId="{F0002D65-2719-4A3C-9C9B-E8ADD52C9308}">
      <dgm:prSet/>
      <dgm:spPr/>
      <dgm:t>
        <a:bodyPr/>
        <a:lstStyle/>
        <a:p>
          <a:endParaRPr lang="en-US"/>
        </a:p>
      </dgm:t>
    </dgm:pt>
    <dgm:pt modelId="{D3CDD892-53C2-44A4-990D-7559C8F971C8}">
      <dgm:prSet phldrT="[Text]"/>
      <dgm:spPr/>
      <dgm:t>
        <a:bodyPr/>
        <a:lstStyle/>
        <a:p>
          <a:r>
            <a:rPr lang="en-GB" dirty="0">
              <a:solidFill>
                <a:schemeClr val="accent2">
                  <a:lumMod val="75000"/>
                </a:schemeClr>
              </a:solidFill>
              <a:latin typeface="+mj-lt"/>
            </a:rPr>
            <a:t>Calculating the weight of the criteria (AHP)</a:t>
          </a:r>
          <a:endParaRPr lang="en-US" dirty="0">
            <a:solidFill>
              <a:schemeClr val="accent2">
                <a:lumMod val="75000"/>
              </a:schemeClr>
            </a:solidFill>
            <a:latin typeface="+mj-lt"/>
          </a:endParaRPr>
        </a:p>
      </dgm:t>
    </dgm:pt>
    <dgm:pt modelId="{32DB35BA-EB51-4B4F-886F-3570268292E9}" type="parTrans" cxnId="{3AA24D7C-D22A-4E2D-B76E-8EA3A6C8A7AC}">
      <dgm:prSet/>
      <dgm:spPr/>
      <dgm:t>
        <a:bodyPr/>
        <a:lstStyle/>
        <a:p>
          <a:endParaRPr lang="en-US"/>
        </a:p>
      </dgm:t>
    </dgm:pt>
    <dgm:pt modelId="{509E3F44-6B93-4E27-90D0-83ABE25C97BE}" type="sibTrans" cxnId="{3AA24D7C-D22A-4E2D-B76E-8EA3A6C8A7AC}">
      <dgm:prSet/>
      <dgm:spPr/>
      <dgm:t>
        <a:bodyPr/>
        <a:lstStyle/>
        <a:p>
          <a:endParaRPr lang="en-US"/>
        </a:p>
      </dgm:t>
    </dgm:pt>
    <dgm:pt modelId="{3A06B247-FBF8-4CF1-A7C3-D7EDEB25AC2F}">
      <dgm:prSet phldrT="[Text]"/>
      <dgm:spPr/>
      <dgm:t>
        <a:bodyPr/>
        <a:lstStyle/>
        <a:p>
          <a:r>
            <a:rPr lang="en-GB" dirty="0">
              <a:solidFill>
                <a:schemeClr val="accent6">
                  <a:lumMod val="75000"/>
                </a:schemeClr>
              </a:solidFill>
              <a:latin typeface="+mj-lt"/>
            </a:rPr>
            <a:t>Weighted overlay</a:t>
          </a:r>
          <a:endParaRPr lang="en-US" dirty="0">
            <a:solidFill>
              <a:schemeClr val="accent6">
                <a:lumMod val="75000"/>
              </a:schemeClr>
            </a:solidFill>
            <a:latin typeface="+mj-lt"/>
          </a:endParaRPr>
        </a:p>
      </dgm:t>
    </dgm:pt>
    <dgm:pt modelId="{A51AE42E-8376-470C-B95C-0DE863308FD3}" type="parTrans" cxnId="{BC0BEC75-45A9-48DC-B78A-095583CACD69}">
      <dgm:prSet/>
      <dgm:spPr/>
      <dgm:t>
        <a:bodyPr/>
        <a:lstStyle/>
        <a:p>
          <a:endParaRPr lang="en-US"/>
        </a:p>
      </dgm:t>
    </dgm:pt>
    <dgm:pt modelId="{9CD6FDBA-636E-4E5F-AD1A-EDF43DB1289A}" type="sibTrans" cxnId="{BC0BEC75-45A9-48DC-B78A-095583CACD69}">
      <dgm:prSet/>
      <dgm:spPr/>
      <dgm:t>
        <a:bodyPr/>
        <a:lstStyle/>
        <a:p>
          <a:endParaRPr lang="en-US"/>
        </a:p>
      </dgm:t>
    </dgm:pt>
    <dgm:pt modelId="{76B3E166-FD86-4401-ADE5-2B877CFDF319}" type="pres">
      <dgm:prSet presAssocID="{50FB5414-4F26-49BA-9051-8DA26862A9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196C12F-FD1F-4ADD-B085-D8C18C6BFF12}" type="pres">
      <dgm:prSet presAssocID="{3DE6F490-ABB6-4B66-A6EB-B522531CFA10}" presName="hierRoot1" presStyleCnt="0">
        <dgm:presLayoutVars>
          <dgm:hierBranch val="init"/>
        </dgm:presLayoutVars>
      </dgm:prSet>
      <dgm:spPr/>
    </dgm:pt>
    <dgm:pt modelId="{97A26C32-450A-4B4C-AA03-A4F0E7AA7A5A}" type="pres">
      <dgm:prSet presAssocID="{3DE6F490-ABB6-4B66-A6EB-B522531CFA10}" presName="rootComposite1" presStyleCnt="0"/>
      <dgm:spPr/>
    </dgm:pt>
    <dgm:pt modelId="{E6194CCA-213E-49CE-93CA-6E6D28BDAC02}" type="pres">
      <dgm:prSet presAssocID="{3DE6F490-ABB6-4B66-A6EB-B522531CFA10}" presName="rootText1" presStyleLbl="node0" presStyleIdx="0" presStyleCnt="1">
        <dgm:presLayoutVars>
          <dgm:chPref val="3"/>
        </dgm:presLayoutVars>
      </dgm:prSet>
      <dgm:spPr/>
    </dgm:pt>
    <dgm:pt modelId="{9CB06E29-83D8-4D2A-B8EB-224087707FF6}" type="pres">
      <dgm:prSet presAssocID="{3DE6F490-ABB6-4B66-A6EB-B522531CFA10}" presName="rootConnector1" presStyleLbl="node1" presStyleIdx="0" presStyleCnt="0"/>
      <dgm:spPr/>
    </dgm:pt>
    <dgm:pt modelId="{A20DA369-B868-4BE1-AE67-F82CA37D3FCB}" type="pres">
      <dgm:prSet presAssocID="{3DE6F490-ABB6-4B66-A6EB-B522531CFA10}" presName="hierChild2" presStyleCnt="0"/>
      <dgm:spPr/>
    </dgm:pt>
    <dgm:pt modelId="{3F0C39B1-3835-49BC-AC24-7D952F848B8B}" type="pres">
      <dgm:prSet presAssocID="{C14A308F-8757-4791-9126-61B4D864E46D}" presName="Name37" presStyleLbl="parChTrans1D2" presStyleIdx="0" presStyleCnt="4"/>
      <dgm:spPr/>
    </dgm:pt>
    <dgm:pt modelId="{7B6FEEF0-251D-45BF-BBE6-91DF8110FC41}" type="pres">
      <dgm:prSet presAssocID="{0D9F724A-0B2E-496C-9E41-A094B5C2911D}" presName="hierRoot2" presStyleCnt="0">
        <dgm:presLayoutVars>
          <dgm:hierBranch val="init"/>
        </dgm:presLayoutVars>
      </dgm:prSet>
      <dgm:spPr/>
    </dgm:pt>
    <dgm:pt modelId="{20E4C827-D9F7-440A-BBE1-2A3F3E4605D5}" type="pres">
      <dgm:prSet presAssocID="{0D9F724A-0B2E-496C-9E41-A094B5C2911D}" presName="rootComposite" presStyleCnt="0"/>
      <dgm:spPr/>
    </dgm:pt>
    <dgm:pt modelId="{1B9FE86F-7330-4AC9-B45A-83ADA72E54E8}" type="pres">
      <dgm:prSet presAssocID="{0D9F724A-0B2E-496C-9E41-A094B5C2911D}" presName="rootText" presStyleLbl="node2" presStyleIdx="0" presStyleCnt="3">
        <dgm:presLayoutVars>
          <dgm:chPref val="3"/>
        </dgm:presLayoutVars>
      </dgm:prSet>
      <dgm:spPr/>
    </dgm:pt>
    <dgm:pt modelId="{6BE28F3D-8299-43DD-9BF7-529214E0D6C5}" type="pres">
      <dgm:prSet presAssocID="{0D9F724A-0B2E-496C-9E41-A094B5C2911D}" presName="rootConnector" presStyleLbl="node2" presStyleIdx="0" presStyleCnt="3"/>
      <dgm:spPr/>
    </dgm:pt>
    <dgm:pt modelId="{7309A93A-3014-41D3-B58A-92336FE25570}" type="pres">
      <dgm:prSet presAssocID="{0D9F724A-0B2E-496C-9E41-A094B5C2911D}" presName="hierChild4" presStyleCnt="0"/>
      <dgm:spPr/>
    </dgm:pt>
    <dgm:pt modelId="{BB4943B7-1D0A-4062-801B-B28F1715B046}" type="pres">
      <dgm:prSet presAssocID="{0D9F724A-0B2E-496C-9E41-A094B5C2911D}" presName="hierChild5" presStyleCnt="0"/>
      <dgm:spPr/>
    </dgm:pt>
    <dgm:pt modelId="{10E7A627-5171-481B-AD2E-E52777785F86}" type="pres">
      <dgm:prSet presAssocID="{32DB35BA-EB51-4B4F-886F-3570268292E9}" presName="Name37" presStyleLbl="parChTrans1D2" presStyleIdx="1" presStyleCnt="4"/>
      <dgm:spPr/>
    </dgm:pt>
    <dgm:pt modelId="{2D0AB2F3-9E8A-4D59-92AD-1227CCC42DD2}" type="pres">
      <dgm:prSet presAssocID="{D3CDD892-53C2-44A4-990D-7559C8F971C8}" presName="hierRoot2" presStyleCnt="0">
        <dgm:presLayoutVars>
          <dgm:hierBranch val="init"/>
        </dgm:presLayoutVars>
      </dgm:prSet>
      <dgm:spPr/>
    </dgm:pt>
    <dgm:pt modelId="{96896FE7-AABC-4F66-8D02-1BF88C9CD753}" type="pres">
      <dgm:prSet presAssocID="{D3CDD892-53C2-44A4-990D-7559C8F971C8}" presName="rootComposite" presStyleCnt="0"/>
      <dgm:spPr/>
    </dgm:pt>
    <dgm:pt modelId="{3D2C7244-904F-4D81-B0F4-9E3B5D2405FE}" type="pres">
      <dgm:prSet presAssocID="{D3CDD892-53C2-44A4-990D-7559C8F971C8}" presName="rootText" presStyleLbl="node2" presStyleIdx="1" presStyleCnt="3">
        <dgm:presLayoutVars>
          <dgm:chPref val="3"/>
        </dgm:presLayoutVars>
      </dgm:prSet>
      <dgm:spPr/>
    </dgm:pt>
    <dgm:pt modelId="{4166A577-081D-421C-BF7A-BE6BDCFA56C9}" type="pres">
      <dgm:prSet presAssocID="{D3CDD892-53C2-44A4-990D-7559C8F971C8}" presName="rootConnector" presStyleLbl="node2" presStyleIdx="1" presStyleCnt="3"/>
      <dgm:spPr/>
    </dgm:pt>
    <dgm:pt modelId="{219AE738-E509-4A1C-94CC-5745673F85CE}" type="pres">
      <dgm:prSet presAssocID="{D3CDD892-53C2-44A4-990D-7559C8F971C8}" presName="hierChild4" presStyleCnt="0"/>
      <dgm:spPr/>
    </dgm:pt>
    <dgm:pt modelId="{C677DF06-F4C7-4450-82F6-807CB6DAD7D6}" type="pres">
      <dgm:prSet presAssocID="{D3CDD892-53C2-44A4-990D-7559C8F971C8}" presName="hierChild5" presStyleCnt="0"/>
      <dgm:spPr/>
    </dgm:pt>
    <dgm:pt modelId="{2E16BF62-F3A8-4D06-99D1-81A1F8F082C6}" type="pres">
      <dgm:prSet presAssocID="{A51AE42E-8376-470C-B95C-0DE863308FD3}" presName="Name37" presStyleLbl="parChTrans1D2" presStyleIdx="2" presStyleCnt="4"/>
      <dgm:spPr/>
    </dgm:pt>
    <dgm:pt modelId="{AE1AD408-28AC-4C48-A481-3C37D21B4656}" type="pres">
      <dgm:prSet presAssocID="{3A06B247-FBF8-4CF1-A7C3-D7EDEB25AC2F}" presName="hierRoot2" presStyleCnt="0">
        <dgm:presLayoutVars>
          <dgm:hierBranch val="init"/>
        </dgm:presLayoutVars>
      </dgm:prSet>
      <dgm:spPr/>
    </dgm:pt>
    <dgm:pt modelId="{01E8F7CC-5898-48CB-A42D-E66248916A66}" type="pres">
      <dgm:prSet presAssocID="{3A06B247-FBF8-4CF1-A7C3-D7EDEB25AC2F}" presName="rootComposite" presStyleCnt="0"/>
      <dgm:spPr/>
    </dgm:pt>
    <dgm:pt modelId="{79945B96-52B4-4D90-B5CE-24EA33F568BA}" type="pres">
      <dgm:prSet presAssocID="{3A06B247-FBF8-4CF1-A7C3-D7EDEB25AC2F}" presName="rootText" presStyleLbl="node2" presStyleIdx="2" presStyleCnt="3">
        <dgm:presLayoutVars>
          <dgm:chPref val="3"/>
        </dgm:presLayoutVars>
      </dgm:prSet>
      <dgm:spPr/>
    </dgm:pt>
    <dgm:pt modelId="{6D7816E3-9A57-41FB-9B78-7632E5D65D4C}" type="pres">
      <dgm:prSet presAssocID="{3A06B247-FBF8-4CF1-A7C3-D7EDEB25AC2F}" presName="rootConnector" presStyleLbl="node2" presStyleIdx="2" presStyleCnt="3"/>
      <dgm:spPr/>
    </dgm:pt>
    <dgm:pt modelId="{6F4743CF-7A23-4CEC-BC12-5964D2BB0F10}" type="pres">
      <dgm:prSet presAssocID="{3A06B247-FBF8-4CF1-A7C3-D7EDEB25AC2F}" presName="hierChild4" presStyleCnt="0"/>
      <dgm:spPr/>
    </dgm:pt>
    <dgm:pt modelId="{C03CB9D5-3AC2-4E20-AFD9-57FE1C9B3C2B}" type="pres">
      <dgm:prSet presAssocID="{3A06B247-FBF8-4CF1-A7C3-D7EDEB25AC2F}" presName="hierChild5" presStyleCnt="0"/>
      <dgm:spPr/>
    </dgm:pt>
    <dgm:pt modelId="{CB4CACD1-D061-4BC9-8B33-68E849EE6990}" type="pres">
      <dgm:prSet presAssocID="{3DE6F490-ABB6-4B66-A6EB-B522531CFA10}" presName="hierChild3" presStyleCnt="0"/>
      <dgm:spPr/>
    </dgm:pt>
    <dgm:pt modelId="{49EDBD4D-2B0F-4785-9269-9B6A9D25E055}" type="pres">
      <dgm:prSet presAssocID="{E5056207-0AB7-429F-A958-8EF5DFE32DDD}" presName="Name111" presStyleLbl="parChTrans1D2" presStyleIdx="3" presStyleCnt="4"/>
      <dgm:spPr/>
    </dgm:pt>
    <dgm:pt modelId="{269F8B7F-7425-43ED-B9FE-3D9B98414125}" type="pres">
      <dgm:prSet presAssocID="{D2086ECA-C444-4C9E-8E6B-55ED44A2630A}" presName="hierRoot3" presStyleCnt="0">
        <dgm:presLayoutVars>
          <dgm:hierBranch val="init"/>
        </dgm:presLayoutVars>
      </dgm:prSet>
      <dgm:spPr/>
    </dgm:pt>
    <dgm:pt modelId="{DFE12867-C254-4F1A-B951-A68B46066389}" type="pres">
      <dgm:prSet presAssocID="{D2086ECA-C444-4C9E-8E6B-55ED44A2630A}" presName="rootComposite3" presStyleCnt="0"/>
      <dgm:spPr/>
    </dgm:pt>
    <dgm:pt modelId="{434DEF6D-BAB0-4B49-A224-43A621781DB8}" type="pres">
      <dgm:prSet presAssocID="{D2086ECA-C444-4C9E-8E6B-55ED44A2630A}" presName="rootText3" presStyleLbl="asst1" presStyleIdx="0" presStyleCnt="1">
        <dgm:presLayoutVars>
          <dgm:chPref val="3"/>
        </dgm:presLayoutVars>
      </dgm:prSet>
      <dgm:spPr/>
    </dgm:pt>
    <dgm:pt modelId="{A810462F-3233-4519-B5A9-45D22FF4772C}" type="pres">
      <dgm:prSet presAssocID="{D2086ECA-C444-4C9E-8E6B-55ED44A2630A}" presName="rootConnector3" presStyleLbl="asst1" presStyleIdx="0" presStyleCnt="1"/>
      <dgm:spPr/>
    </dgm:pt>
    <dgm:pt modelId="{C38C9F08-F8BA-4595-9864-EA03D95B5CE2}" type="pres">
      <dgm:prSet presAssocID="{D2086ECA-C444-4C9E-8E6B-55ED44A2630A}" presName="hierChild6" presStyleCnt="0"/>
      <dgm:spPr/>
    </dgm:pt>
    <dgm:pt modelId="{31495A09-A090-4726-8890-6EAE58E05A00}" type="pres">
      <dgm:prSet presAssocID="{D2086ECA-C444-4C9E-8E6B-55ED44A2630A}" presName="hierChild7" presStyleCnt="0"/>
      <dgm:spPr/>
    </dgm:pt>
  </dgm:ptLst>
  <dgm:cxnLst>
    <dgm:cxn modelId="{348BD203-41F7-424A-B3F8-B4F00BC2D836}" type="presOf" srcId="{50FB5414-4F26-49BA-9051-8DA26862A96E}" destId="{76B3E166-FD86-4401-ADE5-2B877CFDF319}" srcOrd="0" destOrd="0" presId="urn:microsoft.com/office/officeart/2005/8/layout/orgChart1"/>
    <dgm:cxn modelId="{1DCF1E04-9F1D-4EBF-8A77-B6D4F0AF1EB6}" type="presOf" srcId="{E5056207-0AB7-429F-A958-8EF5DFE32DDD}" destId="{49EDBD4D-2B0F-4785-9269-9B6A9D25E055}" srcOrd="0" destOrd="0" presId="urn:microsoft.com/office/officeart/2005/8/layout/orgChart1"/>
    <dgm:cxn modelId="{E1B2D60A-9BF3-44E2-B115-6ED04ADB0263}" type="presOf" srcId="{3DE6F490-ABB6-4B66-A6EB-B522531CFA10}" destId="{9CB06E29-83D8-4D2A-B8EB-224087707FF6}" srcOrd="1" destOrd="0" presId="urn:microsoft.com/office/officeart/2005/8/layout/orgChart1"/>
    <dgm:cxn modelId="{CD57120D-7562-41E5-A426-BBC3A963D093}" type="presOf" srcId="{D2086ECA-C444-4C9E-8E6B-55ED44A2630A}" destId="{A810462F-3233-4519-B5A9-45D22FF4772C}" srcOrd="1" destOrd="0" presId="urn:microsoft.com/office/officeart/2005/8/layout/orgChart1"/>
    <dgm:cxn modelId="{BBF8350F-1CF8-4951-A84C-B64B85E8FE17}" type="presOf" srcId="{C14A308F-8757-4791-9126-61B4D864E46D}" destId="{3F0C39B1-3835-49BC-AC24-7D952F848B8B}" srcOrd="0" destOrd="0" presId="urn:microsoft.com/office/officeart/2005/8/layout/orgChart1"/>
    <dgm:cxn modelId="{B595D317-E0BE-47F2-99B3-64B8B872035B}" type="presOf" srcId="{0D9F724A-0B2E-496C-9E41-A094B5C2911D}" destId="{6BE28F3D-8299-43DD-9BF7-529214E0D6C5}" srcOrd="1" destOrd="0" presId="urn:microsoft.com/office/officeart/2005/8/layout/orgChart1"/>
    <dgm:cxn modelId="{73B04C26-86DF-47D4-9123-9B0B9DF3CC00}" srcId="{3DE6F490-ABB6-4B66-A6EB-B522531CFA10}" destId="{D2086ECA-C444-4C9E-8E6B-55ED44A2630A}" srcOrd="0" destOrd="0" parTransId="{E5056207-0AB7-429F-A958-8EF5DFE32DDD}" sibTransId="{55E1EF1B-8052-4818-8900-0CD24F5DD04C}"/>
    <dgm:cxn modelId="{ED8E6334-3097-42BC-BE96-E454B8792744}" type="presOf" srcId="{D3CDD892-53C2-44A4-990D-7559C8F971C8}" destId="{3D2C7244-904F-4D81-B0F4-9E3B5D2405FE}" srcOrd="0" destOrd="0" presId="urn:microsoft.com/office/officeart/2005/8/layout/orgChart1"/>
    <dgm:cxn modelId="{5AC3593A-393E-4EC9-9C5F-C68B4C2824CE}" type="presOf" srcId="{A51AE42E-8376-470C-B95C-0DE863308FD3}" destId="{2E16BF62-F3A8-4D06-99D1-81A1F8F082C6}" srcOrd="0" destOrd="0" presId="urn:microsoft.com/office/officeart/2005/8/layout/orgChart1"/>
    <dgm:cxn modelId="{62FC7E63-75C0-4E09-9347-EC17CB9A34E1}" srcId="{50FB5414-4F26-49BA-9051-8DA26862A96E}" destId="{3DE6F490-ABB6-4B66-A6EB-B522531CFA10}" srcOrd="0" destOrd="0" parTransId="{444C405F-94E3-437A-AD6D-836B28EFD47B}" sibTransId="{0D908180-97D2-42E6-AD46-82E5DCDDB7F7}"/>
    <dgm:cxn modelId="{F0002D65-2719-4A3C-9C9B-E8ADD52C9308}" srcId="{3DE6F490-ABB6-4B66-A6EB-B522531CFA10}" destId="{0D9F724A-0B2E-496C-9E41-A094B5C2911D}" srcOrd="1" destOrd="0" parTransId="{C14A308F-8757-4791-9126-61B4D864E46D}" sibTransId="{CA779B84-8045-40B8-8BAA-7B1C7C5F4F0A}"/>
    <dgm:cxn modelId="{A4A0E96A-0CEE-447C-89AC-DD30466CC799}" type="presOf" srcId="{0D9F724A-0B2E-496C-9E41-A094B5C2911D}" destId="{1B9FE86F-7330-4AC9-B45A-83ADA72E54E8}" srcOrd="0" destOrd="0" presId="urn:microsoft.com/office/officeart/2005/8/layout/orgChart1"/>
    <dgm:cxn modelId="{BC0BEC75-45A9-48DC-B78A-095583CACD69}" srcId="{3DE6F490-ABB6-4B66-A6EB-B522531CFA10}" destId="{3A06B247-FBF8-4CF1-A7C3-D7EDEB25AC2F}" srcOrd="3" destOrd="0" parTransId="{A51AE42E-8376-470C-B95C-0DE863308FD3}" sibTransId="{9CD6FDBA-636E-4E5F-AD1A-EDF43DB1289A}"/>
    <dgm:cxn modelId="{08320676-9E13-4075-81B6-2A64C37F6982}" type="presOf" srcId="{3DE6F490-ABB6-4B66-A6EB-B522531CFA10}" destId="{E6194CCA-213E-49CE-93CA-6E6D28BDAC02}" srcOrd="0" destOrd="0" presId="urn:microsoft.com/office/officeart/2005/8/layout/orgChart1"/>
    <dgm:cxn modelId="{3AA24D7C-D22A-4E2D-B76E-8EA3A6C8A7AC}" srcId="{3DE6F490-ABB6-4B66-A6EB-B522531CFA10}" destId="{D3CDD892-53C2-44A4-990D-7559C8F971C8}" srcOrd="2" destOrd="0" parTransId="{32DB35BA-EB51-4B4F-886F-3570268292E9}" sibTransId="{509E3F44-6B93-4E27-90D0-83ABE25C97BE}"/>
    <dgm:cxn modelId="{15776398-479D-4F86-9C99-35FEB7173CC0}" type="presOf" srcId="{D3CDD892-53C2-44A4-990D-7559C8F971C8}" destId="{4166A577-081D-421C-BF7A-BE6BDCFA56C9}" srcOrd="1" destOrd="0" presId="urn:microsoft.com/office/officeart/2005/8/layout/orgChart1"/>
    <dgm:cxn modelId="{4F7342A2-2FC5-4BEE-9E20-9FEB4D7D7544}" type="presOf" srcId="{3A06B247-FBF8-4CF1-A7C3-D7EDEB25AC2F}" destId="{6D7816E3-9A57-41FB-9B78-7632E5D65D4C}" srcOrd="1" destOrd="0" presId="urn:microsoft.com/office/officeart/2005/8/layout/orgChart1"/>
    <dgm:cxn modelId="{44BA33D2-8D65-46A9-84D5-29CA01AF88E3}" type="presOf" srcId="{D2086ECA-C444-4C9E-8E6B-55ED44A2630A}" destId="{434DEF6D-BAB0-4B49-A224-43A621781DB8}" srcOrd="0" destOrd="0" presId="urn:microsoft.com/office/officeart/2005/8/layout/orgChart1"/>
    <dgm:cxn modelId="{AB7FA3E1-62B1-4523-9B0C-3096FEC9BB31}" type="presOf" srcId="{32DB35BA-EB51-4B4F-886F-3570268292E9}" destId="{10E7A627-5171-481B-AD2E-E52777785F86}" srcOrd="0" destOrd="0" presId="urn:microsoft.com/office/officeart/2005/8/layout/orgChart1"/>
    <dgm:cxn modelId="{985999F8-66E1-4705-9340-EFE56C83494F}" type="presOf" srcId="{3A06B247-FBF8-4CF1-A7C3-D7EDEB25AC2F}" destId="{79945B96-52B4-4D90-B5CE-24EA33F568BA}" srcOrd="0" destOrd="0" presId="urn:microsoft.com/office/officeart/2005/8/layout/orgChart1"/>
    <dgm:cxn modelId="{9022FC14-25BF-49E8-AE78-5C02F9FEC99F}" type="presParOf" srcId="{76B3E166-FD86-4401-ADE5-2B877CFDF319}" destId="{A196C12F-FD1F-4ADD-B085-D8C18C6BFF12}" srcOrd="0" destOrd="0" presId="urn:microsoft.com/office/officeart/2005/8/layout/orgChart1"/>
    <dgm:cxn modelId="{A6A1ED81-BA44-499E-A2E9-D49EB8B5A30D}" type="presParOf" srcId="{A196C12F-FD1F-4ADD-B085-D8C18C6BFF12}" destId="{97A26C32-450A-4B4C-AA03-A4F0E7AA7A5A}" srcOrd="0" destOrd="0" presId="urn:microsoft.com/office/officeart/2005/8/layout/orgChart1"/>
    <dgm:cxn modelId="{64655694-2481-424B-B939-FDEC174070EC}" type="presParOf" srcId="{97A26C32-450A-4B4C-AA03-A4F0E7AA7A5A}" destId="{E6194CCA-213E-49CE-93CA-6E6D28BDAC02}" srcOrd="0" destOrd="0" presId="urn:microsoft.com/office/officeart/2005/8/layout/orgChart1"/>
    <dgm:cxn modelId="{D9D83D08-B826-4796-9EBE-D960B4253123}" type="presParOf" srcId="{97A26C32-450A-4B4C-AA03-A4F0E7AA7A5A}" destId="{9CB06E29-83D8-4D2A-B8EB-224087707FF6}" srcOrd="1" destOrd="0" presId="urn:microsoft.com/office/officeart/2005/8/layout/orgChart1"/>
    <dgm:cxn modelId="{6F14A4A1-4F90-499F-B580-91C3E3036E70}" type="presParOf" srcId="{A196C12F-FD1F-4ADD-B085-D8C18C6BFF12}" destId="{A20DA369-B868-4BE1-AE67-F82CA37D3FCB}" srcOrd="1" destOrd="0" presId="urn:microsoft.com/office/officeart/2005/8/layout/orgChart1"/>
    <dgm:cxn modelId="{2564A0FF-B635-470F-AAD1-7EDEA87F2D0F}" type="presParOf" srcId="{A20DA369-B868-4BE1-AE67-F82CA37D3FCB}" destId="{3F0C39B1-3835-49BC-AC24-7D952F848B8B}" srcOrd="0" destOrd="0" presId="urn:microsoft.com/office/officeart/2005/8/layout/orgChart1"/>
    <dgm:cxn modelId="{EBB4FBE6-B565-410C-AB3A-6AC5C002CAF1}" type="presParOf" srcId="{A20DA369-B868-4BE1-AE67-F82CA37D3FCB}" destId="{7B6FEEF0-251D-45BF-BBE6-91DF8110FC41}" srcOrd="1" destOrd="0" presId="urn:microsoft.com/office/officeart/2005/8/layout/orgChart1"/>
    <dgm:cxn modelId="{6202D5D2-3282-4C1B-BB93-949359008159}" type="presParOf" srcId="{7B6FEEF0-251D-45BF-BBE6-91DF8110FC41}" destId="{20E4C827-D9F7-440A-BBE1-2A3F3E4605D5}" srcOrd="0" destOrd="0" presId="urn:microsoft.com/office/officeart/2005/8/layout/orgChart1"/>
    <dgm:cxn modelId="{18522D55-655C-4AD7-B95B-7C00DCB61A93}" type="presParOf" srcId="{20E4C827-D9F7-440A-BBE1-2A3F3E4605D5}" destId="{1B9FE86F-7330-4AC9-B45A-83ADA72E54E8}" srcOrd="0" destOrd="0" presId="urn:microsoft.com/office/officeart/2005/8/layout/orgChart1"/>
    <dgm:cxn modelId="{23EE2E29-8E47-4532-9998-56B6F8CA3E2E}" type="presParOf" srcId="{20E4C827-D9F7-440A-BBE1-2A3F3E4605D5}" destId="{6BE28F3D-8299-43DD-9BF7-529214E0D6C5}" srcOrd="1" destOrd="0" presId="urn:microsoft.com/office/officeart/2005/8/layout/orgChart1"/>
    <dgm:cxn modelId="{AB550549-6C76-4B9C-BCC7-C41C55B2EA64}" type="presParOf" srcId="{7B6FEEF0-251D-45BF-BBE6-91DF8110FC41}" destId="{7309A93A-3014-41D3-B58A-92336FE25570}" srcOrd="1" destOrd="0" presId="urn:microsoft.com/office/officeart/2005/8/layout/orgChart1"/>
    <dgm:cxn modelId="{D07325CA-03A6-46EF-BE98-0EB5372B7C00}" type="presParOf" srcId="{7B6FEEF0-251D-45BF-BBE6-91DF8110FC41}" destId="{BB4943B7-1D0A-4062-801B-B28F1715B046}" srcOrd="2" destOrd="0" presId="urn:microsoft.com/office/officeart/2005/8/layout/orgChart1"/>
    <dgm:cxn modelId="{3CAC3093-85E9-45FA-B0B0-0DE8E24A3444}" type="presParOf" srcId="{A20DA369-B868-4BE1-AE67-F82CA37D3FCB}" destId="{10E7A627-5171-481B-AD2E-E52777785F86}" srcOrd="2" destOrd="0" presId="urn:microsoft.com/office/officeart/2005/8/layout/orgChart1"/>
    <dgm:cxn modelId="{DA11021C-565F-4478-807B-00AB9373FAC3}" type="presParOf" srcId="{A20DA369-B868-4BE1-AE67-F82CA37D3FCB}" destId="{2D0AB2F3-9E8A-4D59-92AD-1227CCC42DD2}" srcOrd="3" destOrd="0" presId="urn:microsoft.com/office/officeart/2005/8/layout/orgChart1"/>
    <dgm:cxn modelId="{C8D14A33-E1D7-4CD5-B009-8B2534E03610}" type="presParOf" srcId="{2D0AB2F3-9E8A-4D59-92AD-1227CCC42DD2}" destId="{96896FE7-AABC-4F66-8D02-1BF88C9CD753}" srcOrd="0" destOrd="0" presId="urn:microsoft.com/office/officeart/2005/8/layout/orgChart1"/>
    <dgm:cxn modelId="{9A030513-A3E7-4C5F-A031-A1C6832B5D9B}" type="presParOf" srcId="{96896FE7-AABC-4F66-8D02-1BF88C9CD753}" destId="{3D2C7244-904F-4D81-B0F4-9E3B5D2405FE}" srcOrd="0" destOrd="0" presId="urn:microsoft.com/office/officeart/2005/8/layout/orgChart1"/>
    <dgm:cxn modelId="{31D05975-450D-4FCE-95AC-272607D24587}" type="presParOf" srcId="{96896FE7-AABC-4F66-8D02-1BF88C9CD753}" destId="{4166A577-081D-421C-BF7A-BE6BDCFA56C9}" srcOrd="1" destOrd="0" presId="urn:microsoft.com/office/officeart/2005/8/layout/orgChart1"/>
    <dgm:cxn modelId="{2FEABC97-13E3-409F-8DAD-793B3DEA8AF2}" type="presParOf" srcId="{2D0AB2F3-9E8A-4D59-92AD-1227CCC42DD2}" destId="{219AE738-E509-4A1C-94CC-5745673F85CE}" srcOrd="1" destOrd="0" presId="urn:microsoft.com/office/officeart/2005/8/layout/orgChart1"/>
    <dgm:cxn modelId="{45E20308-BBC5-4B4E-863E-AACFD5DB4455}" type="presParOf" srcId="{2D0AB2F3-9E8A-4D59-92AD-1227CCC42DD2}" destId="{C677DF06-F4C7-4450-82F6-807CB6DAD7D6}" srcOrd="2" destOrd="0" presId="urn:microsoft.com/office/officeart/2005/8/layout/orgChart1"/>
    <dgm:cxn modelId="{373454B7-B09D-46FD-B887-9846C324118C}" type="presParOf" srcId="{A20DA369-B868-4BE1-AE67-F82CA37D3FCB}" destId="{2E16BF62-F3A8-4D06-99D1-81A1F8F082C6}" srcOrd="4" destOrd="0" presId="urn:microsoft.com/office/officeart/2005/8/layout/orgChart1"/>
    <dgm:cxn modelId="{4F252D00-2236-4E32-810B-DDDE3F97C723}" type="presParOf" srcId="{A20DA369-B868-4BE1-AE67-F82CA37D3FCB}" destId="{AE1AD408-28AC-4C48-A481-3C37D21B4656}" srcOrd="5" destOrd="0" presId="urn:microsoft.com/office/officeart/2005/8/layout/orgChart1"/>
    <dgm:cxn modelId="{30D4ED2D-E5A4-48A3-9EA5-28045EA9E12D}" type="presParOf" srcId="{AE1AD408-28AC-4C48-A481-3C37D21B4656}" destId="{01E8F7CC-5898-48CB-A42D-E66248916A66}" srcOrd="0" destOrd="0" presId="urn:microsoft.com/office/officeart/2005/8/layout/orgChart1"/>
    <dgm:cxn modelId="{963995CD-DC09-43CC-A042-060E9DC11E58}" type="presParOf" srcId="{01E8F7CC-5898-48CB-A42D-E66248916A66}" destId="{79945B96-52B4-4D90-B5CE-24EA33F568BA}" srcOrd="0" destOrd="0" presId="urn:microsoft.com/office/officeart/2005/8/layout/orgChart1"/>
    <dgm:cxn modelId="{D6B2D705-DC26-4384-B21A-5CD36536B843}" type="presParOf" srcId="{01E8F7CC-5898-48CB-A42D-E66248916A66}" destId="{6D7816E3-9A57-41FB-9B78-7632E5D65D4C}" srcOrd="1" destOrd="0" presId="urn:microsoft.com/office/officeart/2005/8/layout/orgChart1"/>
    <dgm:cxn modelId="{C556F1C1-0ACC-4493-A465-D8E281C727CB}" type="presParOf" srcId="{AE1AD408-28AC-4C48-A481-3C37D21B4656}" destId="{6F4743CF-7A23-4CEC-BC12-5964D2BB0F10}" srcOrd="1" destOrd="0" presId="urn:microsoft.com/office/officeart/2005/8/layout/orgChart1"/>
    <dgm:cxn modelId="{DDE8C356-A3D0-45F9-B28A-A95FA6EC3686}" type="presParOf" srcId="{AE1AD408-28AC-4C48-A481-3C37D21B4656}" destId="{C03CB9D5-3AC2-4E20-AFD9-57FE1C9B3C2B}" srcOrd="2" destOrd="0" presId="urn:microsoft.com/office/officeart/2005/8/layout/orgChart1"/>
    <dgm:cxn modelId="{E62021E3-68A7-42A9-92EC-13B10294F188}" type="presParOf" srcId="{A196C12F-FD1F-4ADD-B085-D8C18C6BFF12}" destId="{CB4CACD1-D061-4BC9-8B33-68E849EE6990}" srcOrd="2" destOrd="0" presId="urn:microsoft.com/office/officeart/2005/8/layout/orgChart1"/>
    <dgm:cxn modelId="{8DBC6C2F-9F10-4882-8142-3C7C7C790478}" type="presParOf" srcId="{CB4CACD1-D061-4BC9-8B33-68E849EE6990}" destId="{49EDBD4D-2B0F-4785-9269-9B6A9D25E055}" srcOrd="0" destOrd="0" presId="urn:microsoft.com/office/officeart/2005/8/layout/orgChart1"/>
    <dgm:cxn modelId="{B98F58E4-993E-4BEF-A82F-71ABC5412AE1}" type="presParOf" srcId="{CB4CACD1-D061-4BC9-8B33-68E849EE6990}" destId="{269F8B7F-7425-43ED-B9FE-3D9B98414125}" srcOrd="1" destOrd="0" presId="urn:microsoft.com/office/officeart/2005/8/layout/orgChart1"/>
    <dgm:cxn modelId="{C7FF9365-CF95-491E-AEAF-A562C258A761}" type="presParOf" srcId="{269F8B7F-7425-43ED-B9FE-3D9B98414125}" destId="{DFE12867-C254-4F1A-B951-A68B46066389}" srcOrd="0" destOrd="0" presId="urn:microsoft.com/office/officeart/2005/8/layout/orgChart1"/>
    <dgm:cxn modelId="{898C5074-DC95-43D2-90B5-AF49ACE0BB05}" type="presParOf" srcId="{DFE12867-C254-4F1A-B951-A68B46066389}" destId="{434DEF6D-BAB0-4B49-A224-43A621781DB8}" srcOrd="0" destOrd="0" presId="urn:microsoft.com/office/officeart/2005/8/layout/orgChart1"/>
    <dgm:cxn modelId="{129211D1-3229-4BED-B25F-D7BE196BD22C}" type="presParOf" srcId="{DFE12867-C254-4F1A-B951-A68B46066389}" destId="{A810462F-3233-4519-B5A9-45D22FF4772C}" srcOrd="1" destOrd="0" presId="urn:microsoft.com/office/officeart/2005/8/layout/orgChart1"/>
    <dgm:cxn modelId="{E312C774-749F-4096-B823-7994DCB959A3}" type="presParOf" srcId="{269F8B7F-7425-43ED-B9FE-3D9B98414125}" destId="{C38C9F08-F8BA-4595-9864-EA03D95B5CE2}" srcOrd="1" destOrd="0" presId="urn:microsoft.com/office/officeart/2005/8/layout/orgChart1"/>
    <dgm:cxn modelId="{A9493765-C216-4D15-8023-A7065AC18476}" type="presParOf" srcId="{269F8B7F-7425-43ED-B9FE-3D9B98414125}" destId="{31495A09-A090-4726-8890-6EAE58E05A0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Introduction</a:t>
          </a:r>
          <a:endParaRPr lang="en-GB" sz="1300" b="1" dirty="0">
            <a:solidFill>
              <a:schemeClr val="tx1"/>
            </a:solidFill>
          </a:endParaRP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Literature</a:t>
          </a:r>
          <a:r>
            <a:rPr lang="en-GB" sz="1300" dirty="0"/>
            <a:t> </a:t>
          </a:r>
          <a:r>
            <a:rPr lang="en-GB" sz="1400" dirty="0"/>
            <a:t>Review</a:t>
          </a:r>
          <a:endParaRPr lang="en-GB" sz="1300" dirty="0"/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600" dirty="0"/>
            <a:t>Methodology</a:t>
          </a:r>
          <a:endParaRPr lang="en-GB" sz="1300" dirty="0"/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Results</a:t>
          </a:r>
          <a:r>
            <a:rPr lang="en-GB" sz="1200" dirty="0"/>
            <a:t> </a:t>
          </a:r>
          <a:r>
            <a:rPr lang="en-GB" sz="1400" dirty="0"/>
            <a:t>and</a:t>
          </a:r>
          <a:r>
            <a:rPr lang="en-GB" sz="1200" dirty="0"/>
            <a:t> </a:t>
          </a:r>
          <a:r>
            <a:rPr lang="en-GB" sz="1400" dirty="0"/>
            <a:t>Discussion</a:t>
          </a:r>
          <a:endParaRPr lang="en-GB" sz="1200" dirty="0"/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Conclusion</a:t>
          </a:r>
          <a:r>
            <a:rPr lang="en-GB" sz="1200" dirty="0"/>
            <a:t> </a:t>
          </a:r>
          <a:r>
            <a:rPr lang="en-GB" sz="1400" dirty="0"/>
            <a:t>and</a:t>
          </a:r>
          <a:r>
            <a:rPr lang="en-GB" sz="1200" dirty="0"/>
            <a:t> </a:t>
          </a:r>
          <a:r>
            <a:rPr lang="en-GB" sz="1400" dirty="0"/>
            <a:t>Recommendations</a:t>
          </a:r>
          <a:endParaRPr lang="en-GB" sz="1200" dirty="0"/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400" b="1" dirty="0">
              <a:solidFill>
                <a:schemeClr val="bg1"/>
              </a:solidFill>
              <a:latin typeface="+mj-lt"/>
            </a:rPr>
            <a:t>Methodology</a:t>
          </a:r>
          <a:endParaRPr lang="en-GB" sz="1200" b="1" dirty="0">
            <a:solidFill>
              <a:schemeClr val="bg1"/>
            </a:solidFill>
            <a:latin typeface="+mj-lt"/>
          </a:endParaRP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l"/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1272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l"/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19990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Introduction</a:t>
          </a:r>
          <a:endParaRPr lang="en-GB" sz="1300" b="1" dirty="0">
            <a:solidFill>
              <a:schemeClr val="tx1"/>
            </a:solidFill>
          </a:endParaRP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Literature</a:t>
          </a:r>
          <a:r>
            <a:rPr lang="en-GB" sz="1200" dirty="0"/>
            <a:t> </a:t>
          </a:r>
          <a:r>
            <a:rPr lang="en-GB" sz="1400" dirty="0"/>
            <a:t>Review</a:t>
          </a:r>
          <a:endParaRPr lang="en-GB" sz="1200" dirty="0"/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Methodology</a:t>
          </a:r>
          <a:endParaRPr lang="en-GB" sz="1200" dirty="0"/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Results</a:t>
          </a:r>
          <a:r>
            <a:rPr lang="en-GB" sz="1200" dirty="0"/>
            <a:t> </a:t>
          </a:r>
          <a:r>
            <a:rPr lang="en-GB" sz="1400" dirty="0"/>
            <a:t>and</a:t>
          </a:r>
          <a:r>
            <a:rPr lang="en-GB" sz="1200" dirty="0"/>
            <a:t> </a:t>
          </a:r>
          <a:r>
            <a:rPr lang="en-GB" sz="1400" dirty="0"/>
            <a:t>Discussion</a:t>
          </a:r>
          <a:endParaRPr lang="en-GB" sz="1200" dirty="0"/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Conclusion</a:t>
          </a:r>
          <a:r>
            <a:rPr lang="en-GB" sz="1200" dirty="0"/>
            <a:t> </a:t>
          </a:r>
          <a:r>
            <a:rPr lang="en-GB" sz="1400" dirty="0"/>
            <a:t>and</a:t>
          </a:r>
          <a:r>
            <a:rPr lang="en-GB" sz="1200" dirty="0"/>
            <a:t> </a:t>
          </a:r>
          <a:r>
            <a:rPr lang="en-GB" sz="1400" dirty="0"/>
            <a:t>Recommendations</a:t>
          </a:r>
          <a:endParaRPr lang="en-GB" sz="1200" dirty="0"/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13360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300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300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300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solidFill>
          <a:schemeClr val="bg2"/>
        </a:solidFill>
      </dgm:spPr>
      <dgm:t>
        <a:bodyPr/>
        <a:lstStyle/>
        <a:p>
          <a:r>
            <a:rPr lang="en-GB" sz="1300" b="1" dirty="0">
              <a:solidFill>
                <a:schemeClr val="bg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1800" b="1" dirty="0">
              <a:solidFill>
                <a:schemeClr val="tx1"/>
              </a:solidFill>
              <a:latin typeface="+mj-lt"/>
            </a:rPr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9866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33374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300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300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300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solidFill>
          <a:schemeClr val="bg2"/>
        </a:solidFill>
      </dgm:spPr>
      <dgm:t>
        <a:bodyPr/>
        <a:lstStyle/>
        <a:p>
          <a:r>
            <a:rPr lang="en-GB" sz="1300" b="1" dirty="0">
              <a:solidFill>
                <a:schemeClr val="bg1"/>
              </a:solidFill>
              <a:latin typeface="+mj-lt"/>
            </a:rPr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1800" b="1" dirty="0">
              <a:solidFill>
                <a:schemeClr val="tx1"/>
              </a:solidFill>
              <a:latin typeface="+mj-lt"/>
            </a:rPr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 custScaleX="98663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33374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B471097D-47B3-47D8-ABDD-B2B24C0C9B4D}" type="doc">
      <dgm:prSet loTypeId="urn:microsoft.com/office/officeart/2005/8/layout/process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724E176-ABDE-4575-93C9-527F4511C005}">
      <dgm:prSet phldrT="[Text]" custT="1"/>
      <dgm:spPr/>
      <dgm:t>
        <a:bodyPr/>
        <a:lstStyle/>
        <a:p>
          <a:pPr>
            <a:buFont typeface="+mj-lt"/>
            <a:buAutoNum type="alphaLcParenBoth"/>
          </a:pPr>
          <a:r>
            <a:rPr lang="en-GB" sz="2400" b="1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rPr>
            <a:t>Policy improvement</a:t>
          </a:r>
          <a:endParaRPr lang="en-US" sz="2400" dirty="0">
            <a:solidFill>
              <a:srgbClr val="FF0000"/>
            </a:solidFill>
          </a:endParaRPr>
        </a:p>
      </dgm:t>
    </dgm:pt>
    <dgm:pt modelId="{AE748B8A-0EB5-44B6-8894-93D610C0317C}" type="parTrans" cxnId="{A9779526-0D59-49F5-8ED7-0D5AD516A37F}">
      <dgm:prSet/>
      <dgm:spPr/>
      <dgm:t>
        <a:bodyPr/>
        <a:lstStyle/>
        <a:p>
          <a:endParaRPr lang="en-US"/>
        </a:p>
      </dgm:t>
    </dgm:pt>
    <dgm:pt modelId="{2DE2A2E4-02AD-4457-9A83-9ABBACE1A066}" type="sibTrans" cxnId="{A9779526-0D59-49F5-8ED7-0D5AD516A37F}">
      <dgm:prSet/>
      <dgm:spPr/>
      <dgm:t>
        <a:bodyPr/>
        <a:lstStyle/>
        <a:p>
          <a:endParaRPr lang="en-US"/>
        </a:p>
      </dgm:t>
    </dgm:pt>
    <dgm:pt modelId="{B4C031C1-1FA0-4DC3-B0CD-80A1D1363422}">
      <dgm:prSet phldrT="[Text]" custT="1"/>
      <dgm:spPr/>
      <dgm:t>
        <a:bodyPr/>
        <a:lstStyle/>
        <a:p>
          <a:r>
            <a:rPr lang="en-GB" sz="1800" dirty="0">
              <a:latin typeface="+mj-lt"/>
              <a:ea typeface="Calibri" panose="020F0502020204030204" pitchFamily="34" charset="0"/>
            </a:rPr>
            <a:t>R</a:t>
          </a:r>
          <a:r>
            <a:rPr lang="en-GB" sz="1800" dirty="0">
              <a:effectLst/>
              <a:latin typeface="+mj-lt"/>
              <a:ea typeface="Calibri" panose="020F0502020204030204" pitchFamily="34" charset="0"/>
            </a:rPr>
            <a:t>eviewing urban planning policies, emphasising the integration of green spaces </a:t>
          </a:r>
          <a:endParaRPr lang="en-US" sz="1800" dirty="0"/>
        </a:p>
      </dgm:t>
    </dgm:pt>
    <dgm:pt modelId="{8C295EB8-BA6F-458B-92A4-8DC993CE1752}" type="parTrans" cxnId="{0D2806F4-B764-4368-935E-19C2F6E62B6E}">
      <dgm:prSet/>
      <dgm:spPr/>
      <dgm:t>
        <a:bodyPr/>
        <a:lstStyle/>
        <a:p>
          <a:endParaRPr lang="en-US"/>
        </a:p>
      </dgm:t>
    </dgm:pt>
    <dgm:pt modelId="{816FDC55-B275-459B-A08D-C71A2BD786E6}" type="sibTrans" cxnId="{0D2806F4-B764-4368-935E-19C2F6E62B6E}">
      <dgm:prSet/>
      <dgm:spPr/>
      <dgm:t>
        <a:bodyPr/>
        <a:lstStyle/>
        <a:p>
          <a:endParaRPr lang="en-US"/>
        </a:p>
      </dgm:t>
    </dgm:pt>
    <dgm:pt modelId="{D8DC8FA6-D9DC-4BBF-A4FA-9DADAB5C9071}">
      <dgm:prSet phldrT="[Text]" custT="1"/>
      <dgm:spPr/>
      <dgm:t>
        <a:bodyPr/>
        <a:lstStyle/>
        <a:p>
          <a:r>
            <a:rPr lang="en-GB" sz="1800" dirty="0">
              <a:effectLst/>
              <a:latin typeface="+mj-lt"/>
              <a:ea typeface="Calibri" panose="020F0502020204030204" pitchFamily="34" charset="0"/>
            </a:rPr>
            <a:t>Making spatial zoning</a:t>
          </a:r>
          <a:endParaRPr lang="en-US" sz="1800" dirty="0"/>
        </a:p>
      </dgm:t>
    </dgm:pt>
    <dgm:pt modelId="{C7EC5C48-0E2C-41F2-A277-19005D04D402}" type="parTrans" cxnId="{79F30D6B-95F2-4F23-956F-21999BB96F15}">
      <dgm:prSet/>
      <dgm:spPr/>
      <dgm:t>
        <a:bodyPr/>
        <a:lstStyle/>
        <a:p>
          <a:endParaRPr lang="en-US"/>
        </a:p>
      </dgm:t>
    </dgm:pt>
    <dgm:pt modelId="{D7B8FF92-B771-4142-9A9F-F0921013EF2F}" type="sibTrans" cxnId="{79F30D6B-95F2-4F23-956F-21999BB96F15}">
      <dgm:prSet/>
      <dgm:spPr/>
      <dgm:t>
        <a:bodyPr/>
        <a:lstStyle/>
        <a:p>
          <a:endParaRPr lang="en-US"/>
        </a:p>
      </dgm:t>
    </dgm:pt>
    <dgm:pt modelId="{A51DF219-B13B-4DAE-B5BC-8684FEBA8F37}">
      <dgm:prSet phldrT="[Text]" custT="1"/>
      <dgm:spPr/>
      <dgm:t>
        <a:bodyPr/>
        <a:lstStyle/>
        <a:p>
          <a:r>
            <a:rPr lang="en-GB" sz="2400" b="1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rPr>
            <a:t>Performance improvement</a:t>
          </a:r>
          <a:endParaRPr lang="en-US" sz="2400" dirty="0"/>
        </a:p>
      </dgm:t>
    </dgm:pt>
    <dgm:pt modelId="{AE4D0D70-4601-4BDD-9E4A-2FB07CC711DF}" type="parTrans" cxnId="{40ECDE0F-B912-4EF2-A549-8BBF53164947}">
      <dgm:prSet/>
      <dgm:spPr/>
      <dgm:t>
        <a:bodyPr/>
        <a:lstStyle/>
        <a:p>
          <a:endParaRPr lang="en-US"/>
        </a:p>
      </dgm:t>
    </dgm:pt>
    <dgm:pt modelId="{9CE80B87-D2B2-4687-86F5-682ABFE92ECD}" type="sibTrans" cxnId="{40ECDE0F-B912-4EF2-A549-8BBF53164947}">
      <dgm:prSet/>
      <dgm:spPr/>
      <dgm:t>
        <a:bodyPr/>
        <a:lstStyle/>
        <a:p>
          <a:endParaRPr lang="en-US"/>
        </a:p>
      </dgm:t>
    </dgm:pt>
    <dgm:pt modelId="{77D4C29B-3D6A-4896-9E2C-764A89C1791D}">
      <dgm:prSet phldrT="[Text]" custT="1"/>
      <dgm:spPr/>
      <dgm:t>
        <a:bodyPr/>
        <a:lstStyle/>
        <a:p>
          <a:r>
            <a:rPr lang="en-GB" sz="1800" dirty="0">
              <a:latin typeface="+mj-lt"/>
              <a:ea typeface="Calibri" panose="020F0502020204030204" pitchFamily="34" charset="0"/>
            </a:rPr>
            <a:t>R</a:t>
          </a:r>
          <a:r>
            <a:rPr lang="en-GB" sz="1800" dirty="0">
              <a:effectLst/>
              <a:latin typeface="+mj-lt"/>
              <a:ea typeface="Calibri" panose="020F0502020204030204" pitchFamily="34" charset="0"/>
            </a:rPr>
            <a:t>evising or develop management plans and include ecosystem services</a:t>
          </a:r>
          <a:endParaRPr lang="en-US" sz="1800" dirty="0"/>
        </a:p>
      </dgm:t>
    </dgm:pt>
    <dgm:pt modelId="{2E0E7C0F-1FBB-413B-B93C-5DD776903B6C}" type="parTrans" cxnId="{B7080288-CAAE-4224-936A-5D93DC82C64A}">
      <dgm:prSet/>
      <dgm:spPr/>
      <dgm:t>
        <a:bodyPr/>
        <a:lstStyle/>
        <a:p>
          <a:endParaRPr lang="en-US"/>
        </a:p>
      </dgm:t>
    </dgm:pt>
    <dgm:pt modelId="{1A0DF730-41C7-47C0-8E3F-9770BAECA1C3}" type="sibTrans" cxnId="{B7080288-CAAE-4224-936A-5D93DC82C64A}">
      <dgm:prSet/>
      <dgm:spPr/>
      <dgm:t>
        <a:bodyPr/>
        <a:lstStyle/>
        <a:p>
          <a:endParaRPr lang="en-US"/>
        </a:p>
      </dgm:t>
    </dgm:pt>
    <dgm:pt modelId="{594A6CBD-B437-4E29-80DD-065B13511490}">
      <dgm:prSet phldrT="[Text]" custT="1"/>
      <dgm:spPr/>
      <dgm:t>
        <a:bodyPr/>
        <a:lstStyle/>
        <a:p>
          <a:r>
            <a:rPr lang="en-GB" sz="1800" dirty="0">
              <a:latin typeface="+mj-lt"/>
              <a:ea typeface="Calibri" panose="020F0502020204030204" pitchFamily="34" charset="0"/>
            </a:rPr>
            <a:t>S</a:t>
          </a:r>
          <a:r>
            <a:rPr lang="en-GB" sz="1800" dirty="0">
              <a:effectLst/>
              <a:latin typeface="+mj-lt"/>
              <a:ea typeface="Calibri" panose="020F0502020204030204" pitchFamily="34" charset="0"/>
            </a:rPr>
            <a:t>pecialising green space types based on ecosystem services </a:t>
          </a:r>
          <a:endParaRPr lang="en-US" sz="1800" dirty="0"/>
        </a:p>
      </dgm:t>
    </dgm:pt>
    <dgm:pt modelId="{BAD41F33-1152-4B80-BFFB-A805B634F74C}" type="parTrans" cxnId="{B54A7AF6-15F8-4644-998B-F531E7A614E1}">
      <dgm:prSet/>
      <dgm:spPr/>
      <dgm:t>
        <a:bodyPr/>
        <a:lstStyle/>
        <a:p>
          <a:endParaRPr lang="en-US"/>
        </a:p>
      </dgm:t>
    </dgm:pt>
    <dgm:pt modelId="{D74D45BD-379C-43A9-9035-52613887523F}" type="sibTrans" cxnId="{B54A7AF6-15F8-4644-998B-F531E7A614E1}">
      <dgm:prSet/>
      <dgm:spPr/>
      <dgm:t>
        <a:bodyPr/>
        <a:lstStyle/>
        <a:p>
          <a:endParaRPr lang="en-US"/>
        </a:p>
      </dgm:t>
    </dgm:pt>
    <dgm:pt modelId="{6C76F9E3-CD9F-4DEA-A983-721ED31F357A}">
      <dgm:prSet phldrT="[Text]" custT="1"/>
      <dgm:spPr/>
      <dgm:t>
        <a:bodyPr/>
        <a:lstStyle/>
        <a:p>
          <a:r>
            <a:rPr lang="en-GB" sz="2400" b="1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rPr>
            <a:t>Further research</a:t>
          </a:r>
          <a:endParaRPr lang="en-US" sz="2400" dirty="0"/>
        </a:p>
      </dgm:t>
    </dgm:pt>
    <dgm:pt modelId="{8452A25D-4584-4A92-B6F3-B76AB320CEFE}" type="parTrans" cxnId="{E0DA9891-6F62-4FF1-91D0-52FF83AEA996}">
      <dgm:prSet/>
      <dgm:spPr/>
      <dgm:t>
        <a:bodyPr/>
        <a:lstStyle/>
        <a:p>
          <a:endParaRPr lang="en-US"/>
        </a:p>
      </dgm:t>
    </dgm:pt>
    <dgm:pt modelId="{64839929-83E3-4A18-98D0-8CCA9AF3C9DB}" type="sibTrans" cxnId="{E0DA9891-6F62-4FF1-91D0-52FF83AEA996}">
      <dgm:prSet/>
      <dgm:spPr/>
      <dgm:t>
        <a:bodyPr/>
        <a:lstStyle/>
        <a:p>
          <a:endParaRPr lang="en-US"/>
        </a:p>
      </dgm:t>
    </dgm:pt>
    <dgm:pt modelId="{03A4DCB6-1B28-4FE1-995C-A7A7F86845DD}">
      <dgm:prSet phldrT="[Text]" custT="1"/>
      <dgm:spPr/>
      <dgm:t>
        <a:bodyPr/>
        <a:lstStyle/>
        <a:p>
          <a:r>
            <a:rPr lang="en-GB" sz="1600" dirty="0">
              <a:latin typeface="+mj-lt"/>
              <a:ea typeface="Calibri" panose="020F0502020204030204" pitchFamily="34" charset="0"/>
            </a:rPr>
            <a:t>E</a:t>
          </a:r>
          <a:r>
            <a:rPr lang="en-GB" sz="1600" dirty="0">
              <a:effectLst/>
              <a:latin typeface="+mj-lt"/>
              <a:ea typeface="Calibri" panose="020F0502020204030204" pitchFamily="34" charset="0"/>
            </a:rPr>
            <a:t>xplore other ecosystem services that urban green spaces provide, taking into account private green spaces</a:t>
          </a:r>
          <a:endParaRPr lang="en-US" sz="1600" dirty="0"/>
        </a:p>
      </dgm:t>
    </dgm:pt>
    <dgm:pt modelId="{2790F763-4508-4B81-93CC-005A0DBBB8BB}" type="parTrans" cxnId="{06516F26-B711-45D4-977E-807B12D01D8F}">
      <dgm:prSet/>
      <dgm:spPr/>
      <dgm:t>
        <a:bodyPr/>
        <a:lstStyle/>
        <a:p>
          <a:endParaRPr lang="en-US"/>
        </a:p>
      </dgm:t>
    </dgm:pt>
    <dgm:pt modelId="{BD9534DE-398A-403A-83EC-A2E7CC1E6F05}" type="sibTrans" cxnId="{06516F26-B711-45D4-977E-807B12D01D8F}">
      <dgm:prSet/>
      <dgm:spPr/>
      <dgm:t>
        <a:bodyPr/>
        <a:lstStyle/>
        <a:p>
          <a:endParaRPr lang="en-US"/>
        </a:p>
      </dgm:t>
    </dgm:pt>
    <dgm:pt modelId="{252B2992-98C2-4268-BAAC-821ED149A8EA}">
      <dgm:prSet phldrT="[Text]" custT="1"/>
      <dgm:spPr/>
      <dgm:t>
        <a:bodyPr/>
        <a:lstStyle/>
        <a:p>
          <a:r>
            <a:rPr lang="en-GB" sz="1800" dirty="0">
              <a:latin typeface="+mj-lt"/>
            </a:rPr>
            <a:t>E</a:t>
          </a:r>
          <a:r>
            <a:rPr lang="en-GB" sz="1800" dirty="0">
              <a:effectLst/>
              <a:latin typeface="+mj-lt"/>
              <a:ea typeface="Calibri" panose="020F0502020204030204" pitchFamily="34" charset="0"/>
            </a:rPr>
            <a:t>xpand such studies to other cities experiencing significant urbanisation rates </a:t>
          </a:r>
          <a:endParaRPr lang="en-US" sz="1800" dirty="0"/>
        </a:p>
      </dgm:t>
    </dgm:pt>
    <dgm:pt modelId="{08F44026-6D50-4C25-B8A1-248A20E76832}" type="parTrans" cxnId="{75CDF042-9035-4A00-A766-7F74E97AC19A}">
      <dgm:prSet/>
      <dgm:spPr/>
      <dgm:t>
        <a:bodyPr/>
        <a:lstStyle/>
        <a:p>
          <a:endParaRPr lang="en-US"/>
        </a:p>
      </dgm:t>
    </dgm:pt>
    <dgm:pt modelId="{8E022F99-2985-48E6-8CDB-882E65160C6F}" type="sibTrans" cxnId="{75CDF042-9035-4A00-A766-7F74E97AC19A}">
      <dgm:prSet/>
      <dgm:spPr/>
      <dgm:t>
        <a:bodyPr/>
        <a:lstStyle/>
        <a:p>
          <a:endParaRPr lang="en-US"/>
        </a:p>
      </dgm:t>
    </dgm:pt>
    <dgm:pt modelId="{A26B3186-DBBF-438A-A2EC-F810D0D9B5C8}">
      <dgm:prSet custT="1"/>
      <dgm:spPr/>
      <dgm:t>
        <a:bodyPr/>
        <a:lstStyle/>
        <a:p>
          <a:r>
            <a:rPr lang="en-GB" sz="2400" dirty="0">
              <a:solidFill>
                <a:srgbClr val="FF0000"/>
              </a:solidFill>
            </a:rPr>
            <a:t>Body of knowledge</a:t>
          </a:r>
          <a:endParaRPr lang="en-US" sz="2400" dirty="0">
            <a:solidFill>
              <a:srgbClr val="FF0000"/>
            </a:solidFill>
          </a:endParaRPr>
        </a:p>
      </dgm:t>
    </dgm:pt>
    <dgm:pt modelId="{D2C9282C-E4DD-4E53-92CF-CA28D5E01ADB}" type="parTrans" cxnId="{3DD5DFA5-35DA-456D-9F00-C7F16B14E20B}">
      <dgm:prSet/>
      <dgm:spPr/>
      <dgm:t>
        <a:bodyPr/>
        <a:lstStyle/>
        <a:p>
          <a:endParaRPr lang="en-US"/>
        </a:p>
      </dgm:t>
    </dgm:pt>
    <dgm:pt modelId="{89ECDA65-9A34-4015-936E-4343D5CDE6B6}" type="sibTrans" cxnId="{3DD5DFA5-35DA-456D-9F00-C7F16B14E20B}">
      <dgm:prSet/>
      <dgm:spPr/>
      <dgm:t>
        <a:bodyPr/>
        <a:lstStyle/>
        <a:p>
          <a:endParaRPr lang="en-US"/>
        </a:p>
      </dgm:t>
    </dgm:pt>
    <dgm:pt modelId="{31497036-2988-4F93-B233-6238B5ECE6C7}">
      <dgm:prSet custT="1"/>
      <dgm:spPr/>
      <dgm:t>
        <a:bodyPr/>
        <a:lstStyle/>
        <a:p>
          <a:r>
            <a:rPr lang="en-US" sz="1800" dirty="0">
              <a:latin typeface="+mj-lt"/>
            </a:rPr>
            <a:t>Use the ecosystem services evaluation and urban green space planning tools, particularly in Africa, where these tools are not well known or widely used</a:t>
          </a:r>
        </a:p>
      </dgm:t>
    </dgm:pt>
    <dgm:pt modelId="{6BA72161-DF73-4A37-9B2A-9D48D3A478F3}" type="parTrans" cxnId="{F89F42CC-C7E3-423D-9759-9C7172069D63}">
      <dgm:prSet/>
      <dgm:spPr/>
      <dgm:t>
        <a:bodyPr/>
        <a:lstStyle/>
        <a:p>
          <a:endParaRPr lang="en-US"/>
        </a:p>
      </dgm:t>
    </dgm:pt>
    <dgm:pt modelId="{2E32E1A1-F2C2-453F-A119-3543F0FA430B}" type="sibTrans" cxnId="{F89F42CC-C7E3-423D-9759-9C7172069D63}">
      <dgm:prSet/>
      <dgm:spPr/>
      <dgm:t>
        <a:bodyPr/>
        <a:lstStyle/>
        <a:p>
          <a:endParaRPr lang="en-US"/>
        </a:p>
      </dgm:t>
    </dgm:pt>
    <dgm:pt modelId="{A6F96DA8-70BE-4790-B437-4CDF4FFA1054}" type="pres">
      <dgm:prSet presAssocID="{B471097D-47B3-47D8-ABDD-B2B24C0C9B4D}" presName="Name0" presStyleCnt="0">
        <dgm:presLayoutVars>
          <dgm:dir/>
          <dgm:animLvl val="lvl"/>
          <dgm:resizeHandles val="exact"/>
        </dgm:presLayoutVars>
      </dgm:prSet>
      <dgm:spPr/>
    </dgm:pt>
    <dgm:pt modelId="{6B319B9B-DD9A-4CDB-8913-F1CBD1DDEAC0}" type="pres">
      <dgm:prSet presAssocID="{A26B3186-DBBF-438A-A2EC-F810D0D9B5C8}" presName="boxAndChildren" presStyleCnt="0"/>
      <dgm:spPr/>
    </dgm:pt>
    <dgm:pt modelId="{4A05BF99-FCE5-47BA-9098-1F57454A6172}" type="pres">
      <dgm:prSet presAssocID="{A26B3186-DBBF-438A-A2EC-F810D0D9B5C8}" presName="parentTextBox" presStyleLbl="node1" presStyleIdx="0" presStyleCnt="4"/>
      <dgm:spPr/>
    </dgm:pt>
    <dgm:pt modelId="{FF393CFD-32D9-4CD9-A49F-07C678376955}" type="pres">
      <dgm:prSet presAssocID="{A26B3186-DBBF-438A-A2EC-F810D0D9B5C8}" presName="entireBox" presStyleLbl="node1" presStyleIdx="0" presStyleCnt="4"/>
      <dgm:spPr/>
    </dgm:pt>
    <dgm:pt modelId="{CC46E721-7C7E-4785-A061-DB82FF8CC87B}" type="pres">
      <dgm:prSet presAssocID="{A26B3186-DBBF-438A-A2EC-F810D0D9B5C8}" presName="descendantBox" presStyleCnt="0"/>
      <dgm:spPr/>
    </dgm:pt>
    <dgm:pt modelId="{7F7696F9-CB7A-45F3-8F44-0E02EC14F194}" type="pres">
      <dgm:prSet presAssocID="{31497036-2988-4F93-B233-6238B5ECE6C7}" presName="childTextBox" presStyleLbl="fgAccFollowNode1" presStyleIdx="0" presStyleCnt="7">
        <dgm:presLayoutVars>
          <dgm:bulletEnabled val="1"/>
        </dgm:presLayoutVars>
      </dgm:prSet>
      <dgm:spPr/>
    </dgm:pt>
    <dgm:pt modelId="{0FC68C14-A9BF-45BC-867D-246EE472CE1C}" type="pres">
      <dgm:prSet presAssocID="{64839929-83E3-4A18-98D0-8CCA9AF3C9DB}" presName="sp" presStyleCnt="0"/>
      <dgm:spPr/>
    </dgm:pt>
    <dgm:pt modelId="{C8406EB3-118D-4434-80F1-5D1C79F71AFA}" type="pres">
      <dgm:prSet presAssocID="{6C76F9E3-CD9F-4DEA-A983-721ED31F357A}" presName="arrowAndChildren" presStyleCnt="0"/>
      <dgm:spPr/>
    </dgm:pt>
    <dgm:pt modelId="{CD81E19F-23C9-4BF9-9B61-66892EB90092}" type="pres">
      <dgm:prSet presAssocID="{6C76F9E3-CD9F-4DEA-A983-721ED31F357A}" presName="parentTextArrow" presStyleLbl="node1" presStyleIdx="0" presStyleCnt="4"/>
      <dgm:spPr/>
    </dgm:pt>
    <dgm:pt modelId="{C07FE455-3BFE-49E0-91B9-92BFB26E3352}" type="pres">
      <dgm:prSet presAssocID="{6C76F9E3-CD9F-4DEA-A983-721ED31F357A}" presName="arrow" presStyleLbl="node1" presStyleIdx="1" presStyleCnt="4"/>
      <dgm:spPr/>
    </dgm:pt>
    <dgm:pt modelId="{8323B634-4FC8-4712-A15E-0C86D37EF55D}" type="pres">
      <dgm:prSet presAssocID="{6C76F9E3-CD9F-4DEA-A983-721ED31F357A}" presName="descendantArrow" presStyleCnt="0"/>
      <dgm:spPr/>
    </dgm:pt>
    <dgm:pt modelId="{1C95719E-B79C-44E4-A1D7-34239A0F532F}" type="pres">
      <dgm:prSet presAssocID="{03A4DCB6-1B28-4FE1-995C-A7A7F86845DD}" presName="childTextArrow" presStyleLbl="fgAccFollowNode1" presStyleIdx="1" presStyleCnt="7">
        <dgm:presLayoutVars>
          <dgm:bulletEnabled val="1"/>
        </dgm:presLayoutVars>
      </dgm:prSet>
      <dgm:spPr/>
    </dgm:pt>
    <dgm:pt modelId="{6F0A7E0D-DCAA-4BAD-AF2D-E263A8284E30}" type="pres">
      <dgm:prSet presAssocID="{252B2992-98C2-4268-BAAC-821ED149A8EA}" presName="childTextArrow" presStyleLbl="fgAccFollowNode1" presStyleIdx="2" presStyleCnt="7">
        <dgm:presLayoutVars>
          <dgm:bulletEnabled val="1"/>
        </dgm:presLayoutVars>
      </dgm:prSet>
      <dgm:spPr/>
    </dgm:pt>
    <dgm:pt modelId="{33B3E4A6-E4FC-4DED-8D49-9ECD8A8C9748}" type="pres">
      <dgm:prSet presAssocID="{9CE80B87-D2B2-4687-86F5-682ABFE92ECD}" presName="sp" presStyleCnt="0"/>
      <dgm:spPr/>
    </dgm:pt>
    <dgm:pt modelId="{A6CD5363-5D1A-4D2A-80EE-816E5FBDF23A}" type="pres">
      <dgm:prSet presAssocID="{A51DF219-B13B-4DAE-B5BC-8684FEBA8F37}" presName="arrowAndChildren" presStyleCnt="0"/>
      <dgm:spPr/>
    </dgm:pt>
    <dgm:pt modelId="{205B33EF-813C-4925-9E15-E859EFECF9CA}" type="pres">
      <dgm:prSet presAssocID="{A51DF219-B13B-4DAE-B5BC-8684FEBA8F37}" presName="parentTextArrow" presStyleLbl="node1" presStyleIdx="1" presStyleCnt="4"/>
      <dgm:spPr/>
    </dgm:pt>
    <dgm:pt modelId="{9F6F5590-6D78-407B-9666-E54FED42E4FA}" type="pres">
      <dgm:prSet presAssocID="{A51DF219-B13B-4DAE-B5BC-8684FEBA8F37}" presName="arrow" presStyleLbl="node1" presStyleIdx="2" presStyleCnt="4"/>
      <dgm:spPr/>
    </dgm:pt>
    <dgm:pt modelId="{00FDCEF9-4DE8-4E07-8805-645D3EB3595D}" type="pres">
      <dgm:prSet presAssocID="{A51DF219-B13B-4DAE-B5BC-8684FEBA8F37}" presName="descendantArrow" presStyleCnt="0"/>
      <dgm:spPr/>
    </dgm:pt>
    <dgm:pt modelId="{FBBC8AE0-7BE6-4230-A4FC-F4E1ADAFB5C4}" type="pres">
      <dgm:prSet presAssocID="{77D4C29B-3D6A-4896-9E2C-764A89C1791D}" presName="childTextArrow" presStyleLbl="fgAccFollowNode1" presStyleIdx="3" presStyleCnt="7">
        <dgm:presLayoutVars>
          <dgm:bulletEnabled val="1"/>
        </dgm:presLayoutVars>
      </dgm:prSet>
      <dgm:spPr/>
    </dgm:pt>
    <dgm:pt modelId="{D18B6C17-9F0D-43EA-80C8-B26743990465}" type="pres">
      <dgm:prSet presAssocID="{594A6CBD-B437-4E29-80DD-065B13511490}" presName="childTextArrow" presStyleLbl="fgAccFollowNode1" presStyleIdx="4" presStyleCnt="7">
        <dgm:presLayoutVars>
          <dgm:bulletEnabled val="1"/>
        </dgm:presLayoutVars>
      </dgm:prSet>
      <dgm:spPr/>
    </dgm:pt>
    <dgm:pt modelId="{E39C45A2-49FA-4F1E-86D0-4AA7EA7D3621}" type="pres">
      <dgm:prSet presAssocID="{2DE2A2E4-02AD-4457-9A83-9ABBACE1A066}" presName="sp" presStyleCnt="0"/>
      <dgm:spPr/>
    </dgm:pt>
    <dgm:pt modelId="{D937AA07-155B-45B5-89D8-84D1DA719CEB}" type="pres">
      <dgm:prSet presAssocID="{9724E176-ABDE-4575-93C9-527F4511C005}" presName="arrowAndChildren" presStyleCnt="0"/>
      <dgm:spPr/>
    </dgm:pt>
    <dgm:pt modelId="{28D9434D-31DE-49AB-901F-6B090696017E}" type="pres">
      <dgm:prSet presAssocID="{9724E176-ABDE-4575-93C9-527F4511C005}" presName="parentTextArrow" presStyleLbl="node1" presStyleIdx="2" presStyleCnt="4"/>
      <dgm:spPr/>
    </dgm:pt>
    <dgm:pt modelId="{FA11A606-8018-4A6C-A388-9FFF08B8492A}" type="pres">
      <dgm:prSet presAssocID="{9724E176-ABDE-4575-93C9-527F4511C005}" presName="arrow" presStyleLbl="node1" presStyleIdx="3" presStyleCnt="4"/>
      <dgm:spPr/>
    </dgm:pt>
    <dgm:pt modelId="{6A8E40A7-8B02-4C4D-8C45-D17690700A10}" type="pres">
      <dgm:prSet presAssocID="{9724E176-ABDE-4575-93C9-527F4511C005}" presName="descendantArrow" presStyleCnt="0"/>
      <dgm:spPr/>
    </dgm:pt>
    <dgm:pt modelId="{6DC97C93-E1C0-4174-BF58-039E492C050F}" type="pres">
      <dgm:prSet presAssocID="{B4C031C1-1FA0-4DC3-B0CD-80A1D1363422}" presName="childTextArrow" presStyleLbl="fgAccFollowNode1" presStyleIdx="5" presStyleCnt="7">
        <dgm:presLayoutVars>
          <dgm:bulletEnabled val="1"/>
        </dgm:presLayoutVars>
      </dgm:prSet>
      <dgm:spPr/>
    </dgm:pt>
    <dgm:pt modelId="{5896A42F-9BBA-4DF5-BCEE-CA0409E9C5D2}" type="pres">
      <dgm:prSet presAssocID="{D8DC8FA6-D9DC-4BBF-A4FA-9DADAB5C9071}" presName="childTextArrow" presStyleLbl="fgAccFollowNode1" presStyleIdx="6" presStyleCnt="7">
        <dgm:presLayoutVars>
          <dgm:bulletEnabled val="1"/>
        </dgm:presLayoutVars>
      </dgm:prSet>
      <dgm:spPr/>
    </dgm:pt>
  </dgm:ptLst>
  <dgm:cxnLst>
    <dgm:cxn modelId="{BA504300-2207-48E6-B8CB-C7700659D030}" type="presOf" srcId="{9724E176-ABDE-4575-93C9-527F4511C005}" destId="{FA11A606-8018-4A6C-A388-9FFF08B8492A}" srcOrd="1" destOrd="0" presId="urn:microsoft.com/office/officeart/2005/8/layout/process4"/>
    <dgm:cxn modelId="{2C965E0D-5344-4133-93A8-85002C035907}" type="presOf" srcId="{A26B3186-DBBF-438A-A2EC-F810D0D9B5C8}" destId="{FF393CFD-32D9-4CD9-A49F-07C678376955}" srcOrd="1" destOrd="0" presId="urn:microsoft.com/office/officeart/2005/8/layout/process4"/>
    <dgm:cxn modelId="{40ECDE0F-B912-4EF2-A549-8BBF53164947}" srcId="{B471097D-47B3-47D8-ABDD-B2B24C0C9B4D}" destId="{A51DF219-B13B-4DAE-B5BC-8684FEBA8F37}" srcOrd="1" destOrd="0" parTransId="{AE4D0D70-4601-4BDD-9E4A-2FB07CC711DF}" sibTransId="{9CE80B87-D2B2-4687-86F5-682ABFE92ECD}"/>
    <dgm:cxn modelId="{06516F26-B711-45D4-977E-807B12D01D8F}" srcId="{6C76F9E3-CD9F-4DEA-A983-721ED31F357A}" destId="{03A4DCB6-1B28-4FE1-995C-A7A7F86845DD}" srcOrd="0" destOrd="0" parTransId="{2790F763-4508-4B81-93CC-005A0DBBB8BB}" sibTransId="{BD9534DE-398A-403A-83EC-A2E7CC1E6F05}"/>
    <dgm:cxn modelId="{A9779526-0D59-49F5-8ED7-0D5AD516A37F}" srcId="{B471097D-47B3-47D8-ABDD-B2B24C0C9B4D}" destId="{9724E176-ABDE-4575-93C9-527F4511C005}" srcOrd="0" destOrd="0" parTransId="{AE748B8A-0EB5-44B6-8894-93D610C0317C}" sibTransId="{2DE2A2E4-02AD-4457-9A83-9ABBACE1A066}"/>
    <dgm:cxn modelId="{85829D32-DED8-407E-A03D-7350DA902BB4}" type="presOf" srcId="{9724E176-ABDE-4575-93C9-527F4511C005}" destId="{28D9434D-31DE-49AB-901F-6B090696017E}" srcOrd="0" destOrd="0" presId="urn:microsoft.com/office/officeart/2005/8/layout/process4"/>
    <dgm:cxn modelId="{87DFEE5C-4F12-402B-A920-2D9D4AA8D97A}" type="presOf" srcId="{D8DC8FA6-D9DC-4BBF-A4FA-9DADAB5C9071}" destId="{5896A42F-9BBA-4DF5-BCEE-CA0409E9C5D2}" srcOrd="0" destOrd="0" presId="urn:microsoft.com/office/officeart/2005/8/layout/process4"/>
    <dgm:cxn modelId="{4D336062-6A1A-499C-8AFD-CBEE2A75B43F}" type="presOf" srcId="{31497036-2988-4F93-B233-6238B5ECE6C7}" destId="{7F7696F9-CB7A-45F3-8F44-0E02EC14F194}" srcOrd="0" destOrd="0" presId="urn:microsoft.com/office/officeart/2005/8/layout/process4"/>
    <dgm:cxn modelId="{75CDF042-9035-4A00-A766-7F74E97AC19A}" srcId="{6C76F9E3-CD9F-4DEA-A983-721ED31F357A}" destId="{252B2992-98C2-4268-BAAC-821ED149A8EA}" srcOrd="1" destOrd="0" parTransId="{08F44026-6D50-4C25-B8A1-248A20E76832}" sibTransId="{8E022F99-2985-48E6-8CDB-882E65160C6F}"/>
    <dgm:cxn modelId="{2F43F644-6727-45A5-9867-DACBB2D7BDAE}" type="presOf" srcId="{252B2992-98C2-4268-BAAC-821ED149A8EA}" destId="{6F0A7E0D-DCAA-4BAD-AF2D-E263A8284E30}" srcOrd="0" destOrd="0" presId="urn:microsoft.com/office/officeart/2005/8/layout/process4"/>
    <dgm:cxn modelId="{79F30D6B-95F2-4F23-956F-21999BB96F15}" srcId="{9724E176-ABDE-4575-93C9-527F4511C005}" destId="{D8DC8FA6-D9DC-4BBF-A4FA-9DADAB5C9071}" srcOrd="1" destOrd="0" parTransId="{C7EC5C48-0E2C-41F2-A277-19005D04D402}" sibTransId="{D7B8FF92-B771-4142-9A9F-F0921013EF2F}"/>
    <dgm:cxn modelId="{B7080288-CAAE-4224-936A-5D93DC82C64A}" srcId="{A51DF219-B13B-4DAE-B5BC-8684FEBA8F37}" destId="{77D4C29B-3D6A-4896-9E2C-764A89C1791D}" srcOrd="0" destOrd="0" parTransId="{2E0E7C0F-1FBB-413B-B93C-5DD776903B6C}" sibTransId="{1A0DF730-41C7-47C0-8E3F-9770BAECA1C3}"/>
    <dgm:cxn modelId="{B6E89C8F-73E0-4227-B704-C96DC92E4A07}" type="presOf" srcId="{6C76F9E3-CD9F-4DEA-A983-721ED31F357A}" destId="{CD81E19F-23C9-4BF9-9B61-66892EB90092}" srcOrd="0" destOrd="0" presId="urn:microsoft.com/office/officeart/2005/8/layout/process4"/>
    <dgm:cxn modelId="{E0DA9891-6F62-4FF1-91D0-52FF83AEA996}" srcId="{B471097D-47B3-47D8-ABDD-B2B24C0C9B4D}" destId="{6C76F9E3-CD9F-4DEA-A983-721ED31F357A}" srcOrd="2" destOrd="0" parTransId="{8452A25D-4584-4A92-B6F3-B76AB320CEFE}" sibTransId="{64839929-83E3-4A18-98D0-8CCA9AF3C9DB}"/>
    <dgm:cxn modelId="{23C366A0-307F-4EF2-985E-3AF61DC94ABA}" type="presOf" srcId="{6C76F9E3-CD9F-4DEA-A983-721ED31F357A}" destId="{C07FE455-3BFE-49E0-91B9-92BFB26E3352}" srcOrd="1" destOrd="0" presId="urn:microsoft.com/office/officeart/2005/8/layout/process4"/>
    <dgm:cxn modelId="{3DD5DFA5-35DA-456D-9F00-C7F16B14E20B}" srcId="{B471097D-47B3-47D8-ABDD-B2B24C0C9B4D}" destId="{A26B3186-DBBF-438A-A2EC-F810D0D9B5C8}" srcOrd="3" destOrd="0" parTransId="{D2C9282C-E4DD-4E53-92CF-CA28D5E01ADB}" sibTransId="{89ECDA65-9A34-4015-936E-4343D5CDE6B6}"/>
    <dgm:cxn modelId="{AE13A8A9-A599-42B2-A6E9-018DE29E7021}" type="presOf" srcId="{B471097D-47B3-47D8-ABDD-B2B24C0C9B4D}" destId="{A6F96DA8-70BE-4790-B437-4CDF4FFA1054}" srcOrd="0" destOrd="0" presId="urn:microsoft.com/office/officeart/2005/8/layout/process4"/>
    <dgm:cxn modelId="{5DA53DAF-334E-42C2-9BC6-87949F2AF7EC}" type="presOf" srcId="{A51DF219-B13B-4DAE-B5BC-8684FEBA8F37}" destId="{205B33EF-813C-4925-9E15-E859EFECF9CA}" srcOrd="0" destOrd="0" presId="urn:microsoft.com/office/officeart/2005/8/layout/process4"/>
    <dgm:cxn modelId="{8B92A5B0-FA94-4F76-9406-30A4D383A968}" type="presOf" srcId="{A51DF219-B13B-4DAE-B5BC-8684FEBA8F37}" destId="{9F6F5590-6D78-407B-9666-E54FED42E4FA}" srcOrd="1" destOrd="0" presId="urn:microsoft.com/office/officeart/2005/8/layout/process4"/>
    <dgm:cxn modelId="{042712B6-F580-4F7C-9115-2E8198FF6CA8}" type="presOf" srcId="{A26B3186-DBBF-438A-A2EC-F810D0D9B5C8}" destId="{4A05BF99-FCE5-47BA-9098-1F57454A6172}" srcOrd="0" destOrd="0" presId="urn:microsoft.com/office/officeart/2005/8/layout/process4"/>
    <dgm:cxn modelId="{7E30F6BB-FC35-4FBF-87A3-1C88449DD3F5}" type="presOf" srcId="{594A6CBD-B437-4E29-80DD-065B13511490}" destId="{D18B6C17-9F0D-43EA-80C8-B26743990465}" srcOrd="0" destOrd="0" presId="urn:microsoft.com/office/officeart/2005/8/layout/process4"/>
    <dgm:cxn modelId="{E35110BC-A93D-42CB-807F-DDF20324E074}" type="presOf" srcId="{77D4C29B-3D6A-4896-9E2C-764A89C1791D}" destId="{FBBC8AE0-7BE6-4230-A4FC-F4E1ADAFB5C4}" srcOrd="0" destOrd="0" presId="urn:microsoft.com/office/officeart/2005/8/layout/process4"/>
    <dgm:cxn modelId="{F89F42CC-C7E3-423D-9759-9C7172069D63}" srcId="{A26B3186-DBBF-438A-A2EC-F810D0D9B5C8}" destId="{31497036-2988-4F93-B233-6238B5ECE6C7}" srcOrd="0" destOrd="0" parTransId="{6BA72161-DF73-4A37-9B2A-9D48D3A478F3}" sibTransId="{2E32E1A1-F2C2-453F-A119-3543F0FA430B}"/>
    <dgm:cxn modelId="{85DC38D7-AC92-47A6-942B-91F14C872D1E}" type="presOf" srcId="{B4C031C1-1FA0-4DC3-B0CD-80A1D1363422}" destId="{6DC97C93-E1C0-4174-BF58-039E492C050F}" srcOrd="0" destOrd="0" presId="urn:microsoft.com/office/officeart/2005/8/layout/process4"/>
    <dgm:cxn modelId="{519F0CED-A87A-4C49-B936-46A54E9124D8}" type="presOf" srcId="{03A4DCB6-1B28-4FE1-995C-A7A7F86845DD}" destId="{1C95719E-B79C-44E4-A1D7-34239A0F532F}" srcOrd="0" destOrd="0" presId="urn:microsoft.com/office/officeart/2005/8/layout/process4"/>
    <dgm:cxn modelId="{0D2806F4-B764-4368-935E-19C2F6E62B6E}" srcId="{9724E176-ABDE-4575-93C9-527F4511C005}" destId="{B4C031C1-1FA0-4DC3-B0CD-80A1D1363422}" srcOrd="0" destOrd="0" parTransId="{8C295EB8-BA6F-458B-92A4-8DC993CE1752}" sibTransId="{816FDC55-B275-459B-A08D-C71A2BD786E6}"/>
    <dgm:cxn modelId="{B54A7AF6-15F8-4644-998B-F531E7A614E1}" srcId="{A51DF219-B13B-4DAE-B5BC-8684FEBA8F37}" destId="{594A6CBD-B437-4E29-80DD-065B13511490}" srcOrd="1" destOrd="0" parTransId="{BAD41F33-1152-4B80-BFFB-A805B634F74C}" sibTransId="{D74D45BD-379C-43A9-9035-52613887523F}"/>
    <dgm:cxn modelId="{05199BB4-807D-4852-A257-4BDDD03539DC}" type="presParOf" srcId="{A6F96DA8-70BE-4790-B437-4CDF4FFA1054}" destId="{6B319B9B-DD9A-4CDB-8913-F1CBD1DDEAC0}" srcOrd="0" destOrd="0" presId="urn:microsoft.com/office/officeart/2005/8/layout/process4"/>
    <dgm:cxn modelId="{D2BCEF06-C210-4FDB-B3B7-108049C4AD02}" type="presParOf" srcId="{6B319B9B-DD9A-4CDB-8913-F1CBD1DDEAC0}" destId="{4A05BF99-FCE5-47BA-9098-1F57454A6172}" srcOrd="0" destOrd="0" presId="urn:microsoft.com/office/officeart/2005/8/layout/process4"/>
    <dgm:cxn modelId="{7CFB59E2-1A48-497E-A4F9-3A227DAE9F5F}" type="presParOf" srcId="{6B319B9B-DD9A-4CDB-8913-F1CBD1DDEAC0}" destId="{FF393CFD-32D9-4CD9-A49F-07C678376955}" srcOrd="1" destOrd="0" presId="urn:microsoft.com/office/officeart/2005/8/layout/process4"/>
    <dgm:cxn modelId="{60B085EC-A432-4A5A-A0F5-1D7CB965DE09}" type="presParOf" srcId="{6B319B9B-DD9A-4CDB-8913-F1CBD1DDEAC0}" destId="{CC46E721-7C7E-4785-A061-DB82FF8CC87B}" srcOrd="2" destOrd="0" presId="urn:microsoft.com/office/officeart/2005/8/layout/process4"/>
    <dgm:cxn modelId="{D52AFDEA-FDAC-4229-9D18-E606859C4DC1}" type="presParOf" srcId="{CC46E721-7C7E-4785-A061-DB82FF8CC87B}" destId="{7F7696F9-CB7A-45F3-8F44-0E02EC14F194}" srcOrd="0" destOrd="0" presId="urn:microsoft.com/office/officeart/2005/8/layout/process4"/>
    <dgm:cxn modelId="{9482DCB2-4D25-4087-98E9-B1FA8FA3D1D6}" type="presParOf" srcId="{A6F96DA8-70BE-4790-B437-4CDF4FFA1054}" destId="{0FC68C14-A9BF-45BC-867D-246EE472CE1C}" srcOrd="1" destOrd="0" presId="urn:microsoft.com/office/officeart/2005/8/layout/process4"/>
    <dgm:cxn modelId="{F4452BCC-CEB9-4600-8308-04669A311915}" type="presParOf" srcId="{A6F96DA8-70BE-4790-B437-4CDF4FFA1054}" destId="{C8406EB3-118D-4434-80F1-5D1C79F71AFA}" srcOrd="2" destOrd="0" presId="urn:microsoft.com/office/officeart/2005/8/layout/process4"/>
    <dgm:cxn modelId="{3995D6DB-84C7-429B-A03D-6B665753746D}" type="presParOf" srcId="{C8406EB3-118D-4434-80F1-5D1C79F71AFA}" destId="{CD81E19F-23C9-4BF9-9B61-66892EB90092}" srcOrd="0" destOrd="0" presId="urn:microsoft.com/office/officeart/2005/8/layout/process4"/>
    <dgm:cxn modelId="{099E747F-D64F-4615-80A1-915FD12AD0EA}" type="presParOf" srcId="{C8406EB3-118D-4434-80F1-5D1C79F71AFA}" destId="{C07FE455-3BFE-49E0-91B9-92BFB26E3352}" srcOrd="1" destOrd="0" presId="urn:microsoft.com/office/officeart/2005/8/layout/process4"/>
    <dgm:cxn modelId="{05A1E745-8008-47BF-9CD8-711D488AB93E}" type="presParOf" srcId="{C8406EB3-118D-4434-80F1-5D1C79F71AFA}" destId="{8323B634-4FC8-4712-A15E-0C86D37EF55D}" srcOrd="2" destOrd="0" presId="urn:microsoft.com/office/officeart/2005/8/layout/process4"/>
    <dgm:cxn modelId="{E2DD03D6-7284-432E-ADE9-9FC768FA3D19}" type="presParOf" srcId="{8323B634-4FC8-4712-A15E-0C86D37EF55D}" destId="{1C95719E-B79C-44E4-A1D7-34239A0F532F}" srcOrd="0" destOrd="0" presId="urn:microsoft.com/office/officeart/2005/8/layout/process4"/>
    <dgm:cxn modelId="{39BD4C55-818D-4960-9BCD-58B22B9FAA98}" type="presParOf" srcId="{8323B634-4FC8-4712-A15E-0C86D37EF55D}" destId="{6F0A7E0D-DCAA-4BAD-AF2D-E263A8284E30}" srcOrd="1" destOrd="0" presId="urn:microsoft.com/office/officeart/2005/8/layout/process4"/>
    <dgm:cxn modelId="{0D3082CD-2EC1-47B0-99C2-77ED081934DE}" type="presParOf" srcId="{A6F96DA8-70BE-4790-B437-4CDF4FFA1054}" destId="{33B3E4A6-E4FC-4DED-8D49-9ECD8A8C9748}" srcOrd="3" destOrd="0" presId="urn:microsoft.com/office/officeart/2005/8/layout/process4"/>
    <dgm:cxn modelId="{EB27D441-614B-445D-987F-0C57D2B658C2}" type="presParOf" srcId="{A6F96DA8-70BE-4790-B437-4CDF4FFA1054}" destId="{A6CD5363-5D1A-4D2A-80EE-816E5FBDF23A}" srcOrd="4" destOrd="0" presId="urn:microsoft.com/office/officeart/2005/8/layout/process4"/>
    <dgm:cxn modelId="{8797ADB9-D4E2-4149-803A-A0EC1F42731E}" type="presParOf" srcId="{A6CD5363-5D1A-4D2A-80EE-816E5FBDF23A}" destId="{205B33EF-813C-4925-9E15-E859EFECF9CA}" srcOrd="0" destOrd="0" presId="urn:microsoft.com/office/officeart/2005/8/layout/process4"/>
    <dgm:cxn modelId="{B0545CED-8CD0-4A2C-AD86-0EDE5AD013B3}" type="presParOf" srcId="{A6CD5363-5D1A-4D2A-80EE-816E5FBDF23A}" destId="{9F6F5590-6D78-407B-9666-E54FED42E4FA}" srcOrd="1" destOrd="0" presId="urn:microsoft.com/office/officeart/2005/8/layout/process4"/>
    <dgm:cxn modelId="{C13794C9-EC31-425C-AC45-3620A3F5C494}" type="presParOf" srcId="{A6CD5363-5D1A-4D2A-80EE-816E5FBDF23A}" destId="{00FDCEF9-4DE8-4E07-8805-645D3EB3595D}" srcOrd="2" destOrd="0" presId="urn:microsoft.com/office/officeart/2005/8/layout/process4"/>
    <dgm:cxn modelId="{1AD5E8FA-9669-47AE-8F31-92BFEC5F1C67}" type="presParOf" srcId="{00FDCEF9-4DE8-4E07-8805-645D3EB3595D}" destId="{FBBC8AE0-7BE6-4230-A4FC-F4E1ADAFB5C4}" srcOrd="0" destOrd="0" presId="urn:microsoft.com/office/officeart/2005/8/layout/process4"/>
    <dgm:cxn modelId="{B33DBEF8-3EA8-4BDC-B515-5DECFE5C229D}" type="presParOf" srcId="{00FDCEF9-4DE8-4E07-8805-645D3EB3595D}" destId="{D18B6C17-9F0D-43EA-80C8-B26743990465}" srcOrd="1" destOrd="0" presId="urn:microsoft.com/office/officeart/2005/8/layout/process4"/>
    <dgm:cxn modelId="{EFCF6B3E-F2EC-42A9-ADAD-87A31EBAF512}" type="presParOf" srcId="{A6F96DA8-70BE-4790-B437-4CDF4FFA1054}" destId="{E39C45A2-49FA-4F1E-86D0-4AA7EA7D3621}" srcOrd="5" destOrd="0" presId="urn:microsoft.com/office/officeart/2005/8/layout/process4"/>
    <dgm:cxn modelId="{CCAD0719-EA3A-4CE5-8DE4-FB3110B9DE01}" type="presParOf" srcId="{A6F96DA8-70BE-4790-B437-4CDF4FFA1054}" destId="{D937AA07-155B-45B5-89D8-84D1DA719CEB}" srcOrd="6" destOrd="0" presId="urn:microsoft.com/office/officeart/2005/8/layout/process4"/>
    <dgm:cxn modelId="{4FE1A09E-00CA-4A0D-B644-9A752299BEC2}" type="presParOf" srcId="{D937AA07-155B-45B5-89D8-84D1DA719CEB}" destId="{28D9434D-31DE-49AB-901F-6B090696017E}" srcOrd="0" destOrd="0" presId="urn:microsoft.com/office/officeart/2005/8/layout/process4"/>
    <dgm:cxn modelId="{13ADEDC3-B875-48BB-ABD7-6BA68DDE2FAF}" type="presParOf" srcId="{D937AA07-155B-45B5-89D8-84D1DA719CEB}" destId="{FA11A606-8018-4A6C-A388-9FFF08B8492A}" srcOrd="1" destOrd="0" presId="urn:microsoft.com/office/officeart/2005/8/layout/process4"/>
    <dgm:cxn modelId="{20A4F260-AFDE-4803-918C-A739902377B4}" type="presParOf" srcId="{D937AA07-155B-45B5-89D8-84D1DA719CEB}" destId="{6A8E40A7-8B02-4C4D-8C45-D17690700A10}" srcOrd="2" destOrd="0" presId="urn:microsoft.com/office/officeart/2005/8/layout/process4"/>
    <dgm:cxn modelId="{2FC3F057-E70D-4A19-9D8C-E3F842F1F290}" type="presParOf" srcId="{6A8E40A7-8B02-4C4D-8C45-D17690700A10}" destId="{6DC97C93-E1C0-4174-BF58-039E492C050F}" srcOrd="0" destOrd="0" presId="urn:microsoft.com/office/officeart/2005/8/layout/process4"/>
    <dgm:cxn modelId="{E21C014D-F366-4A29-851F-429C63195490}" type="presParOf" srcId="{6A8E40A7-8B02-4C4D-8C45-D17690700A10}" destId="{5896A42F-9BBA-4DF5-BCEE-CA0409E9C5D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Introduction</a:t>
          </a:r>
          <a:endParaRPr lang="en-GB" sz="1200" b="1" dirty="0">
            <a:solidFill>
              <a:schemeClr val="tx1"/>
            </a:solidFill>
          </a:endParaRP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Literature</a:t>
          </a:r>
          <a:r>
            <a:rPr lang="en-GB" sz="1200" dirty="0"/>
            <a:t> </a:t>
          </a:r>
          <a:r>
            <a:rPr lang="en-GB" sz="1400" dirty="0"/>
            <a:t>Review</a:t>
          </a:r>
          <a:endParaRPr lang="en-GB" sz="1200" dirty="0"/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Methodology</a:t>
          </a:r>
          <a:endParaRPr lang="en-GB" sz="1200" dirty="0"/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Results</a:t>
          </a:r>
          <a:r>
            <a:rPr lang="en-GB" sz="1200" dirty="0"/>
            <a:t> </a:t>
          </a:r>
          <a:r>
            <a:rPr lang="en-GB" sz="1400" dirty="0"/>
            <a:t>and</a:t>
          </a:r>
          <a:r>
            <a:rPr lang="en-GB" sz="1200" dirty="0"/>
            <a:t> </a:t>
          </a:r>
          <a:r>
            <a:rPr lang="en-GB" sz="1400" dirty="0"/>
            <a:t>Discussion</a:t>
          </a:r>
          <a:endParaRPr lang="en-GB" sz="1200" dirty="0"/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 custT="1"/>
      <dgm:spPr>
        <a:solidFill>
          <a:schemeClr val="bg2"/>
        </a:solidFill>
      </dgm:spPr>
      <dgm:t>
        <a:bodyPr/>
        <a:lstStyle/>
        <a:p>
          <a:r>
            <a:rPr lang="en-GB" sz="1400" dirty="0"/>
            <a:t>Conclusion</a:t>
          </a:r>
          <a:r>
            <a:rPr lang="en-GB" sz="1200" dirty="0"/>
            <a:t> </a:t>
          </a:r>
          <a:r>
            <a:rPr lang="en-GB" sz="1400" dirty="0"/>
            <a:t>and</a:t>
          </a:r>
          <a:r>
            <a:rPr lang="en-GB" sz="1200" dirty="0"/>
            <a:t> </a:t>
          </a:r>
          <a:r>
            <a:rPr lang="en-GB" sz="1400" dirty="0"/>
            <a:t>Recommendations</a:t>
          </a:r>
          <a:endParaRPr lang="en-GB" sz="1200" dirty="0"/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0CE5A0-6B4B-1641-B003-4D0B38BCA326}" type="doc">
      <dgm:prSet loTypeId="urn:microsoft.com/office/officeart/2005/8/layout/radial3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10B5944C-95A4-564E-B3A6-814585C673C1}">
      <dgm:prSet phldrT="[Text]" custT="1"/>
      <dgm:spPr/>
      <dgm:t>
        <a:bodyPr/>
        <a:lstStyle/>
        <a:p>
          <a:pPr algn="just">
            <a:buNone/>
          </a:pPr>
          <a:r>
            <a:rPr lang="en-GB" sz="1200" b="1" dirty="0">
              <a:solidFill>
                <a:schemeClr val="tx1"/>
              </a:solidFill>
              <a:latin typeface="+mj-lt"/>
            </a:rPr>
            <a:t>Evaluate the effects of public green space dynamics on the urban ecosystem services in the Dakar region, taking into account the context of climate change</a:t>
          </a:r>
          <a:r>
            <a:rPr lang="en-GB" sz="1000" b="1" dirty="0">
              <a:solidFill>
                <a:schemeClr val="tx1"/>
              </a:solidFill>
            </a:rPr>
            <a:t>.</a:t>
          </a:r>
        </a:p>
      </dgm:t>
    </dgm:pt>
    <dgm:pt modelId="{084E8B50-0480-DF46-8E53-BB1AABF9663A}" type="parTrans" cxnId="{023EFD2B-9C00-8B40-B193-E20314420956}">
      <dgm:prSet/>
      <dgm:spPr/>
      <dgm:t>
        <a:bodyPr/>
        <a:lstStyle/>
        <a:p>
          <a:endParaRPr lang="en-GB" sz="2800">
            <a:solidFill>
              <a:schemeClr val="tx1"/>
            </a:solidFill>
          </a:endParaRPr>
        </a:p>
      </dgm:t>
    </dgm:pt>
    <dgm:pt modelId="{0C9291E0-852A-E246-B40C-689738B588DB}" type="sibTrans" cxnId="{023EFD2B-9C00-8B40-B193-E20314420956}">
      <dgm:prSet/>
      <dgm:spPr/>
      <dgm:t>
        <a:bodyPr/>
        <a:lstStyle/>
        <a:p>
          <a:endParaRPr lang="en-GB" sz="2800">
            <a:solidFill>
              <a:schemeClr val="tx1"/>
            </a:solidFill>
          </a:endParaRPr>
        </a:p>
      </dgm:t>
    </dgm:pt>
    <dgm:pt modelId="{0118BB56-1EF1-BC43-8AC5-2C2BE32DC101}">
      <dgm:prSet phldrT="[Text]" custT="1"/>
      <dgm:spPr/>
      <dgm:t>
        <a:bodyPr/>
        <a:lstStyle/>
        <a:p>
          <a:pPr algn="just">
            <a:buNone/>
          </a:pPr>
          <a:r>
            <a:rPr lang="en-GB" sz="1200" b="1" dirty="0">
              <a:solidFill>
                <a:schemeClr val="tx1"/>
              </a:solidFill>
              <a:latin typeface="+mj-lt"/>
            </a:rPr>
            <a:t>OS1:</a:t>
          </a:r>
          <a:r>
            <a:rPr lang="en-GB" sz="1200" dirty="0">
              <a:solidFill>
                <a:schemeClr val="tx1"/>
              </a:solidFill>
              <a:latin typeface="+mj-lt"/>
            </a:rPr>
            <a:t> Identify, and classify the types of public green spaces in the Dakar region, and analyse their characteristics, including diversity, spatial distribution, density, coverage rate, ratio per inhabitant, and quality.</a:t>
          </a:r>
        </a:p>
      </dgm:t>
    </dgm:pt>
    <dgm:pt modelId="{263DFA0B-D585-2642-8833-BBD4E02E9C88}" type="parTrans" cxnId="{A0D4269F-4F5B-7744-A6CC-F89CBC7239AB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3F9F5FE2-1A81-E248-846D-3E82ACBA380C}" type="sibTrans" cxnId="{A0D4269F-4F5B-7744-A6CC-F89CBC7239AB}">
      <dgm:prSet/>
      <dgm:spPr/>
      <dgm:t>
        <a:bodyPr/>
        <a:lstStyle/>
        <a:p>
          <a:endParaRPr lang="en-GB" sz="2800">
            <a:solidFill>
              <a:schemeClr val="tx1"/>
            </a:solidFill>
          </a:endParaRPr>
        </a:p>
      </dgm:t>
    </dgm:pt>
    <dgm:pt modelId="{DE9EEB0B-875F-9442-84D0-B8C16972EABF}">
      <dgm:prSet phldrT="[Text]" custT="1"/>
      <dgm:spPr/>
      <dgm:t>
        <a:bodyPr/>
        <a:lstStyle/>
        <a:p>
          <a:pPr algn="just">
            <a:buNone/>
          </a:pPr>
          <a:r>
            <a:rPr lang="en-GB" sz="1200" b="1" dirty="0">
              <a:solidFill>
                <a:schemeClr val="tx1"/>
              </a:solidFill>
              <a:latin typeface="+mj-lt"/>
            </a:rPr>
            <a:t>OS2:</a:t>
          </a:r>
          <a:r>
            <a:rPr lang="en-GB" sz="1200" dirty="0">
              <a:solidFill>
                <a:schemeClr val="tx1"/>
              </a:solidFill>
              <a:latin typeface="+mj-lt"/>
            </a:rPr>
            <a:t> Analyse the spatial and temporal dynamics of public green spaces in the Dakar region from 1990 to 2022, and identify the factors contributing to their degradation.</a:t>
          </a:r>
        </a:p>
      </dgm:t>
    </dgm:pt>
    <dgm:pt modelId="{20E23C2C-A2EF-4C45-8244-9D8E547A09B1}" type="parTrans" cxnId="{864D584F-BBB2-E346-8FF6-CC441EC3E400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ABBDC9E6-DF65-4945-BCE5-6560E5E50114}" type="sibTrans" cxnId="{864D584F-BBB2-E346-8FF6-CC441EC3E400}">
      <dgm:prSet/>
      <dgm:spPr/>
      <dgm:t>
        <a:bodyPr/>
        <a:lstStyle/>
        <a:p>
          <a:endParaRPr lang="en-GB" sz="2800">
            <a:solidFill>
              <a:schemeClr val="tx1"/>
            </a:solidFill>
          </a:endParaRPr>
        </a:p>
      </dgm:t>
    </dgm:pt>
    <dgm:pt modelId="{BAC8387C-2487-8044-B361-F6C9A326EB13}">
      <dgm:prSet phldrT="[Text]" custT="1"/>
      <dgm:spPr/>
      <dgm:t>
        <a:bodyPr/>
        <a:lstStyle/>
        <a:p>
          <a:pPr algn="just">
            <a:buNone/>
          </a:pPr>
          <a:r>
            <a:rPr lang="en-GB" sz="1200" b="1" dirty="0">
              <a:solidFill>
                <a:schemeClr val="tx1"/>
              </a:solidFill>
              <a:latin typeface="+mj-lt"/>
            </a:rPr>
            <a:t>OS3:</a:t>
          </a:r>
          <a:r>
            <a:rPr lang="en-GB" sz="1200" dirty="0">
              <a:solidFill>
                <a:schemeClr val="tx1"/>
              </a:solidFill>
              <a:latin typeface="+mj-lt"/>
            </a:rPr>
            <a:t> Assess the impacts of the dynamics of public green spaces on the urban ecosystem services in the Dakar region, particularly their effects on climate regulation.</a:t>
          </a:r>
        </a:p>
      </dgm:t>
    </dgm:pt>
    <dgm:pt modelId="{32967264-7051-D642-A1E9-CBAD539ABEDE}" type="parTrans" cxnId="{C4189683-3B68-8844-8213-B640ACB37FA6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A730DCD8-4295-284D-B325-2154401AD763}" type="sibTrans" cxnId="{C4189683-3B68-8844-8213-B640ACB37FA6}">
      <dgm:prSet/>
      <dgm:spPr/>
      <dgm:t>
        <a:bodyPr/>
        <a:lstStyle/>
        <a:p>
          <a:endParaRPr lang="en-GB" sz="2800">
            <a:solidFill>
              <a:schemeClr val="tx1"/>
            </a:solidFill>
          </a:endParaRPr>
        </a:p>
      </dgm:t>
    </dgm:pt>
    <dgm:pt modelId="{5CC58A8F-77CF-A146-BAD0-4B51CBEC0B99}">
      <dgm:prSet phldrT="[Text]" custT="1"/>
      <dgm:spPr/>
      <dgm:t>
        <a:bodyPr/>
        <a:lstStyle/>
        <a:p>
          <a:pPr algn="just">
            <a:buNone/>
          </a:pPr>
          <a:r>
            <a:rPr lang="en-GB" sz="1200" b="1" dirty="0">
              <a:solidFill>
                <a:schemeClr val="tx1"/>
              </a:solidFill>
              <a:latin typeface="+mj-lt"/>
            </a:rPr>
            <a:t>OS4:</a:t>
          </a:r>
          <a:r>
            <a:rPr lang="en-GB" sz="1200" dirty="0">
              <a:solidFill>
                <a:schemeClr val="tx1"/>
              </a:solidFill>
              <a:latin typeface="+mj-lt"/>
            </a:rPr>
            <a:t> Determine suitable locations for future public green spaces in the Dakar region that consider ecosystem services and enhance access for underserved communities.</a:t>
          </a:r>
        </a:p>
      </dgm:t>
    </dgm:pt>
    <dgm:pt modelId="{C92D3B4F-C1CC-334C-8941-335454DED5FC}" type="parTrans" cxnId="{ED0D4AB8-479F-B543-AAD3-726C336C9A50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E4C53538-9988-574C-9CFF-9E355EE583C8}" type="sibTrans" cxnId="{ED0D4AB8-479F-B543-AAD3-726C336C9A50}">
      <dgm:prSet/>
      <dgm:spPr/>
      <dgm:t>
        <a:bodyPr/>
        <a:lstStyle/>
        <a:p>
          <a:endParaRPr lang="en-GB" sz="2800">
            <a:solidFill>
              <a:schemeClr val="tx1"/>
            </a:solidFill>
          </a:endParaRPr>
        </a:p>
      </dgm:t>
    </dgm:pt>
    <dgm:pt modelId="{8F72504F-E2AB-8C43-9FDB-B533C79B62C6}" type="pres">
      <dgm:prSet presAssocID="{3A0CE5A0-6B4B-1641-B003-4D0B38BCA326}" presName="composite" presStyleCnt="0">
        <dgm:presLayoutVars>
          <dgm:chMax val="1"/>
          <dgm:dir/>
          <dgm:resizeHandles val="exact"/>
        </dgm:presLayoutVars>
      </dgm:prSet>
      <dgm:spPr/>
    </dgm:pt>
    <dgm:pt modelId="{F4065E13-3BC1-AC45-8252-1BB958E0BF36}" type="pres">
      <dgm:prSet presAssocID="{3A0CE5A0-6B4B-1641-B003-4D0B38BCA326}" presName="radial" presStyleCnt="0">
        <dgm:presLayoutVars>
          <dgm:animLvl val="ctr"/>
        </dgm:presLayoutVars>
      </dgm:prSet>
      <dgm:spPr/>
    </dgm:pt>
    <dgm:pt modelId="{09FF058B-FD01-1742-A63E-28ACFA2443AF}" type="pres">
      <dgm:prSet presAssocID="{10B5944C-95A4-564E-B3A6-814585C673C1}" presName="centerShape" presStyleLbl="vennNode1" presStyleIdx="0" presStyleCnt="5"/>
      <dgm:spPr/>
    </dgm:pt>
    <dgm:pt modelId="{2D3AEE28-3D3F-C34D-A2F5-50BBD4D96FAD}" type="pres">
      <dgm:prSet presAssocID="{0118BB56-1EF1-BC43-8AC5-2C2BE32DC101}" presName="node" presStyleLbl="vennNode1" presStyleIdx="1" presStyleCnt="5" custAng="0" custScaleX="239349" custScaleY="95545" custRadScaleRad="100430" custRadScaleInc="-404">
        <dgm:presLayoutVars>
          <dgm:bulletEnabled val="1"/>
        </dgm:presLayoutVars>
      </dgm:prSet>
      <dgm:spPr/>
    </dgm:pt>
    <dgm:pt modelId="{4D73A92B-7E5B-5C45-AE00-30B8604B3E16}" type="pres">
      <dgm:prSet presAssocID="{DE9EEB0B-875F-9442-84D0-B8C16972EABF}" presName="node" presStyleLbl="vennNode1" presStyleIdx="2" presStyleCnt="5" custScaleX="201820" custScaleY="122259" custRadScaleRad="140837" custRadScaleInc="-2506">
        <dgm:presLayoutVars>
          <dgm:bulletEnabled val="1"/>
        </dgm:presLayoutVars>
      </dgm:prSet>
      <dgm:spPr/>
    </dgm:pt>
    <dgm:pt modelId="{182426C8-B9F4-7A4A-83A2-8E3BF4DE40AB}" type="pres">
      <dgm:prSet presAssocID="{BAC8387C-2487-8044-B361-F6C9A326EB13}" presName="node" presStyleLbl="vennNode1" presStyleIdx="3" presStyleCnt="5" custScaleX="257975" custScaleY="109337" custRadScaleRad="99382" custRadScaleInc="-1223">
        <dgm:presLayoutVars>
          <dgm:bulletEnabled val="1"/>
        </dgm:presLayoutVars>
      </dgm:prSet>
      <dgm:spPr/>
    </dgm:pt>
    <dgm:pt modelId="{09445D7A-A008-914A-B495-2E7841633B97}" type="pres">
      <dgm:prSet presAssocID="{5CC58A8F-77CF-A146-BAD0-4B51CBEC0B99}" presName="node" presStyleLbl="vennNode1" presStyleIdx="4" presStyleCnt="5" custScaleX="224502" custScaleY="123890" custRadScaleRad="146889" custRadScaleInc="4889">
        <dgm:presLayoutVars>
          <dgm:bulletEnabled val="1"/>
        </dgm:presLayoutVars>
      </dgm:prSet>
      <dgm:spPr/>
    </dgm:pt>
  </dgm:ptLst>
  <dgm:cxnLst>
    <dgm:cxn modelId="{C3BDC901-BB66-4B4B-B7B3-BFD33E782852}" type="presOf" srcId="{10B5944C-95A4-564E-B3A6-814585C673C1}" destId="{09FF058B-FD01-1742-A63E-28ACFA2443AF}" srcOrd="0" destOrd="0" presId="urn:microsoft.com/office/officeart/2005/8/layout/radial3"/>
    <dgm:cxn modelId="{6FA9ED06-3F6D-4240-8986-AAC9ADF99138}" type="presOf" srcId="{3A0CE5A0-6B4B-1641-B003-4D0B38BCA326}" destId="{8F72504F-E2AB-8C43-9FDB-B533C79B62C6}" srcOrd="0" destOrd="0" presId="urn:microsoft.com/office/officeart/2005/8/layout/radial3"/>
    <dgm:cxn modelId="{442C0E20-688C-DF4B-B732-3EE6E3E72F56}" type="presOf" srcId="{DE9EEB0B-875F-9442-84D0-B8C16972EABF}" destId="{4D73A92B-7E5B-5C45-AE00-30B8604B3E16}" srcOrd="0" destOrd="0" presId="urn:microsoft.com/office/officeart/2005/8/layout/radial3"/>
    <dgm:cxn modelId="{023EFD2B-9C00-8B40-B193-E20314420956}" srcId="{3A0CE5A0-6B4B-1641-B003-4D0B38BCA326}" destId="{10B5944C-95A4-564E-B3A6-814585C673C1}" srcOrd="0" destOrd="0" parTransId="{084E8B50-0480-DF46-8E53-BB1AABF9663A}" sibTransId="{0C9291E0-852A-E246-B40C-689738B588DB}"/>
    <dgm:cxn modelId="{F3718566-2C6A-3043-97CE-B663C1C10FF9}" type="presOf" srcId="{0118BB56-1EF1-BC43-8AC5-2C2BE32DC101}" destId="{2D3AEE28-3D3F-C34D-A2F5-50BBD4D96FAD}" srcOrd="0" destOrd="0" presId="urn:microsoft.com/office/officeart/2005/8/layout/radial3"/>
    <dgm:cxn modelId="{864D584F-BBB2-E346-8FF6-CC441EC3E400}" srcId="{10B5944C-95A4-564E-B3A6-814585C673C1}" destId="{DE9EEB0B-875F-9442-84D0-B8C16972EABF}" srcOrd="1" destOrd="0" parTransId="{20E23C2C-A2EF-4C45-8244-9D8E547A09B1}" sibTransId="{ABBDC9E6-DF65-4945-BCE5-6560E5E50114}"/>
    <dgm:cxn modelId="{9BA8E355-0A41-224F-BC3A-68A603907A0F}" type="presOf" srcId="{5CC58A8F-77CF-A146-BAD0-4B51CBEC0B99}" destId="{09445D7A-A008-914A-B495-2E7841633B97}" srcOrd="0" destOrd="0" presId="urn:microsoft.com/office/officeart/2005/8/layout/radial3"/>
    <dgm:cxn modelId="{C4189683-3B68-8844-8213-B640ACB37FA6}" srcId="{10B5944C-95A4-564E-B3A6-814585C673C1}" destId="{BAC8387C-2487-8044-B361-F6C9A326EB13}" srcOrd="2" destOrd="0" parTransId="{32967264-7051-D642-A1E9-CBAD539ABEDE}" sibTransId="{A730DCD8-4295-284D-B325-2154401AD763}"/>
    <dgm:cxn modelId="{A0D4269F-4F5B-7744-A6CC-F89CBC7239AB}" srcId="{10B5944C-95A4-564E-B3A6-814585C673C1}" destId="{0118BB56-1EF1-BC43-8AC5-2C2BE32DC101}" srcOrd="0" destOrd="0" parTransId="{263DFA0B-D585-2642-8833-BBD4E02E9C88}" sibTransId="{3F9F5FE2-1A81-E248-846D-3E82ACBA380C}"/>
    <dgm:cxn modelId="{8B98C8A4-98FA-9B47-954A-8D4E61225F71}" type="presOf" srcId="{BAC8387C-2487-8044-B361-F6C9A326EB13}" destId="{182426C8-B9F4-7A4A-83A2-8E3BF4DE40AB}" srcOrd="0" destOrd="0" presId="urn:microsoft.com/office/officeart/2005/8/layout/radial3"/>
    <dgm:cxn modelId="{ED0D4AB8-479F-B543-AAD3-726C336C9A50}" srcId="{10B5944C-95A4-564E-B3A6-814585C673C1}" destId="{5CC58A8F-77CF-A146-BAD0-4B51CBEC0B99}" srcOrd="3" destOrd="0" parTransId="{C92D3B4F-C1CC-334C-8941-335454DED5FC}" sibTransId="{E4C53538-9988-574C-9CFF-9E355EE583C8}"/>
    <dgm:cxn modelId="{FB12321E-069B-0C4F-9823-062466507E1B}" type="presParOf" srcId="{8F72504F-E2AB-8C43-9FDB-B533C79B62C6}" destId="{F4065E13-3BC1-AC45-8252-1BB958E0BF36}" srcOrd="0" destOrd="0" presId="urn:microsoft.com/office/officeart/2005/8/layout/radial3"/>
    <dgm:cxn modelId="{11046E99-DA4A-E542-BA99-7092C8D4CEB1}" type="presParOf" srcId="{F4065E13-3BC1-AC45-8252-1BB958E0BF36}" destId="{09FF058B-FD01-1742-A63E-28ACFA2443AF}" srcOrd="0" destOrd="0" presId="urn:microsoft.com/office/officeart/2005/8/layout/radial3"/>
    <dgm:cxn modelId="{CE944EED-DBCC-BC47-93F4-E00E195ED719}" type="presParOf" srcId="{F4065E13-3BC1-AC45-8252-1BB958E0BF36}" destId="{2D3AEE28-3D3F-C34D-A2F5-50BBD4D96FAD}" srcOrd="1" destOrd="0" presId="urn:microsoft.com/office/officeart/2005/8/layout/radial3"/>
    <dgm:cxn modelId="{6348211F-B67D-5A47-80A0-6305C107F4DB}" type="presParOf" srcId="{F4065E13-3BC1-AC45-8252-1BB958E0BF36}" destId="{4D73A92B-7E5B-5C45-AE00-30B8604B3E16}" srcOrd="2" destOrd="0" presId="urn:microsoft.com/office/officeart/2005/8/layout/radial3"/>
    <dgm:cxn modelId="{3CE0C674-B34F-A74B-A228-BB61F6C980C3}" type="presParOf" srcId="{F4065E13-3BC1-AC45-8252-1BB958E0BF36}" destId="{182426C8-B9F4-7A4A-83A2-8E3BF4DE40AB}" srcOrd="3" destOrd="0" presId="urn:microsoft.com/office/officeart/2005/8/layout/radial3"/>
    <dgm:cxn modelId="{31167838-B9E9-1D41-BC40-0FFE133DF3DF}" type="presParOf" srcId="{F4065E13-3BC1-AC45-8252-1BB958E0BF36}" destId="{09445D7A-A008-914A-B495-2E7841633B97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Introduction</a:t>
          </a:r>
          <a:endParaRPr lang="en-GB" sz="1300" b="1" dirty="0">
            <a:solidFill>
              <a:schemeClr val="tx1"/>
            </a:solidFill>
            <a:latin typeface="+mj-lt"/>
          </a:endParaRP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noProof="0" dirty="0">
              <a:solidFill>
                <a:schemeClr val="tx1"/>
              </a:solidFill>
              <a:latin typeface="+mj-lt"/>
            </a:rPr>
            <a:t>Introduction</a:t>
          </a:r>
          <a:endParaRPr lang="en-GB" sz="1300" b="1" noProof="0" dirty="0">
            <a:solidFill>
              <a:schemeClr val="tx1"/>
            </a:solidFill>
            <a:latin typeface="+mj-lt"/>
          </a:endParaRP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noProof="0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noProof="0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/>
      <dgm:spPr>
        <a:solidFill>
          <a:schemeClr val="bg2"/>
        </a:solidFill>
      </dgm:spPr>
      <dgm:t>
        <a:bodyPr/>
        <a:lstStyle/>
        <a:p>
          <a:r>
            <a:rPr lang="en-GB" noProof="0" dirty="0"/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noProof="0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28DA0A6-EFB1-C547-BF17-2C4210DFA38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6EE66CC-D792-2243-A114-D1F5E724F3E6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Introduction</a:t>
          </a:r>
        </a:p>
      </dgm:t>
    </dgm:pt>
    <dgm:pt modelId="{BFBFCC33-2DF1-C14C-91D6-678E8903A603}" type="parTrans" cxnId="{71FBCF56-47D2-854F-B5F1-513276423641}">
      <dgm:prSet/>
      <dgm:spPr/>
      <dgm:t>
        <a:bodyPr/>
        <a:lstStyle/>
        <a:p>
          <a:endParaRPr lang="en-GB"/>
        </a:p>
      </dgm:t>
    </dgm:pt>
    <dgm:pt modelId="{BF4DD67F-C39F-B14A-80CF-FB49D1741490}" type="sibTrans" cxnId="{71FBCF56-47D2-854F-B5F1-513276423641}">
      <dgm:prSet/>
      <dgm:spPr/>
      <dgm:t>
        <a:bodyPr/>
        <a:lstStyle/>
        <a:p>
          <a:endParaRPr lang="en-GB"/>
        </a:p>
      </dgm:t>
    </dgm:pt>
    <dgm:pt modelId="{446C07BF-3221-D346-BAC1-FB4E88A02EC7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/>
            <a:t>Literature Review</a:t>
          </a:r>
        </a:p>
      </dgm:t>
    </dgm:pt>
    <dgm:pt modelId="{34D1920C-B0BD-B643-A681-BD611CD3996F}" type="parTrans" cxnId="{C37799FA-DC5D-FD45-B785-AFC1202EB547}">
      <dgm:prSet/>
      <dgm:spPr/>
      <dgm:t>
        <a:bodyPr/>
        <a:lstStyle/>
        <a:p>
          <a:endParaRPr lang="en-GB"/>
        </a:p>
      </dgm:t>
    </dgm:pt>
    <dgm:pt modelId="{64F59A3A-E159-7041-B85C-93C0D79008FE}" type="sibTrans" cxnId="{C37799FA-DC5D-FD45-B785-AFC1202EB547}">
      <dgm:prSet/>
      <dgm:spPr/>
      <dgm:t>
        <a:bodyPr/>
        <a:lstStyle/>
        <a:p>
          <a:endParaRPr lang="en-GB"/>
        </a:p>
      </dgm:t>
    </dgm:pt>
    <dgm:pt modelId="{B248EA00-5C19-BC4A-9577-3AB69E454B65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latin typeface="+mj-lt"/>
            </a:rPr>
            <a:t>Methodology</a:t>
          </a:r>
        </a:p>
      </dgm:t>
    </dgm:pt>
    <dgm:pt modelId="{248F6672-B278-1645-A1A9-B9B82B6C4524}" type="parTrans" cxnId="{07723B6A-F547-C24D-B12C-4889C3B89C54}">
      <dgm:prSet/>
      <dgm:spPr/>
      <dgm:t>
        <a:bodyPr/>
        <a:lstStyle/>
        <a:p>
          <a:endParaRPr lang="en-GB"/>
        </a:p>
      </dgm:t>
    </dgm:pt>
    <dgm:pt modelId="{735E2AB2-92CD-6A4E-950D-AB6DFFFD5B1D}" type="sibTrans" cxnId="{07723B6A-F547-C24D-B12C-4889C3B89C54}">
      <dgm:prSet/>
      <dgm:spPr/>
      <dgm:t>
        <a:bodyPr/>
        <a:lstStyle/>
        <a:p>
          <a:endParaRPr lang="en-GB"/>
        </a:p>
      </dgm:t>
    </dgm:pt>
    <dgm:pt modelId="{72A8AC91-9F36-4E41-B88A-2822BB273B9A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Results and Discussion</a:t>
          </a:r>
        </a:p>
      </dgm:t>
    </dgm:pt>
    <dgm:pt modelId="{96D344AC-F099-4445-A583-14DC498B5773}" type="parTrans" cxnId="{65AAE5D4-CCFC-434C-B4B3-4A1B8571728C}">
      <dgm:prSet/>
      <dgm:spPr/>
      <dgm:t>
        <a:bodyPr/>
        <a:lstStyle/>
        <a:p>
          <a:endParaRPr lang="en-GB"/>
        </a:p>
      </dgm:t>
    </dgm:pt>
    <dgm:pt modelId="{2800BA30-705F-F040-9DD9-778226DAAADF}" type="sibTrans" cxnId="{65AAE5D4-CCFC-434C-B4B3-4A1B8571728C}">
      <dgm:prSet/>
      <dgm:spPr/>
      <dgm:t>
        <a:bodyPr/>
        <a:lstStyle/>
        <a:p>
          <a:endParaRPr lang="en-GB"/>
        </a:p>
      </dgm:t>
    </dgm:pt>
    <dgm:pt modelId="{AA554554-476A-1D44-AA90-5BC96BB734AF}">
      <dgm:prSet/>
      <dgm:spPr>
        <a:solidFill>
          <a:schemeClr val="bg2"/>
        </a:solidFill>
      </dgm:spPr>
      <dgm:t>
        <a:bodyPr/>
        <a:lstStyle/>
        <a:p>
          <a:r>
            <a:rPr lang="en-GB" dirty="0"/>
            <a:t>Conclusion and Recommendations</a:t>
          </a:r>
        </a:p>
      </dgm:t>
    </dgm:pt>
    <dgm:pt modelId="{B64AB6B8-99C6-B645-930C-5D43AECDF8C3}" type="parTrans" cxnId="{1B11C897-EEA7-FB42-B6C1-285A1E455D90}">
      <dgm:prSet/>
      <dgm:spPr/>
      <dgm:t>
        <a:bodyPr/>
        <a:lstStyle/>
        <a:p>
          <a:endParaRPr lang="en-GB"/>
        </a:p>
      </dgm:t>
    </dgm:pt>
    <dgm:pt modelId="{176C0807-9CDE-DC4D-B92E-82B48E860909}" type="sibTrans" cxnId="{1B11C897-EEA7-FB42-B6C1-285A1E455D90}">
      <dgm:prSet/>
      <dgm:spPr/>
      <dgm:t>
        <a:bodyPr/>
        <a:lstStyle/>
        <a:p>
          <a:endParaRPr lang="en-GB"/>
        </a:p>
      </dgm:t>
    </dgm:pt>
    <dgm:pt modelId="{208A38C8-D604-3748-9E92-7B54C3045B4B}" type="pres">
      <dgm:prSet presAssocID="{528DA0A6-EFB1-C547-BF17-2C4210DFA38B}" presName="Name0" presStyleCnt="0">
        <dgm:presLayoutVars>
          <dgm:dir/>
          <dgm:resizeHandles val="exact"/>
        </dgm:presLayoutVars>
      </dgm:prSet>
      <dgm:spPr/>
    </dgm:pt>
    <dgm:pt modelId="{CAE58450-DD43-A240-AC5C-EC118311C4FB}" type="pres">
      <dgm:prSet presAssocID="{F6EE66CC-D792-2243-A114-D1F5E724F3E6}" presName="parTxOnly" presStyleLbl="node1" presStyleIdx="0" presStyleCnt="5">
        <dgm:presLayoutVars>
          <dgm:bulletEnabled val="1"/>
        </dgm:presLayoutVars>
      </dgm:prSet>
      <dgm:spPr/>
    </dgm:pt>
    <dgm:pt modelId="{C98D51C7-2C08-9C4A-B13F-3F8EAF1AE06E}" type="pres">
      <dgm:prSet presAssocID="{BF4DD67F-C39F-B14A-80CF-FB49D1741490}" presName="parSpace" presStyleCnt="0"/>
      <dgm:spPr/>
    </dgm:pt>
    <dgm:pt modelId="{43B1F8EC-4668-E94C-9A9D-76C7EB08BD52}" type="pres">
      <dgm:prSet presAssocID="{446C07BF-3221-D346-BAC1-FB4E88A02EC7}" presName="parTxOnly" presStyleLbl="node1" presStyleIdx="1" presStyleCnt="5">
        <dgm:presLayoutVars>
          <dgm:bulletEnabled val="1"/>
        </dgm:presLayoutVars>
      </dgm:prSet>
      <dgm:spPr/>
    </dgm:pt>
    <dgm:pt modelId="{5B903EDA-E5F6-654E-8BFD-DC5083814358}" type="pres">
      <dgm:prSet presAssocID="{64F59A3A-E159-7041-B85C-93C0D79008FE}" presName="parSpace" presStyleCnt="0"/>
      <dgm:spPr/>
    </dgm:pt>
    <dgm:pt modelId="{849C4C5E-64FE-0B4E-812D-E8DBECA9F58A}" type="pres">
      <dgm:prSet presAssocID="{B248EA00-5C19-BC4A-9577-3AB69E454B65}" presName="parTxOnly" presStyleLbl="node1" presStyleIdx="2" presStyleCnt="5">
        <dgm:presLayoutVars>
          <dgm:bulletEnabled val="1"/>
        </dgm:presLayoutVars>
      </dgm:prSet>
      <dgm:spPr/>
    </dgm:pt>
    <dgm:pt modelId="{31A470A7-95DD-5842-97CE-60868934B5DC}" type="pres">
      <dgm:prSet presAssocID="{735E2AB2-92CD-6A4E-950D-AB6DFFFD5B1D}" presName="parSpace" presStyleCnt="0"/>
      <dgm:spPr/>
    </dgm:pt>
    <dgm:pt modelId="{0A1D7895-397E-614D-B815-D89CE560440B}" type="pres">
      <dgm:prSet presAssocID="{72A8AC91-9F36-4E41-B88A-2822BB273B9A}" presName="parTxOnly" presStyleLbl="node1" presStyleIdx="3" presStyleCnt="5">
        <dgm:presLayoutVars>
          <dgm:bulletEnabled val="1"/>
        </dgm:presLayoutVars>
      </dgm:prSet>
      <dgm:spPr/>
    </dgm:pt>
    <dgm:pt modelId="{492B6779-F684-C74E-9D80-31BF4C20D5F5}" type="pres">
      <dgm:prSet presAssocID="{2800BA30-705F-F040-9DD9-778226DAAADF}" presName="parSpace" presStyleCnt="0"/>
      <dgm:spPr/>
    </dgm:pt>
    <dgm:pt modelId="{E977E233-A397-664F-A3DD-104B8E807B5B}" type="pres">
      <dgm:prSet presAssocID="{AA554554-476A-1D44-AA90-5BC96BB734AF}" presName="parTxOnly" presStyleLbl="node1" presStyleIdx="4" presStyleCnt="5" custScaleX="100205" custScaleY="93750">
        <dgm:presLayoutVars>
          <dgm:bulletEnabled val="1"/>
        </dgm:presLayoutVars>
      </dgm:prSet>
      <dgm:spPr/>
    </dgm:pt>
  </dgm:ptLst>
  <dgm:cxnLst>
    <dgm:cxn modelId="{2D9A160B-22E5-C44B-AD06-FE2465A37C53}" type="presOf" srcId="{72A8AC91-9F36-4E41-B88A-2822BB273B9A}" destId="{0A1D7895-397E-614D-B815-D89CE560440B}" srcOrd="0" destOrd="0" presId="urn:microsoft.com/office/officeart/2005/8/layout/hChevron3"/>
    <dgm:cxn modelId="{E200EF37-A3D8-9C46-AD86-89D4C29A58C6}" type="presOf" srcId="{AA554554-476A-1D44-AA90-5BC96BB734AF}" destId="{E977E233-A397-664F-A3DD-104B8E807B5B}" srcOrd="0" destOrd="0" presId="urn:microsoft.com/office/officeart/2005/8/layout/hChevron3"/>
    <dgm:cxn modelId="{38979549-D1C2-B047-83E6-7276ED4857C8}" type="presOf" srcId="{F6EE66CC-D792-2243-A114-D1F5E724F3E6}" destId="{CAE58450-DD43-A240-AC5C-EC118311C4FB}" srcOrd="0" destOrd="0" presId="urn:microsoft.com/office/officeart/2005/8/layout/hChevron3"/>
    <dgm:cxn modelId="{07723B6A-F547-C24D-B12C-4889C3B89C54}" srcId="{528DA0A6-EFB1-C547-BF17-2C4210DFA38B}" destId="{B248EA00-5C19-BC4A-9577-3AB69E454B65}" srcOrd="2" destOrd="0" parTransId="{248F6672-B278-1645-A1A9-B9B82B6C4524}" sibTransId="{735E2AB2-92CD-6A4E-950D-AB6DFFFD5B1D}"/>
    <dgm:cxn modelId="{71FBCF56-47D2-854F-B5F1-513276423641}" srcId="{528DA0A6-EFB1-C547-BF17-2C4210DFA38B}" destId="{F6EE66CC-D792-2243-A114-D1F5E724F3E6}" srcOrd="0" destOrd="0" parTransId="{BFBFCC33-2DF1-C14C-91D6-678E8903A603}" sibTransId="{BF4DD67F-C39F-B14A-80CF-FB49D1741490}"/>
    <dgm:cxn modelId="{6DD93C95-93BD-9C4F-8155-84AFCF2EB722}" type="presOf" srcId="{528DA0A6-EFB1-C547-BF17-2C4210DFA38B}" destId="{208A38C8-D604-3748-9E92-7B54C3045B4B}" srcOrd="0" destOrd="0" presId="urn:microsoft.com/office/officeart/2005/8/layout/hChevron3"/>
    <dgm:cxn modelId="{1B11C897-EEA7-FB42-B6C1-285A1E455D90}" srcId="{528DA0A6-EFB1-C547-BF17-2C4210DFA38B}" destId="{AA554554-476A-1D44-AA90-5BC96BB734AF}" srcOrd="4" destOrd="0" parTransId="{B64AB6B8-99C6-B645-930C-5D43AECDF8C3}" sibTransId="{176C0807-9CDE-DC4D-B92E-82B48E860909}"/>
    <dgm:cxn modelId="{03843DD3-A110-E141-9680-CFC09C0371E9}" type="presOf" srcId="{B248EA00-5C19-BC4A-9577-3AB69E454B65}" destId="{849C4C5E-64FE-0B4E-812D-E8DBECA9F58A}" srcOrd="0" destOrd="0" presId="urn:microsoft.com/office/officeart/2005/8/layout/hChevron3"/>
    <dgm:cxn modelId="{65AAE5D4-CCFC-434C-B4B3-4A1B8571728C}" srcId="{528DA0A6-EFB1-C547-BF17-2C4210DFA38B}" destId="{72A8AC91-9F36-4E41-B88A-2822BB273B9A}" srcOrd="3" destOrd="0" parTransId="{96D344AC-F099-4445-A583-14DC498B5773}" sibTransId="{2800BA30-705F-F040-9DD9-778226DAAADF}"/>
    <dgm:cxn modelId="{8A533ADB-F469-DB41-BB2F-A798EFDE1AA8}" type="presOf" srcId="{446C07BF-3221-D346-BAC1-FB4E88A02EC7}" destId="{43B1F8EC-4668-E94C-9A9D-76C7EB08BD52}" srcOrd="0" destOrd="0" presId="urn:microsoft.com/office/officeart/2005/8/layout/hChevron3"/>
    <dgm:cxn modelId="{C37799FA-DC5D-FD45-B785-AFC1202EB547}" srcId="{528DA0A6-EFB1-C547-BF17-2C4210DFA38B}" destId="{446C07BF-3221-D346-BAC1-FB4E88A02EC7}" srcOrd="1" destOrd="0" parTransId="{34D1920C-B0BD-B643-A681-BD611CD3996F}" sibTransId="{64F59A3A-E159-7041-B85C-93C0D79008FE}"/>
    <dgm:cxn modelId="{78B02289-32C6-CE48-9497-BE40203244F1}" type="presParOf" srcId="{208A38C8-D604-3748-9E92-7B54C3045B4B}" destId="{CAE58450-DD43-A240-AC5C-EC118311C4FB}" srcOrd="0" destOrd="0" presId="urn:microsoft.com/office/officeart/2005/8/layout/hChevron3"/>
    <dgm:cxn modelId="{7975C999-3BE5-9B48-B443-E7F9583735BE}" type="presParOf" srcId="{208A38C8-D604-3748-9E92-7B54C3045B4B}" destId="{C98D51C7-2C08-9C4A-B13F-3F8EAF1AE06E}" srcOrd="1" destOrd="0" presId="urn:microsoft.com/office/officeart/2005/8/layout/hChevron3"/>
    <dgm:cxn modelId="{A5153FB7-A16D-3440-A9BE-F829AB41B110}" type="presParOf" srcId="{208A38C8-D604-3748-9E92-7B54C3045B4B}" destId="{43B1F8EC-4668-E94C-9A9D-76C7EB08BD52}" srcOrd="2" destOrd="0" presId="urn:microsoft.com/office/officeart/2005/8/layout/hChevron3"/>
    <dgm:cxn modelId="{C96E2B6B-78B1-6A45-A2A6-EF208E5E699A}" type="presParOf" srcId="{208A38C8-D604-3748-9E92-7B54C3045B4B}" destId="{5B903EDA-E5F6-654E-8BFD-DC5083814358}" srcOrd="3" destOrd="0" presId="urn:microsoft.com/office/officeart/2005/8/layout/hChevron3"/>
    <dgm:cxn modelId="{64C49B40-20E3-914D-B658-1DC6978322FB}" type="presParOf" srcId="{208A38C8-D604-3748-9E92-7B54C3045B4B}" destId="{849C4C5E-64FE-0B4E-812D-E8DBECA9F58A}" srcOrd="4" destOrd="0" presId="urn:microsoft.com/office/officeart/2005/8/layout/hChevron3"/>
    <dgm:cxn modelId="{D7E43F30-1911-B040-B13A-EC0577FC4903}" type="presParOf" srcId="{208A38C8-D604-3748-9E92-7B54C3045B4B}" destId="{31A470A7-95DD-5842-97CE-60868934B5DC}" srcOrd="5" destOrd="0" presId="urn:microsoft.com/office/officeart/2005/8/layout/hChevron3"/>
    <dgm:cxn modelId="{01518262-7E6E-0642-B152-02B0A30E7EDD}" type="presParOf" srcId="{208A38C8-D604-3748-9E92-7B54C3045B4B}" destId="{0A1D7895-397E-614D-B815-D89CE560440B}" srcOrd="6" destOrd="0" presId="urn:microsoft.com/office/officeart/2005/8/layout/hChevron3"/>
    <dgm:cxn modelId="{FC8CE6D5-99B4-EA48-B5DB-A6C8659F8BF3}" type="presParOf" srcId="{208A38C8-D604-3748-9E92-7B54C3045B4B}" destId="{492B6779-F684-C74E-9D80-31BF4C20D5F5}" srcOrd="7" destOrd="0" presId="urn:microsoft.com/office/officeart/2005/8/layout/hChevron3"/>
    <dgm:cxn modelId="{72E98545-638F-BB40-8859-AE0409F53B35}" type="presParOf" srcId="{208A38C8-D604-3748-9E92-7B54C3045B4B}" destId="{E977E233-A397-664F-A3DD-104B8E807B5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DB7A8B-2911-3C49-99A4-30F288B956D4}">
      <dsp:nvSpPr>
        <dsp:cNvPr id="0" name=""/>
        <dsp:cNvSpPr/>
      </dsp:nvSpPr>
      <dsp:spPr>
        <a:xfrm>
          <a:off x="3983376" y="0"/>
          <a:ext cx="1915936" cy="191603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C2ED87-7FF9-A148-8066-91764F8C5F6F}">
      <dsp:nvSpPr>
        <dsp:cNvPr id="0" name=""/>
        <dsp:cNvSpPr/>
      </dsp:nvSpPr>
      <dsp:spPr>
        <a:xfrm>
          <a:off x="4331289" y="577370"/>
          <a:ext cx="1219391" cy="7674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4331289" y="577370"/>
        <a:ext cx="1219391" cy="767476"/>
      </dsp:txXfrm>
    </dsp:sp>
    <dsp:sp modelId="{9400AD2E-260E-C44D-9EF4-68F2573E4589}">
      <dsp:nvSpPr>
        <dsp:cNvPr id="0" name=""/>
        <dsp:cNvSpPr/>
      </dsp:nvSpPr>
      <dsp:spPr>
        <a:xfrm>
          <a:off x="3451112" y="1100883"/>
          <a:ext cx="1915936" cy="191603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BD92C-87C1-A84E-AC80-EC30FC64940A}">
      <dsp:nvSpPr>
        <dsp:cNvPr id="0" name=""/>
        <dsp:cNvSpPr/>
      </dsp:nvSpPr>
      <dsp:spPr>
        <a:xfrm>
          <a:off x="3871964" y="1797285"/>
          <a:ext cx="1069200" cy="534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3871964" y="1797285"/>
        <a:ext cx="1069200" cy="534361"/>
      </dsp:txXfrm>
    </dsp:sp>
    <dsp:sp modelId="{FCE68307-3386-9C4A-8A3C-EC96B0876209}">
      <dsp:nvSpPr>
        <dsp:cNvPr id="0" name=""/>
        <dsp:cNvSpPr/>
      </dsp:nvSpPr>
      <dsp:spPr>
        <a:xfrm>
          <a:off x="3983376" y="2206715"/>
          <a:ext cx="1915936" cy="1916032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F2C64-FFD8-DF41-A173-65B88A5F275A}">
      <dsp:nvSpPr>
        <dsp:cNvPr id="0" name=""/>
        <dsp:cNvSpPr/>
      </dsp:nvSpPr>
      <dsp:spPr>
        <a:xfrm>
          <a:off x="4406384" y="2900024"/>
          <a:ext cx="1069200" cy="534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406384" y="2900024"/>
        <a:ext cx="1069200" cy="534361"/>
      </dsp:txXfrm>
    </dsp:sp>
    <dsp:sp modelId="{A06E698A-0612-0544-A067-D37275038F90}">
      <dsp:nvSpPr>
        <dsp:cNvPr id="0" name=""/>
        <dsp:cNvSpPr/>
      </dsp:nvSpPr>
      <dsp:spPr>
        <a:xfrm>
          <a:off x="3451112" y="3309454"/>
          <a:ext cx="1915936" cy="191603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18BB95-AAF0-0341-AE3B-A24EF3BEECAF}">
      <dsp:nvSpPr>
        <dsp:cNvPr id="0" name=""/>
        <dsp:cNvSpPr/>
      </dsp:nvSpPr>
      <dsp:spPr>
        <a:xfrm>
          <a:off x="3871964" y="4003382"/>
          <a:ext cx="1069200" cy="534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Results and Discussion</a:t>
          </a:r>
        </a:p>
      </dsp:txBody>
      <dsp:txXfrm>
        <a:off x="3871964" y="4003382"/>
        <a:ext cx="1069200" cy="534361"/>
      </dsp:txXfrm>
    </dsp:sp>
    <dsp:sp modelId="{6E931D65-DECC-E94B-9F33-592AE408C221}">
      <dsp:nvSpPr>
        <dsp:cNvPr id="0" name=""/>
        <dsp:cNvSpPr/>
      </dsp:nvSpPr>
      <dsp:spPr>
        <a:xfrm>
          <a:off x="4119587" y="4537743"/>
          <a:ext cx="1646030" cy="164699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ACA11-77EA-F747-833D-6DBB9876DE1C}">
      <dsp:nvSpPr>
        <dsp:cNvPr id="0" name=""/>
        <dsp:cNvSpPr/>
      </dsp:nvSpPr>
      <dsp:spPr>
        <a:xfrm>
          <a:off x="4406384" y="5106739"/>
          <a:ext cx="1069200" cy="534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4406384" y="5106739"/>
        <a:ext cx="1069200" cy="5343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Methodology</a:t>
          </a:r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Results and Discussion</a:t>
          </a:r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Conclusion and Recommendations</a:t>
          </a:r>
        </a:p>
      </dsp:txBody>
      <dsp:txXfrm>
        <a:off x="9489286" y="0"/>
        <a:ext cx="2490777" cy="41433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Methodology</a:t>
          </a:r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Results and Discussion</a:t>
          </a:r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Conclusion and Recommendations</a:t>
          </a:r>
        </a:p>
      </dsp:txBody>
      <dsp:txXfrm>
        <a:off x="9489286" y="0"/>
        <a:ext cx="2490777" cy="41433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BAD8D-9675-464B-8F4F-8BA38579DCDA}">
      <dsp:nvSpPr>
        <dsp:cNvPr id="0" name=""/>
        <dsp:cNvSpPr/>
      </dsp:nvSpPr>
      <dsp:spPr>
        <a:xfrm>
          <a:off x="3286" y="1851990"/>
          <a:ext cx="1746379" cy="6623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Shannon and Pielou’s Evenness</a:t>
          </a:r>
        </a:p>
      </dsp:txBody>
      <dsp:txXfrm>
        <a:off x="3286" y="1851990"/>
        <a:ext cx="1746379" cy="662381"/>
      </dsp:txXfrm>
    </dsp:sp>
    <dsp:sp modelId="{9447F2E1-003B-724C-BD46-FD7C600A4F36}">
      <dsp:nvSpPr>
        <dsp:cNvPr id="0" name=""/>
        <dsp:cNvSpPr/>
      </dsp:nvSpPr>
      <dsp:spPr>
        <a:xfrm>
          <a:off x="3286" y="2514371"/>
          <a:ext cx="1746379" cy="104996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Diversity of public green spaces</a:t>
          </a:r>
        </a:p>
      </dsp:txBody>
      <dsp:txXfrm>
        <a:off x="3286" y="2514371"/>
        <a:ext cx="1746379" cy="1049962"/>
      </dsp:txXfrm>
    </dsp:sp>
    <dsp:sp modelId="{8078C686-43EF-419C-9746-8679C440CA73}">
      <dsp:nvSpPr>
        <dsp:cNvPr id="0" name=""/>
        <dsp:cNvSpPr/>
      </dsp:nvSpPr>
      <dsp:spPr>
        <a:xfrm>
          <a:off x="1994159" y="1851990"/>
          <a:ext cx="1746379" cy="662381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Gini coefficient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Lorenz curve</a:t>
          </a:r>
          <a:endParaRPr lang="en-US" sz="1500" kern="1200" dirty="0"/>
        </a:p>
      </dsp:txBody>
      <dsp:txXfrm>
        <a:off x="1994159" y="1851990"/>
        <a:ext cx="1746379" cy="662381"/>
      </dsp:txXfrm>
    </dsp:sp>
    <dsp:sp modelId="{D82C2813-4D06-4785-B54C-1AFAB17399D0}">
      <dsp:nvSpPr>
        <dsp:cNvPr id="0" name=""/>
        <dsp:cNvSpPr/>
      </dsp:nvSpPr>
      <dsp:spPr>
        <a:xfrm>
          <a:off x="1994159" y="2514371"/>
          <a:ext cx="1746379" cy="1049962"/>
        </a:xfrm>
        <a:prstGeom prst="rect">
          <a:avLst/>
        </a:prstGeom>
        <a:solidFill>
          <a:schemeClr val="accent5">
            <a:tint val="40000"/>
            <a:alpha val="90000"/>
            <a:hueOff val="-1347952"/>
            <a:satOff val="-4566"/>
            <a:lumOff val="-58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347952"/>
              <a:satOff val="-4566"/>
              <a:lumOff val="-5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Spatial distribution of public green spaces</a:t>
          </a:r>
          <a:endParaRPr lang="en-US" sz="1500" kern="1200" dirty="0"/>
        </a:p>
      </dsp:txBody>
      <dsp:txXfrm>
        <a:off x="1994159" y="2514371"/>
        <a:ext cx="1746379" cy="1049962"/>
      </dsp:txXfrm>
    </dsp:sp>
    <dsp:sp modelId="{B635140C-2637-4E37-81A7-156EFC1756D7}">
      <dsp:nvSpPr>
        <dsp:cNvPr id="0" name=""/>
        <dsp:cNvSpPr/>
      </dsp:nvSpPr>
      <dsp:spPr>
        <a:xfrm>
          <a:off x="3985032" y="1851990"/>
          <a:ext cx="1746379" cy="662381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m:rPr>
                    <m:sty m:val="p"/>
                  </m:rPr>
                  <a:rPr lang="en-GB" sz="1500" kern="1200" smtClean="0">
                    <a:latin typeface="Cambria Math" panose="02040503050406030204" pitchFamily="18" charset="0"/>
                  </a:rPr>
                  <m:t>D</m:t>
                </m:r>
                <m:r>
                  <a:rPr lang="en-GB" sz="1500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1500" i="1" kern="120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GB" sz="1500" i="1" kern="1200">
                        <a:latin typeface="Cambria Math" panose="02040503050406030204" pitchFamily="18" charset="0"/>
                      </a:rPr>
                      <m:t>𝑁</m:t>
                    </m:r>
                  </m:num>
                  <m:den>
                    <m:r>
                      <m:rPr>
                        <m:sty m:val="p"/>
                      </m:rPr>
                      <a:rPr lang="en-GB" sz="1500" kern="1200">
                        <a:latin typeface="Cambria Math" panose="02040503050406030204" pitchFamily="18" charset="0"/>
                      </a:rPr>
                      <m:t>S</m:t>
                    </m:r>
                  </m:den>
                </m:f>
              </m:oMath>
            </m:oMathPara>
          </a14:m>
          <a:endParaRPr lang="en-US" sz="1500" kern="1200"/>
        </a:p>
      </dsp:txBody>
      <dsp:txXfrm>
        <a:off x="3985032" y="1851990"/>
        <a:ext cx="1746379" cy="662381"/>
      </dsp:txXfrm>
    </dsp:sp>
    <dsp:sp modelId="{B46C94FD-02FF-4213-8028-AB50C2BF156C}">
      <dsp:nvSpPr>
        <dsp:cNvPr id="0" name=""/>
        <dsp:cNvSpPr/>
      </dsp:nvSpPr>
      <dsp:spPr>
        <a:xfrm>
          <a:off x="3985032" y="2514371"/>
          <a:ext cx="1746379" cy="1049962"/>
        </a:xfrm>
        <a:prstGeom prst="rect">
          <a:avLst/>
        </a:prstGeom>
        <a:solidFill>
          <a:schemeClr val="accent5">
            <a:tint val="40000"/>
            <a:alpha val="90000"/>
            <a:hueOff val="-2695905"/>
            <a:satOff val="-9133"/>
            <a:lumOff val="-117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695905"/>
              <a:satOff val="-9133"/>
              <a:lumOff val="-11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Density of public green spaces 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/>
        </a:p>
      </dsp:txBody>
      <dsp:txXfrm>
        <a:off x="3985032" y="2514371"/>
        <a:ext cx="1746379" cy="1049962"/>
      </dsp:txXfrm>
    </dsp:sp>
    <dsp:sp modelId="{7BA9B963-4B90-4681-BFC1-BF59519EE646}">
      <dsp:nvSpPr>
        <dsp:cNvPr id="0" name=""/>
        <dsp:cNvSpPr/>
      </dsp:nvSpPr>
      <dsp:spPr>
        <a:xfrm>
          <a:off x="5975905" y="1851990"/>
          <a:ext cx="1746379" cy="662381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lang="en-GB" sz="1500" kern="1200" smtClean="0">
                  <a:latin typeface="Cambria Math" panose="02040503050406030204" pitchFamily="18" charset="0"/>
                </a:rPr>
                <m:t>CR</m:t>
              </m:r>
              <m:r>
                <a:rPr lang="en-GB" sz="1500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en-US" sz="1500" i="1" kern="120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GB" sz="1500" i="1" kern="1200">
                      <a:latin typeface="Cambria Math" panose="02040503050406030204" pitchFamily="18" charset="0"/>
                    </a:rPr>
                    <m:t>𝑠</m:t>
                  </m:r>
                </m:num>
                <m:den>
                  <m:r>
                    <m:rPr>
                      <m:sty m:val="p"/>
                    </m:rPr>
                    <a:rPr lang="en-GB" sz="1500" kern="1200">
                      <a:latin typeface="Cambria Math" panose="02040503050406030204" pitchFamily="18" charset="0"/>
                    </a:rPr>
                    <m:t>S</m:t>
                  </m:r>
                </m:den>
              </m:f>
            </m:oMath>
          </a14:m>
          <a:r>
            <a:rPr lang="en-US" sz="1500" kern="1200"/>
            <a:t> * 100</a:t>
          </a:r>
        </a:p>
      </dsp:txBody>
      <dsp:txXfrm>
        <a:off x="5975905" y="1851990"/>
        <a:ext cx="1746379" cy="662381"/>
      </dsp:txXfrm>
    </dsp:sp>
    <dsp:sp modelId="{F972BC1C-D8B9-4A18-A941-7FA68B2BE012}">
      <dsp:nvSpPr>
        <dsp:cNvPr id="0" name=""/>
        <dsp:cNvSpPr/>
      </dsp:nvSpPr>
      <dsp:spPr>
        <a:xfrm>
          <a:off x="5975905" y="2514371"/>
          <a:ext cx="1746379" cy="1049962"/>
        </a:xfrm>
        <a:prstGeom prst="rect">
          <a:avLst/>
        </a:prstGeom>
        <a:solidFill>
          <a:schemeClr val="accent5">
            <a:tint val="40000"/>
            <a:alpha val="90000"/>
            <a:hueOff val="-4043857"/>
            <a:satOff val="-13699"/>
            <a:lumOff val="-175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043857"/>
              <a:satOff val="-13699"/>
              <a:lumOff val="-17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Rate of coverage of public green spaces</a:t>
          </a:r>
          <a:r>
            <a:rPr lang="en-US" sz="1500" kern="1200" dirty="0"/>
            <a:t> </a:t>
          </a:r>
        </a:p>
      </dsp:txBody>
      <dsp:txXfrm>
        <a:off x="5975905" y="2514371"/>
        <a:ext cx="1746379" cy="1049962"/>
      </dsp:txXfrm>
    </dsp:sp>
    <dsp:sp modelId="{4963925B-3FF2-49E8-ACB8-7B14217442D0}">
      <dsp:nvSpPr>
        <dsp:cNvPr id="0" name=""/>
        <dsp:cNvSpPr/>
      </dsp:nvSpPr>
      <dsp:spPr>
        <a:xfrm>
          <a:off x="7966778" y="1851990"/>
          <a:ext cx="1746379" cy="662381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GB" sz="1500" i="1" kern="1200" smtClean="0">
                    <a:latin typeface="Cambria Math" panose="02040503050406030204" pitchFamily="18" charset="0"/>
                  </a:rPr>
                  <m:t>𝑅𝐺𝑆</m:t>
                </m:r>
                <m:r>
                  <a:rPr lang="en-GB" sz="1500" kern="120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1500" i="1" kern="120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GB" sz="1500" i="1" kern="1200">
                        <a:latin typeface="Cambria Math" panose="02040503050406030204" pitchFamily="18" charset="0"/>
                      </a:rPr>
                      <m:t>𝑆</m:t>
                    </m:r>
                  </m:num>
                  <m:den>
                    <m:r>
                      <a:rPr lang="en-GB" sz="1500" i="1" kern="1200">
                        <a:latin typeface="Cambria Math" panose="02040503050406030204" pitchFamily="18" charset="0"/>
                      </a:rPr>
                      <m:t>𝑃𝑆</m:t>
                    </m:r>
                  </m:den>
                </m:f>
              </m:oMath>
            </m:oMathPara>
          </a14:m>
          <a:endParaRPr lang="en-US" sz="1500" kern="1200"/>
        </a:p>
      </dsp:txBody>
      <dsp:txXfrm>
        <a:off x="7966778" y="1851990"/>
        <a:ext cx="1746379" cy="662381"/>
      </dsp:txXfrm>
    </dsp:sp>
    <dsp:sp modelId="{8E8FAAD3-F361-4572-9EEE-5A0DA435B3BB}">
      <dsp:nvSpPr>
        <dsp:cNvPr id="0" name=""/>
        <dsp:cNvSpPr/>
      </dsp:nvSpPr>
      <dsp:spPr>
        <a:xfrm>
          <a:off x="7966778" y="2514371"/>
          <a:ext cx="1746379" cy="1049962"/>
        </a:xfrm>
        <a:prstGeom prst="rect">
          <a:avLst/>
        </a:prstGeom>
        <a:solidFill>
          <a:schemeClr val="accent5">
            <a:tint val="40000"/>
            <a:alpha val="90000"/>
            <a:hueOff val="-5391810"/>
            <a:satOff val="-18266"/>
            <a:lumOff val="-234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391810"/>
              <a:satOff val="-18266"/>
              <a:lumOff val="-23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Ratio green spaces per inhabitant</a:t>
          </a:r>
        </a:p>
      </dsp:txBody>
      <dsp:txXfrm>
        <a:off x="7966778" y="2514371"/>
        <a:ext cx="1746379" cy="1049962"/>
      </dsp:txXfrm>
    </dsp:sp>
    <dsp:sp modelId="{6D3FDD8B-B756-495C-91A4-6619ED97AB1A}">
      <dsp:nvSpPr>
        <dsp:cNvPr id="0" name=""/>
        <dsp:cNvSpPr/>
      </dsp:nvSpPr>
      <dsp:spPr>
        <a:xfrm>
          <a:off x="9957651" y="1851990"/>
          <a:ext cx="1746379" cy="662381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GB" sz="1500" i="1" kern="1200" smtClean="0">
                    <a:latin typeface="Cambria Math" panose="02040503050406030204" pitchFamily="18" charset="0"/>
                  </a:rPr>
                  <m:t>𝑁𝐷𝑉𝐼</m:t>
                </m:r>
                <m:r>
                  <a:rPr lang="en-GB" sz="150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1500" i="1" kern="120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GB" sz="1500" i="1" kern="1200">
                        <a:latin typeface="Cambria Math" panose="02040503050406030204" pitchFamily="18" charset="0"/>
                      </a:rPr>
                      <m:t>𝑁𝐼𝑅</m:t>
                    </m:r>
                    <m:r>
                      <a:rPr lang="en-GB" sz="1500" i="1" kern="120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500" i="1" kern="1200">
                        <a:latin typeface="Cambria Math" panose="02040503050406030204" pitchFamily="18" charset="0"/>
                      </a:rPr>
                      <m:t>𝑅</m:t>
                    </m:r>
                  </m:num>
                  <m:den>
                    <m:r>
                      <a:rPr lang="en-GB" sz="1500" i="1" kern="1200">
                        <a:latin typeface="Cambria Math" panose="02040503050406030204" pitchFamily="18" charset="0"/>
                      </a:rPr>
                      <m:t>𝑁𝐼𝑅</m:t>
                    </m:r>
                    <m:r>
                      <a:rPr lang="en-GB" sz="1500" i="1" kern="12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500" i="1" kern="1200">
                        <a:latin typeface="Cambria Math" panose="02040503050406030204" pitchFamily="18" charset="0"/>
                      </a:rPr>
                      <m:t>𝑅</m:t>
                    </m:r>
                  </m:den>
                </m:f>
              </m:oMath>
            </m:oMathPara>
          </a14:m>
          <a:endParaRPr lang="en-US" sz="1500" kern="1200"/>
        </a:p>
      </dsp:txBody>
      <dsp:txXfrm>
        <a:off x="9957651" y="1851990"/>
        <a:ext cx="1746379" cy="662381"/>
      </dsp:txXfrm>
    </dsp:sp>
    <dsp:sp modelId="{2D1DB726-3D96-4B09-9B52-B3B71717026A}">
      <dsp:nvSpPr>
        <dsp:cNvPr id="0" name=""/>
        <dsp:cNvSpPr/>
      </dsp:nvSpPr>
      <dsp:spPr>
        <a:xfrm>
          <a:off x="9957651" y="2514371"/>
          <a:ext cx="1746379" cy="1049962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Quality of public green spaces using NDVI</a:t>
          </a:r>
          <a:endParaRPr lang="en-US" sz="1500" kern="1200" dirty="0"/>
        </a:p>
      </dsp:txBody>
      <dsp:txXfrm>
        <a:off x="9957651" y="2514371"/>
        <a:ext cx="1746379" cy="104996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Methodology</a:t>
          </a:r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Results and Discussion</a:t>
          </a:r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Conclusion and Recommendations</a:t>
          </a:r>
        </a:p>
      </dsp:txBody>
      <dsp:txXfrm>
        <a:off x="9489286" y="0"/>
        <a:ext cx="2490777" cy="41433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373D8-F330-E644-9191-A0ED7B532EEB}">
      <dsp:nvSpPr>
        <dsp:cNvPr id="0" name=""/>
        <dsp:cNvSpPr/>
      </dsp:nvSpPr>
      <dsp:spPr>
        <a:xfrm>
          <a:off x="2910824" y="1956341"/>
          <a:ext cx="1600542" cy="761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085"/>
              </a:lnTo>
              <a:lnTo>
                <a:pt x="1600542" y="519085"/>
              </a:lnTo>
              <a:lnTo>
                <a:pt x="1600542" y="76171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FE93B0-DB2C-B146-B58F-2C007FAB59EE}">
      <dsp:nvSpPr>
        <dsp:cNvPr id="0" name=""/>
        <dsp:cNvSpPr/>
      </dsp:nvSpPr>
      <dsp:spPr>
        <a:xfrm>
          <a:off x="1310281" y="1956341"/>
          <a:ext cx="1600542" cy="761712"/>
        </a:xfrm>
        <a:custGeom>
          <a:avLst/>
          <a:gdLst/>
          <a:ahLst/>
          <a:cxnLst/>
          <a:rect l="0" t="0" r="0" b="0"/>
          <a:pathLst>
            <a:path>
              <a:moveTo>
                <a:pt x="1600542" y="0"/>
              </a:moveTo>
              <a:lnTo>
                <a:pt x="1600542" y="519085"/>
              </a:lnTo>
              <a:lnTo>
                <a:pt x="0" y="519085"/>
              </a:lnTo>
              <a:lnTo>
                <a:pt x="0" y="76171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958F53-37A7-A340-9E00-246651C441D7}">
      <dsp:nvSpPr>
        <dsp:cNvPr id="0" name=""/>
        <dsp:cNvSpPr/>
      </dsp:nvSpPr>
      <dsp:spPr>
        <a:xfrm>
          <a:off x="1601289" y="293231"/>
          <a:ext cx="2619070" cy="1663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E46376A-6844-934C-8E76-0A197BAB3819}">
      <dsp:nvSpPr>
        <dsp:cNvPr id="0" name=""/>
        <dsp:cNvSpPr/>
      </dsp:nvSpPr>
      <dsp:spPr>
        <a:xfrm>
          <a:off x="1892296" y="569689"/>
          <a:ext cx="2619070" cy="16631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</a:rPr>
            <a:t>Factors of degradation</a:t>
          </a:r>
        </a:p>
      </dsp:txBody>
      <dsp:txXfrm>
        <a:off x="1941007" y="618400"/>
        <a:ext cx="2521648" cy="1565687"/>
      </dsp:txXfrm>
    </dsp:sp>
    <dsp:sp modelId="{0EF5C8AF-CCEF-9841-B636-E214180D2436}">
      <dsp:nvSpPr>
        <dsp:cNvPr id="0" name=""/>
        <dsp:cNvSpPr/>
      </dsp:nvSpPr>
      <dsp:spPr>
        <a:xfrm>
          <a:off x="746" y="2718054"/>
          <a:ext cx="2619070" cy="1663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41AF1F7-861F-1347-B882-5A256EBE8E6C}">
      <dsp:nvSpPr>
        <dsp:cNvPr id="0" name=""/>
        <dsp:cNvSpPr/>
      </dsp:nvSpPr>
      <dsp:spPr>
        <a:xfrm>
          <a:off x="291753" y="2994511"/>
          <a:ext cx="2619070" cy="16631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</a:rPr>
            <a:t>Descriptive analysis</a:t>
          </a:r>
        </a:p>
      </dsp:txBody>
      <dsp:txXfrm>
        <a:off x="340464" y="3043222"/>
        <a:ext cx="2521648" cy="1565687"/>
      </dsp:txXfrm>
    </dsp:sp>
    <dsp:sp modelId="{7958B2E5-1E5B-9A41-A82C-976AFF3DD910}">
      <dsp:nvSpPr>
        <dsp:cNvPr id="0" name=""/>
        <dsp:cNvSpPr/>
      </dsp:nvSpPr>
      <dsp:spPr>
        <a:xfrm>
          <a:off x="3201831" y="2718054"/>
          <a:ext cx="2619070" cy="1663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CE53EF-C1E5-F64A-AD21-41DCBE41788F}">
      <dsp:nvSpPr>
        <dsp:cNvPr id="0" name=""/>
        <dsp:cNvSpPr/>
      </dsp:nvSpPr>
      <dsp:spPr>
        <a:xfrm>
          <a:off x="3492839" y="2994511"/>
          <a:ext cx="2619070" cy="16631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</a:rPr>
            <a:t>Content analysis through word cloud</a:t>
          </a:r>
        </a:p>
      </dsp:txBody>
      <dsp:txXfrm>
        <a:off x="3541550" y="3043222"/>
        <a:ext cx="2521648" cy="156568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Methodology</a:t>
          </a:r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Results and Discussion</a:t>
          </a:r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Conclusion and Recommendations</a:t>
          </a:r>
        </a:p>
      </dsp:txBody>
      <dsp:txXfrm>
        <a:off x="9489286" y="0"/>
        <a:ext cx="2490777" cy="41433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053F7-0DCB-472D-AE41-D48915FF0933}">
      <dsp:nvSpPr>
        <dsp:cNvPr id="0" name=""/>
        <dsp:cNvSpPr/>
      </dsp:nvSpPr>
      <dsp:spPr>
        <a:xfrm>
          <a:off x="2548590" y="3082475"/>
          <a:ext cx="2350754" cy="235075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100" kern="1200"/>
            <a:t>InVEST Models</a:t>
          </a:r>
          <a:endParaRPr lang="en-US" sz="4100" kern="1200" dirty="0"/>
        </a:p>
      </dsp:txBody>
      <dsp:txXfrm>
        <a:off x="2892850" y="3426735"/>
        <a:ext cx="1662234" cy="1662234"/>
      </dsp:txXfrm>
    </dsp:sp>
    <dsp:sp modelId="{435F5065-6802-4F25-A11B-B09286ACF54C}">
      <dsp:nvSpPr>
        <dsp:cNvPr id="0" name=""/>
        <dsp:cNvSpPr/>
      </dsp:nvSpPr>
      <dsp:spPr>
        <a:xfrm rot="12900000">
          <a:off x="945225" y="2641329"/>
          <a:ext cx="1897025" cy="66996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09CD00-DC46-4991-A69F-041152D92EC2}">
      <dsp:nvSpPr>
        <dsp:cNvPr id="0" name=""/>
        <dsp:cNvSpPr/>
      </dsp:nvSpPr>
      <dsp:spPr>
        <a:xfrm>
          <a:off x="153" y="1538980"/>
          <a:ext cx="2233217" cy="1786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Carbon storage and sequestration</a:t>
          </a:r>
          <a:endParaRPr lang="en-US" sz="2800" kern="1200" dirty="0"/>
        </a:p>
      </dsp:txBody>
      <dsp:txXfrm>
        <a:off x="52480" y="1591307"/>
        <a:ext cx="2128563" cy="1681919"/>
      </dsp:txXfrm>
    </dsp:sp>
    <dsp:sp modelId="{B6D226FE-7352-4D21-80DD-33C186602020}">
      <dsp:nvSpPr>
        <dsp:cNvPr id="0" name=""/>
        <dsp:cNvSpPr/>
      </dsp:nvSpPr>
      <dsp:spPr>
        <a:xfrm rot="16200000">
          <a:off x="2775455" y="1688571"/>
          <a:ext cx="1897025" cy="66996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811EDE4-AAC1-46AF-914F-A2D07B60DED2}">
      <dsp:nvSpPr>
        <dsp:cNvPr id="0" name=""/>
        <dsp:cNvSpPr/>
      </dsp:nvSpPr>
      <dsp:spPr>
        <a:xfrm>
          <a:off x="2607359" y="181754"/>
          <a:ext cx="2233217" cy="1786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Urban flood risk mitigation </a:t>
          </a:r>
          <a:endParaRPr lang="en-US" sz="2800" kern="1200" dirty="0"/>
        </a:p>
      </dsp:txBody>
      <dsp:txXfrm>
        <a:off x="2659686" y="234081"/>
        <a:ext cx="2128563" cy="1681919"/>
      </dsp:txXfrm>
    </dsp:sp>
    <dsp:sp modelId="{D46CA9C6-EBA8-404F-A19C-3949E5F1C859}">
      <dsp:nvSpPr>
        <dsp:cNvPr id="0" name=""/>
        <dsp:cNvSpPr/>
      </dsp:nvSpPr>
      <dsp:spPr>
        <a:xfrm rot="19500000">
          <a:off x="4605685" y="2641329"/>
          <a:ext cx="1897025" cy="66996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D62C801-647E-4F9E-A8C7-415B749D7B19}">
      <dsp:nvSpPr>
        <dsp:cNvPr id="0" name=""/>
        <dsp:cNvSpPr/>
      </dsp:nvSpPr>
      <dsp:spPr>
        <a:xfrm>
          <a:off x="5214565" y="1538980"/>
          <a:ext cx="2233217" cy="1786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Urban cooling</a:t>
          </a:r>
          <a:endParaRPr lang="en-US" sz="2800" kern="1200" dirty="0"/>
        </a:p>
      </dsp:txBody>
      <dsp:txXfrm>
        <a:off x="5266892" y="1591307"/>
        <a:ext cx="2128563" cy="168191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Methodology</a:t>
          </a:r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Results and Discussion</a:t>
          </a:r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Conclusion and Recommendations</a:t>
          </a:r>
        </a:p>
      </dsp:txBody>
      <dsp:txXfrm>
        <a:off x="9489286" y="0"/>
        <a:ext cx="2490777" cy="41433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EDBD4D-2B0F-4785-9269-9B6A9D25E055}">
      <dsp:nvSpPr>
        <dsp:cNvPr id="0" name=""/>
        <dsp:cNvSpPr/>
      </dsp:nvSpPr>
      <dsp:spPr>
        <a:xfrm>
          <a:off x="3944459" y="1705830"/>
          <a:ext cx="258011" cy="1130337"/>
        </a:xfrm>
        <a:custGeom>
          <a:avLst/>
          <a:gdLst/>
          <a:ahLst/>
          <a:cxnLst/>
          <a:rect l="0" t="0" r="0" b="0"/>
          <a:pathLst>
            <a:path>
              <a:moveTo>
                <a:pt x="258011" y="0"/>
              </a:moveTo>
              <a:lnTo>
                <a:pt x="258011" y="1130337"/>
              </a:lnTo>
              <a:lnTo>
                <a:pt x="0" y="1130337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6BF62-F3A8-4D06-99D1-81A1F8F082C6}">
      <dsp:nvSpPr>
        <dsp:cNvPr id="0" name=""/>
        <dsp:cNvSpPr/>
      </dsp:nvSpPr>
      <dsp:spPr>
        <a:xfrm>
          <a:off x="4202471" y="1705830"/>
          <a:ext cx="2973279" cy="22606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2663"/>
              </a:lnTo>
              <a:lnTo>
                <a:pt x="2973279" y="2002663"/>
              </a:lnTo>
              <a:lnTo>
                <a:pt x="2973279" y="2260674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7A627-5171-481B-AD2E-E52777785F86}">
      <dsp:nvSpPr>
        <dsp:cNvPr id="0" name=""/>
        <dsp:cNvSpPr/>
      </dsp:nvSpPr>
      <dsp:spPr>
        <a:xfrm>
          <a:off x="4156751" y="1705830"/>
          <a:ext cx="91440" cy="22606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0674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0C39B1-3835-49BC-AC24-7D952F848B8B}">
      <dsp:nvSpPr>
        <dsp:cNvPr id="0" name=""/>
        <dsp:cNvSpPr/>
      </dsp:nvSpPr>
      <dsp:spPr>
        <a:xfrm>
          <a:off x="1229191" y="1705830"/>
          <a:ext cx="2973279" cy="2260674"/>
        </a:xfrm>
        <a:custGeom>
          <a:avLst/>
          <a:gdLst/>
          <a:ahLst/>
          <a:cxnLst/>
          <a:rect l="0" t="0" r="0" b="0"/>
          <a:pathLst>
            <a:path>
              <a:moveTo>
                <a:pt x="2973279" y="0"/>
              </a:moveTo>
              <a:lnTo>
                <a:pt x="2973279" y="2002663"/>
              </a:lnTo>
              <a:lnTo>
                <a:pt x="0" y="2002663"/>
              </a:lnTo>
              <a:lnTo>
                <a:pt x="0" y="2260674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194CCA-213E-49CE-93CA-6E6D28BDAC02}">
      <dsp:nvSpPr>
        <dsp:cNvPr id="0" name=""/>
        <dsp:cNvSpPr/>
      </dsp:nvSpPr>
      <dsp:spPr>
        <a:xfrm>
          <a:off x="2973843" y="477202"/>
          <a:ext cx="2457255" cy="12286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rgbClr val="FFC000"/>
              </a:solidFill>
              <a:latin typeface="+mj-lt"/>
            </a:rPr>
            <a:t>MCA approach</a:t>
          </a:r>
          <a:endParaRPr lang="en-US" sz="2800" b="1" kern="1200" dirty="0">
            <a:solidFill>
              <a:srgbClr val="FFC000"/>
            </a:solidFill>
            <a:latin typeface="+mj-lt"/>
          </a:endParaRPr>
        </a:p>
      </dsp:txBody>
      <dsp:txXfrm>
        <a:off x="2973843" y="477202"/>
        <a:ext cx="2457255" cy="1228627"/>
      </dsp:txXfrm>
    </dsp:sp>
    <dsp:sp modelId="{1B9FE86F-7330-4AC9-B45A-83ADA72E54E8}">
      <dsp:nvSpPr>
        <dsp:cNvPr id="0" name=""/>
        <dsp:cNvSpPr/>
      </dsp:nvSpPr>
      <dsp:spPr>
        <a:xfrm>
          <a:off x="564" y="3966504"/>
          <a:ext cx="2457255" cy="12286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rgbClr val="7030A0"/>
              </a:solidFill>
              <a:latin typeface="+mj-lt"/>
            </a:rPr>
            <a:t>Standardisation and mapping criteria</a:t>
          </a:r>
          <a:endParaRPr lang="en-US" sz="2800" kern="1200" dirty="0">
            <a:solidFill>
              <a:srgbClr val="7030A0"/>
            </a:solidFill>
            <a:latin typeface="+mj-lt"/>
          </a:endParaRPr>
        </a:p>
      </dsp:txBody>
      <dsp:txXfrm>
        <a:off x="564" y="3966504"/>
        <a:ext cx="2457255" cy="1228627"/>
      </dsp:txXfrm>
    </dsp:sp>
    <dsp:sp modelId="{3D2C7244-904F-4D81-B0F4-9E3B5D2405FE}">
      <dsp:nvSpPr>
        <dsp:cNvPr id="0" name=""/>
        <dsp:cNvSpPr/>
      </dsp:nvSpPr>
      <dsp:spPr>
        <a:xfrm>
          <a:off x="2973843" y="3966504"/>
          <a:ext cx="2457255" cy="12286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chemeClr val="accent2">
                  <a:lumMod val="75000"/>
                </a:schemeClr>
              </a:solidFill>
              <a:latin typeface="+mj-lt"/>
            </a:rPr>
            <a:t>Calculating the weight of the criteria (AHP)</a:t>
          </a:r>
          <a:endParaRPr lang="en-US" sz="2800" kern="1200" dirty="0">
            <a:solidFill>
              <a:schemeClr val="accent2">
                <a:lumMod val="75000"/>
              </a:schemeClr>
            </a:solidFill>
            <a:latin typeface="+mj-lt"/>
          </a:endParaRPr>
        </a:p>
      </dsp:txBody>
      <dsp:txXfrm>
        <a:off x="2973843" y="3966504"/>
        <a:ext cx="2457255" cy="1228627"/>
      </dsp:txXfrm>
    </dsp:sp>
    <dsp:sp modelId="{79945B96-52B4-4D90-B5CE-24EA33F568BA}">
      <dsp:nvSpPr>
        <dsp:cNvPr id="0" name=""/>
        <dsp:cNvSpPr/>
      </dsp:nvSpPr>
      <dsp:spPr>
        <a:xfrm>
          <a:off x="5947122" y="3966504"/>
          <a:ext cx="2457255" cy="12286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chemeClr val="accent6">
                  <a:lumMod val="75000"/>
                </a:schemeClr>
              </a:solidFill>
              <a:latin typeface="+mj-lt"/>
            </a:rPr>
            <a:t>Weighted overlay</a:t>
          </a:r>
          <a:endParaRPr lang="en-US" sz="2800" kern="1200" dirty="0">
            <a:solidFill>
              <a:schemeClr val="accent6">
                <a:lumMod val="75000"/>
              </a:schemeClr>
            </a:solidFill>
            <a:latin typeface="+mj-lt"/>
          </a:endParaRPr>
        </a:p>
      </dsp:txBody>
      <dsp:txXfrm>
        <a:off x="5947122" y="3966504"/>
        <a:ext cx="2457255" cy="1228627"/>
      </dsp:txXfrm>
    </dsp:sp>
    <dsp:sp modelId="{434DEF6D-BAB0-4B49-A224-43A621781DB8}">
      <dsp:nvSpPr>
        <dsp:cNvPr id="0" name=""/>
        <dsp:cNvSpPr/>
      </dsp:nvSpPr>
      <dsp:spPr>
        <a:xfrm>
          <a:off x="1487203" y="2221853"/>
          <a:ext cx="2457255" cy="12286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chemeClr val="accent5"/>
              </a:solidFill>
              <a:latin typeface="+mj-lt"/>
            </a:rPr>
            <a:t>Determination of criteria and sub-criteria</a:t>
          </a:r>
          <a:endParaRPr lang="en-US" sz="2800" kern="1200" dirty="0">
            <a:solidFill>
              <a:schemeClr val="accent5"/>
            </a:solidFill>
            <a:latin typeface="+mj-lt"/>
          </a:endParaRPr>
        </a:p>
      </dsp:txBody>
      <dsp:txXfrm>
        <a:off x="1487203" y="2221853"/>
        <a:ext cx="2457255" cy="122862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745" y="0"/>
          <a:ext cx="2815828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745" y="0"/>
        <a:ext cx="2712244" cy="414338"/>
      </dsp:txXfrm>
    </dsp:sp>
    <dsp:sp modelId="{43B1F8EC-4668-E94C-9A9D-76C7EB08BD52}">
      <dsp:nvSpPr>
        <dsp:cNvPr id="0" name=""/>
        <dsp:cNvSpPr/>
      </dsp:nvSpPr>
      <dsp:spPr>
        <a:xfrm>
          <a:off x="2253408" y="0"/>
          <a:ext cx="2815828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460577" y="0"/>
        <a:ext cx="2401490" cy="414338"/>
      </dsp:txXfrm>
    </dsp:sp>
    <dsp:sp modelId="{849C4C5E-64FE-0B4E-812D-E8DBECA9F58A}">
      <dsp:nvSpPr>
        <dsp:cNvPr id="0" name=""/>
        <dsp:cNvSpPr/>
      </dsp:nvSpPr>
      <dsp:spPr>
        <a:xfrm>
          <a:off x="4506070" y="0"/>
          <a:ext cx="2815828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chemeClr val="bg1"/>
              </a:solidFill>
              <a:latin typeface="+mj-lt"/>
            </a:rPr>
            <a:t>Methodology</a:t>
          </a:r>
          <a:endParaRPr lang="en-GB" sz="1200" b="1" kern="1200" dirty="0">
            <a:solidFill>
              <a:schemeClr val="bg1"/>
            </a:solidFill>
            <a:latin typeface="+mj-lt"/>
          </a:endParaRPr>
        </a:p>
      </dsp:txBody>
      <dsp:txXfrm>
        <a:off x="4713239" y="0"/>
        <a:ext cx="2401490" cy="414338"/>
      </dsp:txXfrm>
    </dsp:sp>
    <dsp:sp modelId="{0A1D7895-397E-614D-B815-D89CE560440B}">
      <dsp:nvSpPr>
        <dsp:cNvPr id="0" name=""/>
        <dsp:cNvSpPr/>
      </dsp:nvSpPr>
      <dsp:spPr>
        <a:xfrm>
          <a:off x="6758733" y="0"/>
          <a:ext cx="3174085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965902" y="0"/>
        <a:ext cx="2759747" cy="414338"/>
      </dsp:txXfrm>
    </dsp:sp>
    <dsp:sp modelId="{E977E233-A397-664F-A3DD-104B8E807B5B}">
      <dsp:nvSpPr>
        <dsp:cNvPr id="0" name=""/>
        <dsp:cNvSpPr/>
      </dsp:nvSpPr>
      <dsp:spPr>
        <a:xfrm>
          <a:off x="9369653" y="0"/>
          <a:ext cx="2821600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Conclusion and Recommendations</a:t>
          </a:r>
        </a:p>
      </dsp:txBody>
      <dsp:txXfrm>
        <a:off x="9576822" y="0"/>
        <a:ext cx="2407262" cy="4143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Introduction</a:t>
          </a:r>
          <a:endParaRPr lang="en-GB" sz="1300" b="1" kern="1200" dirty="0">
            <a:solidFill>
              <a:schemeClr val="tx1"/>
            </a:solidFill>
          </a:endParaRP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Literature</a:t>
          </a:r>
          <a:r>
            <a:rPr lang="en-GB" sz="1300" kern="1200" dirty="0"/>
            <a:t> </a:t>
          </a:r>
          <a:r>
            <a:rPr lang="en-GB" sz="1400" kern="1200" dirty="0"/>
            <a:t>Review</a:t>
          </a:r>
          <a:endParaRPr lang="en-GB" sz="1300" kern="1200" dirty="0"/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Methodology</a:t>
          </a:r>
          <a:endParaRPr lang="en-GB" sz="1300" kern="1200" dirty="0"/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Results</a:t>
          </a:r>
          <a:r>
            <a:rPr lang="en-GB" sz="1200" kern="1200" dirty="0"/>
            <a:t> </a:t>
          </a:r>
          <a:r>
            <a:rPr lang="en-GB" sz="1400" kern="1200" dirty="0"/>
            <a:t>and</a:t>
          </a:r>
          <a:r>
            <a:rPr lang="en-GB" sz="1200" kern="1200" dirty="0"/>
            <a:t> </a:t>
          </a:r>
          <a:r>
            <a:rPr lang="en-GB" sz="1400" kern="1200" dirty="0"/>
            <a:t>Discussion</a:t>
          </a:r>
          <a:endParaRPr lang="en-GB" sz="1200" kern="1200" dirty="0"/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Conclusion</a:t>
          </a:r>
          <a:r>
            <a:rPr lang="en-GB" sz="1200" kern="1200" dirty="0"/>
            <a:t> </a:t>
          </a:r>
          <a:r>
            <a:rPr lang="en-GB" sz="1400" kern="1200" dirty="0"/>
            <a:t>and</a:t>
          </a:r>
          <a:r>
            <a:rPr lang="en-GB" sz="1200" kern="1200" dirty="0"/>
            <a:t> </a:t>
          </a:r>
          <a:r>
            <a:rPr lang="en-GB" sz="1400" kern="1200" dirty="0"/>
            <a:t>Recommendations</a:t>
          </a:r>
          <a:endParaRPr lang="en-GB" sz="1200" kern="1200" dirty="0"/>
        </a:p>
      </dsp:txBody>
      <dsp:txXfrm>
        <a:off x="9489286" y="0"/>
        <a:ext cx="2490777" cy="41433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254" y="0"/>
          <a:ext cx="2768203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254" y="0"/>
        <a:ext cx="2664619" cy="414338"/>
      </dsp:txXfrm>
    </dsp:sp>
    <dsp:sp modelId="{43B1F8EC-4668-E94C-9A9D-76C7EB08BD52}">
      <dsp:nvSpPr>
        <dsp:cNvPr id="0" name=""/>
        <dsp:cNvSpPr/>
      </dsp:nvSpPr>
      <dsp:spPr>
        <a:xfrm>
          <a:off x="2217816" y="0"/>
          <a:ext cx="276820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424985" y="0"/>
        <a:ext cx="2353865" cy="414338"/>
      </dsp:txXfrm>
    </dsp:sp>
    <dsp:sp modelId="{849C4C5E-64FE-0B4E-812D-E8DBECA9F58A}">
      <dsp:nvSpPr>
        <dsp:cNvPr id="0" name=""/>
        <dsp:cNvSpPr/>
      </dsp:nvSpPr>
      <dsp:spPr>
        <a:xfrm>
          <a:off x="4432379" y="0"/>
          <a:ext cx="276820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639548" y="0"/>
        <a:ext cx="2353865" cy="414338"/>
      </dsp:txXfrm>
    </dsp:sp>
    <dsp:sp modelId="{0A1D7895-397E-614D-B815-D89CE560440B}">
      <dsp:nvSpPr>
        <dsp:cNvPr id="0" name=""/>
        <dsp:cNvSpPr/>
      </dsp:nvSpPr>
      <dsp:spPr>
        <a:xfrm>
          <a:off x="6646941" y="0"/>
          <a:ext cx="3321566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854110" y="0"/>
        <a:ext cx="2907228" cy="414338"/>
      </dsp:txXfrm>
    </dsp:sp>
    <dsp:sp modelId="{E977E233-A397-664F-A3DD-104B8E807B5B}">
      <dsp:nvSpPr>
        <dsp:cNvPr id="0" name=""/>
        <dsp:cNvSpPr/>
      </dsp:nvSpPr>
      <dsp:spPr>
        <a:xfrm>
          <a:off x="9414867" y="0"/>
          <a:ext cx="2773877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622036" y="0"/>
        <a:ext cx="2359539" cy="41433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Introduction</a:t>
          </a:r>
          <a:endParaRPr lang="en-GB" sz="1300" b="1" kern="1200" dirty="0">
            <a:solidFill>
              <a:schemeClr val="tx1"/>
            </a:solidFill>
          </a:endParaRP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Literature</a:t>
          </a:r>
          <a:r>
            <a:rPr lang="en-GB" sz="1200" kern="1200" dirty="0"/>
            <a:t> </a:t>
          </a:r>
          <a:r>
            <a:rPr lang="en-GB" sz="1400" kern="1200" dirty="0"/>
            <a:t>Review</a:t>
          </a:r>
          <a:endParaRPr lang="en-GB" sz="1200" kern="1200" dirty="0"/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Methodology</a:t>
          </a:r>
          <a:endParaRPr lang="en-GB" sz="1200" kern="1200" dirty="0"/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Results</a:t>
          </a:r>
          <a:r>
            <a:rPr lang="en-GB" sz="1200" kern="1200" dirty="0"/>
            <a:t> </a:t>
          </a:r>
          <a:r>
            <a:rPr lang="en-GB" sz="1400" kern="1200" dirty="0"/>
            <a:t>and</a:t>
          </a:r>
          <a:r>
            <a:rPr lang="en-GB" sz="1200" kern="1200" dirty="0"/>
            <a:t> </a:t>
          </a:r>
          <a:r>
            <a:rPr lang="en-GB" sz="1400" kern="1200" dirty="0"/>
            <a:t>Discussion</a:t>
          </a:r>
          <a:endParaRPr lang="en-GB" sz="1200" kern="1200" dirty="0"/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Conclusion</a:t>
          </a:r>
          <a:r>
            <a:rPr lang="en-GB" sz="1200" kern="1200" dirty="0"/>
            <a:t> </a:t>
          </a:r>
          <a:r>
            <a:rPr lang="en-GB" sz="1400" kern="1200" dirty="0"/>
            <a:t>and</a:t>
          </a:r>
          <a:r>
            <a:rPr lang="en-GB" sz="1200" kern="1200" dirty="0"/>
            <a:t> </a:t>
          </a:r>
          <a:r>
            <a:rPr lang="en-GB" sz="1400" kern="1200" dirty="0"/>
            <a:t>Recommendations</a:t>
          </a:r>
          <a:endParaRPr lang="en-GB" sz="1200" kern="1200" dirty="0"/>
        </a:p>
      </dsp:txBody>
      <dsp:txXfrm>
        <a:off x="9489286" y="0"/>
        <a:ext cx="2490777" cy="41433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3946" y="0"/>
          <a:ext cx="2684859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Introduction</a:t>
          </a:r>
        </a:p>
      </dsp:txBody>
      <dsp:txXfrm>
        <a:off x="3946" y="0"/>
        <a:ext cx="2581275" cy="414338"/>
      </dsp:txXfrm>
    </dsp:sp>
    <dsp:sp modelId="{43B1F8EC-4668-E94C-9A9D-76C7EB08BD52}">
      <dsp:nvSpPr>
        <dsp:cNvPr id="0" name=""/>
        <dsp:cNvSpPr/>
      </dsp:nvSpPr>
      <dsp:spPr>
        <a:xfrm>
          <a:off x="2151834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Literature Review</a:t>
          </a:r>
        </a:p>
      </dsp:txBody>
      <dsp:txXfrm>
        <a:off x="2359003" y="0"/>
        <a:ext cx="2270521" cy="414338"/>
      </dsp:txXfrm>
    </dsp:sp>
    <dsp:sp modelId="{849C4C5E-64FE-0B4E-812D-E8DBECA9F58A}">
      <dsp:nvSpPr>
        <dsp:cNvPr id="0" name=""/>
        <dsp:cNvSpPr/>
      </dsp:nvSpPr>
      <dsp:spPr>
        <a:xfrm>
          <a:off x="4299721" y="0"/>
          <a:ext cx="268485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Methodology</a:t>
          </a:r>
        </a:p>
      </dsp:txBody>
      <dsp:txXfrm>
        <a:off x="4506890" y="0"/>
        <a:ext cx="2270521" cy="414338"/>
      </dsp:txXfrm>
    </dsp:sp>
    <dsp:sp modelId="{0A1D7895-397E-614D-B815-D89CE560440B}">
      <dsp:nvSpPr>
        <dsp:cNvPr id="0" name=""/>
        <dsp:cNvSpPr/>
      </dsp:nvSpPr>
      <dsp:spPr>
        <a:xfrm>
          <a:off x="6447609" y="0"/>
          <a:ext cx="3587052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Results and Discussion</a:t>
          </a:r>
        </a:p>
      </dsp:txBody>
      <dsp:txXfrm>
        <a:off x="6654778" y="0"/>
        <a:ext cx="3172714" cy="414338"/>
      </dsp:txXfrm>
    </dsp:sp>
    <dsp:sp modelId="{E977E233-A397-664F-A3DD-104B8E807B5B}">
      <dsp:nvSpPr>
        <dsp:cNvPr id="0" name=""/>
        <dsp:cNvSpPr/>
      </dsp:nvSpPr>
      <dsp:spPr>
        <a:xfrm>
          <a:off x="9497689" y="0"/>
          <a:ext cx="2690363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Conclusion and Recommendations</a:t>
          </a:r>
        </a:p>
      </dsp:txBody>
      <dsp:txXfrm>
        <a:off x="9704858" y="0"/>
        <a:ext cx="2276025" cy="41433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810" y="0"/>
          <a:ext cx="2696765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810" y="0"/>
        <a:ext cx="2593181" cy="414338"/>
      </dsp:txXfrm>
    </dsp:sp>
    <dsp:sp modelId="{43B1F8EC-4668-E94C-9A9D-76C7EB08BD52}">
      <dsp:nvSpPr>
        <dsp:cNvPr id="0" name=""/>
        <dsp:cNvSpPr/>
      </dsp:nvSpPr>
      <dsp:spPr>
        <a:xfrm>
          <a:off x="2158223" y="0"/>
          <a:ext cx="269676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365392" y="0"/>
        <a:ext cx="2282427" cy="414338"/>
      </dsp:txXfrm>
    </dsp:sp>
    <dsp:sp modelId="{849C4C5E-64FE-0B4E-812D-E8DBECA9F58A}">
      <dsp:nvSpPr>
        <dsp:cNvPr id="0" name=""/>
        <dsp:cNvSpPr/>
      </dsp:nvSpPr>
      <dsp:spPr>
        <a:xfrm>
          <a:off x="4315635" y="0"/>
          <a:ext cx="269676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Methodology</a:t>
          </a:r>
        </a:p>
      </dsp:txBody>
      <dsp:txXfrm>
        <a:off x="4522804" y="0"/>
        <a:ext cx="2282427" cy="414338"/>
      </dsp:txXfrm>
    </dsp:sp>
    <dsp:sp modelId="{0A1D7895-397E-614D-B815-D89CE560440B}">
      <dsp:nvSpPr>
        <dsp:cNvPr id="0" name=""/>
        <dsp:cNvSpPr/>
      </dsp:nvSpPr>
      <dsp:spPr>
        <a:xfrm>
          <a:off x="6473048" y="0"/>
          <a:ext cx="266070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>
              <a:solidFill>
                <a:schemeClr val="bg1"/>
              </a:solidFill>
              <a:latin typeface="+mj-lt"/>
            </a:rPr>
            <a:t>Results and Discussion</a:t>
          </a:r>
        </a:p>
      </dsp:txBody>
      <dsp:txXfrm>
        <a:off x="6680217" y="0"/>
        <a:ext cx="2246371" cy="414338"/>
      </dsp:txXfrm>
    </dsp:sp>
    <dsp:sp modelId="{E977E233-A397-664F-A3DD-104B8E807B5B}">
      <dsp:nvSpPr>
        <dsp:cNvPr id="0" name=""/>
        <dsp:cNvSpPr/>
      </dsp:nvSpPr>
      <dsp:spPr>
        <a:xfrm>
          <a:off x="8594405" y="0"/>
          <a:ext cx="3596784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tx1"/>
              </a:solidFill>
              <a:latin typeface="+mj-lt"/>
            </a:rPr>
            <a:t>Conclusion and Recommendations</a:t>
          </a:r>
        </a:p>
      </dsp:txBody>
      <dsp:txXfrm>
        <a:off x="8801574" y="0"/>
        <a:ext cx="3182446" cy="41433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810" y="0"/>
          <a:ext cx="2696765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810" y="0"/>
        <a:ext cx="2593181" cy="414338"/>
      </dsp:txXfrm>
    </dsp:sp>
    <dsp:sp modelId="{43B1F8EC-4668-E94C-9A9D-76C7EB08BD52}">
      <dsp:nvSpPr>
        <dsp:cNvPr id="0" name=""/>
        <dsp:cNvSpPr/>
      </dsp:nvSpPr>
      <dsp:spPr>
        <a:xfrm>
          <a:off x="2158223" y="0"/>
          <a:ext cx="269676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365392" y="0"/>
        <a:ext cx="2282427" cy="414338"/>
      </dsp:txXfrm>
    </dsp:sp>
    <dsp:sp modelId="{849C4C5E-64FE-0B4E-812D-E8DBECA9F58A}">
      <dsp:nvSpPr>
        <dsp:cNvPr id="0" name=""/>
        <dsp:cNvSpPr/>
      </dsp:nvSpPr>
      <dsp:spPr>
        <a:xfrm>
          <a:off x="4315635" y="0"/>
          <a:ext cx="269676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Methodology</a:t>
          </a:r>
        </a:p>
      </dsp:txBody>
      <dsp:txXfrm>
        <a:off x="4522804" y="0"/>
        <a:ext cx="2282427" cy="414338"/>
      </dsp:txXfrm>
    </dsp:sp>
    <dsp:sp modelId="{0A1D7895-397E-614D-B815-D89CE560440B}">
      <dsp:nvSpPr>
        <dsp:cNvPr id="0" name=""/>
        <dsp:cNvSpPr/>
      </dsp:nvSpPr>
      <dsp:spPr>
        <a:xfrm>
          <a:off x="6473048" y="0"/>
          <a:ext cx="2660709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>
              <a:solidFill>
                <a:schemeClr val="bg1"/>
              </a:solidFill>
              <a:latin typeface="+mj-lt"/>
            </a:rPr>
            <a:t>Results and Discussion</a:t>
          </a:r>
        </a:p>
      </dsp:txBody>
      <dsp:txXfrm>
        <a:off x="6680217" y="0"/>
        <a:ext cx="2246371" cy="414338"/>
      </dsp:txXfrm>
    </dsp:sp>
    <dsp:sp modelId="{E977E233-A397-664F-A3DD-104B8E807B5B}">
      <dsp:nvSpPr>
        <dsp:cNvPr id="0" name=""/>
        <dsp:cNvSpPr/>
      </dsp:nvSpPr>
      <dsp:spPr>
        <a:xfrm>
          <a:off x="8594405" y="0"/>
          <a:ext cx="3596784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tx1"/>
              </a:solidFill>
              <a:latin typeface="+mj-lt"/>
            </a:rPr>
            <a:t>Conclusion and Recommendations</a:t>
          </a:r>
        </a:p>
      </dsp:txBody>
      <dsp:txXfrm>
        <a:off x="8801574" y="0"/>
        <a:ext cx="3182446" cy="41433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393CFD-32D9-4CD9-A49F-07C678376955}">
      <dsp:nvSpPr>
        <dsp:cNvPr id="0" name=""/>
        <dsp:cNvSpPr/>
      </dsp:nvSpPr>
      <dsp:spPr>
        <a:xfrm>
          <a:off x="0" y="5118598"/>
          <a:ext cx="9851011" cy="11198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FF0000"/>
              </a:solidFill>
            </a:rPr>
            <a:t>Body of knowledge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0" y="5118598"/>
        <a:ext cx="9851011" cy="604705"/>
      </dsp:txXfrm>
    </dsp:sp>
    <dsp:sp modelId="{7F7696F9-CB7A-45F3-8F44-0E02EC14F194}">
      <dsp:nvSpPr>
        <dsp:cNvPr id="0" name=""/>
        <dsp:cNvSpPr/>
      </dsp:nvSpPr>
      <dsp:spPr>
        <a:xfrm>
          <a:off x="0" y="5700906"/>
          <a:ext cx="9851011" cy="5151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Use the ecosystem services evaluation and urban green space planning tools, particularly in Africa, where these tools are not well known or widely used</a:t>
          </a:r>
        </a:p>
      </dsp:txBody>
      <dsp:txXfrm>
        <a:off x="0" y="5700906"/>
        <a:ext cx="9851011" cy="515119"/>
      </dsp:txXfrm>
    </dsp:sp>
    <dsp:sp modelId="{C07FE455-3BFE-49E0-91B9-92BFB26E3352}">
      <dsp:nvSpPr>
        <dsp:cNvPr id="0" name=""/>
        <dsp:cNvSpPr/>
      </dsp:nvSpPr>
      <dsp:spPr>
        <a:xfrm rot="10800000">
          <a:off x="0" y="3413106"/>
          <a:ext cx="9851011" cy="17222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rPr>
            <a:t>Further research</a:t>
          </a:r>
          <a:endParaRPr lang="en-US" sz="2400" kern="1200" dirty="0"/>
        </a:p>
      </dsp:txBody>
      <dsp:txXfrm rot="-10800000">
        <a:off x="0" y="3413106"/>
        <a:ext cx="9851011" cy="604523"/>
      </dsp:txXfrm>
    </dsp:sp>
    <dsp:sp modelId="{1C95719E-B79C-44E4-A1D7-34239A0F532F}">
      <dsp:nvSpPr>
        <dsp:cNvPr id="0" name=""/>
        <dsp:cNvSpPr/>
      </dsp:nvSpPr>
      <dsp:spPr>
        <a:xfrm>
          <a:off x="0" y="4017629"/>
          <a:ext cx="4925505" cy="51496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+mj-lt"/>
              <a:ea typeface="Calibri" panose="020F0502020204030204" pitchFamily="34" charset="0"/>
            </a:rPr>
            <a:t>E</a:t>
          </a:r>
          <a:r>
            <a:rPr lang="en-GB" sz="1600" kern="1200" dirty="0">
              <a:effectLst/>
              <a:latin typeface="+mj-lt"/>
              <a:ea typeface="Calibri" panose="020F0502020204030204" pitchFamily="34" charset="0"/>
            </a:rPr>
            <a:t>xplore other ecosystem services that urban green spaces provide, taking into account private green spaces</a:t>
          </a:r>
          <a:endParaRPr lang="en-US" sz="1600" kern="1200" dirty="0"/>
        </a:p>
      </dsp:txBody>
      <dsp:txXfrm>
        <a:off x="0" y="4017629"/>
        <a:ext cx="4925505" cy="514964"/>
      </dsp:txXfrm>
    </dsp:sp>
    <dsp:sp modelId="{6F0A7E0D-DCAA-4BAD-AF2D-E263A8284E30}">
      <dsp:nvSpPr>
        <dsp:cNvPr id="0" name=""/>
        <dsp:cNvSpPr/>
      </dsp:nvSpPr>
      <dsp:spPr>
        <a:xfrm>
          <a:off x="4925505" y="4017629"/>
          <a:ext cx="4925505" cy="51496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</a:rPr>
            <a:t>E</a:t>
          </a:r>
          <a:r>
            <a:rPr lang="en-GB" sz="1800" kern="1200" dirty="0">
              <a:effectLst/>
              <a:latin typeface="+mj-lt"/>
              <a:ea typeface="Calibri" panose="020F0502020204030204" pitchFamily="34" charset="0"/>
            </a:rPr>
            <a:t>xpand such studies to other cities experiencing significant urbanisation rates </a:t>
          </a:r>
          <a:endParaRPr lang="en-US" sz="1800" kern="1200" dirty="0"/>
        </a:p>
      </dsp:txBody>
      <dsp:txXfrm>
        <a:off x="4925505" y="4017629"/>
        <a:ext cx="4925505" cy="514964"/>
      </dsp:txXfrm>
    </dsp:sp>
    <dsp:sp modelId="{9F6F5590-6D78-407B-9666-E54FED42E4FA}">
      <dsp:nvSpPr>
        <dsp:cNvPr id="0" name=""/>
        <dsp:cNvSpPr/>
      </dsp:nvSpPr>
      <dsp:spPr>
        <a:xfrm rot="10800000">
          <a:off x="0" y="1707613"/>
          <a:ext cx="9851011" cy="17222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rPr>
            <a:t>Performance improvement</a:t>
          </a:r>
          <a:endParaRPr lang="en-US" sz="2400" kern="1200" dirty="0"/>
        </a:p>
      </dsp:txBody>
      <dsp:txXfrm rot="-10800000">
        <a:off x="0" y="1707613"/>
        <a:ext cx="9851011" cy="604523"/>
      </dsp:txXfrm>
    </dsp:sp>
    <dsp:sp modelId="{FBBC8AE0-7BE6-4230-A4FC-F4E1ADAFB5C4}">
      <dsp:nvSpPr>
        <dsp:cNvPr id="0" name=""/>
        <dsp:cNvSpPr/>
      </dsp:nvSpPr>
      <dsp:spPr>
        <a:xfrm>
          <a:off x="0" y="2312137"/>
          <a:ext cx="4925505" cy="51496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ea typeface="Calibri" panose="020F0502020204030204" pitchFamily="34" charset="0"/>
            </a:rPr>
            <a:t>R</a:t>
          </a:r>
          <a:r>
            <a:rPr lang="en-GB" sz="1800" kern="1200" dirty="0">
              <a:effectLst/>
              <a:latin typeface="+mj-lt"/>
              <a:ea typeface="Calibri" panose="020F0502020204030204" pitchFamily="34" charset="0"/>
            </a:rPr>
            <a:t>evising or develop management plans and include ecosystem services</a:t>
          </a:r>
          <a:endParaRPr lang="en-US" sz="1800" kern="1200" dirty="0"/>
        </a:p>
      </dsp:txBody>
      <dsp:txXfrm>
        <a:off x="0" y="2312137"/>
        <a:ext cx="4925505" cy="514964"/>
      </dsp:txXfrm>
    </dsp:sp>
    <dsp:sp modelId="{D18B6C17-9F0D-43EA-80C8-B26743990465}">
      <dsp:nvSpPr>
        <dsp:cNvPr id="0" name=""/>
        <dsp:cNvSpPr/>
      </dsp:nvSpPr>
      <dsp:spPr>
        <a:xfrm>
          <a:off x="4925505" y="2312137"/>
          <a:ext cx="4925505" cy="51496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ea typeface="Calibri" panose="020F0502020204030204" pitchFamily="34" charset="0"/>
            </a:rPr>
            <a:t>S</a:t>
          </a:r>
          <a:r>
            <a:rPr lang="en-GB" sz="1800" kern="1200" dirty="0">
              <a:effectLst/>
              <a:latin typeface="+mj-lt"/>
              <a:ea typeface="Calibri" panose="020F0502020204030204" pitchFamily="34" charset="0"/>
            </a:rPr>
            <a:t>pecialising green space types based on ecosystem services </a:t>
          </a:r>
          <a:endParaRPr lang="en-US" sz="1800" kern="1200" dirty="0"/>
        </a:p>
      </dsp:txBody>
      <dsp:txXfrm>
        <a:off x="4925505" y="2312137"/>
        <a:ext cx="4925505" cy="514964"/>
      </dsp:txXfrm>
    </dsp:sp>
    <dsp:sp modelId="{FA11A606-8018-4A6C-A388-9FFF08B8492A}">
      <dsp:nvSpPr>
        <dsp:cNvPr id="0" name=""/>
        <dsp:cNvSpPr/>
      </dsp:nvSpPr>
      <dsp:spPr>
        <a:xfrm rot="10800000">
          <a:off x="0" y="2121"/>
          <a:ext cx="9851011" cy="17222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2400" b="1" kern="12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rPr>
            <a:t>Policy improvement</a:t>
          </a:r>
          <a:endParaRPr lang="en-US" sz="2400" kern="1200" dirty="0">
            <a:solidFill>
              <a:srgbClr val="FF0000"/>
            </a:solidFill>
          </a:endParaRPr>
        </a:p>
      </dsp:txBody>
      <dsp:txXfrm rot="-10800000">
        <a:off x="0" y="2121"/>
        <a:ext cx="9851011" cy="604523"/>
      </dsp:txXfrm>
    </dsp:sp>
    <dsp:sp modelId="{6DC97C93-E1C0-4174-BF58-039E492C050F}">
      <dsp:nvSpPr>
        <dsp:cNvPr id="0" name=""/>
        <dsp:cNvSpPr/>
      </dsp:nvSpPr>
      <dsp:spPr>
        <a:xfrm>
          <a:off x="0" y="606645"/>
          <a:ext cx="4925505" cy="51496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ea typeface="Calibri" panose="020F0502020204030204" pitchFamily="34" charset="0"/>
            </a:rPr>
            <a:t>R</a:t>
          </a:r>
          <a:r>
            <a:rPr lang="en-GB" sz="1800" kern="1200" dirty="0">
              <a:effectLst/>
              <a:latin typeface="+mj-lt"/>
              <a:ea typeface="Calibri" panose="020F0502020204030204" pitchFamily="34" charset="0"/>
            </a:rPr>
            <a:t>eviewing urban planning policies, emphasising the integration of green spaces </a:t>
          </a:r>
          <a:endParaRPr lang="en-US" sz="1800" kern="1200" dirty="0"/>
        </a:p>
      </dsp:txBody>
      <dsp:txXfrm>
        <a:off x="0" y="606645"/>
        <a:ext cx="4925505" cy="514964"/>
      </dsp:txXfrm>
    </dsp:sp>
    <dsp:sp modelId="{5896A42F-9BBA-4DF5-BCEE-CA0409E9C5D2}">
      <dsp:nvSpPr>
        <dsp:cNvPr id="0" name=""/>
        <dsp:cNvSpPr/>
      </dsp:nvSpPr>
      <dsp:spPr>
        <a:xfrm>
          <a:off x="4925505" y="606645"/>
          <a:ext cx="4925505" cy="51496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effectLst/>
              <a:latin typeface="+mj-lt"/>
              <a:ea typeface="Calibri" panose="020F0502020204030204" pitchFamily="34" charset="0"/>
            </a:rPr>
            <a:t>Making spatial zoning</a:t>
          </a:r>
          <a:endParaRPr lang="en-US" sz="1800" kern="1200" dirty="0"/>
        </a:p>
      </dsp:txBody>
      <dsp:txXfrm>
        <a:off x="4925505" y="606645"/>
        <a:ext cx="4925505" cy="5149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Introduction</a:t>
          </a:r>
          <a:endParaRPr lang="en-GB" sz="1200" b="1" kern="1200" dirty="0">
            <a:solidFill>
              <a:schemeClr val="tx1"/>
            </a:solidFill>
          </a:endParaRP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Literature</a:t>
          </a:r>
          <a:r>
            <a:rPr lang="en-GB" sz="1200" kern="1200" dirty="0"/>
            <a:t> </a:t>
          </a:r>
          <a:r>
            <a:rPr lang="en-GB" sz="1400" kern="1200" dirty="0"/>
            <a:t>Review</a:t>
          </a:r>
          <a:endParaRPr lang="en-GB" sz="1200" kern="1200" dirty="0"/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Methodology</a:t>
          </a:r>
          <a:endParaRPr lang="en-GB" sz="1200" kern="1200" dirty="0"/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Results</a:t>
          </a:r>
          <a:r>
            <a:rPr lang="en-GB" sz="1200" kern="1200" dirty="0"/>
            <a:t> </a:t>
          </a:r>
          <a:r>
            <a:rPr lang="en-GB" sz="1400" kern="1200" dirty="0"/>
            <a:t>and</a:t>
          </a:r>
          <a:r>
            <a:rPr lang="en-GB" sz="1200" kern="1200" dirty="0"/>
            <a:t> </a:t>
          </a:r>
          <a:r>
            <a:rPr lang="en-GB" sz="1400" kern="1200" dirty="0"/>
            <a:t>Discussion</a:t>
          </a:r>
          <a:endParaRPr lang="en-GB" sz="1200" kern="1200" dirty="0"/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Conclusion</a:t>
          </a:r>
          <a:r>
            <a:rPr lang="en-GB" sz="1200" kern="1200" dirty="0"/>
            <a:t> </a:t>
          </a:r>
          <a:r>
            <a:rPr lang="en-GB" sz="1400" kern="1200" dirty="0"/>
            <a:t>and</a:t>
          </a:r>
          <a:r>
            <a:rPr lang="en-GB" sz="1200" kern="1200" dirty="0"/>
            <a:t> </a:t>
          </a:r>
          <a:r>
            <a:rPr lang="en-GB" sz="1400" kern="1200" dirty="0"/>
            <a:t>Recommendations</a:t>
          </a:r>
          <a:endParaRPr lang="en-GB" sz="1200" kern="1200" dirty="0"/>
        </a:p>
      </dsp:txBody>
      <dsp:txXfrm>
        <a:off x="9489286" y="0"/>
        <a:ext cx="2490777" cy="4143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F058B-FD01-1742-A63E-28ACFA2443AF}">
      <dsp:nvSpPr>
        <dsp:cNvPr id="0" name=""/>
        <dsp:cNvSpPr/>
      </dsp:nvSpPr>
      <dsp:spPr>
        <a:xfrm>
          <a:off x="3976888" y="1304013"/>
          <a:ext cx="3394380" cy="33943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tx1"/>
              </a:solidFill>
              <a:latin typeface="+mj-lt"/>
            </a:rPr>
            <a:t>Evaluate the effects of public green space dynamics on the urban ecosystem services in the Dakar region, taking into account the context of climate change</a:t>
          </a:r>
          <a:r>
            <a:rPr lang="en-GB" sz="1000" b="1" kern="1200" dirty="0">
              <a:solidFill>
                <a:schemeClr val="tx1"/>
              </a:solidFill>
            </a:rPr>
            <a:t>.</a:t>
          </a:r>
        </a:p>
      </dsp:txBody>
      <dsp:txXfrm>
        <a:off x="4473983" y="1801108"/>
        <a:ext cx="2400190" cy="2400190"/>
      </dsp:txXfrm>
    </dsp:sp>
    <dsp:sp modelId="{2D3AEE28-3D3F-C34D-A2F5-50BBD4D96FAD}">
      <dsp:nvSpPr>
        <dsp:cNvPr id="0" name=""/>
        <dsp:cNvSpPr/>
      </dsp:nvSpPr>
      <dsp:spPr>
        <a:xfrm>
          <a:off x="3628886" y="-20108"/>
          <a:ext cx="4062208" cy="1621580"/>
        </a:xfrm>
        <a:prstGeom prst="ellipse">
          <a:avLst/>
        </a:prstGeom>
        <a:solidFill>
          <a:schemeClr val="accent4">
            <a:alpha val="50000"/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tx1"/>
              </a:solidFill>
              <a:latin typeface="+mj-lt"/>
            </a:rPr>
            <a:t>OS1:</a:t>
          </a:r>
          <a:r>
            <a:rPr lang="en-GB" sz="1200" kern="1200" dirty="0">
              <a:solidFill>
                <a:schemeClr val="tx1"/>
              </a:solidFill>
              <a:latin typeface="+mj-lt"/>
            </a:rPr>
            <a:t> Identify, and classify the types of public green spaces in the Dakar region, and analyse their characteristics, including diversity, spatial distribution, density, coverage rate, ratio per inhabitant, and quality.</a:t>
          </a:r>
        </a:p>
      </dsp:txBody>
      <dsp:txXfrm>
        <a:off x="4223783" y="217367"/>
        <a:ext cx="2872414" cy="1146630"/>
      </dsp:txXfrm>
    </dsp:sp>
    <dsp:sp modelId="{4D73A92B-7E5B-5C45-AE00-30B8604B3E16}">
      <dsp:nvSpPr>
        <dsp:cNvPr id="0" name=""/>
        <dsp:cNvSpPr/>
      </dsp:nvSpPr>
      <dsp:spPr>
        <a:xfrm>
          <a:off x="7072265" y="1841202"/>
          <a:ext cx="3425269" cy="2074967"/>
        </a:xfrm>
        <a:prstGeom prst="ellipse">
          <a:avLst/>
        </a:prstGeom>
        <a:solidFill>
          <a:schemeClr val="accent4">
            <a:alpha val="50000"/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tx1"/>
              </a:solidFill>
              <a:latin typeface="+mj-lt"/>
            </a:rPr>
            <a:t>OS2:</a:t>
          </a:r>
          <a:r>
            <a:rPr lang="en-GB" sz="1200" kern="1200" dirty="0">
              <a:solidFill>
                <a:schemeClr val="tx1"/>
              </a:solidFill>
              <a:latin typeface="+mj-lt"/>
            </a:rPr>
            <a:t> Analyse the spatial and temporal dynamics of public green spaces in the Dakar region from 1990 to 2022, and identify the factors contributing to their degradation.</a:t>
          </a:r>
        </a:p>
      </dsp:txBody>
      <dsp:txXfrm>
        <a:off x="7573884" y="2145074"/>
        <a:ext cx="2422031" cy="1467223"/>
      </dsp:txXfrm>
    </dsp:sp>
    <dsp:sp modelId="{182426C8-B9F4-7A4A-83A2-8E3BF4DE40AB}">
      <dsp:nvSpPr>
        <dsp:cNvPr id="0" name=""/>
        <dsp:cNvSpPr/>
      </dsp:nvSpPr>
      <dsp:spPr>
        <a:xfrm>
          <a:off x="3527116" y="4269831"/>
          <a:ext cx="4378326" cy="1855657"/>
        </a:xfrm>
        <a:prstGeom prst="ellipse">
          <a:avLst/>
        </a:prstGeom>
        <a:solidFill>
          <a:schemeClr val="accent4">
            <a:alpha val="50000"/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tx1"/>
              </a:solidFill>
              <a:latin typeface="+mj-lt"/>
            </a:rPr>
            <a:t>OS3:</a:t>
          </a:r>
          <a:r>
            <a:rPr lang="en-GB" sz="1200" kern="1200" dirty="0">
              <a:solidFill>
                <a:schemeClr val="tx1"/>
              </a:solidFill>
              <a:latin typeface="+mj-lt"/>
            </a:rPr>
            <a:t> Assess the impacts of the dynamics of public green spaces on the urban ecosystem services in the Dakar region, particularly their effects on climate regulation.</a:t>
          </a:r>
        </a:p>
      </dsp:txBody>
      <dsp:txXfrm>
        <a:off x="4168307" y="4541586"/>
        <a:ext cx="3095944" cy="1312147"/>
      </dsp:txXfrm>
    </dsp:sp>
    <dsp:sp modelId="{09445D7A-A008-914A-B495-2E7841633B97}">
      <dsp:nvSpPr>
        <dsp:cNvPr id="0" name=""/>
        <dsp:cNvSpPr/>
      </dsp:nvSpPr>
      <dsp:spPr>
        <a:xfrm>
          <a:off x="531521" y="1700766"/>
          <a:ext cx="3810226" cy="2102649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tx1"/>
              </a:solidFill>
              <a:latin typeface="+mj-lt"/>
            </a:rPr>
            <a:t>OS4:</a:t>
          </a:r>
          <a:r>
            <a:rPr lang="en-GB" sz="1200" kern="1200" dirty="0">
              <a:solidFill>
                <a:schemeClr val="tx1"/>
              </a:solidFill>
              <a:latin typeface="+mj-lt"/>
            </a:rPr>
            <a:t> Determine suitable locations for future public green spaces in the Dakar region that consider ecosystem services and enhance access for underserved communities.</a:t>
          </a:r>
        </a:p>
      </dsp:txBody>
      <dsp:txXfrm>
        <a:off x="1089516" y="2008692"/>
        <a:ext cx="2694236" cy="14867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Introduction</a:t>
          </a:r>
          <a:endParaRPr lang="en-GB" sz="1300" b="1" kern="1200" dirty="0">
            <a:solidFill>
              <a:schemeClr val="tx1"/>
            </a:solidFill>
            <a:latin typeface="+mj-lt"/>
          </a:endParaRP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Methodology</a:t>
          </a:r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Results and Discussion</a:t>
          </a:r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Conclusion and Recommendations</a:t>
          </a:r>
        </a:p>
      </dsp:txBody>
      <dsp:txXfrm>
        <a:off x="9489286" y="0"/>
        <a:ext cx="2490777" cy="4143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solidFill>
                <a:schemeClr val="tx1"/>
              </a:solidFill>
              <a:latin typeface="+mj-lt"/>
            </a:rPr>
            <a:t>Introduction</a:t>
          </a:r>
          <a:endParaRPr lang="en-GB" sz="1300" b="1" kern="1200" noProof="0" dirty="0">
            <a:solidFill>
              <a:schemeClr val="tx1"/>
            </a:solidFill>
            <a:latin typeface="+mj-lt"/>
          </a:endParaRP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noProof="0" dirty="0"/>
            <a:t>Literature Review</a:t>
          </a:r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noProof="0" dirty="0"/>
            <a:t>Methodology</a:t>
          </a:r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noProof="0" dirty="0"/>
            <a:t>Results and Discussion</a:t>
          </a:r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noProof="0" dirty="0"/>
            <a:t>Conclusion and Recommendations</a:t>
          </a:r>
        </a:p>
      </dsp:txBody>
      <dsp:txXfrm>
        <a:off x="9489286" y="0"/>
        <a:ext cx="2490777" cy="4143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Literature Review</a:t>
          </a:r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Methodology</a:t>
          </a:r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Results and Discussion</a:t>
          </a:r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Conclusion and Recommendations</a:t>
          </a:r>
        </a:p>
      </dsp:txBody>
      <dsp:txXfrm>
        <a:off x="9489286" y="0"/>
        <a:ext cx="2490777" cy="4143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58450-DD43-A240-AC5C-EC118311C4FB}">
      <dsp:nvSpPr>
        <dsp:cNvPr id="0" name=""/>
        <dsp:cNvSpPr/>
      </dsp:nvSpPr>
      <dsp:spPr>
        <a:xfrm>
          <a:off x="4767" y="0"/>
          <a:ext cx="2899171" cy="41433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Introduction</a:t>
          </a:r>
        </a:p>
      </dsp:txBody>
      <dsp:txXfrm>
        <a:off x="4767" y="0"/>
        <a:ext cx="2795587" cy="414338"/>
      </dsp:txXfrm>
    </dsp:sp>
    <dsp:sp modelId="{43B1F8EC-4668-E94C-9A9D-76C7EB08BD52}">
      <dsp:nvSpPr>
        <dsp:cNvPr id="0" name=""/>
        <dsp:cNvSpPr/>
      </dsp:nvSpPr>
      <dsp:spPr>
        <a:xfrm>
          <a:off x="2324104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Literature Review</a:t>
          </a:r>
        </a:p>
      </dsp:txBody>
      <dsp:txXfrm>
        <a:off x="2531273" y="0"/>
        <a:ext cx="2484833" cy="414338"/>
      </dsp:txXfrm>
    </dsp:sp>
    <dsp:sp modelId="{849C4C5E-64FE-0B4E-812D-E8DBECA9F58A}">
      <dsp:nvSpPr>
        <dsp:cNvPr id="0" name=""/>
        <dsp:cNvSpPr/>
      </dsp:nvSpPr>
      <dsp:spPr>
        <a:xfrm>
          <a:off x="4643442" y="0"/>
          <a:ext cx="2899171" cy="414338"/>
        </a:xfrm>
        <a:prstGeom prst="chevr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latin typeface="+mj-lt"/>
            </a:rPr>
            <a:t>Methodology</a:t>
          </a:r>
        </a:p>
      </dsp:txBody>
      <dsp:txXfrm>
        <a:off x="4850611" y="0"/>
        <a:ext cx="2484833" cy="414338"/>
      </dsp:txXfrm>
    </dsp:sp>
    <dsp:sp modelId="{0A1D7895-397E-614D-B815-D89CE560440B}">
      <dsp:nvSpPr>
        <dsp:cNvPr id="0" name=""/>
        <dsp:cNvSpPr/>
      </dsp:nvSpPr>
      <dsp:spPr>
        <a:xfrm>
          <a:off x="6962779" y="0"/>
          <a:ext cx="2899171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Results and Discussion</a:t>
          </a:r>
        </a:p>
      </dsp:txBody>
      <dsp:txXfrm>
        <a:off x="7169948" y="0"/>
        <a:ext cx="2484833" cy="414338"/>
      </dsp:txXfrm>
    </dsp:sp>
    <dsp:sp modelId="{E977E233-A397-664F-A3DD-104B8E807B5B}">
      <dsp:nvSpPr>
        <dsp:cNvPr id="0" name=""/>
        <dsp:cNvSpPr/>
      </dsp:nvSpPr>
      <dsp:spPr>
        <a:xfrm>
          <a:off x="9282117" y="0"/>
          <a:ext cx="2905115" cy="41433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Conclusion and Recommendations</a:t>
          </a:r>
        </a:p>
      </dsp:txBody>
      <dsp:txXfrm>
        <a:off x="9489286" y="0"/>
        <a:ext cx="2490777" cy="414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0.89465</cdr:x>
      <cdr:y>0.91507</cdr:y>
    </cdr:from>
    <cdr:to>
      <cdr:x>0.98899</cdr:x>
      <cdr:y>0.97169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F548E6E-65AE-0EB7-CE95-B160D212AC8F}"/>
            </a:ext>
          </a:extLst>
        </cdr:cNvPr>
        <cdr:cNvSpPr txBox="1"/>
      </cdr:nvSpPr>
      <cdr:spPr>
        <a:xfrm xmlns:a="http://schemas.openxmlformats.org/drawingml/2006/main">
          <a:off x="5419725" y="4310064"/>
          <a:ext cx="57150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0.87621</cdr:x>
      <cdr:y>0.86967</cdr:y>
    </cdr:from>
    <cdr:to>
      <cdr:x>1</cdr:x>
      <cdr:y>0.98967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09E4037-3706-0B8D-63A3-7375337EEE67}"/>
            </a:ext>
          </a:extLst>
        </cdr:cNvPr>
        <cdr:cNvSpPr txBox="1"/>
      </cdr:nvSpPr>
      <cdr:spPr>
        <a:xfrm xmlns:a="http://schemas.openxmlformats.org/drawingml/2006/main">
          <a:off x="3302068" y="2195826"/>
          <a:ext cx="466513" cy="3030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(ha)</a:t>
          </a:r>
        </a:p>
      </cdr:txBody>
    </cdr:sp>
  </cdr:relSizeAnchor>
  <cdr:relSizeAnchor xmlns:cdr="http://schemas.openxmlformats.org/drawingml/2006/chartDrawing">
    <cdr:from>
      <cdr:x>0.90866</cdr:x>
      <cdr:y>0.02484</cdr:y>
    </cdr:from>
    <cdr:to>
      <cdr:x>1</cdr:x>
      <cdr:y>0.17111</cdr:y>
    </cdr:to>
    <cdr:sp macro="" textlink="">
      <cdr:nvSpPr>
        <cdr:cNvPr id="4" name="TextBox 22">
          <a:extLst xmlns:a="http://schemas.openxmlformats.org/drawingml/2006/main">
            <a:ext uri="{FF2B5EF4-FFF2-40B4-BE49-F238E27FC236}">
              <a16:creationId xmlns:a16="http://schemas.microsoft.com/office/drawing/2014/main" id="{47283F57-28E0-1A69-9D65-1C77A240D399}"/>
            </a:ext>
          </a:extLst>
        </cdr:cNvPr>
        <cdr:cNvSpPr txBox="1"/>
      </cdr:nvSpPr>
      <cdr:spPr>
        <a:xfrm xmlns:a="http://schemas.openxmlformats.org/drawingml/2006/main">
          <a:off x="4548107" y="62707"/>
          <a:ext cx="457200" cy="3693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dirty="0"/>
            <a:t>a</a:t>
          </a:r>
          <a:endParaRPr lang="en-US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0.88146</cdr:x>
      <cdr:y>0.86049</cdr:y>
    </cdr:from>
    <cdr:to>
      <cdr:x>1</cdr:x>
      <cdr:y>0.97465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3294469" y="2198184"/>
          <a:ext cx="443061" cy="2916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(ha)</a:t>
          </a:r>
        </a:p>
      </cdr:txBody>
    </cdr:sp>
  </cdr:relSizeAnchor>
  <cdr:relSizeAnchor xmlns:cdr="http://schemas.openxmlformats.org/drawingml/2006/chartDrawing">
    <cdr:from>
      <cdr:x>0.90618</cdr:x>
      <cdr:y>0.02744</cdr:y>
    </cdr:from>
    <cdr:to>
      <cdr:x>1</cdr:x>
      <cdr:y>0.17744</cdr:y>
    </cdr:to>
    <cdr:sp macro="" textlink="">
      <cdr:nvSpPr>
        <cdr:cNvPr id="3" name="TextBox 22">
          <a:extLst xmlns:a="http://schemas.openxmlformats.org/drawingml/2006/main">
            <a:ext uri="{FF2B5EF4-FFF2-40B4-BE49-F238E27FC236}">
              <a16:creationId xmlns:a16="http://schemas.microsoft.com/office/drawing/2014/main" id="{47283F57-28E0-1A69-9D65-1C77A240D399}"/>
            </a:ext>
          </a:extLst>
        </cdr:cNvPr>
        <cdr:cNvSpPr txBox="1"/>
      </cdr:nvSpPr>
      <cdr:spPr>
        <a:xfrm xmlns:a="http://schemas.openxmlformats.org/drawingml/2006/main">
          <a:off x="4415937" y="67555"/>
          <a:ext cx="457200" cy="3693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dirty="0"/>
            <a:t>b</a:t>
          </a:r>
          <a:endParaRPr lang="en-US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0.87959</cdr:x>
      <cdr:y>0.83967</cdr:y>
    </cdr:from>
    <cdr:to>
      <cdr:x>0.99716</cdr:x>
      <cdr:y>0.94537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731D929-4B6E-189A-C143-93D8FADD2823}"/>
            </a:ext>
          </a:extLst>
        </cdr:cNvPr>
        <cdr:cNvSpPr txBox="1"/>
      </cdr:nvSpPr>
      <cdr:spPr>
        <a:xfrm xmlns:a="http://schemas.openxmlformats.org/drawingml/2006/main">
          <a:off x="3314806" y="2360236"/>
          <a:ext cx="443060" cy="2971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(ha)</a:t>
          </a:r>
        </a:p>
      </cdr:txBody>
    </cdr:sp>
  </cdr:relSizeAnchor>
  <cdr:relSizeAnchor xmlns:cdr="http://schemas.openxmlformats.org/drawingml/2006/chartDrawing">
    <cdr:from>
      <cdr:x>0.91432</cdr:x>
      <cdr:y>0.03269</cdr:y>
    </cdr:from>
    <cdr:to>
      <cdr:x>1</cdr:x>
      <cdr:y>0.16884</cdr:y>
    </cdr:to>
    <cdr:sp macro="" textlink="">
      <cdr:nvSpPr>
        <cdr:cNvPr id="3" name="TextBox 22">
          <a:extLst xmlns:a="http://schemas.openxmlformats.org/drawingml/2006/main">
            <a:ext uri="{FF2B5EF4-FFF2-40B4-BE49-F238E27FC236}">
              <a16:creationId xmlns:a16="http://schemas.microsoft.com/office/drawing/2014/main" id="{47283F57-28E0-1A69-9D65-1C77A240D399}"/>
            </a:ext>
          </a:extLst>
        </cdr:cNvPr>
        <cdr:cNvSpPr txBox="1"/>
      </cdr:nvSpPr>
      <cdr:spPr>
        <a:xfrm xmlns:a="http://schemas.openxmlformats.org/drawingml/2006/main">
          <a:off x="4879220" y="88690"/>
          <a:ext cx="457200" cy="3693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dirty="0"/>
            <a:t>c</a:t>
          </a:r>
          <a:endParaRPr lang="en-US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0.01114</cdr:y>
    </cdr:from>
    <cdr:to>
      <cdr:x>0.09848</cdr:x>
      <cdr:y>0.08207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CE8F224-3779-DD2A-6A61-675C41555B62}"/>
            </a:ext>
          </a:extLst>
        </cdr:cNvPr>
        <cdr:cNvSpPr txBox="1"/>
      </cdr:nvSpPr>
      <cdr:spPr>
        <a:xfrm xmlns:a="http://schemas.openxmlformats.org/drawingml/2006/main">
          <a:off x="0" y="52388"/>
          <a:ext cx="619125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>
              <a:latin typeface="Times New Roman" panose="02020603050405020304" pitchFamily="18" charset="0"/>
              <a:cs typeface="Times New Roman" panose="02020603050405020304" pitchFamily="18" charset="0"/>
            </a:rPr>
            <a:t>(%)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0.00868</cdr:x>
      <cdr:y>0</cdr:y>
    </cdr:from>
    <cdr:to>
      <cdr:x>0.1422</cdr:x>
      <cdr:y>0.10012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8564E2D-1C66-3C88-986F-08D54828F715}"/>
            </a:ext>
          </a:extLst>
        </cdr:cNvPr>
        <cdr:cNvSpPr txBox="1"/>
      </cdr:nvSpPr>
      <cdr:spPr>
        <a:xfrm xmlns:a="http://schemas.openxmlformats.org/drawingml/2006/main">
          <a:off x="35677" y="0"/>
          <a:ext cx="548786" cy="297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TC</a:t>
          </a:r>
        </a:p>
      </cdr:txBody>
    </cdr:sp>
  </cdr:relSizeAnchor>
  <cdr:relSizeAnchor xmlns:cdr="http://schemas.openxmlformats.org/drawingml/2006/chartDrawing">
    <cdr:from>
      <cdr:x>0.88368</cdr:x>
      <cdr:y>0.88262</cdr:y>
    </cdr:from>
    <cdr:to>
      <cdr:x>0.99653</cdr:x>
      <cdr:y>0.97698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76A9F3C3-869B-3458-E282-3C747E143BD7}"/>
            </a:ext>
          </a:extLst>
        </cdr:cNvPr>
        <cdr:cNvSpPr txBox="1"/>
      </cdr:nvSpPr>
      <cdr:spPr>
        <a:xfrm xmlns:a="http://schemas.openxmlformats.org/drawingml/2006/main">
          <a:off x="4848225" y="3652838"/>
          <a:ext cx="6191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kern="12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Years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0.02205</cdr:x>
      <cdr:y>0</cdr:y>
    </cdr:from>
    <cdr:to>
      <cdr:x>0.13345</cdr:x>
      <cdr:y>0.06834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C13D0C-D0F0-4036-C33A-16DF39617C06}"/>
            </a:ext>
          </a:extLst>
        </cdr:cNvPr>
        <cdr:cNvSpPr txBox="1"/>
      </cdr:nvSpPr>
      <cdr:spPr>
        <a:xfrm xmlns:a="http://schemas.openxmlformats.org/drawingml/2006/main">
          <a:off x="83137" y="0"/>
          <a:ext cx="419997" cy="2028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Ri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05BA6-B7F7-4881-82C8-48DB637CB4ED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DFDC0-A0D3-4C04-B0C8-C59E6D043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192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DFDC0-A0D3-4C04-B0C8-C59E6D0434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2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373B9-7FD8-D6B0-ED76-5F9C1E7B47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40B85D-76EE-5920-0906-445A67D76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ECA86-D320-13C1-CBA8-A7F0FA1C2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E519-9DFB-4F24-A4DC-08145D24B2AB}" type="datetime1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43053-74B4-EE4D-AA04-78166C0A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0745D-A973-77FF-4549-3F3EE3797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81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1DA3A-7178-D6C0-FAA4-7EE1300A2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F255E3-DEAE-B353-6E7A-FC212FF1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C4E6C-5459-9811-2064-E86FED787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F1908-E9E0-45F5-95DA-A5E9C2443661}" type="datetime1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62E6C-E054-D32D-6DE3-94825ADA0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67737-C90B-23D7-B5AE-54A8804CA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6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299666-4196-A33D-0EEF-54AF85111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B82E45-F6F3-D0EE-7334-BA40E42430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09C74-A1F8-2299-B0EE-73CB6C3E5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2B71A-DC8B-4F8E-8DC5-E3CB6EAA1562}" type="datetime1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9A116-30C1-D828-EE68-C70E44DD9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A66F9-E348-0EE1-5A02-DF74E1517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1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E8B0B-BE45-5E96-187B-127E14ED2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DD399-53F6-8230-F9EE-5A88BF319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6078F-28FE-AF11-4DB4-83E2B247E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54B-BD66-4F78-8BB9-52AFB5B7CA59}" type="datetime1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FEA90-8BBE-87BC-8165-9B90DB7A6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68295-48C3-F12C-34D5-E391D9965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43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5A1D3-4568-9D99-6D1C-17F6B823D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80B07-FA6D-8936-31B0-583D0F2D4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B7942-3DE8-C9BC-6FF4-8040C2F3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275CD-2962-4592-B930-6BEEF8C44887}" type="datetime1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BE3A1-EE52-ABE6-1BDD-AFE6679E5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FA895-EE4F-D412-4EFF-F3AC51B1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1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D5AEB-172C-28E2-21E7-2CEF2FC01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9B5A9-E5FB-ABA2-6CF6-5425B9A91A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FF785-C22E-4A82-7727-0073B04B6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09091F-3AB4-74FF-BCC2-63325D1F7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6862-66F7-46E6-92D3-455C0DCCD0C7}" type="datetime1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7A8CA0-95FE-0128-5D6E-BC5429D4C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701EDA-AB17-EB77-8E3F-5E07DE1D2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3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A1211-A2C8-CB10-1F9D-0979B9C1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1A04A-E909-02D5-7BE0-2B4F0F003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14D5D8-9FB0-D4FF-21CD-5CEDF4779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2600EA-6A30-D4B8-12A2-C8E9A6D5E1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C6FA8E-B657-BE13-41F7-CC0AF53444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177EA1-6DE9-788F-E53E-1B3B6A60D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7B9D6-4CD8-4DC8-BA2F-B236083E1B5F}" type="datetime1">
              <a:rPr lang="en-US" smtClean="0"/>
              <a:t>4/26/2025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2F55A1-90B0-346D-FDCA-F16581615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C8BBE8-E7DF-F113-662A-4586D2BF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8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7E109-F17B-4E0B-69CE-99D5CA1C9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06974-1616-9D43-1BE3-7AB494D5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51E6-777D-4D52-92FA-5275593E63B5}" type="datetime1">
              <a:rPr lang="en-US" smtClean="0"/>
              <a:t>4/26/2025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B3617-928F-EEDA-9C10-F4263B041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585C4-DA22-57D3-7964-00A6FA56F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79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1F975E-4AF0-7B9F-0412-E4424CAB6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E81A-402C-471A-87BC-E300DE82E0C6}" type="datetime1">
              <a:rPr lang="en-US" smtClean="0"/>
              <a:t>4/26/2025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36EC8-2C85-765E-FA77-A568C6131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5815B-2550-3811-79F5-B21119C5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363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24D21-4899-B6BB-22DF-4FFEE5D8C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7A8A4-C2C6-1022-5DB5-DF5DC4A42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4E5E7A-6A96-75F1-3DBB-5A96423E1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F67AF-D504-4565-DEC8-1A221FD8A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72FF-02E8-41B9-A5E1-B839466A3F49}" type="datetime1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0CC47-09EA-5394-85EB-4F5EE5B81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D5731-FF2E-F91E-29E2-CDF4B44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49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5F371-1915-0E53-7CC3-6CE77693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696D5-800D-3E05-5F64-FDB74F8DF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3136B-5C3B-AA33-B0A0-76A2D1C2C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B7FA37-F541-1E88-D014-AFBCEAAD0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E186-6FE4-4A06-AEAD-F021D6BB765A}" type="datetime1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6540D-B8AF-5A49-78D7-0522C4323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B14010-E63C-2672-C3DF-370ADCF69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99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BCA19-7F10-9FE6-0E86-9282A9B388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19B8F-2982-4A6C-85B5-EDAE6E63D6CF}" type="datetime1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500C3-0970-CF58-1DE7-6A6A7F6BC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97663-9CA9-98C4-3652-C2E13AF59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70016-662D-F642-9051-B303A85A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22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diagramData" Target="../diagrams/data14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Layout" Target="../diagrams/layout13.xml"/><Relationship Id="rId7" Type="http://schemas.openxmlformats.org/officeDocument/2006/relationships/image" Target="../media/image11.png"/><Relationship Id="rId12" Type="http://schemas.microsoft.com/office/2007/relationships/diagramDrawing" Target="../diagrams/drawing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openxmlformats.org/officeDocument/2006/relationships/diagramColors" Target="../diagrams/colors14.xml"/><Relationship Id="rId5" Type="http://schemas.openxmlformats.org/officeDocument/2006/relationships/diagramColors" Target="../diagrams/colors13.xml"/><Relationship Id="rId10" Type="http://schemas.openxmlformats.org/officeDocument/2006/relationships/diagramQuickStyle" Target="../diagrams/quickStyle14.xml"/><Relationship Id="rId4" Type="http://schemas.openxmlformats.org/officeDocument/2006/relationships/diagramQuickStyle" Target="../diagrams/quickStyle13.xml"/><Relationship Id="rId9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12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21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10" Type="http://schemas.openxmlformats.org/officeDocument/2006/relationships/image" Target="../media/image16.jpeg"/><Relationship Id="rId4" Type="http://schemas.openxmlformats.org/officeDocument/2006/relationships/diagramQuickStyle" Target="../diagrams/quickStyle21.xml"/><Relationship Id="rId9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Layout" Target="../diagrams/layout23.xml"/><Relationship Id="rId7" Type="http://schemas.openxmlformats.org/officeDocument/2006/relationships/chart" Target="../charts/chart1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10" Type="http://schemas.openxmlformats.org/officeDocument/2006/relationships/chart" Target="../charts/chart4.xml"/><Relationship Id="rId4" Type="http://schemas.openxmlformats.org/officeDocument/2006/relationships/diagramQuickStyle" Target="../diagrams/quickStyle23.xml"/><Relationship Id="rId9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diagramLayout" Target="../diagrams/layout24.xml"/><Relationship Id="rId7" Type="http://schemas.openxmlformats.org/officeDocument/2006/relationships/chart" Target="../charts/chart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Relationship Id="rId9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diagramLayout" Target="../diagrams/layout25.xml"/><Relationship Id="rId7" Type="http://schemas.openxmlformats.org/officeDocument/2006/relationships/chart" Target="../charts/chart7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Relationship Id="rId9" Type="http://schemas.openxmlformats.org/officeDocument/2006/relationships/chart" Target="../charts/char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diagramLayout" Target="../diagrams/layout26.xml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11" Type="http://schemas.openxmlformats.org/officeDocument/2006/relationships/image" Target="../media/image22.jpeg"/><Relationship Id="rId5" Type="http://schemas.openxmlformats.org/officeDocument/2006/relationships/diagramColors" Target="../diagrams/colors26.xml"/><Relationship Id="rId10" Type="http://schemas.openxmlformats.org/officeDocument/2006/relationships/image" Target="../media/image21.jpeg"/><Relationship Id="rId4" Type="http://schemas.openxmlformats.org/officeDocument/2006/relationships/diagramQuickStyle" Target="../diagrams/quickStyle26.xml"/><Relationship Id="rId9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Layout" Target="../diagrams/layout27.xml"/><Relationship Id="rId7" Type="http://schemas.openxmlformats.org/officeDocument/2006/relationships/image" Target="../media/image25.jpe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Relationship Id="rId9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28.xml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11" Type="http://schemas.openxmlformats.org/officeDocument/2006/relationships/image" Target="../media/image32.png"/><Relationship Id="rId5" Type="http://schemas.openxmlformats.org/officeDocument/2006/relationships/diagramColors" Target="../diagrams/colors28.xml"/><Relationship Id="rId10" Type="http://schemas.openxmlformats.org/officeDocument/2006/relationships/image" Target="../media/image31.png"/><Relationship Id="rId4" Type="http://schemas.openxmlformats.org/officeDocument/2006/relationships/diagramQuickStyle" Target="../diagrams/quickStyle28.xml"/><Relationship Id="rId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7" Type="http://schemas.openxmlformats.org/officeDocument/2006/relationships/image" Target="../media/image34.jpeg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3.xml"/><Relationship Id="rId3" Type="http://schemas.openxmlformats.org/officeDocument/2006/relationships/diagramLayout" Target="../diagrams/layout32.xml"/><Relationship Id="rId7" Type="http://schemas.openxmlformats.org/officeDocument/2006/relationships/diagramData" Target="../diagrams/data34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11" Type="http://schemas.microsoft.com/office/2007/relationships/diagramDrawing" Target="../diagrams/drawing33.xml"/><Relationship Id="rId5" Type="http://schemas.openxmlformats.org/officeDocument/2006/relationships/diagramColors" Target="../diagrams/colors32.xml"/><Relationship Id="rId10" Type="http://schemas.openxmlformats.org/officeDocument/2006/relationships/diagramColors" Target="../diagrams/colors33.xml"/><Relationship Id="rId4" Type="http://schemas.openxmlformats.org/officeDocument/2006/relationships/diagramQuickStyle" Target="../diagrams/quickStyle32.xml"/><Relationship Id="rId9" Type="http://schemas.openxmlformats.org/officeDocument/2006/relationships/diagramQuickStyle" Target="../diagrams/quickStyle3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0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70B978-D6A4-9C56-085C-0AE1AD2F8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24" y="84572"/>
            <a:ext cx="1523611" cy="9483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8C7577-B3C9-B4CF-0EEA-D1A931890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447" y="0"/>
            <a:ext cx="967906" cy="101768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4947C30-679E-6116-9D51-9B479B2D2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8235" y="0"/>
            <a:ext cx="1588649" cy="10700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AB20AC-849E-BBC7-FBDF-079D4D5D7414}"/>
              </a:ext>
            </a:extLst>
          </p:cNvPr>
          <p:cNvSpPr txBox="1"/>
          <p:nvPr/>
        </p:nvSpPr>
        <p:spPr>
          <a:xfrm>
            <a:off x="3176884" y="193455"/>
            <a:ext cx="6637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ootlight MT Light" panose="0204060206030A020304" pitchFamily="18" charset="0"/>
                <a:cs typeface="AkayaKanadaka" panose="02010502080401010103" pitchFamily="2" charset="77"/>
              </a:rPr>
              <a:t>Federal University of Technology, Minna, Nigeria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FBCCE3-9D85-D68A-594F-3BB52A7522F2}"/>
              </a:ext>
            </a:extLst>
          </p:cNvPr>
          <p:cNvSpPr txBox="1"/>
          <p:nvPr/>
        </p:nvSpPr>
        <p:spPr>
          <a:xfrm>
            <a:off x="3384884" y="659715"/>
            <a:ext cx="5961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ootlight MT Light" panose="0204060206030A020304" pitchFamily="18" charset="0"/>
                <a:cs typeface="AkayaKanadaka" panose="02010502080401010103" pitchFamily="2" charset="77"/>
              </a:rPr>
              <a:t>WASCAL Climate Change and Human Habitat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AB945C-D169-F196-F7C2-D6B4163B6D14}"/>
              </a:ext>
            </a:extLst>
          </p:cNvPr>
          <p:cNvSpPr txBox="1"/>
          <p:nvPr/>
        </p:nvSpPr>
        <p:spPr>
          <a:xfrm>
            <a:off x="2551655" y="2781943"/>
            <a:ext cx="7009357" cy="1074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0000"/>
                </a:solidFill>
                <a:effectLst/>
                <a:latin typeface="Bahnschrift Light" panose="020B0502040204020203" pitchFamily="34" charset="0"/>
                <a:ea typeface="Annai MN" pitchFamily="2" charset="77"/>
                <a:cs typeface="Annai MN" pitchFamily="2" charset="77"/>
              </a:rPr>
              <a:t>DYNAMICS OF GREEN SPACES AND THEIR IMPACTS ON URBAN ECOSYSTEM SERVICES IN DAKAR REGION (SENEGAL) IN A CLIMATE CHANGE CONTEXT</a:t>
            </a:r>
            <a:endParaRPr lang="en-GB" sz="2000" dirty="0">
              <a:effectLst/>
              <a:latin typeface="Bahnschrift Light" panose="020B0502040204020203" pitchFamily="34" charset="0"/>
              <a:ea typeface="Annai MN" pitchFamily="2" charset="77"/>
              <a:cs typeface="Annai MN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DFD1EE-F9A7-C4CE-6310-7A6B086432D1}"/>
              </a:ext>
            </a:extLst>
          </p:cNvPr>
          <p:cNvSpPr txBox="1"/>
          <p:nvPr/>
        </p:nvSpPr>
        <p:spPr>
          <a:xfrm>
            <a:off x="4227535" y="1632564"/>
            <a:ext cx="3382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F0"/>
                </a:solidFill>
                <a:latin typeface="Bahnschrift Light" panose="020B0502040204020203" pitchFamily="34" charset="0"/>
                <a:cs typeface="AkayaTelivigala" pitchFamily="2" charset="77"/>
              </a:rPr>
              <a:t>External Defense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36AEBA-9274-111B-EDA1-E51169212C73}"/>
              </a:ext>
            </a:extLst>
          </p:cNvPr>
          <p:cNvCxnSpPr>
            <a:cxnSpLocks/>
          </p:cNvCxnSpPr>
          <p:nvPr/>
        </p:nvCxnSpPr>
        <p:spPr>
          <a:xfrm>
            <a:off x="538619" y="2605414"/>
            <a:ext cx="11010378" cy="0"/>
          </a:xfrm>
          <a:prstGeom prst="line">
            <a:avLst/>
          </a:prstGeom>
          <a:ln w="28575">
            <a:solidFill>
              <a:srgbClr val="FFC000"/>
            </a:solidFill>
            <a:prstDash val="sysDash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F5669D-C72A-2884-AB2B-0CC4A78C870E}"/>
              </a:ext>
            </a:extLst>
          </p:cNvPr>
          <p:cNvCxnSpPr>
            <a:cxnSpLocks/>
          </p:cNvCxnSpPr>
          <p:nvPr/>
        </p:nvCxnSpPr>
        <p:spPr>
          <a:xfrm>
            <a:off x="538619" y="4033381"/>
            <a:ext cx="11035430" cy="0"/>
          </a:xfrm>
          <a:prstGeom prst="line">
            <a:avLst/>
          </a:prstGeom>
          <a:ln w="28575">
            <a:solidFill>
              <a:srgbClr val="FFC000"/>
            </a:solidFill>
            <a:prstDash val="sysDash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58001DB-39CB-B3FA-6D77-4326586C08CD}"/>
              </a:ext>
            </a:extLst>
          </p:cNvPr>
          <p:cNvSpPr txBox="1"/>
          <p:nvPr/>
        </p:nvSpPr>
        <p:spPr>
          <a:xfrm>
            <a:off x="8580329" y="5284819"/>
            <a:ext cx="24676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Footlight MT Light" panose="0204060206030A020304" pitchFamily="18" charset="0"/>
                <a:ea typeface="Calibri" panose="020F0502020204030204" pitchFamily="34" charset="0"/>
              </a:rPr>
              <a:t>Presented by:</a:t>
            </a:r>
          </a:p>
          <a:p>
            <a:r>
              <a:rPr lang="en-GB" sz="2000" dirty="0">
                <a:latin typeface="Footlight MT Light" panose="0204060206030A020304" pitchFamily="18" charset="0"/>
                <a:ea typeface="Calibri" panose="020F0502020204030204" pitchFamily="34" charset="0"/>
              </a:rPr>
              <a:t>M</a:t>
            </a:r>
            <a:r>
              <a:rPr lang="en-GB" sz="2000" dirty="0">
                <a:effectLst/>
                <a:latin typeface="Footlight MT Light" panose="0204060206030A020304" pitchFamily="18" charset="0"/>
                <a:ea typeface="Calibri" panose="020F0502020204030204" pitchFamily="34" charset="0"/>
              </a:rPr>
              <a:t>ariama </a:t>
            </a:r>
            <a:r>
              <a:rPr lang="en-GB" sz="2000" dirty="0">
                <a:latin typeface="Footlight MT Light" panose="0204060206030A020304" pitchFamily="18" charset="0"/>
                <a:ea typeface="Calibri" panose="020F0502020204030204" pitchFamily="34" charset="0"/>
              </a:rPr>
              <a:t>C</a:t>
            </a:r>
            <a:r>
              <a:rPr lang="en-GB" sz="2000" dirty="0">
                <a:effectLst/>
                <a:latin typeface="Footlight MT Light" panose="0204060206030A020304" pitchFamily="18" charset="0"/>
                <a:ea typeface="Calibri" panose="020F0502020204030204" pitchFamily="34" charset="0"/>
              </a:rPr>
              <a:t>issé</a:t>
            </a:r>
            <a:endParaRPr lang="en-US" sz="2000" dirty="0">
              <a:latin typeface="Footlight MT Light" panose="0204060206030A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499FD5-B742-DACF-3A1C-7B418513E569}"/>
              </a:ext>
            </a:extLst>
          </p:cNvPr>
          <p:cNvSpPr txBox="1"/>
          <p:nvPr/>
        </p:nvSpPr>
        <p:spPr>
          <a:xfrm>
            <a:off x="144049" y="5148084"/>
            <a:ext cx="3688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effectLst/>
                <a:latin typeface="Footlight MT Light" panose="0204060206030A020304" pitchFamily="18" charset="0"/>
                <a:ea typeface="Calibri" panose="020F0502020204030204" pitchFamily="34" charset="0"/>
              </a:rPr>
              <a:t>Supervisory team:</a:t>
            </a:r>
          </a:p>
          <a:p>
            <a:r>
              <a:rPr lang="en-GB" sz="2000" dirty="0">
                <a:effectLst/>
                <a:latin typeface="Footlight MT Light" panose="0204060206030A020304" pitchFamily="18" charset="0"/>
                <a:ea typeface="Calibri" panose="020F0502020204030204" pitchFamily="34" charset="0"/>
              </a:rPr>
              <a:t>Prof. Oluwole Morenikeji</a:t>
            </a:r>
            <a:r>
              <a:rPr lang="en-GB" sz="2000" dirty="0">
                <a:effectLst/>
                <a:latin typeface="Footlight MT Light" panose="0204060206030A020304" pitchFamily="18" charset="0"/>
              </a:rPr>
              <a:t> </a:t>
            </a:r>
          </a:p>
          <a:p>
            <a:r>
              <a:rPr lang="en-GB" sz="2000" dirty="0">
                <a:effectLst/>
                <a:latin typeface="Footlight MT Light" panose="0204060206030A020304" pitchFamily="18" charset="0"/>
                <a:ea typeface="Calibri" panose="020F0502020204030204" pitchFamily="34" charset="0"/>
              </a:rPr>
              <a:t>Prof. Awa Niang Fall</a:t>
            </a:r>
            <a:endParaRPr lang="en-GB" sz="2000" dirty="0">
              <a:latin typeface="Footlight MT Light" panose="0204060206030A020304" pitchFamily="18" charset="0"/>
              <a:ea typeface="Calibri" panose="020F0502020204030204" pitchFamily="34" charset="0"/>
            </a:endParaRPr>
          </a:p>
          <a:p>
            <a:r>
              <a:rPr lang="en-GB" sz="2000" dirty="0">
                <a:effectLst/>
                <a:latin typeface="Footlight MT Light" panose="0204060206030A020304" pitchFamily="18" charset="0"/>
                <a:ea typeface="Calibri" panose="020F0502020204030204" pitchFamily="34" charset="0"/>
              </a:rPr>
              <a:t>Prof. Elke Mertens</a:t>
            </a:r>
            <a:r>
              <a:rPr lang="en-GB" sz="2000" dirty="0">
                <a:effectLst/>
                <a:latin typeface="Footlight MT Light" panose="0204060206030A020304" pitchFamily="18" charset="0"/>
              </a:rPr>
              <a:t> </a:t>
            </a:r>
            <a:endParaRPr lang="en-US" sz="2000" dirty="0">
              <a:latin typeface="Footlight MT Light" panose="0204060206030A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A7961F-227B-20E1-6F1A-EB2FD2381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30049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176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6236423-4E8F-D981-BA36-1907D05C7A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550122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3FB7E7F-5C7F-5DDC-B2AF-FC588AE8AE5D}"/>
              </a:ext>
            </a:extLst>
          </p:cNvPr>
          <p:cNvSpPr txBox="1"/>
          <p:nvPr/>
        </p:nvSpPr>
        <p:spPr>
          <a:xfrm>
            <a:off x="4020271" y="414338"/>
            <a:ext cx="3034343" cy="461665"/>
          </a:xfrm>
          <a:custGeom>
            <a:avLst/>
            <a:gdLst>
              <a:gd name="connsiteX0" fmla="*/ 0 w 3034343"/>
              <a:gd name="connsiteY0" fmla="*/ 0 h 461665"/>
              <a:gd name="connsiteX1" fmla="*/ 3034343 w 3034343"/>
              <a:gd name="connsiteY1" fmla="*/ 0 h 461665"/>
              <a:gd name="connsiteX2" fmla="*/ 3034343 w 3034343"/>
              <a:gd name="connsiteY2" fmla="*/ 461665 h 461665"/>
              <a:gd name="connsiteX3" fmla="*/ 0 w 3034343"/>
              <a:gd name="connsiteY3" fmla="*/ 461665 h 461665"/>
              <a:gd name="connsiteX4" fmla="*/ 0 w 3034343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4343" h="461665" extrusionOk="0">
                <a:moveTo>
                  <a:pt x="0" y="0"/>
                </a:moveTo>
                <a:cubicBezTo>
                  <a:pt x="508095" y="118645"/>
                  <a:pt x="2053231" y="116012"/>
                  <a:pt x="3034343" y="0"/>
                </a:cubicBezTo>
                <a:cubicBezTo>
                  <a:pt x="3053089" y="143527"/>
                  <a:pt x="3007353" y="261265"/>
                  <a:pt x="3034343" y="461665"/>
                </a:cubicBezTo>
                <a:cubicBezTo>
                  <a:pt x="1643842" y="596265"/>
                  <a:pt x="1382496" y="304469"/>
                  <a:pt x="0" y="461665"/>
                </a:cubicBezTo>
                <a:cubicBezTo>
                  <a:pt x="11502" y="333756"/>
                  <a:pt x="40657" y="17387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+mj-lt"/>
                <a:ea typeface="Calibri" panose="020F0502020204030204" pitchFamily="34" charset="0"/>
              </a:rPr>
              <a:t>D</a:t>
            </a:r>
            <a:r>
              <a:rPr lang="en-GB" sz="2400" b="1" dirty="0">
                <a:effectLst/>
                <a:latin typeface="+mj-lt"/>
                <a:ea typeface="Calibri" panose="020F0502020204030204" pitchFamily="34" charset="0"/>
              </a:rPr>
              <a:t>ata analysis</a:t>
            </a:r>
            <a:endParaRPr lang="en-US" sz="24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B24A35-5251-AD77-37B9-37671D1C5F6F}"/>
              </a:ext>
            </a:extLst>
          </p:cNvPr>
          <p:cNvSpPr txBox="1"/>
          <p:nvPr/>
        </p:nvSpPr>
        <p:spPr>
          <a:xfrm>
            <a:off x="0" y="921009"/>
            <a:ext cx="8831294" cy="369332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B050"/>
                </a:solidFill>
                <a:effectLst/>
                <a:latin typeface="+mj-lt"/>
                <a:ea typeface="Calibri" panose="020F0502020204030204" pitchFamily="34" charset="0"/>
              </a:rPr>
              <a:t>OS1a: Typology and classification of public green spaces in the </a:t>
            </a:r>
            <a:r>
              <a:rPr lang="en-GB" b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</a:rPr>
              <a:t>Dakar region</a:t>
            </a:r>
            <a:endParaRPr lang="en-US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F67307-4DA0-A0BD-045E-6BF6DD1D89BF}"/>
              </a:ext>
            </a:extLst>
          </p:cNvPr>
          <p:cNvSpPr txBox="1"/>
          <p:nvPr/>
        </p:nvSpPr>
        <p:spPr>
          <a:xfrm>
            <a:off x="197866" y="1504687"/>
            <a:ext cx="3669595" cy="92333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Association of French Cities Engineers (AIVF)</a:t>
            </a:r>
            <a:r>
              <a:rPr lang="en-GB" dirty="0">
                <a:latin typeface="+mj-lt"/>
                <a:ea typeface="Calibri" panose="020F0502020204030204" pitchFamily="34" charset="0"/>
              </a:rPr>
              <a:t> 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(Amontcha </a:t>
            </a:r>
            <a:r>
              <a:rPr lang="en-GB" sz="1800" i="1" dirty="0">
                <a:effectLst/>
                <a:latin typeface="+mj-lt"/>
                <a:ea typeface="Calibri" panose="020F0502020204030204" pitchFamily="34" charset="0"/>
              </a:rPr>
              <a:t>et al.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, 2017)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C061F3-E1E5-D6B4-ECAE-F3701003E9C9}"/>
              </a:ext>
            </a:extLst>
          </p:cNvPr>
          <p:cNvSpPr txBox="1"/>
          <p:nvPr/>
        </p:nvSpPr>
        <p:spPr>
          <a:xfrm>
            <a:off x="197866" y="2797047"/>
            <a:ext cx="3669595" cy="150513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Swanwick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 al.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(2003)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1. Amenity green spaces; </a:t>
            </a:r>
          </a:p>
          <a:p>
            <a:r>
              <a:rPr lang="en-US" dirty="0">
                <a:latin typeface="+mj-lt"/>
              </a:rPr>
              <a:t>2. functional green spaces; </a:t>
            </a:r>
          </a:p>
          <a:p>
            <a:r>
              <a:rPr lang="en-US" dirty="0">
                <a:latin typeface="+mj-lt"/>
              </a:rPr>
              <a:t>3. semi-natural habitats; </a:t>
            </a:r>
          </a:p>
          <a:p>
            <a:r>
              <a:rPr lang="en-US" dirty="0">
                <a:latin typeface="+mj-lt"/>
              </a:rPr>
              <a:t>4. linear green spaces.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5359E6-BFD3-66A6-5F13-B618028CDB44}"/>
              </a:ext>
            </a:extLst>
          </p:cNvPr>
          <p:cNvSpPr txBox="1"/>
          <p:nvPr/>
        </p:nvSpPr>
        <p:spPr>
          <a:xfrm>
            <a:off x="5462352" y="1348494"/>
            <a:ext cx="6531782" cy="4021614"/>
          </a:xfrm>
          <a:custGeom>
            <a:avLst/>
            <a:gdLst>
              <a:gd name="connsiteX0" fmla="*/ 0 w 6531782"/>
              <a:gd name="connsiteY0" fmla="*/ 0 h 4021614"/>
              <a:gd name="connsiteX1" fmla="*/ 6531782 w 6531782"/>
              <a:gd name="connsiteY1" fmla="*/ 0 h 4021614"/>
              <a:gd name="connsiteX2" fmla="*/ 6531782 w 6531782"/>
              <a:gd name="connsiteY2" fmla="*/ 4021614 h 4021614"/>
              <a:gd name="connsiteX3" fmla="*/ 0 w 6531782"/>
              <a:gd name="connsiteY3" fmla="*/ 4021614 h 4021614"/>
              <a:gd name="connsiteX4" fmla="*/ 0 w 6531782"/>
              <a:gd name="connsiteY4" fmla="*/ 0 h 402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1782" h="4021614" extrusionOk="0">
                <a:moveTo>
                  <a:pt x="0" y="0"/>
                </a:moveTo>
                <a:cubicBezTo>
                  <a:pt x="1628082" y="14678"/>
                  <a:pt x="4617686" y="-21126"/>
                  <a:pt x="6531782" y="0"/>
                </a:cubicBezTo>
                <a:cubicBezTo>
                  <a:pt x="6417767" y="1612901"/>
                  <a:pt x="6650563" y="2877127"/>
                  <a:pt x="6531782" y="4021614"/>
                </a:cubicBezTo>
                <a:cubicBezTo>
                  <a:pt x="3706088" y="4087258"/>
                  <a:pt x="1740707" y="3899642"/>
                  <a:pt x="0" y="4021614"/>
                </a:cubicBezTo>
                <a:cubicBezTo>
                  <a:pt x="-89011" y="3472284"/>
                  <a:pt x="155242" y="1983423"/>
                  <a:pt x="0" y="0"/>
                </a:cubicBezTo>
                <a:close/>
              </a:path>
            </a:pathLst>
          </a:custGeom>
          <a:noFill/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6562919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parks and squares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green spaces accompanying roads;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green spaces accompanying public buildings (with the role of enhancing the buildings);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green spaces accompanying industrial and commercial establishments;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5. green areas surrounding social and educational establishments (nursery gardens, retirement homes, etc.);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6. green spaces in stadiums and sports centres;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7. cemeteries;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8. campsites, reception areas, holiday villages;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9. allotment gardens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10. horticultural establishments (municipal greenhouses, horticultural colleges, etc.);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11. landscaped natural areas;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12. roadside trees, grouped or not.</a:t>
            </a:r>
            <a:r>
              <a:rPr lang="en-GB" sz="1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E50E91E-0219-88AA-F90C-BF5B020A5972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3867461" y="1504687"/>
            <a:ext cx="1594891" cy="4616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C5BB393-8539-8283-936F-1BAD7634BA1E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3867461" y="1966352"/>
            <a:ext cx="1594891" cy="1392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C4144-1D85-9F5D-EB06-34192A3B7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3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76224AC-A83F-246A-2945-7F0AE2CD79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5911581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F6F2819-1F90-F31C-0F49-6A39D6513BB6}"/>
              </a:ext>
            </a:extLst>
          </p:cNvPr>
          <p:cNvSpPr txBox="1"/>
          <p:nvPr/>
        </p:nvSpPr>
        <p:spPr>
          <a:xfrm>
            <a:off x="0" y="567206"/>
            <a:ext cx="6485806" cy="369332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</a:rPr>
              <a:t>OS1b: C</a:t>
            </a:r>
            <a:r>
              <a:rPr lang="en-GB" sz="1800" b="1" dirty="0">
                <a:solidFill>
                  <a:srgbClr val="00B050"/>
                </a:solidFill>
                <a:effectLst/>
                <a:latin typeface="+mj-lt"/>
                <a:ea typeface="Calibri" panose="020F0502020204030204" pitchFamily="34" charset="0"/>
              </a:rPr>
              <a:t>haracterisation of public green spaces in the </a:t>
            </a:r>
            <a:r>
              <a:rPr lang="en-GB" b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</a:rPr>
              <a:t>Dakar </a:t>
            </a:r>
            <a:r>
              <a:rPr lang="en-GB" sz="1800" b="1" dirty="0">
                <a:solidFill>
                  <a:srgbClr val="00B050"/>
                </a:solidFill>
                <a:effectLst/>
                <a:latin typeface="+mj-lt"/>
                <a:ea typeface="Calibri" panose="020F0502020204030204" pitchFamily="34" charset="0"/>
              </a:rPr>
              <a:t>region</a:t>
            </a:r>
            <a:endParaRPr lang="en-US" b="1" dirty="0">
              <a:solidFill>
                <a:srgbClr val="00B05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Diagram 2">
                <a:extLst>
                  <a:ext uri="{FF2B5EF4-FFF2-40B4-BE49-F238E27FC236}">
                    <a16:creationId xmlns:a16="http://schemas.microsoft.com/office/drawing/2014/main" id="{765A5D6A-364F-E316-6FA7-46FD088EBB8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72520337"/>
                  </p:ext>
                </p:extLst>
              </p:nvPr>
            </p:nvGraphicFramePr>
            <p:xfrm>
              <a:off x="329784" y="1089407"/>
              <a:ext cx="11707318" cy="541632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Choice>
        <mc:Fallback xmlns="">
          <p:graphicFrame>
            <p:nvGraphicFramePr>
              <p:cNvPr id="3" name="Diagram 2">
                <a:extLst>
                  <a:ext uri="{FF2B5EF4-FFF2-40B4-BE49-F238E27FC236}">
                    <a16:creationId xmlns:a16="http://schemas.microsoft.com/office/drawing/2014/main" id="{765A5D6A-364F-E316-6FA7-46FD088EBB8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72520337"/>
                  </p:ext>
                </p:extLst>
              </p:nvPr>
            </p:nvGraphicFramePr>
            <p:xfrm>
              <a:off x="329784" y="1089407"/>
              <a:ext cx="11707318" cy="541632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2" r:lo="rId13" r:qs="rId14" r:cs="rId15"/>
              </a:graphicData>
            </a:graphic>
          </p:graphicFrame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D50100-1FA2-397C-F0FD-975126B79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6037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957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A5D1531-687C-0C11-C2E5-AFA8D0141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9055690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83E6DEB-6063-FF5E-F456-F6AEE215D5F2}"/>
              </a:ext>
            </a:extLst>
          </p:cNvPr>
          <p:cNvSpPr txBox="1"/>
          <p:nvPr/>
        </p:nvSpPr>
        <p:spPr>
          <a:xfrm>
            <a:off x="0" y="515290"/>
            <a:ext cx="10717967" cy="369332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effectLst/>
                <a:latin typeface="+mj-lt"/>
                <a:ea typeface="Calibri" panose="020F0502020204030204" pitchFamily="34" charset="0"/>
              </a:rPr>
              <a:t>OS2: Spatio-temporal dynamics of public green spaces 1990-2022 </a:t>
            </a:r>
            <a:r>
              <a:rPr lang="en-GB" b="1" i="0" dirty="0">
                <a:solidFill>
                  <a:srgbClr val="00B05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and the factors of their degradation</a:t>
            </a:r>
            <a:endParaRPr lang="en-US" b="1" i="1" dirty="0">
              <a:solidFill>
                <a:srgbClr val="00B05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FAA77B-15FB-CC50-EB60-2D4D9BF4F9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745" y="985575"/>
            <a:ext cx="4519262" cy="55137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4A9CEC-6118-B857-888C-8626B7D0CED9}"/>
              </a:ext>
            </a:extLst>
          </p:cNvPr>
          <p:cNvSpPr txBox="1"/>
          <p:nvPr/>
        </p:nvSpPr>
        <p:spPr>
          <a:xfrm>
            <a:off x="389745" y="6498874"/>
            <a:ext cx="4141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Figure 3.1: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Flowchart of processing Landsat data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E8B0FDC-0C3B-C490-DBF7-52E5C14E00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1974064"/>
              </p:ext>
            </p:extLst>
          </p:nvPr>
        </p:nvGraphicFramePr>
        <p:xfrm>
          <a:off x="5503585" y="1187480"/>
          <a:ext cx="6112656" cy="4950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2A27F-443B-653F-1E6F-27922C9A7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8874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0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5ED1A66-F668-F19E-F988-13C34FCE1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2170111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4FEB593-C207-BDE1-8120-BE08A6E558D9}"/>
              </a:ext>
            </a:extLst>
          </p:cNvPr>
          <p:cNvSpPr txBox="1"/>
          <p:nvPr/>
        </p:nvSpPr>
        <p:spPr>
          <a:xfrm>
            <a:off x="-1" y="414338"/>
            <a:ext cx="9026013" cy="369332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</a:rPr>
              <a:t>OS3: I</a:t>
            </a:r>
            <a:r>
              <a:rPr lang="en-US" b="1" dirty="0">
                <a:solidFill>
                  <a:srgbClr val="00B050"/>
                </a:solidFill>
                <a:effectLst/>
                <a:latin typeface="+mj-lt"/>
                <a:ea typeface="Calibri" panose="020F0502020204030204" pitchFamily="34" charset="0"/>
              </a:rPr>
              <a:t>mpacts of green space dynamics on urban ecosystem services in the Dakar region</a:t>
            </a:r>
            <a:endParaRPr lang="en-US" b="1" i="1" dirty="0">
              <a:solidFill>
                <a:srgbClr val="00B05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FE75D1E-EB27-C0E5-6B89-73E9790B49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5823442"/>
              </p:ext>
            </p:extLst>
          </p:nvPr>
        </p:nvGraphicFramePr>
        <p:xfrm>
          <a:off x="427703" y="828676"/>
          <a:ext cx="7447936" cy="5614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14D0344-FADB-B21B-56D2-875EB09412B6}"/>
              </a:ext>
            </a:extLst>
          </p:cNvPr>
          <p:cNvSpPr txBox="1"/>
          <p:nvPr/>
        </p:nvSpPr>
        <p:spPr>
          <a:xfrm>
            <a:off x="7875639" y="4748981"/>
            <a:ext cx="4055806" cy="1477328"/>
          </a:xfrm>
          <a:custGeom>
            <a:avLst/>
            <a:gdLst>
              <a:gd name="connsiteX0" fmla="*/ 0 w 4055806"/>
              <a:gd name="connsiteY0" fmla="*/ 0 h 1477328"/>
              <a:gd name="connsiteX1" fmla="*/ 4055806 w 4055806"/>
              <a:gd name="connsiteY1" fmla="*/ 0 h 1477328"/>
              <a:gd name="connsiteX2" fmla="*/ 4055806 w 4055806"/>
              <a:gd name="connsiteY2" fmla="*/ 1477328 h 1477328"/>
              <a:gd name="connsiteX3" fmla="*/ 0 w 4055806"/>
              <a:gd name="connsiteY3" fmla="*/ 1477328 h 1477328"/>
              <a:gd name="connsiteX4" fmla="*/ 0 w 4055806"/>
              <a:gd name="connsiteY4" fmla="*/ 0 h 1477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5806" h="1477328" extrusionOk="0">
                <a:moveTo>
                  <a:pt x="0" y="0"/>
                </a:moveTo>
                <a:cubicBezTo>
                  <a:pt x="1042842" y="118645"/>
                  <a:pt x="2960473" y="116012"/>
                  <a:pt x="4055806" y="0"/>
                </a:cubicBezTo>
                <a:cubicBezTo>
                  <a:pt x="3999762" y="735153"/>
                  <a:pt x="4086986" y="1113412"/>
                  <a:pt x="4055806" y="1477328"/>
                </a:cubicBezTo>
                <a:cubicBezTo>
                  <a:pt x="2527190" y="1611928"/>
                  <a:pt x="968035" y="1320132"/>
                  <a:pt x="0" y="1477328"/>
                </a:cubicBezTo>
                <a:cubicBezTo>
                  <a:pt x="-79908" y="1020908"/>
                  <a:pt x="115447" y="63690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Spearman rank model was employed to establish a correlation between the vegetation cover of the three green spaces and the three ecosystem services assessed.</a:t>
            </a:r>
            <a:r>
              <a:rPr lang="en-GB" dirty="0">
                <a:effectLst/>
                <a:latin typeface="+mj-lt"/>
              </a:rPr>
              <a:t> 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1512F-BC69-3F08-0212-44B10036F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13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5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519734F-CAC2-1D83-6BEE-39BA88029C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2990320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D0FF5A5-7A56-5B00-3921-34DD4B2F06B7}"/>
              </a:ext>
            </a:extLst>
          </p:cNvPr>
          <p:cNvSpPr txBox="1"/>
          <p:nvPr/>
        </p:nvSpPr>
        <p:spPr>
          <a:xfrm>
            <a:off x="0" y="547073"/>
            <a:ext cx="10162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+mj-lt"/>
              </a:rPr>
              <a:t>OS4: Identification of suitable areas for future development of public green spaces in the Dakar region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E2A24D1-FB0A-5EEE-D980-5AB7195AB9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7854406"/>
              </p:ext>
            </p:extLst>
          </p:nvPr>
        </p:nvGraphicFramePr>
        <p:xfrm>
          <a:off x="1755058" y="1049140"/>
          <a:ext cx="8404942" cy="5672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51F57-5E1C-228C-A021-19D437A4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908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30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512BFAB-DA4C-9120-09A1-5C4E34AC9C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4865163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511BBD5-2C43-52B4-152E-4F95018EA7A8}"/>
              </a:ext>
            </a:extLst>
          </p:cNvPr>
          <p:cNvSpPr txBox="1"/>
          <p:nvPr/>
        </p:nvSpPr>
        <p:spPr>
          <a:xfrm>
            <a:off x="0" y="414338"/>
            <a:ext cx="83733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1. Typology and characteristics of public green spaces in the region of Dakar</a:t>
            </a:r>
            <a:r>
              <a:rPr lang="en-GB" b="1" dirty="0">
                <a:solidFill>
                  <a:srgbClr val="FFC000"/>
                </a:solidFill>
                <a:effectLst/>
                <a:latin typeface="+mj-lt"/>
              </a:rPr>
              <a:t> </a:t>
            </a:r>
            <a:endParaRPr lang="en-US" b="1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6129C8-759C-1F35-E759-153F151312B8}"/>
              </a:ext>
            </a:extLst>
          </p:cNvPr>
          <p:cNvSpPr txBox="1"/>
          <p:nvPr/>
        </p:nvSpPr>
        <p:spPr>
          <a:xfrm>
            <a:off x="-39328" y="772310"/>
            <a:ext cx="6135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Typology of public green spaces in the region of Dakar</a:t>
            </a:r>
            <a:r>
              <a:rPr lang="en-GB" dirty="0">
                <a:solidFill>
                  <a:srgbClr val="7030A0"/>
                </a:solidFill>
                <a:effectLst/>
                <a:latin typeface="+mj-lt"/>
              </a:rPr>
              <a:t> </a:t>
            </a:r>
            <a:endParaRPr lang="en-US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8AB9F-4D58-8ABA-93F0-F8C37D7B2A81}"/>
              </a:ext>
            </a:extLst>
          </p:cNvPr>
          <p:cNvSpPr txBox="1"/>
          <p:nvPr/>
        </p:nvSpPr>
        <p:spPr>
          <a:xfrm>
            <a:off x="827625" y="6289773"/>
            <a:ext cx="5749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effectLst/>
                <a:latin typeface="+mj-lt"/>
                <a:ea typeface="Times New Roman" panose="02020603050405020304" pitchFamily="18" charset="0"/>
              </a:rPr>
              <a:t>Figure 4.1. </a:t>
            </a:r>
            <a:r>
              <a:rPr lang="en-US" sz="1400" dirty="0">
                <a:effectLst/>
                <a:latin typeface="+mj-lt"/>
                <a:ea typeface="Times New Roman" panose="02020603050405020304" pitchFamily="18" charset="0"/>
              </a:rPr>
              <a:t>Typology map of public green spaces of the region of Dakar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23B07D-64BB-945C-612C-5ADD6AA7C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9035" y="1661921"/>
            <a:ext cx="4059773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This result differs from that found by 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Tine </a:t>
            </a:r>
            <a:r>
              <a:rPr kumimoji="0" lang="en-GB" altLang="en-US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et al.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(2021)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in the same area who did not include public gardens and parks in their identification.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The findings of this study align with those discovered in Benin, exhibiting relatively similar types of PGS with a smaller number 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(Amontcha </a:t>
            </a:r>
            <a:r>
              <a:rPr kumimoji="0" lang="en-GB" altLang="en-US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et al.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, 2017)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. </a:t>
            </a:r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5C2CA-3DFE-17B8-4E93-1C3D9201E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1836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15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D122B5-90D2-1F1C-7874-946405213B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296" y="1299387"/>
            <a:ext cx="6895676" cy="487516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63314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3716CCF-4769-507C-2C78-8132256941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5079394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640921F-77C2-80BF-4B4C-331E28D23495}"/>
              </a:ext>
            </a:extLst>
          </p:cNvPr>
          <p:cNvSpPr txBox="1"/>
          <p:nvPr/>
        </p:nvSpPr>
        <p:spPr>
          <a:xfrm>
            <a:off x="0" y="414338"/>
            <a:ext cx="7282132" cy="366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kern="1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b="1" kern="100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haracteristics of public green spaces in the Dakar region</a:t>
            </a:r>
            <a:endParaRPr lang="en-US" sz="1800" b="1" kern="100" dirty="0">
              <a:solidFill>
                <a:srgbClr val="7030A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4C4C80-B136-B1E8-6912-309712804682}"/>
              </a:ext>
            </a:extLst>
          </p:cNvPr>
          <p:cNvSpPr txBox="1"/>
          <p:nvPr/>
        </p:nvSpPr>
        <p:spPr>
          <a:xfrm>
            <a:off x="33553" y="1214546"/>
            <a:ext cx="12124894" cy="646331"/>
          </a:xfrm>
          <a:custGeom>
            <a:avLst/>
            <a:gdLst>
              <a:gd name="connsiteX0" fmla="*/ 0 w 12124894"/>
              <a:gd name="connsiteY0" fmla="*/ 0 h 646331"/>
              <a:gd name="connsiteX1" fmla="*/ 794854 w 12124894"/>
              <a:gd name="connsiteY1" fmla="*/ 0 h 646331"/>
              <a:gd name="connsiteX2" fmla="*/ 1589708 w 12124894"/>
              <a:gd name="connsiteY2" fmla="*/ 0 h 646331"/>
              <a:gd name="connsiteX3" fmla="*/ 2263314 w 12124894"/>
              <a:gd name="connsiteY3" fmla="*/ 0 h 646331"/>
              <a:gd name="connsiteX4" fmla="*/ 2573172 w 12124894"/>
              <a:gd name="connsiteY4" fmla="*/ 0 h 646331"/>
              <a:gd name="connsiteX5" fmla="*/ 3368026 w 12124894"/>
              <a:gd name="connsiteY5" fmla="*/ 0 h 646331"/>
              <a:gd name="connsiteX6" fmla="*/ 4162880 w 12124894"/>
              <a:gd name="connsiteY6" fmla="*/ 0 h 646331"/>
              <a:gd name="connsiteX7" fmla="*/ 4593988 w 12124894"/>
              <a:gd name="connsiteY7" fmla="*/ 0 h 646331"/>
              <a:gd name="connsiteX8" fmla="*/ 5510091 w 12124894"/>
              <a:gd name="connsiteY8" fmla="*/ 0 h 646331"/>
              <a:gd name="connsiteX9" fmla="*/ 6426194 w 12124894"/>
              <a:gd name="connsiteY9" fmla="*/ 0 h 646331"/>
              <a:gd name="connsiteX10" fmla="*/ 6857301 w 12124894"/>
              <a:gd name="connsiteY10" fmla="*/ 0 h 646331"/>
              <a:gd name="connsiteX11" fmla="*/ 7409657 w 12124894"/>
              <a:gd name="connsiteY11" fmla="*/ 0 h 646331"/>
              <a:gd name="connsiteX12" fmla="*/ 7719516 w 12124894"/>
              <a:gd name="connsiteY12" fmla="*/ 0 h 646331"/>
              <a:gd name="connsiteX13" fmla="*/ 8271872 w 12124894"/>
              <a:gd name="connsiteY13" fmla="*/ 0 h 646331"/>
              <a:gd name="connsiteX14" fmla="*/ 8824228 w 12124894"/>
              <a:gd name="connsiteY14" fmla="*/ 0 h 646331"/>
              <a:gd name="connsiteX15" fmla="*/ 9497834 w 12124894"/>
              <a:gd name="connsiteY15" fmla="*/ 0 h 646331"/>
              <a:gd name="connsiteX16" fmla="*/ 9928941 w 12124894"/>
              <a:gd name="connsiteY16" fmla="*/ 0 h 646331"/>
              <a:gd name="connsiteX17" fmla="*/ 10602546 w 12124894"/>
              <a:gd name="connsiteY17" fmla="*/ 0 h 646331"/>
              <a:gd name="connsiteX18" fmla="*/ 10912405 w 12124894"/>
              <a:gd name="connsiteY18" fmla="*/ 0 h 646331"/>
              <a:gd name="connsiteX19" fmla="*/ 12124894 w 12124894"/>
              <a:gd name="connsiteY19" fmla="*/ 0 h 646331"/>
              <a:gd name="connsiteX20" fmla="*/ 12124894 w 12124894"/>
              <a:gd name="connsiteY20" fmla="*/ 646331 h 646331"/>
              <a:gd name="connsiteX21" fmla="*/ 11815036 w 12124894"/>
              <a:gd name="connsiteY21" fmla="*/ 646331 h 646331"/>
              <a:gd name="connsiteX22" fmla="*/ 11141430 w 12124894"/>
              <a:gd name="connsiteY22" fmla="*/ 646331 h 646331"/>
              <a:gd name="connsiteX23" fmla="*/ 10346576 w 12124894"/>
              <a:gd name="connsiteY23" fmla="*/ 646331 h 646331"/>
              <a:gd name="connsiteX24" fmla="*/ 9794220 w 12124894"/>
              <a:gd name="connsiteY24" fmla="*/ 646331 h 646331"/>
              <a:gd name="connsiteX25" fmla="*/ 9363113 w 12124894"/>
              <a:gd name="connsiteY25" fmla="*/ 646331 h 646331"/>
              <a:gd name="connsiteX26" fmla="*/ 8447009 w 12124894"/>
              <a:gd name="connsiteY26" fmla="*/ 646331 h 646331"/>
              <a:gd name="connsiteX27" fmla="*/ 7530906 w 12124894"/>
              <a:gd name="connsiteY27" fmla="*/ 646331 h 646331"/>
              <a:gd name="connsiteX28" fmla="*/ 6857301 w 12124894"/>
              <a:gd name="connsiteY28" fmla="*/ 646331 h 646331"/>
              <a:gd name="connsiteX29" fmla="*/ 5941198 w 12124894"/>
              <a:gd name="connsiteY29" fmla="*/ 646331 h 646331"/>
              <a:gd name="connsiteX30" fmla="*/ 5267593 w 12124894"/>
              <a:gd name="connsiteY30" fmla="*/ 646331 h 646331"/>
              <a:gd name="connsiteX31" fmla="*/ 4715237 w 12124894"/>
              <a:gd name="connsiteY31" fmla="*/ 646331 h 646331"/>
              <a:gd name="connsiteX32" fmla="*/ 3920382 w 12124894"/>
              <a:gd name="connsiteY32" fmla="*/ 646331 h 646331"/>
              <a:gd name="connsiteX33" fmla="*/ 3246777 w 12124894"/>
              <a:gd name="connsiteY33" fmla="*/ 646331 h 646331"/>
              <a:gd name="connsiteX34" fmla="*/ 2451923 w 12124894"/>
              <a:gd name="connsiteY34" fmla="*/ 646331 h 646331"/>
              <a:gd name="connsiteX35" fmla="*/ 2142065 w 12124894"/>
              <a:gd name="connsiteY35" fmla="*/ 646331 h 646331"/>
              <a:gd name="connsiteX36" fmla="*/ 1710957 w 12124894"/>
              <a:gd name="connsiteY36" fmla="*/ 646331 h 646331"/>
              <a:gd name="connsiteX37" fmla="*/ 916103 w 12124894"/>
              <a:gd name="connsiteY37" fmla="*/ 646331 h 646331"/>
              <a:gd name="connsiteX38" fmla="*/ 0 w 12124894"/>
              <a:gd name="connsiteY38" fmla="*/ 646331 h 646331"/>
              <a:gd name="connsiteX39" fmla="*/ 0 w 12124894"/>
              <a:gd name="connsiteY39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24894" h="646331" extrusionOk="0">
                <a:moveTo>
                  <a:pt x="0" y="0"/>
                </a:moveTo>
                <a:cubicBezTo>
                  <a:pt x="166804" y="9143"/>
                  <a:pt x="533943" y="-18898"/>
                  <a:pt x="794854" y="0"/>
                </a:cubicBezTo>
                <a:cubicBezTo>
                  <a:pt x="1055765" y="18898"/>
                  <a:pt x="1303942" y="-15736"/>
                  <a:pt x="1589708" y="0"/>
                </a:cubicBezTo>
                <a:cubicBezTo>
                  <a:pt x="1875474" y="15736"/>
                  <a:pt x="2030556" y="-9808"/>
                  <a:pt x="2263314" y="0"/>
                </a:cubicBezTo>
                <a:cubicBezTo>
                  <a:pt x="2496072" y="9808"/>
                  <a:pt x="2422165" y="3232"/>
                  <a:pt x="2573172" y="0"/>
                </a:cubicBezTo>
                <a:cubicBezTo>
                  <a:pt x="2724179" y="-3232"/>
                  <a:pt x="3196778" y="24971"/>
                  <a:pt x="3368026" y="0"/>
                </a:cubicBezTo>
                <a:cubicBezTo>
                  <a:pt x="3539274" y="-24971"/>
                  <a:pt x="3959647" y="-37726"/>
                  <a:pt x="4162880" y="0"/>
                </a:cubicBezTo>
                <a:cubicBezTo>
                  <a:pt x="4366113" y="37726"/>
                  <a:pt x="4439984" y="11262"/>
                  <a:pt x="4593988" y="0"/>
                </a:cubicBezTo>
                <a:cubicBezTo>
                  <a:pt x="4747992" y="-11262"/>
                  <a:pt x="5109204" y="-9826"/>
                  <a:pt x="5510091" y="0"/>
                </a:cubicBezTo>
                <a:cubicBezTo>
                  <a:pt x="5910978" y="9826"/>
                  <a:pt x="6232653" y="-30254"/>
                  <a:pt x="6426194" y="0"/>
                </a:cubicBezTo>
                <a:cubicBezTo>
                  <a:pt x="6619735" y="30254"/>
                  <a:pt x="6739949" y="1885"/>
                  <a:pt x="6857301" y="0"/>
                </a:cubicBezTo>
                <a:cubicBezTo>
                  <a:pt x="6974653" y="-1885"/>
                  <a:pt x="7288417" y="10129"/>
                  <a:pt x="7409657" y="0"/>
                </a:cubicBezTo>
                <a:cubicBezTo>
                  <a:pt x="7530897" y="-10129"/>
                  <a:pt x="7605301" y="-14871"/>
                  <a:pt x="7719516" y="0"/>
                </a:cubicBezTo>
                <a:cubicBezTo>
                  <a:pt x="7833731" y="14871"/>
                  <a:pt x="8110407" y="13193"/>
                  <a:pt x="8271872" y="0"/>
                </a:cubicBezTo>
                <a:cubicBezTo>
                  <a:pt x="8433337" y="-13193"/>
                  <a:pt x="8563743" y="13742"/>
                  <a:pt x="8824228" y="0"/>
                </a:cubicBezTo>
                <a:cubicBezTo>
                  <a:pt x="9084713" y="-13742"/>
                  <a:pt x="9360699" y="27244"/>
                  <a:pt x="9497834" y="0"/>
                </a:cubicBezTo>
                <a:cubicBezTo>
                  <a:pt x="9634969" y="-27244"/>
                  <a:pt x="9813631" y="-13915"/>
                  <a:pt x="9928941" y="0"/>
                </a:cubicBezTo>
                <a:cubicBezTo>
                  <a:pt x="10044251" y="13915"/>
                  <a:pt x="10301784" y="3930"/>
                  <a:pt x="10602546" y="0"/>
                </a:cubicBezTo>
                <a:cubicBezTo>
                  <a:pt x="10903309" y="-3930"/>
                  <a:pt x="10810066" y="-13143"/>
                  <a:pt x="10912405" y="0"/>
                </a:cubicBezTo>
                <a:cubicBezTo>
                  <a:pt x="11014744" y="13143"/>
                  <a:pt x="11582149" y="17771"/>
                  <a:pt x="12124894" y="0"/>
                </a:cubicBezTo>
                <a:cubicBezTo>
                  <a:pt x="12154761" y="230970"/>
                  <a:pt x="12124860" y="350290"/>
                  <a:pt x="12124894" y="646331"/>
                </a:cubicBezTo>
                <a:cubicBezTo>
                  <a:pt x="12012218" y="642192"/>
                  <a:pt x="11935783" y="631641"/>
                  <a:pt x="11815036" y="646331"/>
                </a:cubicBezTo>
                <a:cubicBezTo>
                  <a:pt x="11694289" y="661021"/>
                  <a:pt x="11328162" y="670843"/>
                  <a:pt x="11141430" y="646331"/>
                </a:cubicBezTo>
                <a:cubicBezTo>
                  <a:pt x="10954698" y="621819"/>
                  <a:pt x="10563678" y="644387"/>
                  <a:pt x="10346576" y="646331"/>
                </a:cubicBezTo>
                <a:cubicBezTo>
                  <a:pt x="10129474" y="648275"/>
                  <a:pt x="9919531" y="618958"/>
                  <a:pt x="9794220" y="646331"/>
                </a:cubicBezTo>
                <a:cubicBezTo>
                  <a:pt x="9668909" y="673704"/>
                  <a:pt x="9544181" y="628352"/>
                  <a:pt x="9363113" y="646331"/>
                </a:cubicBezTo>
                <a:cubicBezTo>
                  <a:pt x="9182045" y="664310"/>
                  <a:pt x="8659614" y="645971"/>
                  <a:pt x="8447009" y="646331"/>
                </a:cubicBezTo>
                <a:cubicBezTo>
                  <a:pt x="8234404" y="646691"/>
                  <a:pt x="7925731" y="684945"/>
                  <a:pt x="7530906" y="646331"/>
                </a:cubicBezTo>
                <a:cubicBezTo>
                  <a:pt x="7136081" y="607717"/>
                  <a:pt x="7067337" y="629407"/>
                  <a:pt x="6857301" y="646331"/>
                </a:cubicBezTo>
                <a:cubicBezTo>
                  <a:pt x="6647266" y="663255"/>
                  <a:pt x="6130401" y="682409"/>
                  <a:pt x="5941198" y="646331"/>
                </a:cubicBezTo>
                <a:cubicBezTo>
                  <a:pt x="5751995" y="610253"/>
                  <a:pt x="5437896" y="670826"/>
                  <a:pt x="5267593" y="646331"/>
                </a:cubicBezTo>
                <a:cubicBezTo>
                  <a:pt x="5097291" y="621836"/>
                  <a:pt x="4973263" y="661785"/>
                  <a:pt x="4715237" y="646331"/>
                </a:cubicBezTo>
                <a:cubicBezTo>
                  <a:pt x="4457211" y="630877"/>
                  <a:pt x="4204090" y="655959"/>
                  <a:pt x="3920382" y="646331"/>
                </a:cubicBezTo>
                <a:cubicBezTo>
                  <a:pt x="3636674" y="636703"/>
                  <a:pt x="3487527" y="658008"/>
                  <a:pt x="3246777" y="646331"/>
                </a:cubicBezTo>
                <a:cubicBezTo>
                  <a:pt x="3006028" y="634654"/>
                  <a:pt x="2778710" y="628786"/>
                  <a:pt x="2451923" y="646331"/>
                </a:cubicBezTo>
                <a:cubicBezTo>
                  <a:pt x="2125136" y="663876"/>
                  <a:pt x="2281634" y="635444"/>
                  <a:pt x="2142065" y="646331"/>
                </a:cubicBezTo>
                <a:cubicBezTo>
                  <a:pt x="2002496" y="657218"/>
                  <a:pt x="1810931" y="659330"/>
                  <a:pt x="1710957" y="646331"/>
                </a:cubicBezTo>
                <a:cubicBezTo>
                  <a:pt x="1610983" y="633332"/>
                  <a:pt x="1180921" y="680046"/>
                  <a:pt x="916103" y="646331"/>
                </a:cubicBezTo>
                <a:cubicBezTo>
                  <a:pt x="651285" y="612616"/>
                  <a:pt x="423691" y="657657"/>
                  <a:pt x="0" y="646331"/>
                </a:cubicBezTo>
                <a:cubicBezTo>
                  <a:pt x="5936" y="347188"/>
                  <a:pt x="-18859" y="21297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197616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Moderate level of diversity in the types of public green spaces with Shannon</a:t>
            </a:r>
            <a:r>
              <a:rPr lang="en-GB" dirty="0">
                <a:effectLst/>
                <a:latin typeface="+mj-lt"/>
              </a:rPr>
              <a:t> index and 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Pielou’s Evenness index equal to </a:t>
            </a:r>
            <a:r>
              <a:rPr lang="en-GB" sz="18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</a:rPr>
              <a:t>1.44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 and </a:t>
            </a:r>
            <a:r>
              <a:rPr lang="en-GB" sz="18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</a:rPr>
              <a:t>0.56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 respectively.</a:t>
            </a:r>
            <a:endParaRPr lang="en-US" dirty="0"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EC2532-5FAA-46D7-3278-F9BF0F19B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16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E0FDA0-25C6-4B7B-71E4-F6C503C82F8B}"/>
              </a:ext>
            </a:extLst>
          </p:cNvPr>
          <p:cNvSpPr txBox="1"/>
          <p:nvPr/>
        </p:nvSpPr>
        <p:spPr>
          <a:xfrm>
            <a:off x="-1" y="2313816"/>
            <a:ext cx="12158448" cy="369332"/>
          </a:xfrm>
          <a:custGeom>
            <a:avLst/>
            <a:gdLst>
              <a:gd name="connsiteX0" fmla="*/ 0 w 12158448"/>
              <a:gd name="connsiteY0" fmla="*/ 0 h 369332"/>
              <a:gd name="connsiteX1" fmla="*/ 918638 w 12158448"/>
              <a:gd name="connsiteY1" fmla="*/ 0 h 369332"/>
              <a:gd name="connsiteX2" fmla="*/ 1594108 w 12158448"/>
              <a:gd name="connsiteY2" fmla="*/ 0 h 369332"/>
              <a:gd name="connsiteX3" fmla="*/ 2147992 w 12158448"/>
              <a:gd name="connsiteY3" fmla="*/ 0 h 369332"/>
              <a:gd name="connsiteX4" fmla="*/ 2823462 w 12158448"/>
              <a:gd name="connsiteY4" fmla="*/ 0 h 369332"/>
              <a:gd name="connsiteX5" fmla="*/ 3742100 w 12158448"/>
              <a:gd name="connsiteY5" fmla="*/ 0 h 369332"/>
              <a:gd name="connsiteX6" fmla="*/ 4417569 w 12158448"/>
              <a:gd name="connsiteY6" fmla="*/ 0 h 369332"/>
              <a:gd name="connsiteX7" fmla="*/ 4971454 w 12158448"/>
              <a:gd name="connsiteY7" fmla="*/ 0 h 369332"/>
              <a:gd name="connsiteX8" fmla="*/ 5403755 w 12158448"/>
              <a:gd name="connsiteY8" fmla="*/ 0 h 369332"/>
              <a:gd name="connsiteX9" fmla="*/ 6200808 w 12158448"/>
              <a:gd name="connsiteY9" fmla="*/ 0 h 369332"/>
              <a:gd name="connsiteX10" fmla="*/ 6754693 w 12158448"/>
              <a:gd name="connsiteY10" fmla="*/ 0 h 369332"/>
              <a:gd name="connsiteX11" fmla="*/ 7430163 w 12158448"/>
              <a:gd name="connsiteY11" fmla="*/ 0 h 369332"/>
              <a:gd name="connsiteX12" fmla="*/ 8348801 w 12158448"/>
              <a:gd name="connsiteY12" fmla="*/ 0 h 369332"/>
              <a:gd name="connsiteX13" fmla="*/ 9267439 w 12158448"/>
              <a:gd name="connsiteY13" fmla="*/ 0 h 369332"/>
              <a:gd name="connsiteX14" fmla="*/ 9578155 w 12158448"/>
              <a:gd name="connsiteY14" fmla="*/ 0 h 369332"/>
              <a:gd name="connsiteX15" fmla="*/ 10375209 w 12158448"/>
              <a:gd name="connsiteY15" fmla="*/ 0 h 369332"/>
              <a:gd name="connsiteX16" fmla="*/ 10685925 w 12158448"/>
              <a:gd name="connsiteY16" fmla="*/ 0 h 369332"/>
              <a:gd name="connsiteX17" fmla="*/ 11118225 w 12158448"/>
              <a:gd name="connsiteY17" fmla="*/ 0 h 369332"/>
              <a:gd name="connsiteX18" fmla="*/ 12158448 w 12158448"/>
              <a:gd name="connsiteY18" fmla="*/ 0 h 369332"/>
              <a:gd name="connsiteX19" fmla="*/ 12158448 w 12158448"/>
              <a:gd name="connsiteY19" fmla="*/ 369332 h 369332"/>
              <a:gd name="connsiteX20" fmla="*/ 11604563 w 12158448"/>
              <a:gd name="connsiteY20" fmla="*/ 369332 h 369332"/>
              <a:gd name="connsiteX21" fmla="*/ 10685925 w 12158448"/>
              <a:gd name="connsiteY21" fmla="*/ 369332 h 369332"/>
              <a:gd name="connsiteX22" fmla="*/ 9767287 w 12158448"/>
              <a:gd name="connsiteY22" fmla="*/ 369332 h 369332"/>
              <a:gd name="connsiteX23" fmla="*/ 9334986 w 12158448"/>
              <a:gd name="connsiteY23" fmla="*/ 369332 h 369332"/>
              <a:gd name="connsiteX24" fmla="*/ 8902686 w 12158448"/>
              <a:gd name="connsiteY24" fmla="*/ 369332 h 369332"/>
              <a:gd name="connsiteX25" fmla="*/ 8227216 w 12158448"/>
              <a:gd name="connsiteY25" fmla="*/ 369332 h 369332"/>
              <a:gd name="connsiteX26" fmla="*/ 7673332 w 12158448"/>
              <a:gd name="connsiteY26" fmla="*/ 369332 h 369332"/>
              <a:gd name="connsiteX27" fmla="*/ 6997862 w 12158448"/>
              <a:gd name="connsiteY27" fmla="*/ 369332 h 369332"/>
              <a:gd name="connsiteX28" fmla="*/ 6079224 w 12158448"/>
              <a:gd name="connsiteY28" fmla="*/ 369332 h 369332"/>
              <a:gd name="connsiteX29" fmla="*/ 5403755 w 12158448"/>
              <a:gd name="connsiteY29" fmla="*/ 369332 h 369332"/>
              <a:gd name="connsiteX30" fmla="*/ 4485116 w 12158448"/>
              <a:gd name="connsiteY30" fmla="*/ 369332 h 369332"/>
              <a:gd name="connsiteX31" fmla="*/ 3931232 w 12158448"/>
              <a:gd name="connsiteY31" fmla="*/ 369332 h 369332"/>
              <a:gd name="connsiteX32" fmla="*/ 3377347 w 12158448"/>
              <a:gd name="connsiteY32" fmla="*/ 369332 h 369332"/>
              <a:gd name="connsiteX33" fmla="*/ 2580293 w 12158448"/>
              <a:gd name="connsiteY33" fmla="*/ 369332 h 369332"/>
              <a:gd name="connsiteX34" fmla="*/ 2026408 w 12158448"/>
              <a:gd name="connsiteY34" fmla="*/ 369332 h 369332"/>
              <a:gd name="connsiteX35" fmla="*/ 1594108 w 12158448"/>
              <a:gd name="connsiteY35" fmla="*/ 369332 h 369332"/>
              <a:gd name="connsiteX36" fmla="*/ 918638 w 12158448"/>
              <a:gd name="connsiteY36" fmla="*/ 369332 h 369332"/>
              <a:gd name="connsiteX37" fmla="*/ 607922 w 12158448"/>
              <a:gd name="connsiteY37" fmla="*/ 369332 h 369332"/>
              <a:gd name="connsiteX38" fmla="*/ 0 w 12158448"/>
              <a:gd name="connsiteY38" fmla="*/ 369332 h 369332"/>
              <a:gd name="connsiteX39" fmla="*/ 0 w 12158448"/>
              <a:gd name="connsiteY39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58448" h="369332" extrusionOk="0">
                <a:moveTo>
                  <a:pt x="0" y="0"/>
                </a:moveTo>
                <a:cubicBezTo>
                  <a:pt x="357791" y="-25217"/>
                  <a:pt x="619838" y="3049"/>
                  <a:pt x="918638" y="0"/>
                </a:cubicBezTo>
                <a:cubicBezTo>
                  <a:pt x="1217438" y="-3049"/>
                  <a:pt x="1357359" y="14619"/>
                  <a:pt x="1594108" y="0"/>
                </a:cubicBezTo>
                <a:cubicBezTo>
                  <a:pt x="1830857" y="-14619"/>
                  <a:pt x="1946704" y="15960"/>
                  <a:pt x="2147992" y="0"/>
                </a:cubicBezTo>
                <a:cubicBezTo>
                  <a:pt x="2349280" y="-15960"/>
                  <a:pt x="2665287" y="-1973"/>
                  <a:pt x="2823462" y="0"/>
                </a:cubicBezTo>
                <a:cubicBezTo>
                  <a:pt x="2981637" y="1973"/>
                  <a:pt x="3457177" y="45893"/>
                  <a:pt x="3742100" y="0"/>
                </a:cubicBezTo>
                <a:cubicBezTo>
                  <a:pt x="4027023" y="-45893"/>
                  <a:pt x="4195672" y="23531"/>
                  <a:pt x="4417569" y="0"/>
                </a:cubicBezTo>
                <a:cubicBezTo>
                  <a:pt x="4639466" y="-23531"/>
                  <a:pt x="4747790" y="-9015"/>
                  <a:pt x="4971454" y="0"/>
                </a:cubicBezTo>
                <a:cubicBezTo>
                  <a:pt x="5195119" y="9015"/>
                  <a:pt x="5207342" y="18010"/>
                  <a:pt x="5403755" y="0"/>
                </a:cubicBezTo>
                <a:cubicBezTo>
                  <a:pt x="5600168" y="-18010"/>
                  <a:pt x="5857737" y="-25913"/>
                  <a:pt x="6200808" y="0"/>
                </a:cubicBezTo>
                <a:cubicBezTo>
                  <a:pt x="6543879" y="25913"/>
                  <a:pt x="6552838" y="5272"/>
                  <a:pt x="6754693" y="0"/>
                </a:cubicBezTo>
                <a:cubicBezTo>
                  <a:pt x="6956549" y="-5272"/>
                  <a:pt x="7228102" y="-22567"/>
                  <a:pt x="7430163" y="0"/>
                </a:cubicBezTo>
                <a:cubicBezTo>
                  <a:pt x="7632224" y="22567"/>
                  <a:pt x="7988657" y="15294"/>
                  <a:pt x="8348801" y="0"/>
                </a:cubicBezTo>
                <a:cubicBezTo>
                  <a:pt x="8708945" y="-15294"/>
                  <a:pt x="8914571" y="-25488"/>
                  <a:pt x="9267439" y="0"/>
                </a:cubicBezTo>
                <a:cubicBezTo>
                  <a:pt x="9620307" y="25488"/>
                  <a:pt x="9512556" y="-5943"/>
                  <a:pt x="9578155" y="0"/>
                </a:cubicBezTo>
                <a:cubicBezTo>
                  <a:pt x="9643754" y="5943"/>
                  <a:pt x="10041892" y="1601"/>
                  <a:pt x="10375209" y="0"/>
                </a:cubicBezTo>
                <a:cubicBezTo>
                  <a:pt x="10708526" y="-1601"/>
                  <a:pt x="10569109" y="-13103"/>
                  <a:pt x="10685925" y="0"/>
                </a:cubicBezTo>
                <a:cubicBezTo>
                  <a:pt x="10802741" y="13103"/>
                  <a:pt x="10924749" y="-10485"/>
                  <a:pt x="11118225" y="0"/>
                </a:cubicBezTo>
                <a:cubicBezTo>
                  <a:pt x="11311701" y="10485"/>
                  <a:pt x="11920721" y="3105"/>
                  <a:pt x="12158448" y="0"/>
                </a:cubicBezTo>
                <a:cubicBezTo>
                  <a:pt x="12157378" y="138872"/>
                  <a:pt x="12148724" y="244165"/>
                  <a:pt x="12158448" y="369332"/>
                </a:cubicBezTo>
                <a:cubicBezTo>
                  <a:pt x="11944654" y="353366"/>
                  <a:pt x="11828743" y="345532"/>
                  <a:pt x="11604563" y="369332"/>
                </a:cubicBezTo>
                <a:cubicBezTo>
                  <a:pt x="11380384" y="393132"/>
                  <a:pt x="11037979" y="372702"/>
                  <a:pt x="10685925" y="369332"/>
                </a:cubicBezTo>
                <a:cubicBezTo>
                  <a:pt x="10333871" y="365962"/>
                  <a:pt x="10193166" y="381528"/>
                  <a:pt x="9767287" y="369332"/>
                </a:cubicBezTo>
                <a:cubicBezTo>
                  <a:pt x="9341408" y="357136"/>
                  <a:pt x="9524008" y="349675"/>
                  <a:pt x="9334986" y="369332"/>
                </a:cubicBezTo>
                <a:cubicBezTo>
                  <a:pt x="9145964" y="388989"/>
                  <a:pt x="9086370" y="348674"/>
                  <a:pt x="8902686" y="369332"/>
                </a:cubicBezTo>
                <a:cubicBezTo>
                  <a:pt x="8719002" y="389990"/>
                  <a:pt x="8374159" y="379667"/>
                  <a:pt x="8227216" y="369332"/>
                </a:cubicBezTo>
                <a:cubicBezTo>
                  <a:pt x="8080273" y="358998"/>
                  <a:pt x="7852988" y="392427"/>
                  <a:pt x="7673332" y="369332"/>
                </a:cubicBezTo>
                <a:cubicBezTo>
                  <a:pt x="7493676" y="346237"/>
                  <a:pt x="7286577" y="390242"/>
                  <a:pt x="6997862" y="369332"/>
                </a:cubicBezTo>
                <a:cubicBezTo>
                  <a:pt x="6709147" y="348423"/>
                  <a:pt x="6390856" y="346267"/>
                  <a:pt x="6079224" y="369332"/>
                </a:cubicBezTo>
                <a:cubicBezTo>
                  <a:pt x="5767592" y="392397"/>
                  <a:pt x="5739051" y="372677"/>
                  <a:pt x="5403755" y="369332"/>
                </a:cubicBezTo>
                <a:cubicBezTo>
                  <a:pt x="5068459" y="365987"/>
                  <a:pt x="4862493" y="351518"/>
                  <a:pt x="4485116" y="369332"/>
                </a:cubicBezTo>
                <a:cubicBezTo>
                  <a:pt x="4107739" y="387146"/>
                  <a:pt x="4188407" y="385625"/>
                  <a:pt x="3931232" y="369332"/>
                </a:cubicBezTo>
                <a:cubicBezTo>
                  <a:pt x="3674057" y="353039"/>
                  <a:pt x="3617313" y="367746"/>
                  <a:pt x="3377347" y="369332"/>
                </a:cubicBezTo>
                <a:cubicBezTo>
                  <a:pt x="3137382" y="370918"/>
                  <a:pt x="2739760" y="339408"/>
                  <a:pt x="2580293" y="369332"/>
                </a:cubicBezTo>
                <a:cubicBezTo>
                  <a:pt x="2420826" y="399256"/>
                  <a:pt x="2176991" y="377096"/>
                  <a:pt x="2026408" y="369332"/>
                </a:cubicBezTo>
                <a:cubicBezTo>
                  <a:pt x="1875825" y="361568"/>
                  <a:pt x="1779307" y="372731"/>
                  <a:pt x="1594108" y="369332"/>
                </a:cubicBezTo>
                <a:cubicBezTo>
                  <a:pt x="1408909" y="365933"/>
                  <a:pt x="1111255" y="392017"/>
                  <a:pt x="918638" y="369332"/>
                </a:cubicBezTo>
                <a:cubicBezTo>
                  <a:pt x="726021" y="346648"/>
                  <a:pt x="698205" y="367710"/>
                  <a:pt x="607922" y="369332"/>
                </a:cubicBezTo>
                <a:cubicBezTo>
                  <a:pt x="517639" y="370954"/>
                  <a:pt x="268499" y="383319"/>
                  <a:pt x="0" y="369332"/>
                </a:cubicBezTo>
                <a:cubicBezTo>
                  <a:pt x="-10744" y="206120"/>
                  <a:pt x="-7862" y="17054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5429129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>
                <a:latin typeface="+mj-lt"/>
              </a:rPr>
              <a:t>Uneven spatial repartition of public green spaces, with</a:t>
            </a:r>
            <a:r>
              <a:rPr lang="en-GB" b="1" dirty="0">
                <a:solidFill>
                  <a:srgbClr val="92D050"/>
                </a:solidFill>
                <a:latin typeface="+mj-lt"/>
              </a:rPr>
              <a:t> </a:t>
            </a:r>
            <a:r>
              <a:rPr lang="en-GB" dirty="0">
                <a:latin typeface="+mj-lt"/>
              </a:rPr>
              <a:t>a</a:t>
            </a:r>
            <a:r>
              <a:rPr lang="en-GB" b="1" dirty="0">
                <a:latin typeface="+mj-lt"/>
              </a:rPr>
              <a:t> </a:t>
            </a:r>
            <a:r>
              <a:rPr lang="en-GB" kern="100" dirty="0">
                <a:latin typeface="+mj-lt"/>
                <a:ea typeface="Calibri" panose="020F0502020204030204" pitchFamily="34" charset="0"/>
              </a:rPr>
              <a:t>Gini coefficient of </a:t>
            </a:r>
            <a:r>
              <a:rPr lang="en-GB" b="1" kern="1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0.59</a:t>
            </a:r>
            <a:r>
              <a:rPr lang="en-GB" sz="1800" kern="100" dirty="0">
                <a:effectLst/>
                <a:latin typeface="+mj-lt"/>
                <a:ea typeface="Calibri" panose="020F0502020204030204" pitchFamily="34" charset="0"/>
              </a:rPr>
              <a:t>, which is more or less close to 1</a:t>
            </a:r>
            <a:r>
              <a:rPr lang="en-GB" kern="100" dirty="0">
                <a:latin typeface="+mj-lt"/>
                <a:ea typeface="Calibri" panose="020F0502020204030204" pitchFamily="34" charset="0"/>
              </a:rPr>
              <a:t>.</a:t>
            </a:r>
            <a:endParaRPr lang="en-US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45B8A2-61BD-05DE-6AD9-8485F40B8D3A}"/>
              </a:ext>
            </a:extLst>
          </p:cNvPr>
          <p:cNvSpPr txBox="1"/>
          <p:nvPr/>
        </p:nvSpPr>
        <p:spPr>
          <a:xfrm>
            <a:off x="-1" y="3148849"/>
            <a:ext cx="12158448" cy="369332"/>
          </a:xfrm>
          <a:custGeom>
            <a:avLst/>
            <a:gdLst>
              <a:gd name="connsiteX0" fmla="*/ 0 w 12158448"/>
              <a:gd name="connsiteY0" fmla="*/ 0 h 369332"/>
              <a:gd name="connsiteX1" fmla="*/ 675469 w 12158448"/>
              <a:gd name="connsiteY1" fmla="*/ 0 h 369332"/>
              <a:gd name="connsiteX2" fmla="*/ 1472523 w 12158448"/>
              <a:gd name="connsiteY2" fmla="*/ 0 h 369332"/>
              <a:gd name="connsiteX3" fmla="*/ 2026408 w 12158448"/>
              <a:gd name="connsiteY3" fmla="*/ 0 h 369332"/>
              <a:gd name="connsiteX4" fmla="*/ 2580293 w 12158448"/>
              <a:gd name="connsiteY4" fmla="*/ 0 h 369332"/>
              <a:gd name="connsiteX5" fmla="*/ 3012593 w 12158448"/>
              <a:gd name="connsiteY5" fmla="*/ 0 h 369332"/>
              <a:gd name="connsiteX6" fmla="*/ 3809647 w 12158448"/>
              <a:gd name="connsiteY6" fmla="*/ 0 h 369332"/>
              <a:gd name="connsiteX7" fmla="*/ 4241947 w 12158448"/>
              <a:gd name="connsiteY7" fmla="*/ 0 h 369332"/>
              <a:gd name="connsiteX8" fmla="*/ 5039001 w 12158448"/>
              <a:gd name="connsiteY8" fmla="*/ 0 h 369332"/>
              <a:gd name="connsiteX9" fmla="*/ 5957640 w 12158448"/>
              <a:gd name="connsiteY9" fmla="*/ 0 h 369332"/>
              <a:gd name="connsiteX10" fmla="*/ 6511524 w 12158448"/>
              <a:gd name="connsiteY10" fmla="*/ 0 h 369332"/>
              <a:gd name="connsiteX11" fmla="*/ 6943825 w 12158448"/>
              <a:gd name="connsiteY11" fmla="*/ 0 h 369332"/>
              <a:gd name="connsiteX12" fmla="*/ 7740879 w 12158448"/>
              <a:gd name="connsiteY12" fmla="*/ 0 h 369332"/>
              <a:gd name="connsiteX13" fmla="*/ 8659517 w 12158448"/>
              <a:gd name="connsiteY13" fmla="*/ 0 h 369332"/>
              <a:gd name="connsiteX14" fmla="*/ 9456571 w 12158448"/>
              <a:gd name="connsiteY14" fmla="*/ 0 h 369332"/>
              <a:gd name="connsiteX15" fmla="*/ 10253624 w 12158448"/>
              <a:gd name="connsiteY15" fmla="*/ 0 h 369332"/>
              <a:gd name="connsiteX16" fmla="*/ 11172263 w 12158448"/>
              <a:gd name="connsiteY16" fmla="*/ 0 h 369332"/>
              <a:gd name="connsiteX17" fmla="*/ 12158448 w 12158448"/>
              <a:gd name="connsiteY17" fmla="*/ 0 h 369332"/>
              <a:gd name="connsiteX18" fmla="*/ 12158448 w 12158448"/>
              <a:gd name="connsiteY18" fmla="*/ 369332 h 369332"/>
              <a:gd name="connsiteX19" fmla="*/ 11847732 w 12158448"/>
              <a:gd name="connsiteY19" fmla="*/ 369332 h 369332"/>
              <a:gd name="connsiteX20" fmla="*/ 10929094 w 12158448"/>
              <a:gd name="connsiteY20" fmla="*/ 369332 h 369332"/>
              <a:gd name="connsiteX21" fmla="*/ 10618378 w 12158448"/>
              <a:gd name="connsiteY21" fmla="*/ 369332 h 369332"/>
              <a:gd name="connsiteX22" fmla="*/ 10064493 w 12158448"/>
              <a:gd name="connsiteY22" fmla="*/ 369332 h 369332"/>
              <a:gd name="connsiteX23" fmla="*/ 9389024 w 12158448"/>
              <a:gd name="connsiteY23" fmla="*/ 369332 h 369332"/>
              <a:gd name="connsiteX24" fmla="*/ 8956723 w 12158448"/>
              <a:gd name="connsiteY24" fmla="*/ 369332 h 369332"/>
              <a:gd name="connsiteX25" fmla="*/ 8281254 w 12158448"/>
              <a:gd name="connsiteY25" fmla="*/ 369332 h 369332"/>
              <a:gd name="connsiteX26" fmla="*/ 7848954 w 12158448"/>
              <a:gd name="connsiteY26" fmla="*/ 369332 h 369332"/>
              <a:gd name="connsiteX27" fmla="*/ 7538238 w 12158448"/>
              <a:gd name="connsiteY27" fmla="*/ 369332 h 369332"/>
              <a:gd name="connsiteX28" fmla="*/ 6619599 w 12158448"/>
              <a:gd name="connsiteY28" fmla="*/ 369332 h 369332"/>
              <a:gd name="connsiteX29" fmla="*/ 5944130 w 12158448"/>
              <a:gd name="connsiteY29" fmla="*/ 369332 h 369332"/>
              <a:gd name="connsiteX30" fmla="*/ 5511830 w 12158448"/>
              <a:gd name="connsiteY30" fmla="*/ 369332 h 369332"/>
              <a:gd name="connsiteX31" fmla="*/ 4714776 w 12158448"/>
              <a:gd name="connsiteY31" fmla="*/ 369332 h 369332"/>
              <a:gd name="connsiteX32" fmla="*/ 4282476 w 12158448"/>
              <a:gd name="connsiteY32" fmla="*/ 369332 h 369332"/>
              <a:gd name="connsiteX33" fmla="*/ 3971760 w 12158448"/>
              <a:gd name="connsiteY33" fmla="*/ 369332 h 369332"/>
              <a:gd name="connsiteX34" fmla="*/ 3053121 w 12158448"/>
              <a:gd name="connsiteY34" fmla="*/ 369332 h 369332"/>
              <a:gd name="connsiteX35" fmla="*/ 2620821 w 12158448"/>
              <a:gd name="connsiteY35" fmla="*/ 369332 h 369332"/>
              <a:gd name="connsiteX36" fmla="*/ 1823767 w 12158448"/>
              <a:gd name="connsiteY36" fmla="*/ 369332 h 369332"/>
              <a:gd name="connsiteX37" fmla="*/ 1026713 w 12158448"/>
              <a:gd name="connsiteY37" fmla="*/ 369332 h 369332"/>
              <a:gd name="connsiteX38" fmla="*/ 0 w 12158448"/>
              <a:gd name="connsiteY38" fmla="*/ 369332 h 369332"/>
              <a:gd name="connsiteX39" fmla="*/ 0 w 12158448"/>
              <a:gd name="connsiteY39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58448" h="369332" extrusionOk="0">
                <a:moveTo>
                  <a:pt x="0" y="0"/>
                </a:moveTo>
                <a:cubicBezTo>
                  <a:pt x="331215" y="4867"/>
                  <a:pt x="351496" y="20272"/>
                  <a:pt x="675469" y="0"/>
                </a:cubicBezTo>
                <a:cubicBezTo>
                  <a:pt x="999442" y="-20272"/>
                  <a:pt x="1075017" y="-33710"/>
                  <a:pt x="1472523" y="0"/>
                </a:cubicBezTo>
                <a:cubicBezTo>
                  <a:pt x="1870029" y="33710"/>
                  <a:pt x="1797340" y="23230"/>
                  <a:pt x="2026408" y="0"/>
                </a:cubicBezTo>
                <a:cubicBezTo>
                  <a:pt x="2255477" y="-23230"/>
                  <a:pt x="2344548" y="25902"/>
                  <a:pt x="2580293" y="0"/>
                </a:cubicBezTo>
                <a:cubicBezTo>
                  <a:pt x="2816039" y="-25902"/>
                  <a:pt x="2844596" y="-15163"/>
                  <a:pt x="3012593" y="0"/>
                </a:cubicBezTo>
                <a:cubicBezTo>
                  <a:pt x="3180590" y="15163"/>
                  <a:pt x="3515413" y="-7101"/>
                  <a:pt x="3809647" y="0"/>
                </a:cubicBezTo>
                <a:cubicBezTo>
                  <a:pt x="4103881" y="7101"/>
                  <a:pt x="4098714" y="8006"/>
                  <a:pt x="4241947" y="0"/>
                </a:cubicBezTo>
                <a:cubicBezTo>
                  <a:pt x="4385180" y="-8006"/>
                  <a:pt x="4679730" y="17944"/>
                  <a:pt x="5039001" y="0"/>
                </a:cubicBezTo>
                <a:cubicBezTo>
                  <a:pt x="5398272" y="-17944"/>
                  <a:pt x="5750935" y="-40589"/>
                  <a:pt x="5957640" y="0"/>
                </a:cubicBezTo>
                <a:cubicBezTo>
                  <a:pt x="6164345" y="40589"/>
                  <a:pt x="6271178" y="2260"/>
                  <a:pt x="6511524" y="0"/>
                </a:cubicBezTo>
                <a:cubicBezTo>
                  <a:pt x="6751870" y="-2260"/>
                  <a:pt x="6782155" y="5951"/>
                  <a:pt x="6943825" y="0"/>
                </a:cubicBezTo>
                <a:cubicBezTo>
                  <a:pt x="7105495" y="-5951"/>
                  <a:pt x="7343322" y="-10400"/>
                  <a:pt x="7740879" y="0"/>
                </a:cubicBezTo>
                <a:cubicBezTo>
                  <a:pt x="8138436" y="10400"/>
                  <a:pt x="8330666" y="-4741"/>
                  <a:pt x="8659517" y="0"/>
                </a:cubicBezTo>
                <a:cubicBezTo>
                  <a:pt x="8988368" y="4741"/>
                  <a:pt x="9227762" y="27634"/>
                  <a:pt x="9456571" y="0"/>
                </a:cubicBezTo>
                <a:cubicBezTo>
                  <a:pt x="9685380" y="-27634"/>
                  <a:pt x="10064892" y="-7396"/>
                  <a:pt x="10253624" y="0"/>
                </a:cubicBezTo>
                <a:cubicBezTo>
                  <a:pt x="10442356" y="7396"/>
                  <a:pt x="10859377" y="42093"/>
                  <a:pt x="11172263" y="0"/>
                </a:cubicBezTo>
                <a:cubicBezTo>
                  <a:pt x="11485149" y="-42093"/>
                  <a:pt x="11731154" y="-11408"/>
                  <a:pt x="12158448" y="0"/>
                </a:cubicBezTo>
                <a:cubicBezTo>
                  <a:pt x="12148084" y="145766"/>
                  <a:pt x="12172904" y="291366"/>
                  <a:pt x="12158448" y="369332"/>
                </a:cubicBezTo>
                <a:cubicBezTo>
                  <a:pt x="12064224" y="374108"/>
                  <a:pt x="11995929" y="364841"/>
                  <a:pt x="11847732" y="369332"/>
                </a:cubicBezTo>
                <a:cubicBezTo>
                  <a:pt x="11699535" y="373823"/>
                  <a:pt x="11322194" y="367038"/>
                  <a:pt x="10929094" y="369332"/>
                </a:cubicBezTo>
                <a:cubicBezTo>
                  <a:pt x="10535994" y="371626"/>
                  <a:pt x="10694058" y="361051"/>
                  <a:pt x="10618378" y="369332"/>
                </a:cubicBezTo>
                <a:cubicBezTo>
                  <a:pt x="10542698" y="377613"/>
                  <a:pt x="10197715" y="388347"/>
                  <a:pt x="10064493" y="369332"/>
                </a:cubicBezTo>
                <a:cubicBezTo>
                  <a:pt x="9931271" y="350317"/>
                  <a:pt x="9658723" y="395626"/>
                  <a:pt x="9389024" y="369332"/>
                </a:cubicBezTo>
                <a:cubicBezTo>
                  <a:pt x="9119325" y="343038"/>
                  <a:pt x="9153171" y="368661"/>
                  <a:pt x="8956723" y="369332"/>
                </a:cubicBezTo>
                <a:cubicBezTo>
                  <a:pt x="8760275" y="370003"/>
                  <a:pt x="8574647" y="367955"/>
                  <a:pt x="8281254" y="369332"/>
                </a:cubicBezTo>
                <a:cubicBezTo>
                  <a:pt x="7987861" y="370709"/>
                  <a:pt x="7985551" y="359851"/>
                  <a:pt x="7848954" y="369332"/>
                </a:cubicBezTo>
                <a:cubicBezTo>
                  <a:pt x="7712357" y="378813"/>
                  <a:pt x="7632213" y="373607"/>
                  <a:pt x="7538238" y="369332"/>
                </a:cubicBezTo>
                <a:cubicBezTo>
                  <a:pt x="7444263" y="365057"/>
                  <a:pt x="6871272" y="411358"/>
                  <a:pt x="6619599" y="369332"/>
                </a:cubicBezTo>
                <a:cubicBezTo>
                  <a:pt x="6367926" y="327306"/>
                  <a:pt x="6100993" y="390428"/>
                  <a:pt x="5944130" y="369332"/>
                </a:cubicBezTo>
                <a:cubicBezTo>
                  <a:pt x="5787267" y="348236"/>
                  <a:pt x="5652990" y="380554"/>
                  <a:pt x="5511830" y="369332"/>
                </a:cubicBezTo>
                <a:cubicBezTo>
                  <a:pt x="5370670" y="358110"/>
                  <a:pt x="5085178" y="384773"/>
                  <a:pt x="4714776" y="369332"/>
                </a:cubicBezTo>
                <a:cubicBezTo>
                  <a:pt x="4344374" y="353891"/>
                  <a:pt x="4461298" y="361234"/>
                  <a:pt x="4282476" y="369332"/>
                </a:cubicBezTo>
                <a:cubicBezTo>
                  <a:pt x="4103654" y="377430"/>
                  <a:pt x="4121286" y="359616"/>
                  <a:pt x="3971760" y="369332"/>
                </a:cubicBezTo>
                <a:cubicBezTo>
                  <a:pt x="3822234" y="379048"/>
                  <a:pt x="3414480" y="342023"/>
                  <a:pt x="3053121" y="369332"/>
                </a:cubicBezTo>
                <a:cubicBezTo>
                  <a:pt x="2691762" y="396641"/>
                  <a:pt x="2729748" y="383666"/>
                  <a:pt x="2620821" y="369332"/>
                </a:cubicBezTo>
                <a:cubicBezTo>
                  <a:pt x="2511894" y="354998"/>
                  <a:pt x="2023485" y="384759"/>
                  <a:pt x="1823767" y="369332"/>
                </a:cubicBezTo>
                <a:cubicBezTo>
                  <a:pt x="1624049" y="353905"/>
                  <a:pt x="1241622" y="392779"/>
                  <a:pt x="1026713" y="369332"/>
                </a:cubicBezTo>
                <a:cubicBezTo>
                  <a:pt x="811804" y="345885"/>
                  <a:pt x="296466" y="401160"/>
                  <a:pt x="0" y="369332"/>
                </a:cubicBezTo>
                <a:cubicBezTo>
                  <a:pt x="5770" y="248502"/>
                  <a:pt x="-800" y="12625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8034408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en-GB" dirty="0">
                <a:latin typeface="+mj-lt"/>
              </a:rPr>
              <a:t>Density of public green spaces in the Dakar region is </a:t>
            </a:r>
            <a:r>
              <a:rPr lang="en-GB" b="1" dirty="0">
                <a:solidFill>
                  <a:srgbClr val="FF0000"/>
                </a:solidFill>
                <a:latin typeface="+mj-lt"/>
              </a:rPr>
              <a:t>2</a:t>
            </a:r>
            <a:r>
              <a:rPr lang="en-GB" dirty="0">
                <a:latin typeface="+mj-lt"/>
              </a:rPr>
              <a:t> green spaces per square kilometre. </a:t>
            </a:r>
            <a:endParaRPr lang="en-US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CD9D1-C115-400B-038E-8DF61E8E6873}"/>
              </a:ext>
            </a:extLst>
          </p:cNvPr>
          <p:cNvSpPr txBox="1"/>
          <p:nvPr/>
        </p:nvSpPr>
        <p:spPr>
          <a:xfrm>
            <a:off x="-1" y="3983882"/>
            <a:ext cx="12158448" cy="369332"/>
          </a:xfrm>
          <a:custGeom>
            <a:avLst/>
            <a:gdLst>
              <a:gd name="connsiteX0" fmla="*/ 0 w 12158448"/>
              <a:gd name="connsiteY0" fmla="*/ 0 h 369332"/>
              <a:gd name="connsiteX1" fmla="*/ 310716 w 12158448"/>
              <a:gd name="connsiteY1" fmla="*/ 0 h 369332"/>
              <a:gd name="connsiteX2" fmla="*/ 1229354 w 12158448"/>
              <a:gd name="connsiteY2" fmla="*/ 0 h 369332"/>
              <a:gd name="connsiteX3" fmla="*/ 1904824 w 12158448"/>
              <a:gd name="connsiteY3" fmla="*/ 0 h 369332"/>
              <a:gd name="connsiteX4" fmla="*/ 2458708 w 12158448"/>
              <a:gd name="connsiteY4" fmla="*/ 0 h 369332"/>
              <a:gd name="connsiteX5" fmla="*/ 3377347 w 12158448"/>
              <a:gd name="connsiteY5" fmla="*/ 0 h 369332"/>
              <a:gd name="connsiteX6" fmla="*/ 3688063 w 12158448"/>
              <a:gd name="connsiteY6" fmla="*/ 0 h 369332"/>
              <a:gd name="connsiteX7" fmla="*/ 4485116 w 12158448"/>
              <a:gd name="connsiteY7" fmla="*/ 0 h 369332"/>
              <a:gd name="connsiteX8" fmla="*/ 5160586 w 12158448"/>
              <a:gd name="connsiteY8" fmla="*/ 0 h 369332"/>
              <a:gd name="connsiteX9" fmla="*/ 6079224 w 12158448"/>
              <a:gd name="connsiteY9" fmla="*/ 0 h 369332"/>
              <a:gd name="connsiteX10" fmla="*/ 6876278 w 12158448"/>
              <a:gd name="connsiteY10" fmla="*/ 0 h 369332"/>
              <a:gd name="connsiteX11" fmla="*/ 7551747 w 12158448"/>
              <a:gd name="connsiteY11" fmla="*/ 0 h 369332"/>
              <a:gd name="connsiteX12" fmla="*/ 8470385 w 12158448"/>
              <a:gd name="connsiteY12" fmla="*/ 0 h 369332"/>
              <a:gd name="connsiteX13" fmla="*/ 9145855 w 12158448"/>
              <a:gd name="connsiteY13" fmla="*/ 0 h 369332"/>
              <a:gd name="connsiteX14" fmla="*/ 9821324 w 12158448"/>
              <a:gd name="connsiteY14" fmla="*/ 0 h 369332"/>
              <a:gd name="connsiteX15" fmla="*/ 10618378 w 12158448"/>
              <a:gd name="connsiteY15" fmla="*/ 0 h 369332"/>
              <a:gd name="connsiteX16" fmla="*/ 11293847 w 12158448"/>
              <a:gd name="connsiteY16" fmla="*/ 0 h 369332"/>
              <a:gd name="connsiteX17" fmla="*/ 12158448 w 12158448"/>
              <a:gd name="connsiteY17" fmla="*/ 0 h 369332"/>
              <a:gd name="connsiteX18" fmla="*/ 12158448 w 12158448"/>
              <a:gd name="connsiteY18" fmla="*/ 369332 h 369332"/>
              <a:gd name="connsiteX19" fmla="*/ 11482979 w 12158448"/>
              <a:gd name="connsiteY19" fmla="*/ 369332 h 369332"/>
              <a:gd name="connsiteX20" fmla="*/ 11172263 w 12158448"/>
              <a:gd name="connsiteY20" fmla="*/ 369332 h 369332"/>
              <a:gd name="connsiteX21" fmla="*/ 10618378 w 12158448"/>
              <a:gd name="connsiteY21" fmla="*/ 369332 h 369332"/>
              <a:gd name="connsiteX22" fmla="*/ 9821324 w 12158448"/>
              <a:gd name="connsiteY22" fmla="*/ 369332 h 369332"/>
              <a:gd name="connsiteX23" fmla="*/ 8902686 w 12158448"/>
              <a:gd name="connsiteY23" fmla="*/ 369332 h 369332"/>
              <a:gd name="connsiteX24" fmla="*/ 8105632 w 12158448"/>
              <a:gd name="connsiteY24" fmla="*/ 369332 h 369332"/>
              <a:gd name="connsiteX25" fmla="*/ 7673332 w 12158448"/>
              <a:gd name="connsiteY25" fmla="*/ 369332 h 369332"/>
              <a:gd name="connsiteX26" fmla="*/ 6997862 w 12158448"/>
              <a:gd name="connsiteY26" fmla="*/ 369332 h 369332"/>
              <a:gd name="connsiteX27" fmla="*/ 6200808 w 12158448"/>
              <a:gd name="connsiteY27" fmla="*/ 369332 h 369332"/>
              <a:gd name="connsiteX28" fmla="*/ 5525339 w 12158448"/>
              <a:gd name="connsiteY28" fmla="*/ 369332 h 369332"/>
              <a:gd name="connsiteX29" fmla="*/ 4728285 w 12158448"/>
              <a:gd name="connsiteY29" fmla="*/ 369332 h 369332"/>
              <a:gd name="connsiteX30" fmla="*/ 4295985 w 12158448"/>
              <a:gd name="connsiteY30" fmla="*/ 369332 h 369332"/>
              <a:gd name="connsiteX31" fmla="*/ 3742100 w 12158448"/>
              <a:gd name="connsiteY31" fmla="*/ 369332 h 369332"/>
              <a:gd name="connsiteX32" fmla="*/ 3431384 w 12158448"/>
              <a:gd name="connsiteY32" fmla="*/ 369332 h 369332"/>
              <a:gd name="connsiteX33" fmla="*/ 2999084 w 12158448"/>
              <a:gd name="connsiteY33" fmla="*/ 369332 h 369332"/>
              <a:gd name="connsiteX34" fmla="*/ 2445199 w 12158448"/>
              <a:gd name="connsiteY34" fmla="*/ 369332 h 369332"/>
              <a:gd name="connsiteX35" fmla="*/ 1769730 w 12158448"/>
              <a:gd name="connsiteY35" fmla="*/ 369332 h 369332"/>
              <a:gd name="connsiteX36" fmla="*/ 1215845 w 12158448"/>
              <a:gd name="connsiteY36" fmla="*/ 369332 h 369332"/>
              <a:gd name="connsiteX37" fmla="*/ 783544 w 12158448"/>
              <a:gd name="connsiteY37" fmla="*/ 369332 h 369332"/>
              <a:gd name="connsiteX38" fmla="*/ 0 w 12158448"/>
              <a:gd name="connsiteY38" fmla="*/ 369332 h 369332"/>
              <a:gd name="connsiteX39" fmla="*/ 0 w 12158448"/>
              <a:gd name="connsiteY39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58448" h="369332" extrusionOk="0">
                <a:moveTo>
                  <a:pt x="0" y="0"/>
                </a:moveTo>
                <a:cubicBezTo>
                  <a:pt x="107561" y="-12428"/>
                  <a:pt x="156991" y="12149"/>
                  <a:pt x="310716" y="0"/>
                </a:cubicBezTo>
                <a:cubicBezTo>
                  <a:pt x="464441" y="-12149"/>
                  <a:pt x="1043453" y="6398"/>
                  <a:pt x="1229354" y="0"/>
                </a:cubicBezTo>
                <a:cubicBezTo>
                  <a:pt x="1415255" y="-6398"/>
                  <a:pt x="1573345" y="-560"/>
                  <a:pt x="1904824" y="0"/>
                </a:cubicBezTo>
                <a:cubicBezTo>
                  <a:pt x="2236303" y="560"/>
                  <a:pt x="2291371" y="-8925"/>
                  <a:pt x="2458708" y="0"/>
                </a:cubicBezTo>
                <a:cubicBezTo>
                  <a:pt x="2626045" y="8925"/>
                  <a:pt x="3084218" y="37380"/>
                  <a:pt x="3377347" y="0"/>
                </a:cubicBezTo>
                <a:cubicBezTo>
                  <a:pt x="3670476" y="-37380"/>
                  <a:pt x="3593668" y="-11974"/>
                  <a:pt x="3688063" y="0"/>
                </a:cubicBezTo>
                <a:cubicBezTo>
                  <a:pt x="3782458" y="11974"/>
                  <a:pt x="4091723" y="12599"/>
                  <a:pt x="4485116" y="0"/>
                </a:cubicBezTo>
                <a:cubicBezTo>
                  <a:pt x="4878509" y="-12599"/>
                  <a:pt x="4831438" y="6878"/>
                  <a:pt x="5160586" y="0"/>
                </a:cubicBezTo>
                <a:cubicBezTo>
                  <a:pt x="5489734" y="-6878"/>
                  <a:pt x="5791882" y="26765"/>
                  <a:pt x="6079224" y="0"/>
                </a:cubicBezTo>
                <a:cubicBezTo>
                  <a:pt x="6366566" y="-26765"/>
                  <a:pt x="6693136" y="34823"/>
                  <a:pt x="6876278" y="0"/>
                </a:cubicBezTo>
                <a:cubicBezTo>
                  <a:pt x="7059420" y="-34823"/>
                  <a:pt x="7333114" y="-7274"/>
                  <a:pt x="7551747" y="0"/>
                </a:cubicBezTo>
                <a:cubicBezTo>
                  <a:pt x="7770380" y="7274"/>
                  <a:pt x="8227907" y="42602"/>
                  <a:pt x="8470385" y="0"/>
                </a:cubicBezTo>
                <a:cubicBezTo>
                  <a:pt x="8712863" y="-42602"/>
                  <a:pt x="8816613" y="-29589"/>
                  <a:pt x="9145855" y="0"/>
                </a:cubicBezTo>
                <a:cubicBezTo>
                  <a:pt x="9475097" y="29589"/>
                  <a:pt x="9491802" y="26252"/>
                  <a:pt x="9821324" y="0"/>
                </a:cubicBezTo>
                <a:cubicBezTo>
                  <a:pt x="10150846" y="-26252"/>
                  <a:pt x="10355727" y="10009"/>
                  <a:pt x="10618378" y="0"/>
                </a:cubicBezTo>
                <a:cubicBezTo>
                  <a:pt x="10881029" y="-10009"/>
                  <a:pt x="11065684" y="28929"/>
                  <a:pt x="11293847" y="0"/>
                </a:cubicBezTo>
                <a:cubicBezTo>
                  <a:pt x="11522010" y="-28929"/>
                  <a:pt x="11759913" y="26757"/>
                  <a:pt x="12158448" y="0"/>
                </a:cubicBezTo>
                <a:cubicBezTo>
                  <a:pt x="12153435" y="166440"/>
                  <a:pt x="12144083" y="248714"/>
                  <a:pt x="12158448" y="369332"/>
                </a:cubicBezTo>
                <a:cubicBezTo>
                  <a:pt x="11962468" y="387905"/>
                  <a:pt x="11790044" y="371864"/>
                  <a:pt x="11482979" y="369332"/>
                </a:cubicBezTo>
                <a:cubicBezTo>
                  <a:pt x="11175914" y="366800"/>
                  <a:pt x="11284901" y="360844"/>
                  <a:pt x="11172263" y="369332"/>
                </a:cubicBezTo>
                <a:cubicBezTo>
                  <a:pt x="11059625" y="377820"/>
                  <a:pt x="10863374" y="352066"/>
                  <a:pt x="10618378" y="369332"/>
                </a:cubicBezTo>
                <a:cubicBezTo>
                  <a:pt x="10373383" y="386598"/>
                  <a:pt x="10179152" y="357928"/>
                  <a:pt x="9821324" y="369332"/>
                </a:cubicBezTo>
                <a:cubicBezTo>
                  <a:pt x="9463496" y="380736"/>
                  <a:pt x="9135235" y="328526"/>
                  <a:pt x="8902686" y="369332"/>
                </a:cubicBezTo>
                <a:cubicBezTo>
                  <a:pt x="8670137" y="410138"/>
                  <a:pt x="8327727" y="390013"/>
                  <a:pt x="8105632" y="369332"/>
                </a:cubicBezTo>
                <a:cubicBezTo>
                  <a:pt x="7883537" y="348651"/>
                  <a:pt x="7857991" y="381990"/>
                  <a:pt x="7673332" y="369332"/>
                </a:cubicBezTo>
                <a:cubicBezTo>
                  <a:pt x="7488673" y="356674"/>
                  <a:pt x="7143941" y="369328"/>
                  <a:pt x="6997862" y="369332"/>
                </a:cubicBezTo>
                <a:cubicBezTo>
                  <a:pt x="6851783" y="369337"/>
                  <a:pt x="6394441" y="402800"/>
                  <a:pt x="6200808" y="369332"/>
                </a:cubicBezTo>
                <a:cubicBezTo>
                  <a:pt x="6007175" y="335864"/>
                  <a:pt x="5727100" y="380155"/>
                  <a:pt x="5525339" y="369332"/>
                </a:cubicBezTo>
                <a:cubicBezTo>
                  <a:pt x="5323578" y="358509"/>
                  <a:pt x="4983832" y="388971"/>
                  <a:pt x="4728285" y="369332"/>
                </a:cubicBezTo>
                <a:cubicBezTo>
                  <a:pt x="4472738" y="349693"/>
                  <a:pt x="4387974" y="376265"/>
                  <a:pt x="4295985" y="369332"/>
                </a:cubicBezTo>
                <a:cubicBezTo>
                  <a:pt x="4203996" y="362399"/>
                  <a:pt x="3962970" y="393054"/>
                  <a:pt x="3742100" y="369332"/>
                </a:cubicBezTo>
                <a:cubicBezTo>
                  <a:pt x="3521230" y="345610"/>
                  <a:pt x="3572798" y="383343"/>
                  <a:pt x="3431384" y="369332"/>
                </a:cubicBezTo>
                <a:cubicBezTo>
                  <a:pt x="3289970" y="355321"/>
                  <a:pt x="3188467" y="379365"/>
                  <a:pt x="2999084" y="369332"/>
                </a:cubicBezTo>
                <a:cubicBezTo>
                  <a:pt x="2809701" y="359299"/>
                  <a:pt x="2694589" y="344122"/>
                  <a:pt x="2445199" y="369332"/>
                </a:cubicBezTo>
                <a:cubicBezTo>
                  <a:pt x="2195810" y="394542"/>
                  <a:pt x="2082450" y="377705"/>
                  <a:pt x="1769730" y="369332"/>
                </a:cubicBezTo>
                <a:cubicBezTo>
                  <a:pt x="1457010" y="360959"/>
                  <a:pt x="1439520" y="365409"/>
                  <a:pt x="1215845" y="369332"/>
                </a:cubicBezTo>
                <a:cubicBezTo>
                  <a:pt x="992171" y="373255"/>
                  <a:pt x="960101" y="371067"/>
                  <a:pt x="783544" y="369332"/>
                </a:cubicBezTo>
                <a:cubicBezTo>
                  <a:pt x="606987" y="367597"/>
                  <a:pt x="333901" y="404585"/>
                  <a:pt x="0" y="369332"/>
                </a:cubicBezTo>
                <a:cubicBezTo>
                  <a:pt x="-13534" y="204875"/>
                  <a:pt x="11420" y="10324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6467857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en-GB" dirty="0">
                <a:latin typeface="+mj-lt"/>
              </a:rPr>
              <a:t>Coverage rate of public green spaces is estimated at </a:t>
            </a:r>
            <a:r>
              <a:rPr lang="en-GB" b="1" dirty="0">
                <a:solidFill>
                  <a:srgbClr val="FF0000"/>
                </a:solidFill>
                <a:latin typeface="+mj-lt"/>
              </a:rPr>
              <a:t>3.6 %</a:t>
            </a:r>
            <a:r>
              <a:rPr lang="en-GB" dirty="0">
                <a:latin typeface="+mj-lt"/>
              </a:rPr>
              <a:t> of the total area of the region of Dakar. </a:t>
            </a:r>
            <a:endParaRPr lang="en-US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CA2748-DC95-001A-B16F-5FF89729BB4B}"/>
              </a:ext>
            </a:extLst>
          </p:cNvPr>
          <p:cNvSpPr txBox="1"/>
          <p:nvPr/>
        </p:nvSpPr>
        <p:spPr>
          <a:xfrm>
            <a:off x="-1" y="4904890"/>
            <a:ext cx="12158448" cy="369332"/>
          </a:xfrm>
          <a:custGeom>
            <a:avLst/>
            <a:gdLst>
              <a:gd name="connsiteX0" fmla="*/ 0 w 12158448"/>
              <a:gd name="connsiteY0" fmla="*/ 0 h 369332"/>
              <a:gd name="connsiteX1" fmla="*/ 797054 w 12158448"/>
              <a:gd name="connsiteY1" fmla="*/ 0 h 369332"/>
              <a:gd name="connsiteX2" fmla="*/ 1350939 w 12158448"/>
              <a:gd name="connsiteY2" fmla="*/ 0 h 369332"/>
              <a:gd name="connsiteX3" fmla="*/ 2026408 w 12158448"/>
              <a:gd name="connsiteY3" fmla="*/ 0 h 369332"/>
              <a:gd name="connsiteX4" fmla="*/ 2945046 w 12158448"/>
              <a:gd name="connsiteY4" fmla="*/ 0 h 369332"/>
              <a:gd name="connsiteX5" fmla="*/ 3255762 w 12158448"/>
              <a:gd name="connsiteY5" fmla="*/ 0 h 369332"/>
              <a:gd name="connsiteX6" fmla="*/ 3931232 w 12158448"/>
              <a:gd name="connsiteY6" fmla="*/ 0 h 369332"/>
              <a:gd name="connsiteX7" fmla="*/ 4241947 w 12158448"/>
              <a:gd name="connsiteY7" fmla="*/ 0 h 369332"/>
              <a:gd name="connsiteX8" fmla="*/ 5039001 w 12158448"/>
              <a:gd name="connsiteY8" fmla="*/ 0 h 369332"/>
              <a:gd name="connsiteX9" fmla="*/ 5714471 w 12158448"/>
              <a:gd name="connsiteY9" fmla="*/ 0 h 369332"/>
              <a:gd name="connsiteX10" fmla="*/ 6389940 w 12158448"/>
              <a:gd name="connsiteY10" fmla="*/ 0 h 369332"/>
              <a:gd name="connsiteX11" fmla="*/ 7186994 w 12158448"/>
              <a:gd name="connsiteY11" fmla="*/ 0 h 369332"/>
              <a:gd name="connsiteX12" fmla="*/ 7619294 w 12158448"/>
              <a:gd name="connsiteY12" fmla="*/ 0 h 369332"/>
              <a:gd name="connsiteX13" fmla="*/ 8537932 w 12158448"/>
              <a:gd name="connsiteY13" fmla="*/ 0 h 369332"/>
              <a:gd name="connsiteX14" fmla="*/ 8848648 w 12158448"/>
              <a:gd name="connsiteY14" fmla="*/ 0 h 369332"/>
              <a:gd name="connsiteX15" fmla="*/ 9402533 w 12158448"/>
              <a:gd name="connsiteY15" fmla="*/ 0 h 369332"/>
              <a:gd name="connsiteX16" fmla="*/ 10321171 w 12158448"/>
              <a:gd name="connsiteY16" fmla="*/ 0 h 369332"/>
              <a:gd name="connsiteX17" fmla="*/ 10753472 w 12158448"/>
              <a:gd name="connsiteY17" fmla="*/ 0 h 369332"/>
              <a:gd name="connsiteX18" fmla="*/ 12158448 w 12158448"/>
              <a:gd name="connsiteY18" fmla="*/ 0 h 369332"/>
              <a:gd name="connsiteX19" fmla="*/ 12158448 w 12158448"/>
              <a:gd name="connsiteY19" fmla="*/ 369332 h 369332"/>
              <a:gd name="connsiteX20" fmla="*/ 11239810 w 12158448"/>
              <a:gd name="connsiteY20" fmla="*/ 369332 h 369332"/>
              <a:gd name="connsiteX21" fmla="*/ 10321171 w 12158448"/>
              <a:gd name="connsiteY21" fmla="*/ 369332 h 369332"/>
              <a:gd name="connsiteX22" fmla="*/ 9767287 w 12158448"/>
              <a:gd name="connsiteY22" fmla="*/ 369332 h 369332"/>
              <a:gd name="connsiteX23" fmla="*/ 9091817 w 12158448"/>
              <a:gd name="connsiteY23" fmla="*/ 369332 h 369332"/>
              <a:gd name="connsiteX24" fmla="*/ 8537932 w 12158448"/>
              <a:gd name="connsiteY24" fmla="*/ 369332 h 369332"/>
              <a:gd name="connsiteX25" fmla="*/ 7619294 w 12158448"/>
              <a:gd name="connsiteY25" fmla="*/ 369332 h 369332"/>
              <a:gd name="connsiteX26" fmla="*/ 7308578 w 12158448"/>
              <a:gd name="connsiteY26" fmla="*/ 369332 h 369332"/>
              <a:gd name="connsiteX27" fmla="*/ 6389940 w 12158448"/>
              <a:gd name="connsiteY27" fmla="*/ 369332 h 369332"/>
              <a:gd name="connsiteX28" fmla="*/ 5592886 w 12158448"/>
              <a:gd name="connsiteY28" fmla="*/ 369332 h 369332"/>
              <a:gd name="connsiteX29" fmla="*/ 4674248 w 12158448"/>
              <a:gd name="connsiteY29" fmla="*/ 369332 h 369332"/>
              <a:gd name="connsiteX30" fmla="*/ 4363532 w 12158448"/>
              <a:gd name="connsiteY30" fmla="*/ 369332 h 369332"/>
              <a:gd name="connsiteX31" fmla="*/ 3809647 w 12158448"/>
              <a:gd name="connsiteY31" fmla="*/ 369332 h 369332"/>
              <a:gd name="connsiteX32" fmla="*/ 3134178 w 12158448"/>
              <a:gd name="connsiteY32" fmla="*/ 369332 h 369332"/>
              <a:gd name="connsiteX33" fmla="*/ 2458708 w 12158448"/>
              <a:gd name="connsiteY33" fmla="*/ 369332 h 369332"/>
              <a:gd name="connsiteX34" fmla="*/ 1783239 w 12158448"/>
              <a:gd name="connsiteY34" fmla="*/ 369332 h 369332"/>
              <a:gd name="connsiteX35" fmla="*/ 1229354 w 12158448"/>
              <a:gd name="connsiteY35" fmla="*/ 369332 h 369332"/>
              <a:gd name="connsiteX36" fmla="*/ 675469 w 12158448"/>
              <a:gd name="connsiteY36" fmla="*/ 369332 h 369332"/>
              <a:gd name="connsiteX37" fmla="*/ 0 w 12158448"/>
              <a:gd name="connsiteY37" fmla="*/ 369332 h 369332"/>
              <a:gd name="connsiteX38" fmla="*/ 0 w 12158448"/>
              <a:gd name="connsiteY38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2158448" h="369332" extrusionOk="0">
                <a:moveTo>
                  <a:pt x="0" y="0"/>
                </a:moveTo>
                <a:cubicBezTo>
                  <a:pt x="281788" y="23256"/>
                  <a:pt x="599949" y="-1294"/>
                  <a:pt x="797054" y="0"/>
                </a:cubicBezTo>
                <a:cubicBezTo>
                  <a:pt x="994159" y="1294"/>
                  <a:pt x="1165130" y="-3673"/>
                  <a:pt x="1350939" y="0"/>
                </a:cubicBezTo>
                <a:cubicBezTo>
                  <a:pt x="1536748" y="3673"/>
                  <a:pt x="1776813" y="33536"/>
                  <a:pt x="2026408" y="0"/>
                </a:cubicBezTo>
                <a:cubicBezTo>
                  <a:pt x="2276003" y="-33536"/>
                  <a:pt x="2528617" y="-23619"/>
                  <a:pt x="2945046" y="0"/>
                </a:cubicBezTo>
                <a:cubicBezTo>
                  <a:pt x="3361475" y="23619"/>
                  <a:pt x="3121043" y="14845"/>
                  <a:pt x="3255762" y="0"/>
                </a:cubicBezTo>
                <a:cubicBezTo>
                  <a:pt x="3390481" y="-14845"/>
                  <a:pt x="3669814" y="2810"/>
                  <a:pt x="3931232" y="0"/>
                </a:cubicBezTo>
                <a:cubicBezTo>
                  <a:pt x="4192650" y="-2810"/>
                  <a:pt x="4130249" y="10985"/>
                  <a:pt x="4241947" y="0"/>
                </a:cubicBezTo>
                <a:cubicBezTo>
                  <a:pt x="4353646" y="-10985"/>
                  <a:pt x="4754399" y="-11987"/>
                  <a:pt x="5039001" y="0"/>
                </a:cubicBezTo>
                <a:cubicBezTo>
                  <a:pt x="5323603" y="11987"/>
                  <a:pt x="5453272" y="9738"/>
                  <a:pt x="5714471" y="0"/>
                </a:cubicBezTo>
                <a:cubicBezTo>
                  <a:pt x="5975670" y="-9738"/>
                  <a:pt x="6142018" y="-20926"/>
                  <a:pt x="6389940" y="0"/>
                </a:cubicBezTo>
                <a:cubicBezTo>
                  <a:pt x="6637862" y="20926"/>
                  <a:pt x="6878357" y="17657"/>
                  <a:pt x="7186994" y="0"/>
                </a:cubicBezTo>
                <a:cubicBezTo>
                  <a:pt x="7495631" y="-17657"/>
                  <a:pt x="7459849" y="-313"/>
                  <a:pt x="7619294" y="0"/>
                </a:cubicBezTo>
                <a:cubicBezTo>
                  <a:pt x="7778739" y="313"/>
                  <a:pt x="8174741" y="-37758"/>
                  <a:pt x="8537932" y="0"/>
                </a:cubicBezTo>
                <a:cubicBezTo>
                  <a:pt x="8901123" y="37758"/>
                  <a:pt x="8771852" y="2165"/>
                  <a:pt x="8848648" y="0"/>
                </a:cubicBezTo>
                <a:cubicBezTo>
                  <a:pt x="8925444" y="-2165"/>
                  <a:pt x="9215581" y="8090"/>
                  <a:pt x="9402533" y="0"/>
                </a:cubicBezTo>
                <a:cubicBezTo>
                  <a:pt x="9589485" y="-8090"/>
                  <a:pt x="10128613" y="-8720"/>
                  <a:pt x="10321171" y="0"/>
                </a:cubicBezTo>
                <a:cubicBezTo>
                  <a:pt x="10513729" y="8720"/>
                  <a:pt x="10620719" y="-11203"/>
                  <a:pt x="10753472" y="0"/>
                </a:cubicBezTo>
                <a:cubicBezTo>
                  <a:pt x="10886225" y="11203"/>
                  <a:pt x="11814659" y="35728"/>
                  <a:pt x="12158448" y="0"/>
                </a:cubicBezTo>
                <a:cubicBezTo>
                  <a:pt x="12145567" y="142828"/>
                  <a:pt x="12146948" y="190028"/>
                  <a:pt x="12158448" y="369332"/>
                </a:cubicBezTo>
                <a:cubicBezTo>
                  <a:pt x="11730098" y="373211"/>
                  <a:pt x="11687823" y="341409"/>
                  <a:pt x="11239810" y="369332"/>
                </a:cubicBezTo>
                <a:cubicBezTo>
                  <a:pt x="10791797" y="397255"/>
                  <a:pt x="10764997" y="403209"/>
                  <a:pt x="10321171" y="369332"/>
                </a:cubicBezTo>
                <a:cubicBezTo>
                  <a:pt x="9877345" y="335455"/>
                  <a:pt x="9952341" y="371776"/>
                  <a:pt x="9767287" y="369332"/>
                </a:cubicBezTo>
                <a:cubicBezTo>
                  <a:pt x="9582233" y="366888"/>
                  <a:pt x="9320040" y="353488"/>
                  <a:pt x="9091817" y="369332"/>
                </a:cubicBezTo>
                <a:cubicBezTo>
                  <a:pt x="8863594" y="385177"/>
                  <a:pt x="8775421" y="383965"/>
                  <a:pt x="8537932" y="369332"/>
                </a:cubicBezTo>
                <a:cubicBezTo>
                  <a:pt x="8300443" y="354699"/>
                  <a:pt x="7950554" y="324853"/>
                  <a:pt x="7619294" y="369332"/>
                </a:cubicBezTo>
                <a:cubicBezTo>
                  <a:pt x="7288034" y="413811"/>
                  <a:pt x="7436079" y="383673"/>
                  <a:pt x="7308578" y="369332"/>
                </a:cubicBezTo>
                <a:cubicBezTo>
                  <a:pt x="7181077" y="354991"/>
                  <a:pt x="6833528" y="389322"/>
                  <a:pt x="6389940" y="369332"/>
                </a:cubicBezTo>
                <a:cubicBezTo>
                  <a:pt x="5946352" y="349342"/>
                  <a:pt x="5755501" y="339517"/>
                  <a:pt x="5592886" y="369332"/>
                </a:cubicBezTo>
                <a:cubicBezTo>
                  <a:pt x="5430271" y="399147"/>
                  <a:pt x="4861511" y="369494"/>
                  <a:pt x="4674248" y="369332"/>
                </a:cubicBezTo>
                <a:cubicBezTo>
                  <a:pt x="4486985" y="369170"/>
                  <a:pt x="4472314" y="356954"/>
                  <a:pt x="4363532" y="369332"/>
                </a:cubicBezTo>
                <a:cubicBezTo>
                  <a:pt x="4254750" y="381710"/>
                  <a:pt x="4038670" y="389882"/>
                  <a:pt x="3809647" y="369332"/>
                </a:cubicBezTo>
                <a:cubicBezTo>
                  <a:pt x="3580625" y="348782"/>
                  <a:pt x="3350288" y="360550"/>
                  <a:pt x="3134178" y="369332"/>
                </a:cubicBezTo>
                <a:cubicBezTo>
                  <a:pt x="2918068" y="378114"/>
                  <a:pt x="2681217" y="390455"/>
                  <a:pt x="2458708" y="369332"/>
                </a:cubicBezTo>
                <a:cubicBezTo>
                  <a:pt x="2236199" y="348210"/>
                  <a:pt x="1998072" y="355327"/>
                  <a:pt x="1783239" y="369332"/>
                </a:cubicBezTo>
                <a:cubicBezTo>
                  <a:pt x="1568406" y="383337"/>
                  <a:pt x="1462257" y="387618"/>
                  <a:pt x="1229354" y="369332"/>
                </a:cubicBezTo>
                <a:cubicBezTo>
                  <a:pt x="996452" y="351046"/>
                  <a:pt x="850083" y="395503"/>
                  <a:pt x="675469" y="369332"/>
                </a:cubicBezTo>
                <a:cubicBezTo>
                  <a:pt x="500856" y="343161"/>
                  <a:pt x="184103" y="394058"/>
                  <a:pt x="0" y="369332"/>
                </a:cubicBezTo>
                <a:cubicBezTo>
                  <a:pt x="-3807" y="214241"/>
                  <a:pt x="11059" y="10914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4637782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atio is </a:t>
            </a:r>
            <a:r>
              <a:rPr lang="en-GB" b="1" dirty="0">
                <a:solidFill>
                  <a:srgbClr val="FF0000"/>
                </a:solidFill>
                <a:latin typeface="+mj-lt"/>
              </a:rPr>
              <a:t>4.69 m</a:t>
            </a:r>
            <a:r>
              <a:rPr lang="en-GB" b="1" baseline="30000" dirty="0">
                <a:solidFill>
                  <a:srgbClr val="FF0000"/>
                </a:solidFill>
                <a:latin typeface="+mj-lt"/>
              </a:rPr>
              <a:t>2</a:t>
            </a:r>
            <a:r>
              <a:rPr lang="en-GB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 public green space per inhabitant </a:t>
            </a:r>
            <a:r>
              <a:rPr lang="en-GB" dirty="0">
                <a:latin typeface="+mj-lt"/>
              </a:rPr>
              <a:t>in the region of Dakar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F56D7D-9F8C-EBD2-B478-ADB5D9618BF9}"/>
              </a:ext>
            </a:extLst>
          </p:cNvPr>
          <p:cNvSpPr txBox="1"/>
          <p:nvPr/>
        </p:nvSpPr>
        <p:spPr>
          <a:xfrm>
            <a:off x="33553" y="5836292"/>
            <a:ext cx="12158447" cy="369332"/>
          </a:xfrm>
          <a:custGeom>
            <a:avLst/>
            <a:gdLst>
              <a:gd name="connsiteX0" fmla="*/ 0 w 12158447"/>
              <a:gd name="connsiteY0" fmla="*/ 0 h 369332"/>
              <a:gd name="connsiteX1" fmla="*/ 432300 w 12158447"/>
              <a:gd name="connsiteY1" fmla="*/ 0 h 369332"/>
              <a:gd name="connsiteX2" fmla="*/ 743016 w 12158447"/>
              <a:gd name="connsiteY2" fmla="*/ 0 h 369332"/>
              <a:gd name="connsiteX3" fmla="*/ 1418485 w 12158447"/>
              <a:gd name="connsiteY3" fmla="*/ 0 h 369332"/>
              <a:gd name="connsiteX4" fmla="*/ 2337124 w 12158447"/>
              <a:gd name="connsiteY4" fmla="*/ 0 h 369332"/>
              <a:gd name="connsiteX5" fmla="*/ 3134177 w 12158447"/>
              <a:gd name="connsiteY5" fmla="*/ 0 h 369332"/>
              <a:gd name="connsiteX6" fmla="*/ 3566478 w 12158447"/>
              <a:gd name="connsiteY6" fmla="*/ 0 h 369332"/>
              <a:gd name="connsiteX7" fmla="*/ 4363532 w 12158447"/>
              <a:gd name="connsiteY7" fmla="*/ 0 h 369332"/>
              <a:gd name="connsiteX8" fmla="*/ 4674247 w 12158447"/>
              <a:gd name="connsiteY8" fmla="*/ 0 h 369332"/>
              <a:gd name="connsiteX9" fmla="*/ 5471301 w 12158447"/>
              <a:gd name="connsiteY9" fmla="*/ 0 h 369332"/>
              <a:gd name="connsiteX10" fmla="*/ 5782017 w 12158447"/>
              <a:gd name="connsiteY10" fmla="*/ 0 h 369332"/>
              <a:gd name="connsiteX11" fmla="*/ 6335902 w 12158447"/>
              <a:gd name="connsiteY11" fmla="*/ 0 h 369332"/>
              <a:gd name="connsiteX12" fmla="*/ 7011371 w 12158447"/>
              <a:gd name="connsiteY12" fmla="*/ 0 h 369332"/>
              <a:gd name="connsiteX13" fmla="*/ 7565256 w 12158447"/>
              <a:gd name="connsiteY13" fmla="*/ 0 h 369332"/>
              <a:gd name="connsiteX14" fmla="*/ 7875972 w 12158447"/>
              <a:gd name="connsiteY14" fmla="*/ 0 h 369332"/>
              <a:gd name="connsiteX15" fmla="*/ 8673026 w 12158447"/>
              <a:gd name="connsiteY15" fmla="*/ 0 h 369332"/>
              <a:gd name="connsiteX16" fmla="*/ 9226910 w 12158447"/>
              <a:gd name="connsiteY16" fmla="*/ 0 h 369332"/>
              <a:gd name="connsiteX17" fmla="*/ 10145549 w 12158447"/>
              <a:gd name="connsiteY17" fmla="*/ 0 h 369332"/>
              <a:gd name="connsiteX18" fmla="*/ 10942602 w 12158447"/>
              <a:gd name="connsiteY18" fmla="*/ 0 h 369332"/>
              <a:gd name="connsiteX19" fmla="*/ 11374903 w 12158447"/>
              <a:gd name="connsiteY19" fmla="*/ 0 h 369332"/>
              <a:gd name="connsiteX20" fmla="*/ 12158447 w 12158447"/>
              <a:gd name="connsiteY20" fmla="*/ 0 h 369332"/>
              <a:gd name="connsiteX21" fmla="*/ 12158447 w 12158447"/>
              <a:gd name="connsiteY21" fmla="*/ 369332 h 369332"/>
              <a:gd name="connsiteX22" fmla="*/ 11604562 w 12158447"/>
              <a:gd name="connsiteY22" fmla="*/ 369332 h 369332"/>
              <a:gd name="connsiteX23" fmla="*/ 10807508 w 12158447"/>
              <a:gd name="connsiteY23" fmla="*/ 369332 h 369332"/>
              <a:gd name="connsiteX24" fmla="*/ 10496793 w 12158447"/>
              <a:gd name="connsiteY24" fmla="*/ 369332 h 369332"/>
              <a:gd name="connsiteX25" fmla="*/ 9821323 w 12158447"/>
              <a:gd name="connsiteY25" fmla="*/ 369332 h 369332"/>
              <a:gd name="connsiteX26" fmla="*/ 9510607 w 12158447"/>
              <a:gd name="connsiteY26" fmla="*/ 369332 h 369332"/>
              <a:gd name="connsiteX27" fmla="*/ 8713554 w 12158447"/>
              <a:gd name="connsiteY27" fmla="*/ 369332 h 369332"/>
              <a:gd name="connsiteX28" fmla="*/ 7916500 w 12158447"/>
              <a:gd name="connsiteY28" fmla="*/ 369332 h 369332"/>
              <a:gd name="connsiteX29" fmla="*/ 7119446 w 12158447"/>
              <a:gd name="connsiteY29" fmla="*/ 369332 h 369332"/>
              <a:gd name="connsiteX30" fmla="*/ 6200808 w 12158447"/>
              <a:gd name="connsiteY30" fmla="*/ 369332 h 369332"/>
              <a:gd name="connsiteX31" fmla="*/ 5890092 w 12158447"/>
              <a:gd name="connsiteY31" fmla="*/ 369332 h 369332"/>
              <a:gd name="connsiteX32" fmla="*/ 5214623 w 12158447"/>
              <a:gd name="connsiteY32" fmla="*/ 369332 h 369332"/>
              <a:gd name="connsiteX33" fmla="*/ 4903907 w 12158447"/>
              <a:gd name="connsiteY33" fmla="*/ 369332 h 369332"/>
              <a:gd name="connsiteX34" fmla="*/ 4228438 w 12158447"/>
              <a:gd name="connsiteY34" fmla="*/ 369332 h 369332"/>
              <a:gd name="connsiteX35" fmla="*/ 3552968 w 12158447"/>
              <a:gd name="connsiteY35" fmla="*/ 369332 h 369332"/>
              <a:gd name="connsiteX36" fmla="*/ 3242253 w 12158447"/>
              <a:gd name="connsiteY36" fmla="*/ 369332 h 369332"/>
              <a:gd name="connsiteX37" fmla="*/ 2688368 w 12158447"/>
              <a:gd name="connsiteY37" fmla="*/ 369332 h 369332"/>
              <a:gd name="connsiteX38" fmla="*/ 1891314 w 12158447"/>
              <a:gd name="connsiteY38" fmla="*/ 369332 h 369332"/>
              <a:gd name="connsiteX39" fmla="*/ 1337429 w 12158447"/>
              <a:gd name="connsiteY39" fmla="*/ 369332 h 369332"/>
              <a:gd name="connsiteX40" fmla="*/ 661960 w 12158447"/>
              <a:gd name="connsiteY40" fmla="*/ 369332 h 369332"/>
              <a:gd name="connsiteX41" fmla="*/ 0 w 12158447"/>
              <a:gd name="connsiteY41" fmla="*/ 369332 h 369332"/>
              <a:gd name="connsiteX42" fmla="*/ 0 w 12158447"/>
              <a:gd name="connsiteY42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58447" h="369332" extrusionOk="0">
                <a:moveTo>
                  <a:pt x="0" y="0"/>
                </a:moveTo>
                <a:cubicBezTo>
                  <a:pt x="207291" y="2126"/>
                  <a:pt x="223807" y="-799"/>
                  <a:pt x="432300" y="0"/>
                </a:cubicBezTo>
                <a:cubicBezTo>
                  <a:pt x="640793" y="799"/>
                  <a:pt x="643111" y="11571"/>
                  <a:pt x="743016" y="0"/>
                </a:cubicBezTo>
                <a:cubicBezTo>
                  <a:pt x="842921" y="-11571"/>
                  <a:pt x="1251520" y="20149"/>
                  <a:pt x="1418485" y="0"/>
                </a:cubicBezTo>
                <a:cubicBezTo>
                  <a:pt x="1585450" y="-20149"/>
                  <a:pt x="1993797" y="-40414"/>
                  <a:pt x="2337124" y="0"/>
                </a:cubicBezTo>
                <a:cubicBezTo>
                  <a:pt x="2680451" y="40414"/>
                  <a:pt x="2867405" y="16035"/>
                  <a:pt x="3134177" y="0"/>
                </a:cubicBezTo>
                <a:cubicBezTo>
                  <a:pt x="3400949" y="-16035"/>
                  <a:pt x="3467070" y="10409"/>
                  <a:pt x="3566478" y="0"/>
                </a:cubicBezTo>
                <a:cubicBezTo>
                  <a:pt x="3665886" y="-10409"/>
                  <a:pt x="4066643" y="-7285"/>
                  <a:pt x="4363532" y="0"/>
                </a:cubicBezTo>
                <a:cubicBezTo>
                  <a:pt x="4660421" y="7285"/>
                  <a:pt x="4600763" y="-6306"/>
                  <a:pt x="4674247" y="0"/>
                </a:cubicBezTo>
                <a:cubicBezTo>
                  <a:pt x="4747732" y="6306"/>
                  <a:pt x="5235168" y="-35078"/>
                  <a:pt x="5471301" y="0"/>
                </a:cubicBezTo>
                <a:cubicBezTo>
                  <a:pt x="5707434" y="35078"/>
                  <a:pt x="5699775" y="-9867"/>
                  <a:pt x="5782017" y="0"/>
                </a:cubicBezTo>
                <a:cubicBezTo>
                  <a:pt x="5864259" y="9867"/>
                  <a:pt x="6091835" y="-5067"/>
                  <a:pt x="6335902" y="0"/>
                </a:cubicBezTo>
                <a:cubicBezTo>
                  <a:pt x="6579969" y="5067"/>
                  <a:pt x="6701327" y="7983"/>
                  <a:pt x="7011371" y="0"/>
                </a:cubicBezTo>
                <a:cubicBezTo>
                  <a:pt x="7321415" y="-7983"/>
                  <a:pt x="7428484" y="1070"/>
                  <a:pt x="7565256" y="0"/>
                </a:cubicBezTo>
                <a:cubicBezTo>
                  <a:pt x="7702028" y="-1070"/>
                  <a:pt x="7741869" y="-14273"/>
                  <a:pt x="7875972" y="0"/>
                </a:cubicBezTo>
                <a:cubicBezTo>
                  <a:pt x="8010075" y="14273"/>
                  <a:pt x="8443918" y="-36207"/>
                  <a:pt x="8673026" y="0"/>
                </a:cubicBezTo>
                <a:cubicBezTo>
                  <a:pt x="8902134" y="36207"/>
                  <a:pt x="8987653" y="-26988"/>
                  <a:pt x="9226910" y="0"/>
                </a:cubicBezTo>
                <a:cubicBezTo>
                  <a:pt x="9466167" y="26988"/>
                  <a:pt x="9804274" y="-7396"/>
                  <a:pt x="10145549" y="0"/>
                </a:cubicBezTo>
                <a:cubicBezTo>
                  <a:pt x="10486824" y="7396"/>
                  <a:pt x="10655207" y="-3068"/>
                  <a:pt x="10942602" y="0"/>
                </a:cubicBezTo>
                <a:cubicBezTo>
                  <a:pt x="11229997" y="3068"/>
                  <a:pt x="11269950" y="-3647"/>
                  <a:pt x="11374903" y="0"/>
                </a:cubicBezTo>
                <a:cubicBezTo>
                  <a:pt x="11479856" y="3647"/>
                  <a:pt x="11947621" y="-20989"/>
                  <a:pt x="12158447" y="0"/>
                </a:cubicBezTo>
                <a:cubicBezTo>
                  <a:pt x="12166089" y="180301"/>
                  <a:pt x="12152744" y="244912"/>
                  <a:pt x="12158447" y="369332"/>
                </a:cubicBezTo>
                <a:cubicBezTo>
                  <a:pt x="11972139" y="365189"/>
                  <a:pt x="11838807" y="345023"/>
                  <a:pt x="11604562" y="369332"/>
                </a:cubicBezTo>
                <a:cubicBezTo>
                  <a:pt x="11370318" y="393641"/>
                  <a:pt x="11154453" y="337905"/>
                  <a:pt x="10807508" y="369332"/>
                </a:cubicBezTo>
                <a:cubicBezTo>
                  <a:pt x="10460563" y="400759"/>
                  <a:pt x="10616717" y="373582"/>
                  <a:pt x="10496793" y="369332"/>
                </a:cubicBezTo>
                <a:cubicBezTo>
                  <a:pt x="10376870" y="365082"/>
                  <a:pt x="10000494" y="361724"/>
                  <a:pt x="9821323" y="369332"/>
                </a:cubicBezTo>
                <a:cubicBezTo>
                  <a:pt x="9642152" y="376941"/>
                  <a:pt x="9655539" y="363701"/>
                  <a:pt x="9510607" y="369332"/>
                </a:cubicBezTo>
                <a:cubicBezTo>
                  <a:pt x="9365675" y="374963"/>
                  <a:pt x="9061466" y="352821"/>
                  <a:pt x="8713554" y="369332"/>
                </a:cubicBezTo>
                <a:cubicBezTo>
                  <a:pt x="8365642" y="385843"/>
                  <a:pt x="8105906" y="380477"/>
                  <a:pt x="7916500" y="369332"/>
                </a:cubicBezTo>
                <a:cubicBezTo>
                  <a:pt x="7727094" y="358187"/>
                  <a:pt x="7355156" y="386886"/>
                  <a:pt x="7119446" y="369332"/>
                </a:cubicBezTo>
                <a:cubicBezTo>
                  <a:pt x="6883736" y="351778"/>
                  <a:pt x="6458831" y="333074"/>
                  <a:pt x="6200808" y="369332"/>
                </a:cubicBezTo>
                <a:cubicBezTo>
                  <a:pt x="5942785" y="405590"/>
                  <a:pt x="5986376" y="356803"/>
                  <a:pt x="5890092" y="369332"/>
                </a:cubicBezTo>
                <a:cubicBezTo>
                  <a:pt x="5793808" y="381861"/>
                  <a:pt x="5394787" y="357195"/>
                  <a:pt x="5214623" y="369332"/>
                </a:cubicBezTo>
                <a:cubicBezTo>
                  <a:pt x="5034459" y="381469"/>
                  <a:pt x="4970534" y="365331"/>
                  <a:pt x="4903907" y="369332"/>
                </a:cubicBezTo>
                <a:cubicBezTo>
                  <a:pt x="4837280" y="373333"/>
                  <a:pt x="4413581" y="376524"/>
                  <a:pt x="4228438" y="369332"/>
                </a:cubicBezTo>
                <a:cubicBezTo>
                  <a:pt x="4043295" y="362140"/>
                  <a:pt x="3870837" y="386123"/>
                  <a:pt x="3552968" y="369332"/>
                </a:cubicBezTo>
                <a:cubicBezTo>
                  <a:pt x="3235099" y="352542"/>
                  <a:pt x="3361303" y="375407"/>
                  <a:pt x="3242253" y="369332"/>
                </a:cubicBezTo>
                <a:cubicBezTo>
                  <a:pt x="3123203" y="363257"/>
                  <a:pt x="2807164" y="374806"/>
                  <a:pt x="2688368" y="369332"/>
                </a:cubicBezTo>
                <a:cubicBezTo>
                  <a:pt x="2569573" y="363858"/>
                  <a:pt x="2167951" y="351859"/>
                  <a:pt x="1891314" y="369332"/>
                </a:cubicBezTo>
                <a:cubicBezTo>
                  <a:pt x="1614677" y="386805"/>
                  <a:pt x="1548953" y="396277"/>
                  <a:pt x="1337429" y="369332"/>
                </a:cubicBezTo>
                <a:cubicBezTo>
                  <a:pt x="1125905" y="342387"/>
                  <a:pt x="985691" y="363985"/>
                  <a:pt x="661960" y="369332"/>
                </a:cubicBezTo>
                <a:cubicBezTo>
                  <a:pt x="338229" y="374679"/>
                  <a:pt x="203511" y="347226"/>
                  <a:pt x="0" y="369332"/>
                </a:cubicBezTo>
                <a:cubicBezTo>
                  <a:pt x="7905" y="211350"/>
                  <a:pt x="-15582" y="8019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6225814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kern="100" dirty="0">
                <a:latin typeface="+mj-lt"/>
                <a:ea typeface="Calibri" panose="020F0502020204030204" pitchFamily="34" charset="0"/>
              </a:rPr>
              <a:t>Low quality of public green spaces with NDVI values </a:t>
            </a:r>
            <a:r>
              <a:rPr lang="en-GB" sz="1800" kern="100" dirty="0">
                <a:effectLst/>
                <a:latin typeface="+mj-lt"/>
                <a:ea typeface="Calibri" panose="020F0502020204030204" pitchFamily="34" charset="0"/>
              </a:rPr>
              <a:t>being between </a:t>
            </a:r>
            <a:r>
              <a:rPr lang="en-GB" sz="18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</a:rPr>
              <a:t>0.18</a:t>
            </a:r>
            <a:r>
              <a:rPr lang="en-GB" sz="1800" b="1" kern="100" dirty="0">
                <a:effectLst/>
                <a:latin typeface="+mj-lt"/>
                <a:ea typeface="Calibri" panose="020F0502020204030204" pitchFamily="34" charset="0"/>
              </a:rPr>
              <a:t> and </a:t>
            </a:r>
            <a:r>
              <a:rPr lang="en-GB" sz="18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</a:rPr>
              <a:t>0.61</a:t>
            </a:r>
            <a:r>
              <a:rPr lang="en-GB" sz="1800" b="1" kern="100" dirty="0"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240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7" grpId="0" animBg="1"/>
      <p:bldP spid="20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29BD14D-107D-E9CA-CEB1-629C85EE52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9410121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3CDDD4E-A512-2A66-46F7-15B4CBFCD5C7}"/>
              </a:ext>
            </a:extLst>
          </p:cNvPr>
          <p:cNvSpPr txBox="1"/>
          <p:nvPr/>
        </p:nvSpPr>
        <p:spPr>
          <a:xfrm>
            <a:off x="0" y="414338"/>
            <a:ext cx="105710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FFC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Spatio-temporal dynamics of green spaces in the Dakar region and the factors drivers of their degradation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31ACC-7865-DF92-6708-CF08928BDBD5}"/>
              </a:ext>
            </a:extLst>
          </p:cNvPr>
          <p:cNvSpPr txBox="1"/>
          <p:nvPr/>
        </p:nvSpPr>
        <p:spPr>
          <a:xfrm>
            <a:off x="0" y="849458"/>
            <a:ext cx="83231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Global land use and land cover of the region of Dakar from 1990 to 2022</a:t>
            </a:r>
            <a:endParaRPr lang="en-US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999101-2A0D-E13F-CC98-9261FFD28C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578"/>
            <a:ext cx="3185160" cy="24612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A07FED-4CC3-3265-B75A-922F936B78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213" y="1284548"/>
            <a:ext cx="3185161" cy="246128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398F59-B12C-3611-B28B-1EC7F6B814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246"/>
            <a:ext cx="3185160" cy="246146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FBF3D4-0249-CBFD-AF3C-1117840C722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213" y="3893347"/>
            <a:ext cx="3221571" cy="248936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0D1417-60C3-D297-4751-33856004A688}"/>
              </a:ext>
            </a:extLst>
          </p:cNvPr>
          <p:cNvSpPr txBox="1"/>
          <p:nvPr/>
        </p:nvSpPr>
        <p:spPr>
          <a:xfrm>
            <a:off x="101661" y="6355158"/>
            <a:ext cx="6129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Figure 4.10</a:t>
            </a:r>
            <a:r>
              <a:rPr lang="en-GB" sz="14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GB" sz="1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Land cover map of the Dakar region from 1990 to 2022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FB03B4-2DEA-D1A3-25E1-CE1CEDB5BBD1}"/>
              </a:ext>
            </a:extLst>
          </p:cNvPr>
          <p:cNvSpPr txBox="1"/>
          <p:nvPr/>
        </p:nvSpPr>
        <p:spPr>
          <a:xfrm>
            <a:off x="6678522" y="3429000"/>
            <a:ext cx="55207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itchFamily="2" charset="2"/>
              <a:buChar char="ü"/>
            </a:pP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his trend has been observed in several cities. For instance, in Zimbabwe, 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Matsa </a:t>
            </a:r>
            <a:r>
              <a:rPr lang="en-GB" sz="1800" i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(2021)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have shown that the built-up area increased considerably in less than 20 years.</a:t>
            </a:r>
            <a:endParaRPr lang="en-GB" sz="16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AA0910-A680-5489-84CD-109104631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085" y="646571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87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4389F64-46A6-4ADB-903D-E346722D72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9410121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98A0C07-498A-9DE2-C225-AB4898462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716003"/>
              </p:ext>
            </p:extLst>
          </p:nvPr>
        </p:nvGraphicFramePr>
        <p:xfrm>
          <a:off x="124691" y="1550411"/>
          <a:ext cx="11610107" cy="4943937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1510145">
                  <a:extLst>
                    <a:ext uri="{9D8B030D-6E8A-4147-A177-3AD203B41FA5}">
                      <a16:colId xmlns:a16="http://schemas.microsoft.com/office/drawing/2014/main" val="261338993"/>
                    </a:ext>
                  </a:extLst>
                </a:gridCol>
                <a:gridCol w="1233055">
                  <a:extLst>
                    <a:ext uri="{9D8B030D-6E8A-4147-A177-3AD203B41FA5}">
                      <a16:colId xmlns:a16="http://schemas.microsoft.com/office/drawing/2014/main" val="7760884"/>
                    </a:ext>
                  </a:extLst>
                </a:gridCol>
                <a:gridCol w="1316182">
                  <a:extLst>
                    <a:ext uri="{9D8B030D-6E8A-4147-A177-3AD203B41FA5}">
                      <a16:colId xmlns:a16="http://schemas.microsoft.com/office/drawing/2014/main" val="3053148297"/>
                    </a:ext>
                  </a:extLst>
                </a:gridCol>
                <a:gridCol w="1288472">
                  <a:extLst>
                    <a:ext uri="{9D8B030D-6E8A-4147-A177-3AD203B41FA5}">
                      <a16:colId xmlns:a16="http://schemas.microsoft.com/office/drawing/2014/main" val="4120771242"/>
                    </a:ext>
                  </a:extLst>
                </a:gridCol>
                <a:gridCol w="1288473">
                  <a:extLst>
                    <a:ext uri="{9D8B030D-6E8A-4147-A177-3AD203B41FA5}">
                      <a16:colId xmlns:a16="http://schemas.microsoft.com/office/drawing/2014/main" val="3575844559"/>
                    </a:ext>
                  </a:extLst>
                </a:gridCol>
                <a:gridCol w="1357746">
                  <a:extLst>
                    <a:ext uri="{9D8B030D-6E8A-4147-A177-3AD203B41FA5}">
                      <a16:colId xmlns:a16="http://schemas.microsoft.com/office/drawing/2014/main" val="1946715340"/>
                    </a:ext>
                  </a:extLst>
                </a:gridCol>
                <a:gridCol w="1205345">
                  <a:extLst>
                    <a:ext uri="{9D8B030D-6E8A-4147-A177-3AD203B41FA5}">
                      <a16:colId xmlns:a16="http://schemas.microsoft.com/office/drawing/2014/main" val="4156290110"/>
                    </a:ext>
                  </a:extLst>
                </a:gridCol>
                <a:gridCol w="1177636">
                  <a:extLst>
                    <a:ext uri="{9D8B030D-6E8A-4147-A177-3AD203B41FA5}">
                      <a16:colId xmlns:a16="http://schemas.microsoft.com/office/drawing/2014/main" val="4033169238"/>
                    </a:ext>
                  </a:extLst>
                </a:gridCol>
                <a:gridCol w="1233053">
                  <a:extLst>
                    <a:ext uri="{9D8B030D-6E8A-4147-A177-3AD203B41FA5}">
                      <a16:colId xmlns:a16="http://schemas.microsoft.com/office/drawing/2014/main" val="1573801542"/>
                    </a:ext>
                  </a:extLst>
                </a:gridCol>
              </a:tblGrid>
              <a:tr h="16114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Land cover types</a:t>
                      </a:r>
                      <a:endParaRPr lang="en-GB" sz="12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1990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2002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2012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2022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411533"/>
                  </a:ext>
                </a:extLst>
              </a:tr>
              <a:tr h="1198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ha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%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ha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%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ha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%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ha</a:t>
                      </a:r>
                      <a:endParaRPr lang="en-GB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 dirty="0">
                          <a:effectLst/>
                        </a:rPr>
                        <a:t>%</a:t>
                      </a:r>
                      <a:endParaRPr lang="en-GB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extLst>
                  <a:ext uri="{0D108BD9-81ED-4DB2-BD59-A6C34878D82A}">
                    <a16:rowId xmlns:a16="http://schemas.microsoft.com/office/drawing/2014/main" val="1697679241"/>
                  </a:ext>
                </a:extLst>
              </a:tr>
              <a:tr h="730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 dirty="0">
                          <a:effectLst/>
                        </a:rPr>
                        <a:t>Green space</a:t>
                      </a:r>
                      <a:endParaRPr lang="en-GB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7 242.84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0000"/>
                          </a:solidFill>
                          <a:effectLst/>
                        </a:rPr>
                        <a:t>13.36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4 269.6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0000"/>
                          </a:solidFill>
                          <a:effectLst/>
                        </a:rPr>
                        <a:t>7.88</a:t>
                      </a:r>
                      <a:endParaRPr lang="en-GB" sz="14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6 794.37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0000"/>
                          </a:solidFill>
                          <a:effectLst/>
                        </a:rPr>
                        <a:t>12.54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5 170.59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0000"/>
                          </a:solidFill>
                          <a:effectLst/>
                        </a:rPr>
                        <a:t>9.54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extLst>
                  <a:ext uri="{0D108BD9-81ED-4DB2-BD59-A6C34878D82A}">
                    <a16:rowId xmlns:a16="http://schemas.microsoft.com/office/drawing/2014/main" val="3993319190"/>
                  </a:ext>
                </a:extLst>
              </a:tr>
              <a:tr h="730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Water</a:t>
                      </a:r>
                      <a:endParaRPr lang="en-GB" sz="12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931.32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1.72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528.03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0.97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855.72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1.58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853.02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1.57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extLst>
                  <a:ext uri="{0D108BD9-81ED-4DB2-BD59-A6C34878D82A}">
                    <a16:rowId xmlns:a16="http://schemas.microsoft.com/office/drawing/2014/main" val="2221393639"/>
                  </a:ext>
                </a:extLst>
              </a:tr>
              <a:tr h="730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Agriculture land</a:t>
                      </a:r>
                      <a:endParaRPr lang="en-GB" sz="12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10 486.35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19.35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8 232.93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15.19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2 894.85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5.34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2 324.61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4.29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extLst>
                  <a:ext uri="{0D108BD9-81ED-4DB2-BD59-A6C34878D82A}">
                    <a16:rowId xmlns:a16="http://schemas.microsoft.com/office/drawing/2014/main" val="4045906442"/>
                  </a:ext>
                </a:extLst>
              </a:tr>
              <a:tr h="856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Bare land</a:t>
                      </a:r>
                      <a:endParaRPr lang="en-GB" sz="12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25 116.39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46.34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28 325.34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52.26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27 864.9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51.41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24 541.92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45.28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extLst>
                  <a:ext uri="{0D108BD9-81ED-4DB2-BD59-A6C34878D82A}">
                    <a16:rowId xmlns:a16="http://schemas.microsoft.com/office/drawing/2014/main" val="4110445580"/>
                  </a:ext>
                </a:extLst>
              </a:tr>
              <a:tr h="856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>
                          <a:effectLst/>
                        </a:rPr>
                        <a:t>Built-up</a:t>
                      </a:r>
                      <a:endParaRPr lang="en-GB" sz="12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10 424.52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0B050"/>
                          </a:solidFill>
                          <a:effectLst/>
                        </a:rPr>
                        <a:t>19.23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12 845.52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0B050"/>
                          </a:solidFill>
                          <a:effectLst/>
                        </a:rPr>
                        <a:t>23.7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15 791.58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0B050"/>
                          </a:solidFill>
                          <a:effectLst/>
                        </a:rPr>
                        <a:t>29.13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21 311.28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0B050"/>
                          </a:solidFill>
                          <a:effectLst/>
                        </a:rPr>
                        <a:t>39.32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extLst>
                  <a:ext uri="{0D108BD9-81ED-4DB2-BD59-A6C34878D82A}">
                    <a16:rowId xmlns:a16="http://schemas.microsoft.com/office/drawing/2014/main" val="2647614129"/>
                  </a:ext>
                </a:extLst>
              </a:tr>
              <a:tr h="483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0" kern="100" dirty="0">
                          <a:effectLst/>
                        </a:rPr>
                        <a:t>Total</a:t>
                      </a:r>
                      <a:endParaRPr lang="en-GB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54 201.42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100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54 201.42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100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54 201.42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100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54 201.42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100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55" marR="40455" marT="0" marB="0"/>
                </a:tc>
                <a:extLst>
                  <a:ext uri="{0D108BD9-81ED-4DB2-BD59-A6C34878D82A}">
                    <a16:rowId xmlns:a16="http://schemas.microsoft.com/office/drawing/2014/main" val="1745556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D6359B1-2020-BEEB-EA71-2E1FA4A0221E}"/>
              </a:ext>
            </a:extLst>
          </p:cNvPr>
          <p:cNvSpPr txBox="1"/>
          <p:nvPr/>
        </p:nvSpPr>
        <p:spPr>
          <a:xfrm>
            <a:off x="2507974" y="1242634"/>
            <a:ext cx="61026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Table 4.2</a:t>
            </a:r>
            <a:r>
              <a:rPr lang="en-GB" sz="14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Land cover of the Dakar region from 1990 to 2022</a:t>
            </a:r>
            <a:endParaRPr lang="en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D48231-ED66-F531-2BD3-55CA0E6C06A4}"/>
              </a:ext>
            </a:extLst>
          </p:cNvPr>
          <p:cNvSpPr txBox="1"/>
          <p:nvPr/>
        </p:nvSpPr>
        <p:spPr>
          <a:xfrm>
            <a:off x="124691" y="442414"/>
            <a:ext cx="8780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Global land use and land cover of the region of Dakar from 1990 to 2022</a:t>
            </a:r>
            <a:endParaRPr lang="en-US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8E28C1-2A40-347C-53CD-14A4CEF29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33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9714C31-26BE-89E8-A1B6-73F36C8C2D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9410121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A784229-73A5-6F8C-B87B-F2A006B81F91}"/>
              </a:ext>
            </a:extLst>
          </p:cNvPr>
          <p:cNvSpPr txBox="1"/>
          <p:nvPr/>
        </p:nvSpPr>
        <p:spPr>
          <a:xfrm>
            <a:off x="0" y="414338"/>
            <a:ext cx="89881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GB" sz="1800" b="1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Land use and land cover changes of three major public green spaces of the Dakar region</a:t>
            </a:r>
            <a:endParaRPr lang="en-GB" sz="1600" dirty="0">
              <a:solidFill>
                <a:srgbClr val="7030A0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9CF69E2-C37B-3FE9-47A0-EE86ED2C3C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161647"/>
              </p:ext>
            </p:extLst>
          </p:nvPr>
        </p:nvGraphicFramePr>
        <p:xfrm>
          <a:off x="66840" y="916102"/>
          <a:ext cx="3768581" cy="2524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D5E8D04-26AC-006C-3D68-EA6FC431B2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03608"/>
              </p:ext>
            </p:extLst>
          </p:nvPr>
        </p:nvGraphicFramePr>
        <p:xfrm>
          <a:off x="4114999" y="916102"/>
          <a:ext cx="3737530" cy="2554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29DDE0F-DCC3-CC0D-E775-01EAAFEB73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5873155"/>
              </p:ext>
            </p:extLst>
          </p:nvPr>
        </p:nvGraphicFramePr>
        <p:xfrm>
          <a:off x="77555" y="3632762"/>
          <a:ext cx="3768581" cy="281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F54F5D4-4C03-7E7D-D9E3-0FF8E034FFF8}"/>
              </a:ext>
            </a:extLst>
          </p:cNvPr>
          <p:cNvSpPr txBox="1"/>
          <p:nvPr/>
        </p:nvSpPr>
        <p:spPr>
          <a:xfrm>
            <a:off x="3928836" y="4058504"/>
            <a:ext cx="303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Figure 4.11</a:t>
            </a:r>
            <a:r>
              <a:rPr lang="en-GB" sz="12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Land cover of Hann </a:t>
            </a:r>
            <a:r>
              <a:rPr lang="en-GB" sz="12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Forest and Zoological Park (a), </a:t>
            </a:r>
            <a:r>
              <a:rPr lang="en-GB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Mbao Classified Forest (b) and </a:t>
            </a:r>
            <a:r>
              <a:rPr lang="en-GB" sz="1200" kern="100" dirty="0">
                <a:effectLst/>
                <a:latin typeface="+mj-lt"/>
                <a:ea typeface="Calibri" panose="020F0502020204030204" pitchFamily="34" charset="0"/>
              </a:rPr>
              <a:t>Natural Urban Reserve of Great Niayes and Dependence (c) </a:t>
            </a:r>
            <a:r>
              <a:rPr lang="en-GB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from 1990 to 2022</a:t>
            </a:r>
            <a:endParaRPr lang="en-US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3CBEBC-6EB2-810F-83D0-3DB880706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43662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19</a:t>
            </a:fld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35B5349-A4FD-6B5C-5190-0DD589B47E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3433077"/>
              </p:ext>
            </p:extLst>
          </p:nvPr>
        </p:nvGraphicFramePr>
        <p:xfrm>
          <a:off x="7935229" y="2842899"/>
          <a:ext cx="4179216" cy="360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45E150C-9FFC-3D6F-29B7-B4E78CEB9C44}"/>
              </a:ext>
            </a:extLst>
          </p:cNvPr>
          <p:cNvSpPr txBox="1"/>
          <p:nvPr/>
        </p:nvSpPr>
        <p:spPr>
          <a:xfrm>
            <a:off x="6211012" y="6305162"/>
            <a:ext cx="64755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Figure 4.13</a:t>
            </a:r>
            <a:r>
              <a:rPr lang="en-GB" sz="12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Vegetation gain and loss in Dakar's three major green lungs in percentage</a:t>
            </a:r>
            <a:endParaRPr lang="en-US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3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CB41BDF-B3D2-D5F1-31FE-8FD885505E96}"/>
              </a:ext>
            </a:extLst>
          </p:cNvPr>
          <p:cNvSpPr txBox="1"/>
          <p:nvPr/>
        </p:nvSpPr>
        <p:spPr>
          <a:xfrm>
            <a:off x="99899" y="2967335"/>
            <a:ext cx="3319397" cy="461665"/>
          </a:xfrm>
          <a:custGeom>
            <a:avLst/>
            <a:gdLst>
              <a:gd name="connsiteX0" fmla="*/ 0 w 3319397"/>
              <a:gd name="connsiteY0" fmla="*/ 0 h 461665"/>
              <a:gd name="connsiteX1" fmla="*/ 520039 w 3319397"/>
              <a:gd name="connsiteY1" fmla="*/ 0 h 461665"/>
              <a:gd name="connsiteX2" fmla="*/ 973690 w 3319397"/>
              <a:gd name="connsiteY2" fmla="*/ 0 h 461665"/>
              <a:gd name="connsiteX3" fmla="*/ 1593311 w 3319397"/>
              <a:gd name="connsiteY3" fmla="*/ 0 h 461665"/>
              <a:gd name="connsiteX4" fmla="*/ 2113349 w 3319397"/>
              <a:gd name="connsiteY4" fmla="*/ 0 h 461665"/>
              <a:gd name="connsiteX5" fmla="*/ 2633388 w 3319397"/>
              <a:gd name="connsiteY5" fmla="*/ 0 h 461665"/>
              <a:gd name="connsiteX6" fmla="*/ 3319397 w 3319397"/>
              <a:gd name="connsiteY6" fmla="*/ 0 h 461665"/>
              <a:gd name="connsiteX7" fmla="*/ 3319397 w 3319397"/>
              <a:gd name="connsiteY7" fmla="*/ 461665 h 461665"/>
              <a:gd name="connsiteX8" fmla="*/ 2766164 w 3319397"/>
              <a:gd name="connsiteY8" fmla="*/ 461665 h 461665"/>
              <a:gd name="connsiteX9" fmla="*/ 2312513 w 3319397"/>
              <a:gd name="connsiteY9" fmla="*/ 461665 h 461665"/>
              <a:gd name="connsiteX10" fmla="*/ 1759280 w 3319397"/>
              <a:gd name="connsiteY10" fmla="*/ 461665 h 461665"/>
              <a:gd name="connsiteX11" fmla="*/ 1206048 w 3319397"/>
              <a:gd name="connsiteY11" fmla="*/ 461665 h 461665"/>
              <a:gd name="connsiteX12" fmla="*/ 686009 w 3319397"/>
              <a:gd name="connsiteY12" fmla="*/ 461665 h 461665"/>
              <a:gd name="connsiteX13" fmla="*/ 0 w 3319397"/>
              <a:gd name="connsiteY13" fmla="*/ 461665 h 461665"/>
              <a:gd name="connsiteX14" fmla="*/ 0 w 3319397"/>
              <a:gd name="connsiteY1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19397" h="461665" extrusionOk="0">
                <a:moveTo>
                  <a:pt x="0" y="0"/>
                </a:moveTo>
                <a:cubicBezTo>
                  <a:pt x="219091" y="-59324"/>
                  <a:pt x="286294" y="9507"/>
                  <a:pt x="520039" y="0"/>
                </a:cubicBezTo>
                <a:cubicBezTo>
                  <a:pt x="753784" y="-9507"/>
                  <a:pt x="761528" y="49327"/>
                  <a:pt x="973690" y="0"/>
                </a:cubicBezTo>
                <a:cubicBezTo>
                  <a:pt x="1185852" y="-49327"/>
                  <a:pt x="1402872" y="7392"/>
                  <a:pt x="1593311" y="0"/>
                </a:cubicBezTo>
                <a:cubicBezTo>
                  <a:pt x="1783750" y="-7392"/>
                  <a:pt x="1910226" y="18633"/>
                  <a:pt x="2113349" y="0"/>
                </a:cubicBezTo>
                <a:cubicBezTo>
                  <a:pt x="2316472" y="-18633"/>
                  <a:pt x="2491754" y="15043"/>
                  <a:pt x="2633388" y="0"/>
                </a:cubicBezTo>
                <a:cubicBezTo>
                  <a:pt x="2775022" y="-15043"/>
                  <a:pt x="3052359" y="52944"/>
                  <a:pt x="3319397" y="0"/>
                </a:cubicBezTo>
                <a:cubicBezTo>
                  <a:pt x="3341076" y="179957"/>
                  <a:pt x="3308396" y="253348"/>
                  <a:pt x="3319397" y="461665"/>
                </a:cubicBezTo>
                <a:cubicBezTo>
                  <a:pt x="3203920" y="526323"/>
                  <a:pt x="2940231" y="396837"/>
                  <a:pt x="2766164" y="461665"/>
                </a:cubicBezTo>
                <a:cubicBezTo>
                  <a:pt x="2592097" y="526493"/>
                  <a:pt x="2464779" y="433014"/>
                  <a:pt x="2312513" y="461665"/>
                </a:cubicBezTo>
                <a:cubicBezTo>
                  <a:pt x="2160247" y="490316"/>
                  <a:pt x="1920012" y="454368"/>
                  <a:pt x="1759280" y="461665"/>
                </a:cubicBezTo>
                <a:cubicBezTo>
                  <a:pt x="1598548" y="468962"/>
                  <a:pt x="1437868" y="435365"/>
                  <a:pt x="1206048" y="461665"/>
                </a:cubicBezTo>
                <a:cubicBezTo>
                  <a:pt x="974228" y="487965"/>
                  <a:pt x="815457" y="441972"/>
                  <a:pt x="686009" y="461665"/>
                </a:cubicBezTo>
                <a:cubicBezTo>
                  <a:pt x="556561" y="481358"/>
                  <a:pt x="264816" y="448206"/>
                  <a:pt x="0" y="461665"/>
                </a:cubicBezTo>
                <a:cubicBezTo>
                  <a:pt x="-30186" y="313245"/>
                  <a:pt x="31560" y="111239"/>
                  <a:pt x="0" y="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kayaTelivigala" pitchFamily="2" charset="77"/>
                <a:cs typeface="AkayaTelivigala" pitchFamily="2" charset="77"/>
              </a:rPr>
              <a:t>Outline</a:t>
            </a:r>
            <a:endParaRPr lang="en-US" dirty="0">
              <a:latin typeface="AkayaTelivigala" pitchFamily="2" charset="77"/>
              <a:cs typeface="AkayaTelivigala" pitchFamily="2" charset="77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6B1AEA8-66E3-0FF5-D886-3EB83018BD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849736"/>
              </p:ext>
            </p:extLst>
          </p:nvPr>
        </p:nvGraphicFramePr>
        <p:xfrm>
          <a:off x="2074862" y="140646"/>
          <a:ext cx="9350425" cy="618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Left Brace 7">
            <a:extLst>
              <a:ext uri="{FF2B5EF4-FFF2-40B4-BE49-F238E27FC236}">
                <a16:creationId xmlns:a16="http://schemas.microsoft.com/office/drawing/2014/main" id="{B8AFD145-15C5-AA4C-81CA-F53AF2677275}"/>
              </a:ext>
            </a:extLst>
          </p:cNvPr>
          <p:cNvSpPr/>
          <p:nvPr/>
        </p:nvSpPr>
        <p:spPr>
          <a:xfrm>
            <a:off x="3419296" y="248723"/>
            <a:ext cx="2321628" cy="5897553"/>
          </a:xfrm>
          <a:prstGeom prst="leftBrac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3E1EAF-21DE-8F18-63B7-2866E914F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4037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047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33E51E8-EB75-9DA7-78F3-E2FFFC06F1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9410121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C2F18D2-B0A1-0DFD-12B3-3385302F2E55}"/>
              </a:ext>
            </a:extLst>
          </p:cNvPr>
          <p:cNvSpPr txBox="1"/>
          <p:nvPr/>
        </p:nvSpPr>
        <p:spPr>
          <a:xfrm>
            <a:off x="0" y="421265"/>
            <a:ext cx="8281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Drivers of degradation of public green spaces in the Dakar region</a:t>
            </a: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7D8189C-7E4D-FFC4-98B3-507FE8D13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3762257"/>
              </p:ext>
            </p:extLst>
          </p:nvPr>
        </p:nvGraphicFramePr>
        <p:xfrm>
          <a:off x="0" y="857412"/>
          <a:ext cx="3952239" cy="288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7B30B68-516E-6EA4-F0D8-19AEE62741AF}"/>
              </a:ext>
            </a:extLst>
          </p:cNvPr>
          <p:cNvSpPr txBox="1"/>
          <p:nvPr/>
        </p:nvSpPr>
        <p:spPr>
          <a:xfrm>
            <a:off x="0" y="3745087"/>
            <a:ext cx="3876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Figure 4.14</a:t>
            </a:r>
            <a:r>
              <a:rPr lang="en-GB" sz="12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Causes of the degradation of public green spaces in the Dakar region</a:t>
            </a:r>
            <a:endParaRPr lang="en-US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AAF1FCC-4824-CFF5-F192-60B76D5DED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2820852"/>
              </p:ext>
            </p:extLst>
          </p:nvPr>
        </p:nvGraphicFramePr>
        <p:xfrm>
          <a:off x="4140778" y="857412"/>
          <a:ext cx="4220798" cy="288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6D5BB08-F867-BA33-F6C7-66024779184A}"/>
              </a:ext>
            </a:extLst>
          </p:cNvPr>
          <p:cNvSpPr txBox="1"/>
          <p:nvPr/>
        </p:nvSpPr>
        <p:spPr>
          <a:xfrm>
            <a:off x="4140777" y="3744727"/>
            <a:ext cx="4323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Figure 4.15</a:t>
            </a:r>
            <a:r>
              <a:rPr lang="en-GB" sz="12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GB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Nature of public green spaces degradation causes</a:t>
            </a:r>
            <a:endParaRPr lang="en-US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B5AF21-F5F4-868C-1C10-274B6D131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20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A6F9BF-C366-45AE-8450-3B7B7B04BF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818" y="857412"/>
            <a:ext cx="3539182" cy="288731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F73510-A07A-D040-329D-282DA475D23C}"/>
              </a:ext>
            </a:extLst>
          </p:cNvPr>
          <p:cNvSpPr txBox="1"/>
          <p:nvPr/>
        </p:nvSpPr>
        <p:spPr>
          <a:xfrm>
            <a:off x="8464280" y="3742250"/>
            <a:ext cx="3740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effectLst/>
                <a:latin typeface="+mj-lt"/>
                <a:ea typeface="Calibri" panose="020F0502020204030204" pitchFamily="34" charset="0"/>
              </a:rPr>
              <a:t>Figure 4.16: 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Word cloud on the causes of degradation of public green spaces in the Dakar region</a:t>
            </a:r>
            <a:endParaRPr lang="en-US" sz="12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A7EE6C-6560-F7D3-0053-20D4E8C4829B}"/>
              </a:ext>
            </a:extLst>
          </p:cNvPr>
          <p:cNvSpPr txBox="1"/>
          <p:nvPr/>
        </p:nvSpPr>
        <p:spPr>
          <a:xfrm>
            <a:off x="0" y="5195046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This phenomenon has been observed in Shanghai, where rapid urbanisation has resulted in a significant decline in urban green spaces (Liu </a:t>
            </a:r>
            <a:r>
              <a:rPr lang="en-GB" sz="1800" i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et al.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, 2021)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.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693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Graphic spid="7" grpId="0">
        <p:bldAsOne/>
      </p:bldGraphic>
      <p:bldP spid="8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9CE6FC-9711-2008-2570-D1F6165156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9410121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58914B0-B21D-4F8A-9533-14D2282669E0}"/>
              </a:ext>
            </a:extLst>
          </p:cNvPr>
          <p:cNvSpPr txBox="1"/>
          <p:nvPr/>
        </p:nvSpPr>
        <p:spPr>
          <a:xfrm>
            <a:off x="0" y="414338"/>
            <a:ext cx="8663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FFC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3. Impacts of green space’s dynamics on urban ecosystem services in the Dakar region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D5FBC1-2E08-1479-5840-1613D723BD0E}"/>
              </a:ext>
            </a:extLst>
          </p:cNvPr>
          <p:cNvSpPr txBox="1"/>
          <p:nvPr/>
        </p:nvSpPr>
        <p:spPr>
          <a:xfrm>
            <a:off x="-3657" y="700197"/>
            <a:ext cx="7911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Changes in ecosystem services of the three major green spaces 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C834458-AE91-7C4B-F49E-A2A6DB3558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043296"/>
              </p:ext>
            </p:extLst>
          </p:nvPr>
        </p:nvGraphicFramePr>
        <p:xfrm>
          <a:off x="9427" y="1133071"/>
          <a:ext cx="4110087" cy="2967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5093CA4-E33F-DEE0-1394-FCF0E2184496}"/>
              </a:ext>
            </a:extLst>
          </p:cNvPr>
          <p:cNvSpPr txBox="1"/>
          <p:nvPr/>
        </p:nvSpPr>
        <p:spPr>
          <a:xfrm>
            <a:off x="180680" y="4561900"/>
            <a:ext cx="118306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+mj-lt"/>
              </a:rPr>
              <a:t>Figure 4.17: </a:t>
            </a:r>
            <a:r>
              <a:rPr lang="en-US" sz="1200" dirty="0">
                <a:latin typeface="+mj-lt"/>
              </a:rPr>
              <a:t>Evolution of carbon stocks, heat mitigation index and runoff retention capacity in the three major public green spaces in Dakar from 1990 to 2022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D6A890-B6BD-4C93-8E93-A344E48D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3279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21</a:t>
            </a:fld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F60BDE3-C6F6-0DCB-4CDF-E6955CBF25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6243766"/>
              </p:ext>
            </p:extLst>
          </p:nvPr>
        </p:nvGraphicFramePr>
        <p:xfrm>
          <a:off x="4037816" y="1345299"/>
          <a:ext cx="4044099" cy="3012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C8C62F1-A429-5D36-FB6F-D0FBC07300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2637656"/>
              </p:ext>
            </p:extLst>
          </p:nvPr>
        </p:nvGraphicFramePr>
        <p:xfrm>
          <a:off x="8179703" y="1093987"/>
          <a:ext cx="3959257" cy="3166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0" name="Text Box 1">
            <a:extLst>
              <a:ext uri="{FF2B5EF4-FFF2-40B4-BE49-F238E27FC236}">
                <a16:creationId xmlns:a16="http://schemas.microsoft.com/office/drawing/2014/main" id="{C9B62E05-38CC-7CBD-735C-D6769664B33E}"/>
              </a:ext>
            </a:extLst>
          </p:cNvPr>
          <p:cNvSpPr txBox="1"/>
          <p:nvPr/>
        </p:nvSpPr>
        <p:spPr>
          <a:xfrm>
            <a:off x="4012298" y="1133071"/>
            <a:ext cx="861360" cy="26927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HM_index</a:t>
            </a:r>
          </a:p>
        </p:txBody>
      </p:sp>
    </p:spTree>
    <p:extLst>
      <p:ext uri="{BB962C8B-B14F-4D97-AF65-F5344CB8AC3E}">
        <p14:creationId xmlns:p14="http://schemas.microsoft.com/office/powerpoint/2010/main" val="2521439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7CBA9E-AC1B-84AA-D0DF-3B9F29C715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9410121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AE3B6BE-21D7-47EB-903B-1D6AB4BD91A4}"/>
              </a:ext>
            </a:extLst>
          </p:cNvPr>
          <p:cNvSpPr txBox="1"/>
          <p:nvPr/>
        </p:nvSpPr>
        <p:spPr>
          <a:xfrm>
            <a:off x="-33130" y="414338"/>
            <a:ext cx="7911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Changes in ecosystem services of the three major green spaces 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1A9456-E87F-9C42-D604-10FC49F895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81" y="828676"/>
            <a:ext cx="3770652" cy="26660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77C025-516D-8FFD-6321-FF9AE8BF1F1E}"/>
              </a:ext>
            </a:extLst>
          </p:cNvPr>
          <p:cNvSpPr txBox="1"/>
          <p:nvPr/>
        </p:nvSpPr>
        <p:spPr>
          <a:xfrm>
            <a:off x="0" y="3954182"/>
            <a:ext cx="3338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+mj-lt"/>
              </a:rPr>
              <a:t>Figure 4.19: </a:t>
            </a:r>
            <a:r>
              <a:rPr lang="en-US" sz="1200" dirty="0">
                <a:latin typeface="+mj-lt"/>
              </a:rPr>
              <a:t>Spatial distribution of the three ecosystem services in the three major public green spaces in Dakar from 1990 to 2022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A12A79E-6D74-0AE2-0C1A-F15BDEF21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22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CACAAFB-BD0C-435A-50B2-722149F5A95C}"/>
              </a:ext>
            </a:extLst>
          </p:cNvPr>
          <p:cNvGrpSpPr/>
          <p:nvPr/>
        </p:nvGrpSpPr>
        <p:grpSpPr>
          <a:xfrm>
            <a:off x="6979190" y="413188"/>
            <a:ext cx="4738327" cy="3386294"/>
            <a:chOff x="0" y="533109"/>
            <a:chExt cx="9394579" cy="6438012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60C4BAE-115B-611E-2D84-0811BF7E5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3109"/>
              <a:ext cx="4662268" cy="32964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CA53F17-C739-A260-385C-A9444D29F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521" y="947447"/>
              <a:ext cx="4137058" cy="29251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C60EF6E-3595-78EB-F77B-BEC5A65F3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6445" y="3674659"/>
              <a:ext cx="4662268" cy="329646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3D107F5-84F9-A29C-4D09-397D64B1CAA9}"/>
              </a:ext>
            </a:extLst>
          </p:cNvPr>
          <p:cNvGrpSpPr/>
          <p:nvPr/>
        </p:nvGrpSpPr>
        <p:grpSpPr>
          <a:xfrm>
            <a:off x="3703897" y="3426975"/>
            <a:ext cx="4633255" cy="3390841"/>
            <a:chOff x="692889" y="979918"/>
            <a:chExt cx="8554626" cy="613451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1FC25C6-8BE6-3E87-2B98-495EA6E71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889" y="1118310"/>
              <a:ext cx="3960137" cy="28001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2F90428-A570-4FB1-E9F7-6995B1EB9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4987" y="979918"/>
              <a:ext cx="4082528" cy="28864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F755099-9B0A-E1F9-A864-C46CDC8AD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2957" y="3866404"/>
              <a:ext cx="4594043" cy="324802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34022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AA6B972-4F6C-7D19-66A9-D1E8159938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2550189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D69D78B-777A-DFF0-AE96-B4EDFB445D0D}"/>
              </a:ext>
            </a:extLst>
          </p:cNvPr>
          <p:cNvSpPr txBox="1"/>
          <p:nvPr/>
        </p:nvSpPr>
        <p:spPr>
          <a:xfrm>
            <a:off x="0" y="518346"/>
            <a:ext cx="9170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Relationship between the vegetation cover of the three green spaces and ecosystem services</a:t>
            </a:r>
            <a:r>
              <a:rPr lang="en-GB" b="1" dirty="0">
                <a:solidFill>
                  <a:srgbClr val="FF0000"/>
                </a:solidFill>
                <a:effectLst/>
                <a:latin typeface="+mj-lt"/>
              </a:rPr>
              <a:t> 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A16D4F-7FB2-FB22-0AA2-33801A7E83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66577"/>
            <a:ext cx="4056860" cy="354150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C18A6D-D157-9E62-88CD-EE3466E0E6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619" y="1074575"/>
            <a:ext cx="4062279" cy="353350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8B327B-AA19-7E22-2B46-71EB468497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533" y="1066575"/>
            <a:ext cx="4056523" cy="354150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623F12-6FB1-2612-DD75-94508E1A2CF3}"/>
              </a:ext>
            </a:extLst>
          </p:cNvPr>
          <p:cNvSpPr txBox="1"/>
          <p:nvPr/>
        </p:nvSpPr>
        <p:spPr>
          <a:xfrm>
            <a:off x="1880145" y="4736715"/>
            <a:ext cx="92979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+mj-lt"/>
                <a:ea typeface="Calibri" panose="020F0502020204030204" pitchFamily="34" charset="0"/>
              </a:rPr>
              <a:t>Figure 4.24: 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</a:rPr>
              <a:t>Relationship between vegetation cover and ecosystem services in the MCF (A), HFZP (B), and NURGND (C)</a:t>
            </a:r>
            <a:endParaRPr lang="en-US" sz="14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278BAA-427F-16C2-204E-FC1A40A5F9F9}"/>
              </a:ext>
            </a:extLst>
          </p:cNvPr>
          <p:cNvSpPr txBox="1"/>
          <p:nvPr/>
        </p:nvSpPr>
        <p:spPr>
          <a:xfrm>
            <a:off x="3601761" y="4277284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BCEE9D-3CAE-12E9-8A65-4581125C31C9}"/>
              </a:ext>
            </a:extLst>
          </p:cNvPr>
          <p:cNvSpPr txBox="1"/>
          <p:nvPr/>
        </p:nvSpPr>
        <p:spPr>
          <a:xfrm>
            <a:off x="7552597" y="4277284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36B313-1330-6B11-F9F0-60C7FAD0D836}"/>
              </a:ext>
            </a:extLst>
          </p:cNvPr>
          <p:cNvSpPr txBox="1"/>
          <p:nvPr/>
        </p:nvSpPr>
        <p:spPr>
          <a:xfrm>
            <a:off x="11659180" y="4246747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07EBF-1884-8BB5-1537-AB62A8E2AABF}"/>
              </a:ext>
            </a:extLst>
          </p:cNvPr>
          <p:cNvSpPr txBox="1"/>
          <p:nvPr/>
        </p:nvSpPr>
        <p:spPr>
          <a:xfrm>
            <a:off x="357186" y="3022829"/>
            <a:ext cx="14787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p-value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= 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0.05</a:t>
            </a:r>
            <a:r>
              <a:rPr lang="en-GB" sz="1200" dirty="0">
                <a:effectLst/>
                <a:latin typeface="+mj-lt"/>
              </a:rPr>
              <a:t> </a:t>
            </a:r>
            <a:endParaRPr lang="en-US" sz="12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C47416-BF8A-5E79-DF5D-DED7DAE97DE4}"/>
              </a:ext>
            </a:extLst>
          </p:cNvPr>
          <p:cNvSpPr txBox="1"/>
          <p:nvPr/>
        </p:nvSpPr>
        <p:spPr>
          <a:xfrm>
            <a:off x="335756" y="1230063"/>
            <a:ext cx="15216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p-value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=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0.33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03E2BF-02F1-6922-49C0-A907DABD1498}"/>
              </a:ext>
            </a:extLst>
          </p:cNvPr>
          <p:cNvSpPr txBox="1"/>
          <p:nvPr/>
        </p:nvSpPr>
        <p:spPr>
          <a:xfrm>
            <a:off x="2342108" y="1238277"/>
            <a:ext cx="17645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p-value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= 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0.26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A89683-07B9-B759-1269-DB22300B3E63}"/>
              </a:ext>
            </a:extLst>
          </p:cNvPr>
          <p:cNvSpPr txBox="1"/>
          <p:nvPr/>
        </p:nvSpPr>
        <p:spPr>
          <a:xfrm>
            <a:off x="4442370" y="1238277"/>
            <a:ext cx="17645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p-value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= 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0.26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6B69A7-B51D-8F5B-499C-ED52D3606D61}"/>
              </a:ext>
            </a:extLst>
          </p:cNvPr>
          <p:cNvSpPr txBox="1"/>
          <p:nvPr/>
        </p:nvSpPr>
        <p:spPr>
          <a:xfrm>
            <a:off x="6490854" y="1210184"/>
            <a:ext cx="12815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p-value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= 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0.26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F877EF-CAFF-5FDE-58C7-1947E3C0FC1B}"/>
              </a:ext>
            </a:extLst>
          </p:cNvPr>
          <p:cNvSpPr txBox="1"/>
          <p:nvPr/>
        </p:nvSpPr>
        <p:spPr>
          <a:xfrm>
            <a:off x="4453762" y="3031525"/>
            <a:ext cx="13692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p-value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= 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0.5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EDF994-05D9-7CA0-3501-C7592801CB47}"/>
              </a:ext>
            </a:extLst>
          </p:cNvPr>
          <p:cNvSpPr txBox="1"/>
          <p:nvPr/>
        </p:nvSpPr>
        <p:spPr>
          <a:xfrm>
            <a:off x="9096207" y="1223915"/>
            <a:ext cx="15012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p-value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= 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0.33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1594BD-E771-E589-CACA-2812B9CD1221}"/>
              </a:ext>
            </a:extLst>
          </p:cNvPr>
          <p:cNvSpPr txBox="1"/>
          <p:nvPr/>
        </p:nvSpPr>
        <p:spPr>
          <a:xfrm>
            <a:off x="10974570" y="1238276"/>
            <a:ext cx="13692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p-value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= 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0.33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97B9E5-8479-A2D1-356D-C5F55B22A02C}"/>
              </a:ext>
            </a:extLst>
          </p:cNvPr>
          <p:cNvSpPr txBox="1"/>
          <p:nvPr/>
        </p:nvSpPr>
        <p:spPr>
          <a:xfrm>
            <a:off x="9064737" y="3035789"/>
            <a:ext cx="11488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p-value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= 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</a:rPr>
              <a:t>0.42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2D36C4-15FB-E3C0-B2B3-3CFE69D85398}"/>
              </a:ext>
            </a:extLst>
          </p:cNvPr>
          <p:cNvSpPr txBox="1"/>
          <p:nvPr/>
        </p:nvSpPr>
        <p:spPr>
          <a:xfrm>
            <a:off x="126830" y="5427455"/>
            <a:ext cx="83008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itchFamily="2" charset="2"/>
              <a:buChar char="ü"/>
            </a:pP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Elsewhere, Essel (2017) and 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Okikiola and Akintunde-Alo </a:t>
            </a:r>
            <a:r>
              <a:rPr lang="en-GB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2020)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in Kumasi (Ghana) and Nigeria have discovered that the rise in surface temperature is positively correlated with the decrease in green spaces.</a:t>
            </a:r>
            <a:endParaRPr lang="en-GB" sz="16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4C0EBC-9B27-F405-E376-352A2E3B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23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42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3" grpId="0"/>
      <p:bldP spid="14" grpId="0"/>
      <p:bldP spid="16" grpId="0"/>
      <p:bldP spid="18" grpId="0"/>
      <p:bldP spid="19" grpId="0"/>
      <p:bldP spid="21" grpId="0"/>
      <p:bldP spid="22" grpId="0"/>
      <p:bldP spid="23" grpId="0"/>
      <p:bldP spid="2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FEC6B70-72DA-4B22-5E86-CE649B776C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2550189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25543E0-F24B-4ED9-E8E4-D3CCFE4DBFCB}"/>
              </a:ext>
            </a:extLst>
          </p:cNvPr>
          <p:cNvSpPr txBox="1"/>
          <p:nvPr/>
        </p:nvSpPr>
        <p:spPr>
          <a:xfrm>
            <a:off x="0" y="414338"/>
            <a:ext cx="88653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4. Land suitability analysis for future public green space development in the Dakar region</a:t>
            </a:r>
            <a:r>
              <a:rPr lang="en-GB" b="1" dirty="0">
                <a:solidFill>
                  <a:srgbClr val="FFC000"/>
                </a:solidFill>
                <a:effectLst/>
                <a:latin typeface="+mj-lt"/>
              </a:rPr>
              <a:t> </a:t>
            </a:r>
            <a:endParaRPr lang="en-US" b="1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4508DE-C32C-EA73-E226-856F700279B8}"/>
              </a:ext>
            </a:extLst>
          </p:cNvPr>
          <p:cNvSpPr txBox="1"/>
          <p:nvPr/>
        </p:nvSpPr>
        <p:spPr>
          <a:xfrm>
            <a:off x="81753" y="697291"/>
            <a:ext cx="6129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Suitability analysis of the criteria</a:t>
            </a:r>
            <a:r>
              <a:rPr lang="en-GB" b="1" dirty="0">
                <a:solidFill>
                  <a:srgbClr val="0070C0"/>
                </a:solidFill>
                <a:effectLst/>
                <a:latin typeface="+mj-lt"/>
              </a:rPr>
              <a:t> </a:t>
            </a:r>
            <a:endParaRPr lang="en-US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54B9D8-0887-9D76-46B5-3C191BE63B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3" y="1037245"/>
            <a:ext cx="3386694" cy="261749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3A948D-87B0-C2CF-143A-1350177746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724" y="1037613"/>
            <a:ext cx="3404455" cy="263075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FDF2D3-EF6C-2D0D-F493-3529D27C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8961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24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28B902-F374-0542-3384-225AEB9E1C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6723" y="1030295"/>
            <a:ext cx="3528241" cy="27303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2D102D-FF5E-209C-6038-908E9E6B8F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23" y="3965312"/>
            <a:ext cx="3498863" cy="27075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546DC1-B05F-96B7-BFC1-B258EB7431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23540" y="3965311"/>
            <a:ext cx="3498863" cy="27060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18C01E-504A-0413-A30A-B0A1BFD844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6724" y="3941915"/>
            <a:ext cx="3528241" cy="27294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DD4AAA1-3C60-BD44-D6C0-B33092F24A68}"/>
              </a:ext>
            </a:extLst>
          </p:cNvPr>
          <p:cNvSpPr txBox="1"/>
          <p:nvPr/>
        </p:nvSpPr>
        <p:spPr>
          <a:xfrm>
            <a:off x="2410233" y="3244243"/>
            <a:ext cx="90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  <a:latin typeface="+mj-lt"/>
              </a:rPr>
              <a:t>LULC</a:t>
            </a:r>
            <a:endParaRPr lang="en-US"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FA052F-353B-FD46-27B0-B7F89DCA4248}"/>
              </a:ext>
            </a:extLst>
          </p:cNvPr>
          <p:cNvSpPr txBox="1"/>
          <p:nvPr/>
        </p:nvSpPr>
        <p:spPr>
          <a:xfrm>
            <a:off x="6009965" y="3257427"/>
            <a:ext cx="1194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  <a:latin typeface="+mj-lt"/>
              </a:rPr>
              <a:t>Soil types</a:t>
            </a:r>
            <a:endParaRPr lang="en-US"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BE3DD6-A4D2-1636-9947-576B7AB73136}"/>
              </a:ext>
            </a:extLst>
          </p:cNvPr>
          <p:cNvSpPr txBox="1"/>
          <p:nvPr/>
        </p:nvSpPr>
        <p:spPr>
          <a:xfrm>
            <a:off x="10545257" y="3360454"/>
            <a:ext cx="90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  <a:latin typeface="+mj-lt"/>
              </a:rPr>
              <a:t>Slope</a:t>
            </a:r>
            <a:endParaRPr lang="en-US"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980DBD-F15B-6071-FA7E-CFB1C8E30CA6}"/>
              </a:ext>
            </a:extLst>
          </p:cNvPr>
          <p:cNvSpPr txBox="1"/>
          <p:nvPr/>
        </p:nvSpPr>
        <p:spPr>
          <a:xfrm>
            <a:off x="1508289" y="6299684"/>
            <a:ext cx="1960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  <a:latin typeface="+mj-lt"/>
              </a:rPr>
              <a:t>Population density</a:t>
            </a:r>
            <a:endParaRPr lang="en-US"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C78A6D-D95E-D87E-262C-3E8E9EF6CE19}"/>
              </a:ext>
            </a:extLst>
          </p:cNvPr>
          <p:cNvSpPr txBox="1"/>
          <p:nvPr/>
        </p:nvSpPr>
        <p:spPr>
          <a:xfrm>
            <a:off x="4280392" y="6312969"/>
            <a:ext cx="3104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  <a:latin typeface="+mj-lt"/>
              </a:rPr>
              <a:t>Proximity to existing green spaces</a:t>
            </a:r>
            <a:endParaRPr lang="en-US"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13DA84-6D33-B179-9F3C-9D3C252AC59A}"/>
              </a:ext>
            </a:extLst>
          </p:cNvPr>
          <p:cNvSpPr txBox="1"/>
          <p:nvPr/>
        </p:nvSpPr>
        <p:spPr>
          <a:xfrm>
            <a:off x="9448800" y="6281770"/>
            <a:ext cx="2151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  <a:latin typeface="+mj-lt"/>
              </a:rPr>
              <a:t>Proximity to roads</a:t>
            </a:r>
            <a:endParaRPr lang="en-US" sz="16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2851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B9394F-15F1-8D13-0F18-D0BFAC7F06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2550189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A4FBF9C-0356-C029-593E-D9F2BF5C4767}"/>
              </a:ext>
            </a:extLst>
          </p:cNvPr>
          <p:cNvSpPr txBox="1"/>
          <p:nvPr/>
        </p:nvSpPr>
        <p:spPr>
          <a:xfrm>
            <a:off x="132735" y="414338"/>
            <a:ext cx="6105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Weight of the criteria</a:t>
            </a:r>
            <a:r>
              <a:rPr lang="en-GB" b="1" dirty="0">
                <a:solidFill>
                  <a:srgbClr val="0070C0"/>
                </a:solidFill>
                <a:effectLst/>
                <a:latin typeface="+mj-lt"/>
              </a:rPr>
              <a:t> </a:t>
            </a:r>
            <a:endParaRPr lang="en-US" b="1" dirty="0">
              <a:solidFill>
                <a:srgbClr val="0070C0"/>
              </a:solidFill>
              <a:latin typeface="+mj-l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BAA8D88-82DE-7182-C5F8-1FAFA7E5F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541284"/>
              </p:ext>
            </p:extLst>
          </p:nvPr>
        </p:nvGraphicFramePr>
        <p:xfrm>
          <a:off x="486697" y="1198007"/>
          <a:ext cx="10751573" cy="46128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286403">
                  <a:extLst>
                    <a:ext uri="{9D8B030D-6E8A-4147-A177-3AD203B41FA5}">
                      <a16:colId xmlns:a16="http://schemas.microsoft.com/office/drawing/2014/main" val="1051806481"/>
                    </a:ext>
                  </a:extLst>
                </a:gridCol>
                <a:gridCol w="860470">
                  <a:extLst>
                    <a:ext uri="{9D8B030D-6E8A-4147-A177-3AD203B41FA5}">
                      <a16:colId xmlns:a16="http://schemas.microsoft.com/office/drawing/2014/main" val="2544091790"/>
                    </a:ext>
                  </a:extLst>
                </a:gridCol>
                <a:gridCol w="860470">
                  <a:extLst>
                    <a:ext uri="{9D8B030D-6E8A-4147-A177-3AD203B41FA5}">
                      <a16:colId xmlns:a16="http://schemas.microsoft.com/office/drawing/2014/main" val="825047734"/>
                    </a:ext>
                  </a:extLst>
                </a:gridCol>
                <a:gridCol w="860470">
                  <a:extLst>
                    <a:ext uri="{9D8B030D-6E8A-4147-A177-3AD203B41FA5}">
                      <a16:colId xmlns:a16="http://schemas.microsoft.com/office/drawing/2014/main" val="2838343071"/>
                    </a:ext>
                  </a:extLst>
                </a:gridCol>
                <a:gridCol w="860470">
                  <a:extLst>
                    <a:ext uri="{9D8B030D-6E8A-4147-A177-3AD203B41FA5}">
                      <a16:colId xmlns:a16="http://schemas.microsoft.com/office/drawing/2014/main" val="3235210266"/>
                    </a:ext>
                  </a:extLst>
                </a:gridCol>
                <a:gridCol w="860470">
                  <a:extLst>
                    <a:ext uri="{9D8B030D-6E8A-4147-A177-3AD203B41FA5}">
                      <a16:colId xmlns:a16="http://schemas.microsoft.com/office/drawing/2014/main" val="1765242554"/>
                    </a:ext>
                  </a:extLst>
                </a:gridCol>
                <a:gridCol w="860470">
                  <a:extLst>
                    <a:ext uri="{9D8B030D-6E8A-4147-A177-3AD203B41FA5}">
                      <a16:colId xmlns:a16="http://schemas.microsoft.com/office/drawing/2014/main" val="4195296316"/>
                    </a:ext>
                  </a:extLst>
                </a:gridCol>
                <a:gridCol w="1004599">
                  <a:extLst>
                    <a:ext uri="{9D8B030D-6E8A-4147-A177-3AD203B41FA5}">
                      <a16:colId xmlns:a16="http://schemas.microsoft.com/office/drawing/2014/main" val="1855456027"/>
                    </a:ext>
                  </a:extLst>
                </a:gridCol>
                <a:gridCol w="716341">
                  <a:extLst>
                    <a:ext uri="{9D8B030D-6E8A-4147-A177-3AD203B41FA5}">
                      <a16:colId xmlns:a16="http://schemas.microsoft.com/office/drawing/2014/main" val="2029042833"/>
                    </a:ext>
                  </a:extLst>
                </a:gridCol>
                <a:gridCol w="860470">
                  <a:extLst>
                    <a:ext uri="{9D8B030D-6E8A-4147-A177-3AD203B41FA5}">
                      <a16:colId xmlns:a16="http://schemas.microsoft.com/office/drawing/2014/main" val="1050233283"/>
                    </a:ext>
                  </a:extLst>
                </a:gridCol>
                <a:gridCol w="860470">
                  <a:extLst>
                    <a:ext uri="{9D8B030D-6E8A-4147-A177-3AD203B41FA5}">
                      <a16:colId xmlns:a16="http://schemas.microsoft.com/office/drawing/2014/main" val="2457516991"/>
                    </a:ext>
                  </a:extLst>
                </a:gridCol>
                <a:gridCol w="860470">
                  <a:extLst>
                    <a:ext uri="{9D8B030D-6E8A-4147-A177-3AD203B41FA5}">
                      <a16:colId xmlns:a16="http://schemas.microsoft.com/office/drawing/2014/main" val="447663543"/>
                    </a:ext>
                  </a:extLst>
                </a:gridCol>
              </a:tblGrid>
              <a:tr h="6589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Criteria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LULC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PD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PGS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ST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Sl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Weight</a:t>
                      </a:r>
                      <a:endParaRPr lang="en-GB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λ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CI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RI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CR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7362520"/>
                  </a:ext>
                </a:extLst>
              </a:tr>
              <a:tr h="6589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LULC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0.43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0.48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0.44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</a:rPr>
                        <a:t>0.36</a:t>
                      </a:r>
                      <a:endParaRPr lang="en-GB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6.39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0.11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1.24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3659649"/>
                  </a:ext>
                </a:extLst>
              </a:tr>
              <a:tr h="6589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PD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0.14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0.30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FF0000"/>
                          </a:solidFill>
                          <a:effectLst/>
                        </a:rPr>
                        <a:t>0.19</a:t>
                      </a:r>
                      <a:endParaRPr lang="en-GB" sz="1100" kern="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6.54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8268215"/>
                  </a:ext>
                </a:extLst>
              </a:tr>
              <a:tr h="6589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PGS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0.14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0.12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0.15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0.20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0.23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0.29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FF0000"/>
                          </a:solidFill>
                          <a:effectLst/>
                        </a:rPr>
                        <a:t>0.25</a:t>
                      </a:r>
                      <a:endParaRPr lang="en-GB" sz="1100" kern="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6.49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2322485"/>
                  </a:ext>
                </a:extLst>
              </a:tr>
              <a:tr h="6589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ST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0.03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0.02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FF0000"/>
                          </a:solidFill>
                          <a:effectLst/>
                        </a:rPr>
                        <a:t>0.05</a:t>
                      </a:r>
                      <a:endParaRPr lang="en-GB" sz="1100" kern="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6.04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359257"/>
                  </a:ext>
                </a:extLst>
              </a:tr>
              <a:tr h="6589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Sl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0.10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0.06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FF0000"/>
                          </a:solidFill>
                          <a:effectLst/>
                        </a:rPr>
                        <a:t>0.06</a:t>
                      </a:r>
                      <a:endParaRPr lang="en-GB" sz="1100" kern="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6.04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3329779"/>
                  </a:ext>
                </a:extLst>
              </a:tr>
              <a:tr h="6589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0.11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0.06</a:t>
                      </a:r>
                      <a:endParaRPr lang="en-GB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0.15</a:t>
                      </a:r>
                      <a:endParaRPr lang="en-GB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0.11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0.07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</a:rPr>
                        <a:t>0.09</a:t>
                      </a:r>
                      <a:endParaRPr lang="en-GB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6.09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952744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6426F84-FC11-954F-AFA3-20F3E829C218}"/>
              </a:ext>
            </a:extLst>
          </p:cNvPr>
          <p:cNvSpPr txBox="1"/>
          <p:nvPr/>
        </p:nvSpPr>
        <p:spPr>
          <a:xfrm>
            <a:off x="3318386" y="739356"/>
            <a:ext cx="61058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GB" sz="1400" b="1" dirty="0">
                <a:effectLst/>
                <a:latin typeface="+mj-lt"/>
                <a:ea typeface="Calibri" panose="020F0502020204030204" pitchFamily="34" charset="0"/>
              </a:rPr>
              <a:t>Table 4.3: </a:t>
            </a:r>
            <a:r>
              <a:rPr lang="en-GB" sz="1400" b="0" dirty="0">
                <a:effectLst/>
                <a:latin typeface="+mj-lt"/>
                <a:ea typeface="Calibri" panose="020F0502020204030204" pitchFamily="34" charset="0"/>
              </a:rPr>
              <a:t>Computation of the weight of the criteria</a:t>
            </a:r>
            <a:endParaRPr lang="en-GB" sz="1400" b="1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3F172C-2134-ED46-4A17-2E20BC2DC070}"/>
              </a:ext>
            </a:extLst>
          </p:cNvPr>
          <p:cNvSpPr txBox="1"/>
          <p:nvPr/>
        </p:nvSpPr>
        <p:spPr>
          <a:xfrm>
            <a:off x="486697" y="5761295"/>
            <a:ext cx="11356257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1800" i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LULC= land use and land cover; PD= population density; PGS= proximity to green spaces; ST= soil types; </a:t>
            </a:r>
            <a:r>
              <a:rPr lang="en-GB" sz="1800" i="1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Sl</a:t>
            </a:r>
            <a:r>
              <a:rPr lang="en-GB" sz="1800" i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=slope; PR= proximity to roads; CI= consistency index; RI= random inconsistency; CR= consistency ratio</a:t>
            </a:r>
            <a:endParaRPr lang="en-GB" sz="16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3641B3-861A-54AB-27FC-DB625DAC9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25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036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C21E67A-688F-E286-BA13-19AA3F617C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2550189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B552641-1096-40AF-C098-470CCC536DC3}"/>
              </a:ext>
            </a:extLst>
          </p:cNvPr>
          <p:cNvSpPr txBox="1"/>
          <p:nvPr/>
        </p:nvSpPr>
        <p:spPr>
          <a:xfrm>
            <a:off x="0" y="414338"/>
            <a:ext cx="6105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Overall suitability areas</a:t>
            </a:r>
            <a:r>
              <a:rPr lang="en-GB" b="1" dirty="0">
                <a:solidFill>
                  <a:srgbClr val="0070C0"/>
                </a:solidFill>
                <a:effectLst/>
                <a:latin typeface="+mj-lt"/>
              </a:rPr>
              <a:t> </a:t>
            </a:r>
            <a:endParaRPr lang="en-US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A307E9-8589-CF63-F828-C83F127AA8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99" y="828676"/>
            <a:ext cx="6105831" cy="471817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4F58BE-B206-9D85-EB89-D6327951FFE9}"/>
              </a:ext>
            </a:extLst>
          </p:cNvPr>
          <p:cNvSpPr txBox="1"/>
          <p:nvPr/>
        </p:nvSpPr>
        <p:spPr>
          <a:xfrm>
            <a:off x="150199" y="5117690"/>
            <a:ext cx="57076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400" b="1" dirty="0">
                <a:effectLst/>
                <a:latin typeface="+mj-lt"/>
                <a:ea typeface="Calibri" panose="020F0502020204030204" pitchFamily="34" charset="0"/>
              </a:rPr>
              <a:t>Figure 4.31: </a:t>
            </a:r>
            <a:r>
              <a:rPr lang="en-US" sz="1400" b="0" dirty="0">
                <a:effectLst/>
                <a:latin typeface="+mj-lt"/>
                <a:ea typeface="Calibri" panose="020F0502020204030204" pitchFamily="34" charset="0"/>
              </a:rPr>
              <a:t>Final suitability map of the Dakar region</a:t>
            </a:r>
            <a:endParaRPr lang="en-GB" sz="1400" b="1" dirty="0">
              <a:effectLst/>
              <a:latin typeface="+mj-lt"/>
              <a:ea typeface="Calibri" panose="020F050202020403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14F60A3-C534-7CD5-0FBC-9884D3D13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454243"/>
              </p:ext>
            </p:extLst>
          </p:nvPr>
        </p:nvGraphicFramePr>
        <p:xfrm>
          <a:off x="6438101" y="1535493"/>
          <a:ext cx="5359860" cy="220174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01819">
                  <a:extLst>
                    <a:ext uri="{9D8B030D-6E8A-4147-A177-3AD203B41FA5}">
                      <a16:colId xmlns:a16="http://schemas.microsoft.com/office/drawing/2014/main" val="192697298"/>
                    </a:ext>
                  </a:extLst>
                </a:gridCol>
                <a:gridCol w="940217">
                  <a:extLst>
                    <a:ext uri="{9D8B030D-6E8A-4147-A177-3AD203B41FA5}">
                      <a16:colId xmlns:a16="http://schemas.microsoft.com/office/drawing/2014/main" val="2520762835"/>
                    </a:ext>
                  </a:extLst>
                </a:gridCol>
                <a:gridCol w="1274088">
                  <a:extLst>
                    <a:ext uri="{9D8B030D-6E8A-4147-A177-3AD203B41FA5}">
                      <a16:colId xmlns:a16="http://schemas.microsoft.com/office/drawing/2014/main" val="4258931314"/>
                    </a:ext>
                  </a:extLst>
                </a:gridCol>
                <a:gridCol w="1243736">
                  <a:extLst>
                    <a:ext uri="{9D8B030D-6E8A-4147-A177-3AD203B41FA5}">
                      <a16:colId xmlns:a16="http://schemas.microsoft.com/office/drawing/2014/main" val="2917239355"/>
                    </a:ext>
                  </a:extLst>
                </a:gridCol>
              </a:tblGrid>
              <a:tr h="4403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Suitability level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value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Area (km</a:t>
                      </a:r>
                      <a:r>
                        <a:rPr lang="en-US" sz="1200" kern="100" baseline="30000">
                          <a:effectLst/>
                        </a:rPr>
                        <a:t>2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Percentage (%)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3700168"/>
                  </a:ext>
                </a:extLst>
              </a:tr>
              <a:tr h="4403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Highly suitable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79.06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14.75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0534752"/>
                  </a:ext>
                </a:extLst>
              </a:tr>
              <a:tr h="4403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Moderately suitable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407.70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76.08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536818"/>
                  </a:ext>
                </a:extLst>
              </a:tr>
              <a:tr h="4403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Less suitable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49.07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9.16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7839844"/>
                  </a:ext>
                </a:extLst>
              </a:tr>
              <a:tr h="4403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Not suitable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0.08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0.02</a:t>
                      </a:r>
                      <a:endParaRPr lang="en-GB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4778589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994DD6-0E35-E024-8E13-0085136FD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932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9D5F373-E59E-1D91-76C3-66CA6EAD55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8423349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CFCF6B4-0389-19B3-4191-1E219EEDC438}"/>
              </a:ext>
            </a:extLst>
          </p:cNvPr>
          <p:cNvSpPr txBox="1"/>
          <p:nvPr/>
        </p:nvSpPr>
        <p:spPr>
          <a:xfrm>
            <a:off x="152400" y="1225157"/>
            <a:ext cx="11887200" cy="1295868"/>
          </a:xfrm>
          <a:custGeom>
            <a:avLst/>
            <a:gdLst>
              <a:gd name="connsiteX0" fmla="*/ 0 w 11887200"/>
              <a:gd name="connsiteY0" fmla="*/ 0 h 1295868"/>
              <a:gd name="connsiteX1" fmla="*/ 11887200 w 11887200"/>
              <a:gd name="connsiteY1" fmla="*/ 0 h 1295868"/>
              <a:gd name="connsiteX2" fmla="*/ 11887200 w 11887200"/>
              <a:gd name="connsiteY2" fmla="*/ 1295868 h 1295868"/>
              <a:gd name="connsiteX3" fmla="*/ 0 w 11887200"/>
              <a:gd name="connsiteY3" fmla="*/ 1295868 h 1295868"/>
              <a:gd name="connsiteX4" fmla="*/ 0 w 11887200"/>
              <a:gd name="connsiteY4" fmla="*/ 0 h 1295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7200" h="1295868" extrusionOk="0">
                <a:moveTo>
                  <a:pt x="0" y="0"/>
                </a:moveTo>
                <a:cubicBezTo>
                  <a:pt x="5176506" y="144156"/>
                  <a:pt x="6419122" y="44749"/>
                  <a:pt x="11887200" y="0"/>
                </a:cubicBezTo>
                <a:cubicBezTo>
                  <a:pt x="11794498" y="500555"/>
                  <a:pt x="11866578" y="1144179"/>
                  <a:pt x="11887200" y="1295868"/>
                </a:cubicBezTo>
                <a:cubicBezTo>
                  <a:pt x="10306827" y="1232975"/>
                  <a:pt x="2894087" y="1363263"/>
                  <a:pt x="0" y="1295868"/>
                </a:cubicBezTo>
                <a:cubicBezTo>
                  <a:pt x="-111251" y="668502"/>
                  <a:pt x="26492" y="27576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1783216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  <a:ea typeface="Calibri" panose="020F0502020204030204" pitchFamily="34" charset="0"/>
              </a:rPr>
              <a:t>Despite the moderate diversity in types, public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 green spaces in Dakar</a:t>
            </a:r>
            <a:r>
              <a:rPr lang="en-GB" dirty="0">
                <a:latin typeface="+mj-lt"/>
                <a:ea typeface="Calibri" panose="020F0502020204030204" pitchFamily="34" charset="0"/>
              </a:rPr>
              <a:t> are of low density, limited spatial coverage, </a:t>
            </a:r>
            <a:r>
              <a:rPr lang="en-GB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uneven distribution across the region, a low per capita green space ratio below international standards, and relatively low NDVI values indicating their low quality.</a:t>
            </a:r>
            <a:endParaRPr lang="en-GB" sz="18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A1F48C-D4D9-9ABF-4268-ED1EC2AF8664}"/>
              </a:ext>
            </a:extLst>
          </p:cNvPr>
          <p:cNvSpPr txBox="1"/>
          <p:nvPr/>
        </p:nvSpPr>
        <p:spPr>
          <a:xfrm>
            <a:off x="100781" y="2988498"/>
            <a:ext cx="11990438" cy="464871"/>
          </a:xfrm>
          <a:custGeom>
            <a:avLst/>
            <a:gdLst>
              <a:gd name="connsiteX0" fmla="*/ 0 w 11990438"/>
              <a:gd name="connsiteY0" fmla="*/ 0 h 464871"/>
              <a:gd name="connsiteX1" fmla="*/ 11990438 w 11990438"/>
              <a:gd name="connsiteY1" fmla="*/ 0 h 464871"/>
              <a:gd name="connsiteX2" fmla="*/ 11990438 w 11990438"/>
              <a:gd name="connsiteY2" fmla="*/ 464871 h 464871"/>
              <a:gd name="connsiteX3" fmla="*/ 0 w 11990438"/>
              <a:gd name="connsiteY3" fmla="*/ 464871 h 464871"/>
              <a:gd name="connsiteX4" fmla="*/ 0 w 11990438"/>
              <a:gd name="connsiteY4" fmla="*/ 0 h 46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0438" h="464871" extrusionOk="0">
                <a:moveTo>
                  <a:pt x="0" y="0"/>
                </a:moveTo>
                <a:cubicBezTo>
                  <a:pt x="2233086" y="138063"/>
                  <a:pt x="8251534" y="164535"/>
                  <a:pt x="11990438" y="0"/>
                </a:cubicBezTo>
                <a:cubicBezTo>
                  <a:pt x="11989770" y="53280"/>
                  <a:pt x="11984918" y="270348"/>
                  <a:pt x="11990438" y="464871"/>
                </a:cubicBezTo>
                <a:cubicBezTo>
                  <a:pt x="10420903" y="403906"/>
                  <a:pt x="4864828" y="609133"/>
                  <a:pt x="0" y="464871"/>
                </a:cubicBezTo>
                <a:cubicBezTo>
                  <a:pt x="-27547" y="348166"/>
                  <a:pt x="3185" y="10814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297959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  <a:ea typeface="Calibri" panose="020F0502020204030204" pitchFamily="34" charset="0"/>
              </a:rPr>
              <a:t>Over the years, green spaces have d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eclined, accompanied by increased</a:t>
            </a:r>
            <a:r>
              <a:rPr lang="en-GB" dirty="0">
                <a:latin typeface="+mj-lt"/>
                <a:ea typeface="Calibri" panose="020F0502020204030204" pitchFamily="34" charset="0"/>
              </a:rPr>
              <a:t> 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built-up areas.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D82271-B0F7-AE37-0912-047EB6AAA96C}"/>
              </a:ext>
            </a:extLst>
          </p:cNvPr>
          <p:cNvSpPr txBox="1"/>
          <p:nvPr/>
        </p:nvSpPr>
        <p:spPr>
          <a:xfrm>
            <a:off x="74971" y="4054554"/>
            <a:ext cx="12042057" cy="880369"/>
          </a:xfrm>
          <a:custGeom>
            <a:avLst/>
            <a:gdLst>
              <a:gd name="connsiteX0" fmla="*/ 0 w 12042057"/>
              <a:gd name="connsiteY0" fmla="*/ 0 h 880369"/>
              <a:gd name="connsiteX1" fmla="*/ 12042057 w 12042057"/>
              <a:gd name="connsiteY1" fmla="*/ 0 h 880369"/>
              <a:gd name="connsiteX2" fmla="*/ 12042057 w 12042057"/>
              <a:gd name="connsiteY2" fmla="*/ 880369 h 880369"/>
              <a:gd name="connsiteX3" fmla="*/ 0 w 12042057"/>
              <a:gd name="connsiteY3" fmla="*/ 880369 h 880369"/>
              <a:gd name="connsiteX4" fmla="*/ 0 w 12042057"/>
              <a:gd name="connsiteY4" fmla="*/ 0 h 88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42057" h="880369" extrusionOk="0">
                <a:moveTo>
                  <a:pt x="0" y="0"/>
                </a:moveTo>
                <a:cubicBezTo>
                  <a:pt x="5259042" y="-164945"/>
                  <a:pt x="9473751" y="78361"/>
                  <a:pt x="12042057" y="0"/>
                </a:cubicBezTo>
                <a:cubicBezTo>
                  <a:pt x="12076934" y="194246"/>
                  <a:pt x="12111946" y="741414"/>
                  <a:pt x="12042057" y="880369"/>
                </a:cubicBezTo>
                <a:cubicBezTo>
                  <a:pt x="7323686" y="863788"/>
                  <a:pt x="5687822" y="1019623"/>
                  <a:pt x="0" y="880369"/>
                </a:cubicBezTo>
                <a:cubicBezTo>
                  <a:pt x="77235" y="756839"/>
                  <a:pt x="-56589" y="15709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4203522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ea typeface="Calibri" panose="020F0502020204030204" pitchFamily="34" charset="0"/>
              </a:rPr>
              <a:t>Generally, the decrease in green spaces has negative impacts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</a:rPr>
              <a:t> on the ecosystem services such as carbon sequestration, urban cooling, and flood risk mitigation. </a:t>
            </a:r>
            <a:endParaRPr lang="en-GB" sz="18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89F1B1-D43A-C4AC-90AD-559D783B81DB}"/>
              </a:ext>
            </a:extLst>
          </p:cNvPr>
          <p:cNvSpPr txBox="1"/>
          <p:nvPr/>
        </p:nvSpPr>
        <p:spPr>
          <a:xfrm>
            <a:off x="58992" y="5467726"/>
            <a:ext cx="12032227" cy="880369"/>
          </a:xfrm>
          <a:custGeom>
            <a:avLst/>
            <a:gdLst>
              <a:gd name="connsiteX0" fmla="*/ 0 w 12032227"/>
              <a:gd name="connsiteY0" fmla="*/ 0 h 880369"/>
              <a:gd name="connsiteX1" fmla="*/ 12032227 w 12032227"/>
              <a:gd name="connsiteY1" fmla="*/ 0 h 880369"/>
              <a:gd name="connsiteX2" fmla="*/ 12032227 w 12032227"/>
              <a:gd name="connsiteY2" fmla="*/ 880369 h 880369"/>
              <a:gd name="connsiteX3" fmla="*/ 0 w 12032227"/>
              <a:gd name="connsiteY3" fmla="*/ 880369 h 880369"/>
              <a:gd name="connsiteX4" fmla="*/ 0 w 12032227"/>
              <a:gd name="connsiteY4" fmla="*/ 0 h 88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32227" h="880369" extrusionOk="0">
                <a:moveTo>
                  <a:pt x="0" y="0"/>
                </a:moveTo>
                <a:cubicBezTo>
                  <a:pt x="3046725" y="-83807"/>
                  <a:pt x="10475584" y="89265"/>
                  <a:pt x="12032227" y="0"/>
                </a:cubicBezTo>
                <a:cubicBezTo>
                  <a:pt x="12079441" y="236686"/>
                  <a:pt x="12005983" y="699906"/>
                  <a:pt x="12032227" y="880369"/>
                </a:cubicBezTo>
                <a:cubicBezTo>
                  <a:pt x="7275438" y="963629"/>
                  <a:pt x="1598272" y="908432"/>
                  <a:pt x="0" y="880369"/>
                </a:cubicBezTo>
                <a:cubicBezTo>
                  <a:pt x="2805" y="628631"/>
                  <a:pt x="-60883" y="24373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9461066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The findings underscore the importance of increasing the quantity of public green spaces in the region by developing new ones in suitable locations to sustain urban ecosystem services.</a:t>
            </a:r>
            <a:endParaRPr lang="en-US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E05758-32CD-8F0C-4A46-FB0DA1CEB4D3}"/>
              </a:ext>
            </a:extLst>
          </p:cNvPr>
          <p:cNvSpPr txBox="1"/>
          <p:nvPr/>
        </p:nvSpPr>
        <p:spPr>
          <a:xfrm>
            <a:off x="58993" y="512479"/>
            <a:ext cx="221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</a:rPr>
              <a:t>Conclusion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40F3CC-CEA7-56C1-84E3-25F26FD9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11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B01999C-8BCF-00B7-B9CE-B3B023070A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2531793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D48CF5-F277-F2C8-B493-7EEC70ABBD45}"/>
              </a:ext>
            </a:extLst>
          </p:cNvPr>
          <p:cNvSpPr txBox="1"/>
          <p:nvPr/>
        </p:nvSpPr>
        <p:spPr>
          <a:xfrm rot="16200000">
            <a:off x="-647928" y="3360705"/>
            <a:ext cx="2781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+mj-lt"/>
              </a:rPr>
              <a:t>Recommendations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31483E0-7899-DE68-F659-E1F5A53AF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3408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28</a:t>
            </a:fld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96D39295-2C5E-CFDE-E843-D40B25D915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7777413"/>
              </p:ext>
            </p:extLst>
          </p:nvPr>
        </p:nvGraphicFramePr>
        <p:xfrm>
          <a:off x="1115178" y="471265"/>
          <a:ext cx="9851011" cy="6240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27584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8BA95-7D3B-7CE0-ECA7-6772D2F8E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29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C97802-D23C-0542-57BD-A8ADEC922D0B}"/>
              </a:ext>
            </a:extLst>
          </p:cNvPr>
          <p:cNvSpPr txBox="1"/>
          <p:nvPr/>
        </p:nvSpPr>
        <p:spPr>
          <a:xfrm>
            <a:off x="133739" y="438538"/>
            <a:ext cx="11924522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400" b="1" i="1" dirty="0">
                <a:solidFill>
                  <a:srgbClr val="00B050"/>
                </a:solidFill>
                <a:latin typeface="+mj-lt"/>
              </a:rPr>
              <a:t>“Cities are where the climate battle will be won or lost.” </a:t>
            </a:r>
            <a:r>
              <a:rPr lang="en-GB" dirty="0">
                <a:latin typeface="+mj-lt"/>
              </a:rPr>
              <a:t>Ban Ki-Moon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FF6339-1B1A-70D7-33F6-E0EA75684FAE}"/>
              </a:ext>
            </a:extLst>
          </p:cNvPr>
          <p:cNvSpPr txBox="1"/>
          <p:nvPr/>
        </p:nvSpPr>
        <p:spPr>
          <a:xfrm>
            <a:off x="1782147" y="3542379"/>
            <a:ext cx="8167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7030A0"/>
                </a:solidFill>
                <a:latin typeface="Algerian" panose="04020705040A02060702" pitchFamily="82" charset="0"/>
              </a:rPr>
              <a:t>Thank you for your attention</a:t>
            </a:r>
            <a:endParaRPr lang="en-US" sz="3200" b="1" dirty="0">
              <a:solidFill>
                <a:srgbClr val="7030A0"/>
              </a:solidFill>
              <a:latin typeface="Algerian" panose="04020705040A02060702" pitchFamily="8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CD213B-3EF9-BC65-9899-9FA6CCDD3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43" y="2730845"/>
            <a:ext cx="2243251" cy="13963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F13FED-0F2D-1189-D7DB-3E0C7536F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2849" y="3165107"/>
            <a:ext cx="1525344" cy="160379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331057A-DA38-0F91-B331-75B0B3FBE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218" y="4504876"/>
            <a:ext cx="2274476" cy="153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A894C5F-B467-1333-EDAA-AC1B2D85DE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6259288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458E55E-0FB2-BA5E-97C6-7BEBB96B4ADD}"/>
              </a:ext>
            </a:extLst>
          </p:cNvPr>
          <p:cNvSpPr txBox="1"/>
          <p:nvPr/>
        </p:nvSpPr>
        <p:spPr>
          <a:xfrm>
            <a:off x="0" y="603637"/>
            <a:ext cx="12192000" cy="646331"/>
          </a:xfrm>
          <a:custGeom>
            <a:avLst/>
            <a:gdLst>
              <a:gd name="connsiteX0" fmla="*/ 0 w 12192000"/>
              <a:gd name="connsiteY0" fmla="*/ 0 h 646331"/>
              <a:gd name="connsiteX1" fmla="*/ 824411 w 12192000"/>
              <a:gd name="connsiteY1" fmla="*/ 0 h 646331"/>
              <a:gd name="connsiteX2" fmla="*/ 1039223 w 12192000"/>
              <a:gd name="connsiteY2" fmla="*/ 0 h 646331"/>
              <a:gd name="connsiteX3" fmla="*/ 1619794 w 12192000"/>
              <a:gd name="connsiteY3" fmla="*/ 0 h 646331"/>
              <a:gd name="connsiteX4" fmla="*/ 2322286 w 12192000"/>
              <a:gd name="connsiteY4" fmla="*/ 0 h 646331"/>
              <a:gd name="connsiteX5" fmla="*/ 2780937 w 12192000"/>
              <a:gd name="connsiteY5" fmla="*/ 0 h 646331"/>
              <a:gd name="connsiteX6" fmla="*/ 3605349 w 12192000"/>
              <a:gd name="connsiteY6" fmla="*/ 0 h 646331"/>
              <a:gd name="connsiteX7" fmla="*/ 4307840 w 12192000"/>
              <a:gd name="connsiteY7" fmla="*/ 0 h 646331"/>
              <a:gd name="connsiteX8" fmla="*/ 4888411 w 12192000"/>
              <a:gd name="connsiteY8" fmla="*/ 0 h 646331"/>
              <a:gd name="connsiteX9" fmla="*/ 5347063 w 12192000"/>
              <a:gd name="connsiteY9" fmla="*/ 0 h 646331"/>
              <a:gd name="connsiteX10" fmla="*/ 5683794 w 12192000"/>
              <a:gd name="connsiteY10" fmla="*/ 0 h 646331"/>
              <a:gd name="connsiteX11" fmla="*/ 6386286 w 12192000"/>
              <a:gd name="connsiteY11" fmla="*/ 0 h 646331"/>
              <a:gd name="connsiteX12" fmla="*/ 6966857 w 12192000"/>
              <a:gd name="connsiteY12" fmla="*/ 0 h 646331"/>
              <a:gd name="connsiteX13" fmla="*/ 7669349 w 12192000"/>
              <a:gd name="connsiteY13" fmla="*/ 0 h 646331"/>
              <a:gd name="connsiteX14" fmla="*/ 8493760 w 12192000"/>
              <a:gd name="connsiteY14" fmla="*/ 0 h 646331"/>
              <a:gd name="connsiteX15" fmla="*/ 9074331 w 12192000"/>
              <a:gd name="connsiteY15" fmla="*/ 0 h 646331"/>
              <a:gd name="connsiteX16" fmla="*/ 9532983 w 12192000"/>
              <a:gd name="connsiteY16" fmla="*/ 0 h 646331"/>
              <a:gd name="connsiteX17" fmla="*/ 9991634 w 12192000"/>
              <a:gd name="connsiteY17" fmla="*/ 0 h 646331"/>
              <a:gd name="connsiteX18" fmla="*/ 10328366 w 12192000"/>
              <a:gd name="connsiteY18" fmla="*/ 0 h 646331"/>
              <a:gd name="connsiteX19" fmla="*/ 11152777 w 12192000"/>
              <a:gd name="connsiteY19" fmla="*/ 0 h 646331"/>
              <a:gd name="connsiteX20" fmla="*/ 12192000 w 12192000"/>
              <a:gd name="connsiteY20" fmla="*/ 0 h 646331"/>
              <a:gd name="connsiteX21" fmla="*/ 12192000 w 12192000"/>
              <a:gd name="connsiteY21" fmla="*/ 303776 h 646331"/>
              <a:gd name="connsiteX22" fmla="*/ 12192000 w 12192000"/>
              <a:gd name="connsiteY22" fmla="*/ 646331 h 646331"/>
              <a:gd name="connsiteX23" fmla="*/ 11489509 w 12192000"/>
              <a:gd name="connsiteY23" fmla="*/ 646331 h 646331"/>
              <a:gd name="connsiteX24" fmla="*/ 11030857 w 12192000"/>
              <a:gd name="connsiteY24" fmla="*/ 646331 h 646331"/>
              <a:gd name="connsiteX25" fmla="*/ 10816046 w 12192000"/>
              <a:gd name="connsiteY25" fmla="*/ 646331 h 646331"/>
              <a:gd name="connsiteX26" fmla="*/ 9991634 w 12192000"/>
              <a:gd name="connsiteY26" fmla="*/ 646331 h 646331"/>
              <a:gd name="connsiteX27" fmla="*/ 9654903 w 12192000"/>
              <a:gd name="connsiteY27" fmla="*/ 646331 h 646331"/>
              <a:gd name="connsiteX28" fmla="*/ 9318171 w 12192000"/>
              <a:gd name="connsiteY28" fmla="*/ 646331 h 646331"/>
              <a:gd name="connsiteX29" fmla="*/ 8981440 w 12192000"/>
              <a:gd name="connsiteY29" fmla="*/ 646331 h 646331"/>
              <a:gd name="connsiteX30" fmla="*/ 8766629 w 12192000"/>
              <a:gd name="connsiteY30" fmla="*/ 646331 h 646331"/>
              <a:gd name="connsiteX31" fmla="*/ 7942217 w 12192000"/>
              <a:gd name="connsiteY31" fmla="*/ 646331 h 646331"/>
              <a:gd name="connsiteX32" fmla="*/ 7239726 w 12192000"/>
              <a:gd name="connsiteY32" fmla="*/ 646331 h 646331"/>
              <a:gd name="connsiteX33" fmla="*/ 6537234 w 12192000"/>
              <a:gd name="connsiteY33" fmla="*/ 646331 h 646331"/>
              <a:gd name="connsiteX34" fmla="*/ 6200503 w 12192000"/>
              <a:gd name="connsiteY34" fmla="*/ 646331 h 646331"/>
              <a:gd name="connsiteX35" fmla="*/ 5619931 w 12192000"/>
              <a:gd name="connsiteY35" fmla="*/ 646331 h 646331"/>
              <a:gd name="connsiteX36" fmla="*/ 5039360 w 12192000"/>
              <a:gd name="connsiteY36" fmla="*/ 646331 h 646331"/>
              <a:gd name="connsiteX37" fmla="*/ 4580709 w 12192000"/>
              <a:gd name="connsiteY37" fmla="*/ 646331 h 646331"/>
              <a:gd name="connsiteX38" fmla="*/ 4122057 w 12192000"/>
              <a:gd name="connsiteY38" fmla="*/ 646331 h 646331"/>
              <a:gd name="connsiteX39" fmla="*/ 3907246 w 12192000"/>
              <a:gd name="connsiteY39" fmla="*/ 646331 h 646331"/>
              <a:gd name="connsiteX40" fmla="*/ 3570514 w 12192000"/>
              <a:gd name="connsiteY40" fmla="*/ 646331 h 646331"/>
              <a:gd name="connsiteX41" fmla="*/ 3355703 w 12192000"/>
              <a:gd name="connsiteY41" fmla="*/ 646331 h 646331"/>
              <a:gd name="connsiteX42" fmla="*/ 2531291 w 12192000"/>
              <a:gd name="connsiteY42" fmla="*/ 646331 h 646331"/>
              <a:gd name="connsiteX43" fmla="*/ 1950720 w 12192000"/>
              <a:gd name="connsiteY43" fmla="*/ 646331 h 646331"/>
              <a:gd name="connsiteX44" fmla="*/ 1126309 w 12192000"/>
              <a:gd name="connsiteY44" fmla="*/ 646331 h 646331"/>
              <a:gd name="connsiteX45" fmla="*/ 789577 w 12192000"/>
              <a:gd name="connsiteY45" fmla="*/ 646331 h 646331"/>
              <a:gd name="connsiteX46" fmla="*/ 0 w 12192000"/>
              <a:gd name="connsiteY46" fmla="*/ 646331 h 646331"/>
              <a:gd name="connsiteX47" fmla="*/ 0 w 12192000"/>
              <a:gd name="connsiteY47" fmla="*/ 329629 h 646331"/>
              <a:gd name="connsiteX48" fmla="*/ 0 w 12192000"/>
              <a:gd name="connsiteY48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92000" h="646331" extrusionOk="0">
                <a:moveTo>
                  <a:pt x="0" y="0"/>
                </a:moveTo>
                <a:cubicBezTo>
                  <a:pt x="297116" y="-87388"/>
                  <a:pt x="658370" y="93551"/>
                  <a:pt x="824411" y="0"/>
                </a:cubicBezTo>
                <a:cubicBezTo>
                  <a:pt x="990452" y="-93551"/>
                  <a:pt x="971297" y="22044"/>
                  <a:pt x="1039223" y="0"/>
                </a:cubicBezTo>
                <a:cubicBezTo>
                  <a:pt x="1107149" y="-22044"/>
                  <a:pt x="1346381" y="59488"/>
                  <a:pt x="1619794" y="0"/>
                </a:cubicBezTo>
                <a:cubicBezTo>
                  <a:pt x="1893207" y="-59488"/>
                  <a:pt x="2064224" y="79957"/>
                  <a:pt x="2322286" y="0"/>
                </a:cubicBezTo>
                <a:cubicBezTo>
                  <a:pt x="2580348" y="-79957"/>
                  <a:pt x="2576568" y="36596"/>
                  <a:pt x="2780937" y="0"/>
                </a:cubicBezTo>
                <a:cubicBezTo>
                  <a:pt x="2985306" y="-36596"/>
                  <a:pt x="3194545" y="1087"/>
                  <a:pt x="3605349" y="0"/>
                </a:cubicBezTo>
                <a:cubicBezTo>
                  <a:pt x="4016153" y="-1087"/>
                  <a:pt x="4023029" y="82314"/>
                  <a:pt x="4307840" y="0"/>
                </a:cubicBezTo>
                <a:cubicBezTo>
                  <a:pt x="4592651" y="-82314"/>
                  <a:pt x="4690958" y="53631"/>
                  <a:pt x="4888411" y="0"/>
                </a:cubicBezTo>
                <a:cubicBezTo>
                  <a:pt x="5085864" y="-53631"/>
                  <a:pt x="5152117" y="8045"/>
                  <a:pt x="5347063" y="0"/>
                </a:cubicBezTo>
                <a:cubicBezTo>
                  <a:pt x="5542009" y="-8045"/>
                  <a:pt x="5567621" y="12384"/>
                  <a:pt x="5683794" y="0"/>
                </a:cubicBezTo>
                <a:cubicBezTo>
                  <a:pt x="5799967" y="-12384"/>
                  <a:pt x="6191034" y="6921"/>
                  <a:pt x="6386286" y="0"/>
                </a:cubicBezTo>
                <a:cubicBezTo>
                  <a:pt x="6581538" y="-6921"/>
                  <a:pt x="6732472" y="68084"/>
                  <a:pt x="6966857" y="0"/>
                </a:cubicBezTo>
                <a:cubicBezTo>
                  <a:pt x="7201242" y="-68084"/>
                  <a:pt x="7527776" y="34729"/>
                  <a:pt x="7669349" y="0"/>
                </a:cubicBezTo>
                <a:cubicBezTo>
                  <a:pt x="7810922" y="-34729"/>
                  <a:pt x="8309248" y="26708"/>
                  <a:pt x="8493760" y="0"/>
                </a:cubicBezTo>
                <a:cubicBezTo>
                  <a:pt x="8678272" y="-26708"/>
                  <a:pt x="8896742" y="68033"/>
                  <a:pt x="9074331" y="0"/>
                </a:cubicBezTo>
                <a:cubicBezTo>
                  <a:pt x="9251920" y="-68033"/>
                  <a:pt x="9380645" y="4615"/>
                  <a:pt x="9532983" y="0"/>
                </a:cubicBezTo>
                <a:cubicBezTo>
                  <a:pt x="9685321" y="-4615"/>
                  <a:pt x="9894631" y="15650"/>
                  <a:pt x="9991634" y="0"/>
                </a:cubicBezTo>
                <a:cubicBezTo>
                  <a:pt x="10088637" y="-15650"/>
                  <a:pt x="10234708" y="16305"/>
                  <a:pt x="10328366" y="0"/>
                </a:cubicBezTo>
                <a:cubicBezTo>
                  <a:pt x="10422024" y="-16305"/>
                  <a:pt x="10933501" y="31489"/>
                  <a:pt x="11152777" y="0"/>
                </a:cubicBezTo>
                <a:cubicBezTo>
                  <a:pt x="11372053" y="-31489"/>
                  <a:pt x="11748405" y="111663"/>
                  <a:pt x="12192000" y="0"/>
                </a:cubicBezTo>
                <a:cubicBezTo>
                  <a:pt x="12205433" y="76624"/>
                  <a:pt x="12173622" y="183067"/>
                  <a:pt x="12192000" y="303776"/>
                </a:cubicBezTo>
                <a:cubicBezTo>
                  <a:pt x="12210378" y="424485"/>
                  <a:pt x="12184741" y="523479"/>
                  <a:pt x="12192000" y="646331"/>
                </a:cubicBezTo>
                <a:cubicBezTo>
                  <a:pt x="11896456" y="710618"/>
                  <a:pt x="11731028" y="610564"/>
                  <a:pt x="11489509" y="646331"/>
                </a:cubicBezTo>
                <a:cubicBezTo>
                  <a:pt x="11247990" y="682098"/>
                  <a:pt x="11164007" y="621509"/>
                  <a:pt x="11030857" y="646331"/>
                </a:cubicBezTo>
                <a:cubicBezTo>
                  <a:pt x="10897707" y="671153"/>
                  <a:pt x="10901910" y="644024"/>
                  <a:pt x="10816046" y="646331"/>
                </a:cubicBezTo>
                <a:cubicBezTo>
                  <a:pt x="10730182" y="648638"/>
                  <a:pt x="10217431" y="644549"/>
                  <a:pt x="9991634" y="646331"/>
                </a:cubicBezTo>
                <a:cubicBezTo>
                  <a:pt x="9765837" y="648113"/>
                  <a:pt x="9821378" y="610846"/>
                  <a:pt x="9654903" y="646331"/>
                </a:cubicBezTo>
                <a:cubicBezTo>
                  <a:pt x="9488428" y="681816"/>
                  <a:pt x="9478939" y="609896"/>
                  <a:pt x="9318171" y="646331"/>
                </a:cubicBezTo>
                <a:cubicBezTo>
                  <a:pt x="9157403" y="682766"/>
                  <a:pt x="9142729" y="614641"/>
                  <a:pt x="8981440" y="646331"/>
                </a:cubicBezTo>
                <a:cubicBezTo>
                  <a:pt x="8820151" y="678021"/>
                  <a:pt x="8865224" y="645352"/>
                  <a:pt x="8766629" y="646331"/>
                </a:cubicBezTo>
                <a:cubicBezTo>
                  <a:pt x="8668034" y="647310"/>
                  <a:pt x="8169695" y="555687"/>
                  <a:pt x="7942217" y="646331"/>
                </a:cubicBezTo>
                <a:cubicBezTo>
                  <a:pt x="7714739" y="736975"/>
                  <a:pt x="7399654" y="609163"/>
                  <a:pt x="7239726" y="646331"/>
                </a:cubicBezTo>
                <a:cubicBezTo>
                  <a:pt x="7079798" y="683499"/>
                  <a:pt x="6732257" y="606414"/>
                  <a:pt x="6537234" y="646331"/>
                </a:cubicBezTo>
                <a:cubicBezTo>
                  <a:pt x="6342211" y="686248"/>
                  <a:pt x="6351984" y="639634"/>
                  <a:pt x="6200503" y="646331"/>
                </a:cubicBezTo>
                <a:cubicBezTo>
                  <a:pt x="6049022" y="653028"/>
                  <a:pt x="5824528" y="610967"/>
                  <a:pt x="5619931" y="646331"/>
                </a:cubicBezTo>
                <a:cubicBezTo>
                  <a:pt x="5415334" y="681695"/>
                  <a:pt x="5254379" y="627637"/>
                  <a:pt x="5039360" y="646331"/>
                </a:cubicBezTo>
                <a:cubicBezTo>
                  <a:pt x="4824341" y="665025"/>
                  <a:pt x="4750774" y="602802"/>
                  <a:pt x="4580709" y="646331"/>
                </a:cubicBezTo>
                <a:cubicBezTo>
                  <a:pt x="4410644" y="689860"/>
                  <a:pt x="4310983" y="616267"/>
                  <a:pt x="4122057" y="646331"/>
                </a:cubicBezTo>
                <a:cubicBezTo>
                  <a:pt x="3933131" y="676395"/>
                  <a:pt x="3987107" y="633320"/>
                  <a:pt x="3907246" y="646331"/>
                </a:cubicBezTo>
                <a:cubicBezTo>
                  <a:pt x="3827385" y="659342"/>
                  <a:pt x="3733406" y="636947"/>
                  <a:pt x="3570514" y="646331"/>
                </a:cubicBezTo>
                <a:cubicBezTo>
                  <a:pt x="3407622" y="655715"/>
                  <a:pt x="3446398" y="639726"/>
                  <a:pt x="3355703" y="646331"/>
                </a:cubicBezTo>
                <a:cubicBezTo>
                  <a:pt x="3265008" y="652936"/>
                  <a:pt x="2831806" y="586304"/>
                  <a:pt x="2531291" y="646331"/>
                </a:cubicBezTo>
                <a:cubicBezTo>
                  <a:pt x="2230776" y="706358"/>
                  <a:pt x="2150302" y="624857"/>
                  <a:pt x="1950720" y="646331"/>
                </a:cubicBezTo>
                <a:cubicBezTo>
                  <a:pt x="1751138" y="667805"/>
                  <a:pt x="1495250" y="625406"/>
                  <a:pt x="1126309" y="646331"/>
                </a:cubicBezTo>
                <a:cubicBezTo>
                  <a:pt x="757368" y="667256"/>
                  <a:pt x="867788" y="633104"/>
                  <a:pt x="789577" y="646331"/>
                </a:cubicBezTo>
                <a:cubicBezTo>
                  <a:pt x="711366" y="659558"/>
                  <a:pt x="316050" y="589874"/>
                  <a:pt x="0" y="646331"/>
                </a:cubicBezTo>
                <a:cubicBezTo>
                  <a:pt x="-30478" y="496684"/>
                  <a:pt x="36704" y="414815"/>
                  <a:pt x="0" y="329629"/>
                </a:cubicBezTo>
                <a:cubicBezTo>
                  <a:pt x="-36704" y="244443"/>
                  <a:pt x="1852" y="103848"/>
                  <a:pt x="0" y="0"/>
                </a:cubicBezTo>
                <a:close/>
              </a:path>
            </a:pathLst>
          </a:custGeom>
          <a:noFill/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58845895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  <a:ea typeface="Calibri" panose="020F0502020204030204" pitchFamily="34" charset="0"/>
              </a:rPr>
              <a:t>Urban green spaces (UGS) are and remain essential components of the urban landscape and are vital for maintaining the resilience and sustainability of cities (Yu et al., 2018; Sangwan et al., 2022). </a:t>
            </a:r>
            <a:endParaRPr lang="en-US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BBEC2E-C737-658F-CA9A-A66D8F247BFA}"/>
              </a:ext>
            </a:extLst>
          </p:cNvPr>
          <p:cNvSpPr txBox="1"/>
          <p:nvPr/>
        </p:nvSpPr>
        <p:spPr>
          <a:xfrm>
            <a:off x="0" y="1249968"/>
            <a:ext cx="12192000" cy="646331"/>
          </a:xfrm>
          <a:custGeom>
            <a:avLst/>
            <a:gdLst>
              <a:gd name="connsiteX0" fmla="*/ 0 w 12192000"/>
              <a:gd name="connsiteY0" fmla="*/ 0 h 646331"/>
              <a:gd name="connsiteX1" fmla="*/ 580571 w 12192000"/>
              <a:gd name="connsiteY1" fmla="*/ 0 h 646331"/>
              <a:gd name="connsiteX2" fmla="*/ 1161143 w 12192000"/>
              <a:gd name="connsiteY2" fmla="*/ 0 h 646331"/>
              <a:gd name="connsiteX3" fmla="*/ 1985554 w 12192000"/>
              <a:gd name="connsiteY3" fmla="*/ 0 h 646331"/>
              <a:gd name="connsiteX4" fmla="*/ 2809966 w 12192000"/>
              <a:gd name="connsiteY4" fmla="*/ 0 h 646331"/>
              <a:gd name="connsiteX5" fmla="*/ 3024777 w 12192000"/>
              <a:gd name="connsiteY5" fmla="*/ 0 h 646331"/>
              <a:gd name="connsiteX6" fmla="*/ 3727269 w 12192000"/>
              <a:gd name="connsiteY6" fmla="*/ 0 h 646331"/>
              <a:gd name="connsiteX7" fmla="*/ 4185920 w 12192000"/>
              <a:gd name="connsiteY7" fmla="*/ 0 h 646331"/>
              <a:gd name="connsiteX8" fmla="*/ 4522651 w 12192000"/>
              <a:gd name="connsiteY8" fmla="*/ 0 h 646331"/>
              <a:gd name="connsiteX9" fmla="*/ 5225143 w 12192000"/>
              <a:gd name="connsiteY9" fmla="*/ 0 h 646331"/>
              <a:gd name="connsiteX10" fmla="*/ 5927634 w 12192000"/>
              <a:gd name="connsiteY10" fmla="*/ 0 h 646331"/>
              <a:gd name="connsiteX11" fmla="*/ 6630126 w 12192000"/>
              <a:gd name="connsiteY11" fmla="*/ 0 h 646331"/>
              <a:gd name="connsiteX12" fmla="*/ 6966857 w 12192000"/>
              <a:gd name="connsiteY12" fmla="*/ 0 h 646331"/>
              <a:gd name="connsiteX13" fmla="*/ 7181669 w 12192000"/>
              <a:gd name="connsiteY13" fmla="*/ 0 h 646331"/>
              <a:gd name="connsiteX14" fmla="*/ 7640320 w 12192000"/>
              <a:gd name="connsiteY14" fmla="*/ 0 h 646331"/>
              <a:gd name="connsiteX15" fmla="*/ 8342811 w 12192000"/>
              <a:gd name="connsiteY15" fmla="*/ 0 h 646331"/>
              <a:gd name="connsiteX16" fmla="*/ 9167223 w 12192000"/>
              <a:gd name="connsiteY16" fmla="*/ 0 h 646331"/>
              <a:gd name="connsiteX17" fmla="*/ 9991634 w 12192000"/>
              <a:gd name="connsiteY17" fmla="*/ 0 h 646331"/>
              <a:gd name="connsiteX18" fmla="*/ 10206446 w 12192000"/>
              <a:gd name="connsiteY18" fmla="*/ 0 h 646331"/>
              <a:gd name="connsiteX19" fmla="*/ 11030857 w 12192000"/>
              <a:gd name="connsiteY19" fmla="*/ 0 h 646331"/>
              <a:gd name="connsiteX20" fmla="*/ 11367589 w 12192000"/>
              <a:gd name="connsiteY20" fmla="*/ 0 h 646331"/>
              <a:gd name="connsiteX21" fmla="*/ 12192000 w 12192000"/>
              <a:gd name="connsiteY21" fmla="*/ 0 h 646331"/>
              <a:gd name="connsiteX22" fmla="*/ 12192000 w 12192000"/>
              <a:gd name="connsiteY22" fmla="*/ 303776 h 646331"/>
              <a:gd name="connsiteX23" fmla="*/ 12192000 w 12192000"/>
              <a:gd name="connsiteY23" fmla="*/ 646331 h 646331"/>
              <a:gd name="connsiteX24" fmla="*/ 11611429 w 12192000"/>
              <a:gd name="connsiteY24" fmla="*/ 646331 h 646331"/>
              <a:gd name="connsiteX25" fmla="*/ 11030857 w 12192000"/>
              <a:gd name="connsiteY25" fmla="*/ 646331 h 646331"/>
              <a:gd name="connsiteX26" fmla="*/ 10328366 w 12192000"/>
              <a:gd name="connsiteY26" fmla="*/ 646331 h 646331"/>
              <a:gd name="connsiteX27" fmla="*/ 9869714 w 12192000"/>
              <a:gd name="connsiteY27" fmla="*/ 646331 h 646331"/>
              <a:gd name="connsiteX28" fmla="*/ 9167223 w 12192000"/>
              <a:gd name="connsiteY28" fmla="*/ 646331 h 646331"/>
              <a:gd name="connsiteX29" fmla="*/ 8708571 w 12192000"/>
              <a:gd name="connsiteY29" fmla="*/ 646331 h 646331"/>
              <a:gd name="connsiteX30" fmla="*/ 8493760 w 12192000"/>
              <a:gd name="connsiteY30" fmla="*/ 646331 h 646331"/>
              <a:gd name="connsiteX31" fmla="*/ 8278949 w 12192000"/>
              <a:gd name="connsiteY31" fmla="*/ 646331 h 646331"/>
              <a:gd name="connsiteX32" fmla="*/ 7454537 w 12192000"/>
              <a:gd name="connsiteY32" fmla="*/ 646331 h 646331"/>
              <a:gd name="connsiteX33" fmla="*/ 7117806 w 12192000"/>
              <a:gd name="connsiteY33" fmla="*/ 646331 h 646331"/>
              <a:gd name="connsiteX34" fmla="*/ 6902994 w 12192000"/>
              <a:gd name="connsiteY34" fmla="*/ 646331 h 646331"/>
              <a:gd name="connsiteX35" fmla="*/ 6566263 w 12192000"/>
              <a:gd name="connsiteY35" fmla="*/ 646331 h 646331"/>
              <a:gd name="connsiteX36" fmla="*/ 5985691 w 12192000"/>
              <a:gd name="connsiteY36" fmla="*/ 646331 h 646331"/>
              <a:gd name="connsiteX37" fmla="*/ 5770880 w 12192000"/>
              <a:gd name="connsiteY37" fmla="*/ 646331 h 646331"/>
              <a:gd name="connsiteX38" fmla="*/ 5434149 w 12192000"/>
              <a:gd name="connsiteY38" fmla="*/ 646331 h 646331"/>
              <a:gd name="connsiteX39" fmla="*/ 5097417 w 12192000"/>
              <a:gd name="connsiteY39" fmla="*/ 646331 h 646331"/>
              <a:gd name="connsiteX40" fmla="*/ 4638766 w 12192000"/>
              <a:gd name="connsiteY40" fmla="*/ 646331 h 646331"/>
              <a:gd name="connsiteX41" fmla="*/ 3814354 w 12192000"/>
              <a:gd name="connsiteY41" fmla="*/ 646331 h 646331"/>
              <a:gd name="connsiteX42" fmla="*/ 3477623 w 12192000"/>
              <a:gd name="connsiteY42" fmla="*/ 646331 h 646331"/>
              <a:gd name="connsiteX43" fmla="*/ 2775131 w 12192000"/>
              <a:gd name="connsiteY43" fmla="*/ 646331 h 646331"/>
              <a:gd name="connsiteX44" fmla="*/ 2438400 w 12192000"/>
              <a:gd name="connsiteY44" fmla="*/ 646331 h 646331"/>
              <a:gd name="connsiteX45" fmla="*/ 2101669 w 12192000"/>
              <a:gd name="connsiteY45" fmla="*/ 646331 h 646331"/>
              <a:gd name="connsiteX46" fmla="*/ 1643017 w 12192000"/>
              <a:gd name="connsiteY46" fmla="*/ 646331 h 646331"/>
              <a:gd name="connsiteX47" fmla="*/ 940526 w 12192000"/>
              <a:gd name="connsiteY47" fmla="*/ 646331 h 646331"/>
              <a:gd name="connsiteX48" fmla="*/ 0 w 12192000"/>
              <a:gd name="connsiteY48" fmla="*/ 646331 h 646331"/>
              <a:gd name="connsiteX49" fmla="*/ 0 w 12192000"/>
              <a:gd name="connsiteY49" fmla="*/ 316702 h 646331"/>
              <a:gd name="connsiteX50" fmla="*/ 0 w 12192000"/>
              <a:gd name="connsiteY5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2000" h="646331" extrusionOk="0">
                <a:moveTo>
                  <a:pt x="0" y="0"/>
                </a:moveTo>
                <a:cubicBezTo>
                  <a:pt x="154341" y="-55137"/>
                  <a:pt x="381617" y="7194"/>
                  <a:pt x="580571" y="0"/>
                </a:cubicBezTo>
                <a:cubicBezTo>
                  <a:pt x="779525" y="-7194"/>
                  <a:pt x="946239" y="35013"/>
                  <a:pt x="1161143" y="0"/>
                </a:cubicBezTo>
                <a:cubicBezTo>
                  <a:pt x="1376047" y="-35013"/>
                  <a:pt x="1731885" y="49617"/>
                  <a:pt x="1985554" y="0"/>
                </a:cubicBezTo>
                <a:cubicBezTo>
                  <a:pt x="2239223" y="-49617"/>
                  <a:pt x="2414774" y="22066"/>
                  <a:pt x="2809966" y="0"/>
                </a:cubicBezTo>
                <a:cubicBezTo>
                  <a:pt x="3205158" y="-22066"/>
                  <a:pt x="2961850" y="16400"/>
                  <a:pt x="3024777" y="0"/>
                </a:cubicBezTo>
                <a:cubicBezTo>
                  <a:pt x="3087704" y="-16400"/>
                  <a:pt x="3552581" y="741"/>
                  <a:pt x="3727269" y="0"/>
                </a:cubicBezTo>
                <a:cubicBezTo>
                  <a:pt x="3901957" y="-741"/>
                  <a:pt x="4065837" y="24598"/>
                  <a:pt x="4185920" y="0"/>
                </a:cubicBezTo>
                <a:cubicBezTo>
                  <a:pt x="4306003" y="-24598"/>
                  <a:pt x="4403785" y="620"/>
                  <a:pt x="4522651" y="0"/>
                </a:cubicBezTo>
                <a:cubicBezTo>
                  <a:pt x="4641517" y="-620"/>
                  <a:pt x="5071224" y="4304"/>
                  <a:pt x="5225143" y="0"/>
                </a:cubicBezTo>
                <a:cubicBezTo>
                  <a:pt x="5379062" y="-4304"/>
                  <a:pt x="5671477" y="42612"/>
                  <a:pt x="5927634" y="0"/>
                </a:cubicBezTo>
                <a:cubicBezTo>
                  <a:pt x="6183791" y="-42612"/>
                  <a:pt x="6466603" y="32205"/>
                  <a:pt x="6630126" y="0"/>
                </a:cubicBezTo>
                <a:cubicBezTo>
                  <a:pt x="6793649" y="-32205"/>
                  <a:pt x="6834859" y="32638"/>
                  <a:pt x="6966857" y="0"/>
                </a:cubicBezTo>
                <a:cubicBezTo>
                  <a:pt x="7098855" y="-32638"/>
                  <a:pt x="7104229" y="4993"/>
                  <a:pt x="7181669" y="0"/>
                </a:cubicBezTo>
                <a:cubicBezTo>
                  <a:pt x="7259109" y="-4993"/>
                  <a:pt x="7417458" y="35653"/>
                  <a:pt x="7640320" y="0"/>
                </a:cubicBezTo>
                <a:cubicBezTo>
                  <a:pt x="7863182" y="-35653"/>
                  <a:pt x="8038484" y="60262"/>
                  <a:pt x="8342811" y="0"/>
                </a:cubicBezTo>
                <a:cubicBezTo>
                  <a:pt x="8647138" y="-60262"/>
                  <a:pt x="8966222" y="52687"/>
                  <a:pt x="9167223" y="0"/>
                </a:cubicBezTo>
                <a:cubicBezTo>
                  <a:pt x="9368224" y="-52687"/>
                  <a:pt x="9662763" y="62275"/>
                  <a:pt x="9991634" y="0"/>
                </a:cubicBezTo>
                <a:cubicBezTo>
                  <a:pt x="10320505" y="-62275"/>
                  <a:pt x="10116279" y="12488"/>
                  <a:pt x="10206446" y="0"/>
                </a:cubicBezTo>
                <a:cubicBezTo>
                  <a:pt x="10296613" y="-12488"/>
                  <a:pt x="10637523" y="36200"/>
                  <a:pt x="11030857" y="0"/>
                </a:cubicBezTo>
                <a:cubicBezTo>
                  <a:pt x="11424191" y="-36200"/>
                  <a:pt x="11215773" y="24371"/>
                  <a:pt x="11367589" y="0"/>
                </a:cubicBezTo>
                <a:cubicBezTo>
                  <a:pt x="11519405" y="-24371"/>
                  <a:pt x="12021715" y="51551"/>
                  <a:pt x="12192000" y="0"/>
                </a:cubicBezTo>
                <a:cubicBezTo>
                  <a:pt x="12208464" y="123462"/>
                  <a:pt x="12164646" y="193315"/>
                  <a:pt x="12192000" y="303776"/>
                </a:cubicBezTo>
                <a:cubicBezTo>
                  <a:pt x="12219354" y="414237"/>
                  <a:pt x="12166580" y="539321"/>
                  <a:pt x="12192000" y="646331"/>
                </a:cubicBezTo>
                <a:cubicBezTo>
                  <a:pt x="12057390" y="648249"/>
                  <a:pt x="11853257" y="640581"/>
                  <a:pt x="11611429" y="646331"/>
                </a:cubicBezTo>
                <a:cubicBezTo>
                  <a:pt x="11369601" y="652081"/>
                  <a:pt x="11304729" y="606591"/>
                  <a:pt x="11030857" y="646331"/>
                </a:cubicBezTo>
                <a:cubicBezTo>
                  <a:pt x="10756985" y="686071"/>
                  <a:pt x="10656457" y="616930"/>
                  <a:pt x="10328366" y="646331"/>
                </a:cubicBezTo>
                <a:cubicBezTo>
                  <a:pt x="10000275" y="675732"/>
                  <a:pt x="9988379" y="591659"/>
                  <a:pt x="9869714" y="646331"/>
                </a:cubicBezTo>
                <a:cubicBezTo>
                  <a:pt x="9751049" y="701003"/>
                  <a:pt x="9419179" y="617634"/>
                  <a:pt x="9167223" y="646331"/>
                </a:cubicBezTo>
                <a:cubicBezTo>
                  <a:pt x="8915267" y="675028"/>
                  <a:pt x="8826914" y="612611"/>
                  <a:pt x="8708571" y="646331"/>
                </a:cubicBezTo>
                <a:cubicBezTo>
                  <a:pt x="8590228" y="680051"/>
                  <a:pt x="8536773" y="626425"/>
                  <a:pt x="8493760" y="646331"/>
                </a:cubicBezTo>
                <a:cubicBezTo>
                  <a:pt x="8450747" y="666237"/>
                  <a:pt x="8352735" y="632298"/>
                  <a:pt x="8278949" y="646331"/>
                </a:cubicBezTo>
                <a:cubicBezTo>
                  <a:pt x="8205163" y="660364"/>
                  <a:pt x="7860015" y="577577"/>
                  <a:pt x="7454537" y="646331"/>
                </a:cubicBezTo>
                <a:cubicBezTo>
                  <a:pt x="7049059" y="715085"/>
                  <a:pt x="7215300" y="619667"/>
                  <a:pt x="7117806" y="646331"/>
                </a:cubicBezTo>
                <a:cubicBezTo>
                  <a:pt x="7020312" y="672995"/>
                  <a:pt x="6948853" y="632698"/>
                  <a:pt x="6902994" y="646331"/>
                </a:cubicBezTo>
                <a:cubicBezTo>
                  <a:pt x="6857135" y="659964"/>
                  <a:pt x="6646302" y="615121"/>
                  <a:pt x="6566263" y="646331"/>
                </a:cubicBezTo>
                <a:cubicBezTo>
                  <a:pt x="6486224" y="677541"/>
                  <a:pt x="6134825" y="627504"/>
                  <a:pt x="5985691" y="646331"/>
                </a:cubicBezTo>
                <a:cubicBezTo>
                  <a:pt x="5836557" y="665158"/>
                  <a:pt x="5819234" y="630700"/>
                  <a:pt x="5770880" y="646331"/>
                </a:cubicBezTo>
                <a:cubicBezTo>
                  <a:pt x="5722526" y="661962"/>
                  <a:pt x="5559024" y="645789"/>
                  <a:pt x="5434149" y="646331"/>
                </a:cubicBezTo>
                <a:cubicBezTo>
                  <a:pt x="5309274" y="646873"/>
                  <a:pt x="5230390" y="621923"/>
                  <a:pt x="5097417" y="646331"/>
                </a:cubicBezTo>
                <a:cubicBezTo>
                  <a:pt x="4964444" y="670739"/>
                  <a:pt x="4789473" y="617985"/>
                  <a:pt x="4638766" y="646331"/>
                </a:cubicBezTo>
                <a:cubicBezTo>
                  <a:pt x="4488059" y="674677"/>
                  <a:pt x="4148092" y="631918"/>
                  <a:pt x="3814354" y="646331"/>
                </a:cubicBezTo>
                <a:cubicBezTo>
                  <a:pt x="3480616" y="660744"/>
                  <a:pt x="3569832" y="613411"/>
                  <a:pt x="3477623" y="646331"/>
                </a:cubicBezTo>
                <a:cubicBezTo>
                  <a:pt x="3385414" y="679251"/>
                  <a:pt x="2991358" y="599942"/>
                  <a:pt x="2775131" y="646331"/>
                </a:cubicBezTo>
                <a:cubicBezTo>
                  <a:pt x="2558904" y="692720"/>
                  <a:pt x="2522404" y="624239"/>
                  <a:pt x="2438400" y="646331"/>
                </a:cubicBezTo>
                <a:cubicBezTo>
                  <a:pt x="2354396" y="668423"/>
                  <a:pt x="2193443" y="639082"/>
                  <a:pt x="2101669" y="646331"/>
                </a:cubicBezTo>
                <a:cubicBezTo>
                  <a:pt x="2009895" y="653580"/>
                  <a:pt x="1825660" y="639126"/>
                  <a:pt x="1643017" y="646331"/>
                </a:cubicBezTo>
                <a:cubicBezTo>
                  <a:pt x="1460374" y="653536"/>
                  <a:pt x="1178931" y="582658"/>
                  <a:pt x="940526" y="646331"/>
                </a:cubicBezTo>
                <a:cubicBezTo>
                  <a:pt x="702121" y="710004"/>
                  <a:pt x="426843" y="538467"/>
                  <a:pt x="0" y="646331"/>
                </a:cubicBezTo>
                <a:cubicBezTo>
                  <a:pt x="-28130" y="499248"/>
                  <a:pt x="29934" y="415734"/>
                  <a:pt x="0" y="316702"/>
                </a:cubicBezTo>
                <a:cubicBezTo>
                  <a:pt x="-29934" y="217670"/>
                  <a:pt x="136" y="66226"/>
                  <a:pt x="0" y="0"/>
                </a:cubicBezTo>
                <a:close/>
              </a:path>
            </a:pathLst>
          </a:custGeom>
          <a:noFill/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9920085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  <a:ea typeface="Calibri" panose="020F0502020204030204" pitchFamily="34" charset="0"/>
              </a:rPr>
              <a:t>UGS provide a wide range of benefits known as ecosystem services that contribute to the quality of life by combatting many urban ills (Bush et al., 2021; Hurlimann et al., 2021). </a:t>
            </a:r>
            <a:endParaRPr lang="en-US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D680B4-C169-232E-92D7-57483B00E0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483" y="1896299"/>
            <a:ext cx="4625093" cy="46692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D75FEB-463C-DD66-0DFB-7116F88F21E9}"/>
              </a:ext>
            </a:extLst>
          </p:cNvPr>
          <p:cNvSpPr txBox="1"/>
          <p:nvPr/>
        </p:nvSpPr>
        <p:spPr>
          <a:xfrm>
            <a:off x="0" y="6565521"/>
            <a:ext cx="2743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www.nina.no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52CA19-C566-D228-2060-6F107A5F3B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2107778"/>
            <a:ext cx="5131011" cy="384825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1CC0EFA-2DA5-B148-1C9F-3D6664B9B5BE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4976734" y="3429000"/>
            <a:ext cx="1119266" cy="602907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114C0FB-E997-36DD-D815-0742CD696782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4864231" y="4031907"/>
            <a:ext cx="1231769" cy="1171689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D0548-CFF6-904A-AC95-D9725771E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08173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3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9F0C54-A5C2-5EC4-EDA3-28DD81AE9345}"/>
              </a:ext>
            </a:extLst>
          </p:cNvPr>
          <p:cNvSpPr txBox="1"/>
          <p:nvPr/>
        </p:nvSpPr>
        <p:spPr>
          <a:xfrm>
            <a:off x="4694549" y="6105037"/>
            <a:ext cx="7154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Footlight MT Light" panose="0204060206030A020304" pitchFamily="18" charset="0"/>
              </a:rPr>
              <a:t>“In every walk with nature, one receives far more than he seeks” </a:t>
            </a:r>
            <a:r>
              <a:rPr lang="en-GB" dirty="0">
                <a:latin typeface="Footlight MT Light" panose="0204060206030A020304" pitchFamily="18" charset="0"/>
              </a:rPr>
              <a:t>John Muir </a:t>
            </a:r>
            <a:endParaRPr lang="en-US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5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5608855-1376-3555-FE26-F5E779239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5404292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3A7EB23-8DE4-3B71-F249-9CC27C81E95E}"/>
              </a:ext>
            </a:extLst>
          </p:cNvPr>
          <p:cNvSpPr txBox="1"/>
          <p:nvPr/>
        </p:nvSpPr>
        <p:spPr>
          <a:xfrm>
            <a:off x="93307" y="505449"/>
            <a:ext cx="11910009" cy="646331"/>
          </a:xfrm>
          <a:custGeom>
            <a:avLst/>
            <a:gdLst>
              <a:gd name="connsiteX0" fmla="*/ 0 w 11910009"/>
              <a:gd name="connsiteY0" fmla="*/ 0 h 646331"/>
              <a:gd name="connsiteX1" fmla="*/ 11910009 w 11910009"/>
              <a:gd name="connsiteY1" fmla="*/ 0 h 646331"/>
              <a:gd name="connsiteX2" fmla="*/ 11910009 w 11910009"/>
              <a:gd name="connsiteY2" fmla="*/ 646331 h 646331"/>
              <a:gd name="connsiteX3" fmla="*/ 0 w 11910009"/>
              <a:gd name="connsiteY3" fmla="*/ 646331 h 646331"/>
              <a:gd name="connsiteX4" fmla="*/ 0 w 11910009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10009" h="646331" extrusionOk="0">
                <a:moveTo>
                  <a:pt x="0" y="0"/>
                </a:moveTo>
                <a:cubicBezTo>
                  <a:pt x="3147278" y="74238"/>
                  <a:pt x="10153874" y="-49649"/>
                  <a:pt x="11910009" y="0"/>
                </a:cubicBezTo>
                <a:cubicBezTo>
                  <a:pt x="11874134" y="162362"/>
                  <a:pt x="11958035" y="379258"/>
                  <a:pt x="11910009" y="646331"/>
                </a:cubicBezTo>
                <a:cubicBezTo>
                  <a:pt x="9274267" y="659349"/>
                  <a:pt x="5768908" y="813713"/>
                  <a:pt x="0" y="646331"/>
                </a:cubicBezTo>
                <a:cubicBezTo>
                  <a:pt x="34208" y="328655"/>
                  <a:pt x="-45603" y="172680"/>
                  <a:pt x="0" y="0"/>
                </a:cubicBezTo>
                <a:close/>
              </a:path>
            </a:pathLst>
          </a:custGeom>
          <a:noFill/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1278346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UGS are being lost rapidly in urban areas with their services because of the overpopulation of cities</a:t>
            </a:r>
            <a:r>
              <a:rPr lang="en-GB" dirty="0">
                <a:latin typeface="+mj-lt"/>
                <a:ea typeface="Calibri" panose="020F0502020204030204" pitchFamily="34" charset="0"/>
              </a:rPr>
              <a:t> 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(</a:t>
            </a:r>
            <a:r>
              <a:rPr lang="en-GB" dirty="0">
                <a:latin typeface="+mj-lt"/>
                <a:ea typeface="Calibri" panose="020F0502020204030204" pitchFamily="34" charset="0"/>
              </a:rPr>
              <a:t>Mensah, 2014b; 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Ramaiah &amp; Avtar, 2019).</a:t>
            </a:r>
            <a:endParaRPr lang="en-US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6E9350-92E9-F9F5-FB5E-09180E5CD2DD}"/>
              </a:ext>
            </a:extLst>
          </p:cNvPr>
          <p:cNvSpPr txBox="1"/>
          <p:nvPr/>
        </p:nvSpPr>
        <p:spPr>
          <a:xfrm>
            <a:off x="93307" y="1234990"/>
            <a:ext cx="11910008" cy="646331"/>
          </a:xfrm>
          <a:custGeom>
            <a:avLst/>
            <a:gdLst>
              <a:gd name="connsiteX0" fmla="*/ 0 w 11910008"/>
              <a:gd name="connsiteY0" fmla="*/ 0 h 646331"/>
              <a:gd name="connsiteX1" fmla="*/ 11910008 w 11910008"/>
              <a:gd name="connsiteY1" fmla="*/ 0 h 646331"/>
              <a:gd name="connsiteX2" fmla="*/ 11910008 w 11910008"/>
              <a:gd name="connsiteY2" fmla="*/ 646331 h 646331"/>
              <a:gd name="connsiteX3" fmla="*/ 0 w 11910008"/>
              <a:gd name="connsiteY3" fmla="*/ 646331 h 646331"/>
              <a:gd name="connsiteX4" fmla="*/ 0 w 11910008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10008" h="646331" extrusionOk="0">
                <a:moveTo>
                  <a:pt x="0" y="0"/>
                </a:moveTo>
                <a:cubicBezTo>
                  <a:pt x="1405120" y="-152400"/>
                  <a:pt x="7448644" y="-151913"/>
                  <a:pt x="11910008" y="0"/>
                </a:cubicBezTo>
                <a:cubicBezTo>
                  <a:pt x="11945210" y="260735"/>
                  <a:pt x="11949202" y="519420"/>
                  <a:pt x="11910008" y="646331"/>
                </a:cubicBezTo>
                <a:cubicBezTo>
                  <a:pt x="8560278" y="551961"/>
                  <a:pt x="3757956" y="559338"/>
                  <a:pt x="0" y="646331"/>
                </a:cubicBezTo>
                <a:cubicBezTo>
                  <a:pt x="-27877" y="483937"/>
                  <a:pt x="-41498" y="14708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7341376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In Africa, particularly </a:t>
            </a:r>
            <a:r>
              <a:rPr lang="en-GB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in Senegal, </a:t>
            </a:r>
            <a:r>
              <a:rPr lang="en-GB" dirty="0">
                <a:latin typeface="+mj-lt"/>
                <a:ea typeface="Calibri" panose="020F0502020204030204" pitchFamily="34" charset="0"/>
              </a:rPr>
              <a:t>Dakar is experiencing rapid and unplanned urbanisation with an urbanisation rate of 97.2% and is home to more than 20% of the country’s population </a:t>
            </a:r>
            <a:r>
              <a:rPr lang="en-GB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(Regional Service of Statistics and Demography of Dakar, 2021)</a:t>
            </a:r>
            <a:r>
              <a:rPr lang="en-GB" dirty="0">
                <a:latin typeface="+mj-lt"/>
                <a:ea typeface="Calibri" panose="020F0502020204030204" pitchFamily="34" charset="0"/>
              </a:rPr>
              <a:t>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345DC7-BE0B-00E2-5E21-96AA3C17A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4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583C97-73F5-A14E-1FD0-96EF22D24173}"/>
              </a:ext>
            </a:extLst>
          </p:cNvPr>
          <p:cNvSpPr txBox="1"/>
          <p:nvPr/>
        </p:nvSpPr>
        <p:spPr>
          <a:xfrm>
            <a:off x="0" y="1980347"/>
            <a:ext cx="12192000" cy="646331"/>
          </a:xfrm>
          <a:custGeom>
            <a:avLst/>
            <a:gdLst>
              <a:gd name="connsiteX0" fmla="*/ 0 w 12192000"/>
              <a:gd name="connsiteY0" fmla="*/ 0 h 646331"/>
              <a:gd name="connsiteX1" fmla="*/ 12192000 w 12192000"/>
              <a:gd name="connsiteY1" fmla="*/ 0 h 646331"/>
              <a:gd name="connsiteX2" fmla="*/ 12192000 w 12192000"/>
              <a:gd name="connsiteY2" fmla="*/ 646331 h 646331"/>
              <a:gd name="connsiteX3" fmla="*/ 0 w 12192000"/>
              <a:gd name="connsiteY3" fmla="*/ 646331 h 646331"/>
              <a:gd name="connsiteX4" fmla="*/ 0 w 1219200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46331" extrusionOk="0">
                <a:moveTo>
                  <a:pt x="0" y="0"/>
                </a:moveTo>
                <a:cubicBezTo>
                  <a:pt x="2522145" y="47130"/>
                  <a:pt x="7585423" y="-123422"/>
                  <a:pt x="12192000" y="0"/>
                </a:cubicBezTo>
                <a:cubicBezTo>
                  <a:pt x="12161978" y="201530"/>
                  <a:pt x="12187520" y="559807"/>
                  <a:pt x="12192000" y="646331"/>
                </a:cubicBezTo>
                <a:cubicBezTo>
                  <a:pt x="7537537" y="545244"/>
                  <a:pt x="2895583" y="570350"/>
                  <a:pt x="0" y="646331"/>
                </a:cubicBezTo>
                <a:cubicBezTo>
                  <a:pt x="-17836" y="553505"/>
                  <a:pt x="57423" y="23944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6401262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This has led to a continuous decline in green spaces, resulting in them occupying only a small fraction of available space  (Mensah, 2014)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. </a:t>
            </a:r>
            <a:endParaRPr lang="en-US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743224-CDEC-1F3A-9194-4C50D828BF4E}"/>
              </a:ext>
            </a:extLst>
          </p:cNvPr>
          <p:cNvSpPr txBox="1"/>
          <p:nvPr/>
        </p:nvSpPr>
        <p:spPr>
          <a:xfrm>
            <a:off x="53391" y="2709888"/>
            <a:ext cx="11989837" cy="369332"/>
          </a:xfrm>
          <a:custGeom>
            <a:avLst/>
            <a:gdLst>
              <a:gd name="connsiteX0" fmla="*/ 0 w 11989837"/>
              <a:gd name="connsiteY0" fmla="*/ 0 h 369332"/>
              <a:gd name="connsiteX1" fmla="*/ 11989837 w 11989837"/>
              <a:gd name="connsiteY1" fmla="*/ 0 h 369332"/>
              <a:gd name="connsiteX2" fmla="*/ 11989837 w 11989837"/>
              <a:gd name="connsiteY2" fmla="*/ 369332 h 369332"/>
              <a:gd name="connsiteX3" fmla="*/ 0 w 11989837"/>
              <a:gd name="connsiteY3" fmla="*/ 369332 h 369332"/>
              <a:gd name="connsiteX4" fmla="*/ 0 w 11989837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9837" h="369332" extrusionOk="0">
                <a:moveTo>
                  <a:pt x="0" y="0"/>
                </a:moveTo>
                <a:cubicBezTo>
                  <a:pt x="1784788" y="109363"/>
                  <a:pt x="10270595" y="-80413"/>
                  <a:pt x="11989837" y="0"/>
                </a:cubicBezTo>
                <a:cubicBezTo>
                  <a:pt x="11956891" y="106498"/>
                  <a:pt x="11986996" y="291331"/>
                  <a:pt x="11989837" y="369332"/>
                </a:cubicBezTo>
                <a:cubicBezTo>
                  <a:pt x="10207469" y="489971"/>
                  <a:pt x="3885440" y="475017"/>
                  <a:pt x="0" y="369332"/>
                </a:cubicBezTo>
                <a:cubicBezTo>
                  <a:pt x="-25964" y="262625"/>
                  <a:pt x="-19564" y="12722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8989641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While, the region faces increasingly severe climate impacts, including more frequent extreme events.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E2DE2A-EF56-ABC3-59A5-DE2244B970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309" y="3257965"/>
            <a:ext cx="5205437" cy="31689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DC9664-4C70-BF63-33EB-B91957D6EF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1774" y="3339691"/>
            <a:ext cx="5385916" cy="30561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4D7838C-56A7-1781-F6C7-1B5483930990}"/>
              </a:ext>
            </a:extLst>
          </p:cNvPr>
          <p:cNvSpPr txBox="1"/>
          <p:nvPr/>
        </p:nvSpPr>
        <p:spPr>
          <a:xfrm>
            <a:off x="234309" y="6430938"/>
            <a:ext cx="20356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200" b="0" i="0" u="none" strike="noStrike" dirty="0">
                <a:effectLst/>
                <a:latin typeface="+mj-lt"/>
              </a:rPr>
              <a:t>Source: UNICEF Senegal</a:t>
            </a:r>
            <a:endParaRPr lang="en-US" sz="12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ACE520-287D-0DA3-F995-72CA1001D4DD}"/>
              </a:ext>
            </a:extLst>
          </p:cNvPr>
          <p:cNvSpPr txBox="1"/>
          <p:nvPr/>
        </p:nvSpPr>
        <p:spPr>
          <a:xfrm>
            <a:off x="6571774" y="6426889"/>
            <a:ext cx="1770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Le Quotidien</a:t>
            </a:r>
          </a:p>
        </p:txBody>
      </p:sp>
    </p:spTree>
    <p:extLst>
      <p:ext uri="{BB962C8B-B14F-4D97-AF65-F5344CB8AC3E}">
        <p14:creationId xmlns:p14="http://schemas.microsoft.com/office/powerpoint/2010/main" val="287979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7" grpId="0" animBg="1"/>
      <p:bldP spid="9" grpId="0" animBg="1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3551E8-2BED-7136-D3C3-F2C5AFD8C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2526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00CCB6D-DD79-D899-8E86-DFF6012E40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4140081"/>
              </p:ext>
            </p:extLst>
          </p:nvPr>
        </p:nvGraphicFramePr>
        <p:xfrm>
          <a:off x="886265" y="604910"/>
          <a:ext cx="11155679" cy="6119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FDFA4F-37E2-002C-E6F9-74E1A3E82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5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36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908A481-3370-5DD2-9799-766DEF52E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361271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A5E47CE-FEAC-9B39-7249-C50CC6B51F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4" y="747298"/>
            <a:ext cx="7616825" cy="4969510"/>
          </a:xfrm>
          <a:prstGeom prst="rect">
            <a:avLst/>
          </a:prstGeom>
          <a:noFill/>
          <a:ln w="3175">
            <a:solidFill>
              <a:sysClr val="windowText" lastClr="00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EEBF4D-2910-69FC-5D88-FEAE10C16C42}"/>
              </a:ext>
            </a:extLst>
          </p:cNvPr>
          <p:cNvSpPr txBox="1"/>
          <p:nvPr/>
        </p:nvSpPr>
        <p:spPr>
          <a:xfrm>
            <a:off x="0" y="5711214"/>
            <a:ext cx="36857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sz="1400" b="1" dirty="0">
                <a:effectLst/>
                <a:latin typeface="+mj-lt"/>
                <a:ea typeface="Calibri" panose="020F0502020204030204" pitchFamily="34" charset="0"/>
              </a:rPr>
              <a:t>Figure 1.1: </a:t>
            </a:r>
            <a:r>
              <a:rPr lang="en-GB" sz="1400" dirty="0">
                <a:effectLst/>
                <a:latin typeface="+mj-lt"/>
                <a:ea typeface="Calibri" panose="020F0502020204030204" pitchFamily="34" charset="0"/>
              </a:rPr>
              <a:t>Presentation of the study area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7A018E-16C7-3139-FEDA-03BF36D973D4}"/>
              </a:ext>
            </a:extLst>
          </p:cNvPr>
          <p:cNvSpPr txBox="1"/>
          <p:nvPr/>
        </p:nvSpPr>
        <p:spPr>
          <a:xfrm>
            <a:off x="7831013" y="747297"/>
            <a:ext cx="4253893" cy="337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L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ongitudes: 17°10 and 17°32 West and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L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atitudes: 14°53 and 14°35 North.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Area: 550 km</a:t>
            </a:r>
            <a:r>
              <a:rPr lang="en-GB" sz="1800" baseline="30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2</a:t>
            </a:r>
            <a:r>
              <a:rPr lang="en-GB" dirty="0">
                <a:effectLst/>
                <a:latin typeface="+mj-lt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Temperatures: 17° C to 25° C (December to April) and 27° C to 30° C (May to November</a:t>
            </a:r>
            <a:r>
              <a:rPr lang="en-GB" dirty="0">
                <a:effectLst/>
                <a:latin typeface="+mj-lt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>
                <a:latin typeface="+mj-lt"/>
              </a:rPr>
              <a:t>Rainfall: Average of 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161.51 mm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>
                <a:latin typeface="+mj-lt"/>
              </a:rPr>
              <a:t>Population: 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4 157 756 inhabitants</a:t>
            </a:r>
            <a:r>
              <a:rPr lang="en-GB" dirty="0">
                <a:effectLst/>
                <a:latin typeface="+mj-lt"/>
              </a:rPr>
              <a:t> </a:t>
            </a:r>
            <a:endParaRPr lang="en-US" dirty="0"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36402F-01A1-47C5-6D74-1B0F0243C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6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145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6991B-496C-BAFE-A58E-0641FDF92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9834C69-D28E-9ED2-CD03-02FEBA11E4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563663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0A485E-2528-66E3-6D0D-4713482B1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BB70016-662D-F642-9051-B303A85AC794}" type="slidenum">
              <a:rPr lang="en-GB" sz="1400" b="1" noProof="0" smtClean="0">
                <a:solidFill>
                  <a:schemeClr val="tx1"/>
                </a:solidFill>
              </a:rPr>
              <a:t>7</a:t>
            </a:fld>
            <a:endParaRPr lang="en-GB" sz="1400" b="1" noProof="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41FDA8-3E31-3F83-0BA1-5C9E845FA76D}"/>
              </a:ext>
            </a:extLst>
          </p:cNvPr>
          <p:cNvSpPr txBox="1"/>
          <p:nvPr/>
        </p:nvSpPr>
        <p:spPr>
          <a:xfrm>
            <a:off x="149290" y="550506"/>
            <a:ext cx="32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noProof="0" dirty="0">
                <a:solidFill>
                  <a:srgbClr val="7030A0"/>
                </a:solidFill>
                <a:latin typeface="+mj-lt"/>
              </a:rPr>
              <a:t>Justification of the study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18BE9E-A730-46D3-135D-C3CAFCD86982}"/>
              </a:ext>
            </a:extLst>
          </p:cNvPr>
          <p:cNvSpPr txBox="1"/>
          <p:nvPr/>
        </p:nvSpPr>
        <p:spPr>
          <a:xfrm>
            <a:off x="-10884" y="1018698"/>
            <a:ext cx="12192000" cy="657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noProof="0" dirty="0">
                <a:latin typeface="+mj-lt"/>
              </a:rPr>
              <a:t>Emphasises the development of green areas as a vital component for achieving the Sustainable Development Goals, particularly SDG 11, which focuses on inclusivity, safety, resilience, and sustainability.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D9EFE0-9698-1840-AF94-2F156180D0B9}"/>
              </a:ext>
            </a:extLst>
          </p:cNvPr>
          <p:cNvSpPr txBox="1"/>
          <p:nvPr/>
        </p:nvSpPr>
        <p:spPr>
          <a:xfrm>
            <a:off x="0" y="2212207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>
                <a:latin typeface="+mj-lt"/>
              </a:rPr>
              <a:t>Provides a database that serves as a key resource for creating and implementing a strong policy to manage green spaces both in the capital and nationwide.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401933-6DBB-F39B-C66D-5D1D718598A6}"/>
              </a:ext>
            </a:extLst>
          </p:cNvPr>
          <p:cNvSpPr txBox="1"/>
          <p:nvPr/>
        </p:nvSpPr>
        <p:spPr>
          <a:xfrm>
            <a:off x="0" y="3572951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>
                <a:latin typeface="+mj-lt"/>
              </a:rPr>
              <a:t>Contributes to addressing the challenge of limited scientific data in Senegal, particularly regarding urban green spaces.</a:t>
            </a:r>
          </a:p>
        </p:txBody>
      </p:sp>
    </p:spTree>
    <p:extLst>
      <p:ext uri="{BB962C8B-B14F-4D97-AF65-F5344CB8AC3E}">
        <p14:creationId xmlns:p14="http://schemas.microsoft.com/office/powerpoint/2010/main" val="175801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CAF3E-8557-01B9-BDEA-8D45F2E32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06F8722-318A-A1B0-8268-C0AAFEA698CC}"/>
              </a:ext>
            </a:extLst>
          </p:cNvPr>
          <p:cNvGraphicFramePr/>
          <p:nvPr/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2C551FA-BB4B-0F28-29E4-5F640F3C4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49814"/>
            <a:ext cx="2743200" cy="365125"/>
          </a:xfrm>
        </p:spPr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8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6F4B9F-8E8E-4AAB-AEC0-E7272796EBF9}"/>
              </a:ext>
            </a:extLst>
          </p:cNvPr>
          <p:cNvSpPr txBox="1"/>
          <p:nvPr/>
        </p:nvSpPr>
        <p:spPr>
          <a:xfrm>
            <a:off x="1" y="414339"/>
            <a:ext cx="6095999" cy="3014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b="1" dirty="0">
                <a:solidFill>
                  <a:srgbClr val="00B050"/>
                </a:solidFill>
                <a:latin typeface="+mj-lt"/>
              </a:rPr>
              <a:t>Urban green spaces and their ecosystem services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</a:rPr>
              <a:t>Climate change mitigation services through carbon sequestration (Demuzere et al., 2014); Nero et al., 2017; Gomgnimbou et al., 2019)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</a:rPr>
              <a:t>Climate change adaptation services through cooling effect, flood risk reduction (Mees and Driessen, 2011; Mathey et al., 2011; Capriolo et al., 2020); Kadaverugu et al., 2021)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7C076-90D1-1A48-7C0D-518ABD045370}"/>
              </a:ext>
            </a:extLst>
          </p:cNvPr>
          <p:cNvSpPr txBox="1"/>
          <p:nvPr/>
        </p:nvSpPr>
        <p:spPr>
          <a:xfrm>
            <a:off x="1" y="3312366"/>
            <a:ext cx="6095999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b="1" dirty="0">
                <a:solidFill>
                  <a:srgbClr val="00B050"/>
                </a:solidFill>
                <a:latin typeface="+mj-lt"/>
              </a:rPr>
              <a:t>Changing in urban green spaces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latin typeface="+mj-lt"/>
              </a:rPr>
              <a:t>Urbanisation, as the primary cause </a:t>
            </a:r>
            <a:r>
              <a:rPr lang="en-US" dirty="0">
                <a:latin typeface="+mj-lt"/>
              </a:rPr>
              <a:t>(Vasenev et al., 2019; Theodorou, 2022; Xiao et al., 2022)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</a:rPr>
              <a:t>Climatic causes through extreme events such as floods and droughts (Ma et al., 2015; Zhai et al., 2024)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2E2F9A-BB66-6492-C616-AD11411C3E28}"/>
              </a:ext>
            </a:extLst>
          </p:cNvPr>
          <p:cNvSpPr txBox="1"/>
          <p:nvPr/>
        </p:nvSpPr>
        <p:spPr>
          <a:xfrm>
            <a:off x="6839338" y="593773"/>
            <a:ext cx="5113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+mj-lt"/>
              </a:rPr>
              <a:t>Urban green space planning</a:t>
            </a:r>
          </a:p>
          <a:p>
            <a:r>
              <a:rPr lang="en-US" dirty="0">
                <a:latin typeface="+mj-lt"/>
              </a:rPr>
              <a:t>(Abebe and Megento, 2017; Gelan, 2021; Semeraro et al., 2021)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EA3A3-D782-5C1B-4029-DDAC4B372630}"/>
              </a:ext>
            </a:extLst>
          </p:cNvPr>
          <p:cNvSpPr txBox="1"/>
          <p:nvPr/>
        </p:nvSpPr>
        <p:spPr>
          <a:xfrm>
            <a:off x="6839338" y="2619868"/>
            <a:ext cx="5352661" cy="2403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j-lt"/>
              </a:rPr>
              <a:t>Gap 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+mj-lt"/>
              </a:rPr>
              <a:t>Lack of sufficient research that focuses on the relationship between urban green space changes and their ecosystem services to guide stakeholders and decision-makers on their preservation and conservation, mainly in Africa, where few studies have been done.</a:t>
            </a:r>
          </a:p>
        </p:txBody>
      </p:sp>
    </p:spTree>
    <p:extLst>
      <p:ext uri="{BB962C8B-B14F-4D97-AF65-F5344CB8AC3E}">
        <p14:creationId xmlns:p14="http://schemas.microsoft.com/office/powerpoint/2010/main" val="58017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BD99C45-9331-1B83-9611-7A20EA9761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2486902"/>
              </p:ext>
            </p:extLst>
          </p:nvPr>
        </p:nvGraphicFramePr>
        <p:xfrm>
          <a:off x="0" y="0"/>
          <a:ext cx="12192000" cy="41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A6BA932-28FD-F0D5-37AE-3DDAAA2F0441}"/>
              </a:ext>
            </a:extLst>
          </p:cNvPr>
          <p:cNvSpPr txBox="1"/>
          <p:nvPr/>
        </p:nvSpPr>
        <p:spPr>
          <a:xfrm>
            <a:off x="712567" y="2823993"/>
            <a:ext cx="3019244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Itinerant inventory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D7647E-C892-6A1D-2A61-269C95323CA1}"/>
              </a:ext>
            </a:extLst>
          </p:cNvPr>
          <p:cNvSpPr txBox="1"/>
          <p:nvPr/>
        </p:nvSpPr>
        <p:spPr>
          <a:xfrm>
            <a:off x="4435087" y="2823993"/>
            <a:ext cx="3367176" cy="64633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Semi-structured interview with interview guide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A3ACED-4586-B0A1-2AD9-74A5185A9673}"/>
              </a:ext>
            </a:extLst>
          </p:cNvPr>
          <p:cNvSpPr txBox="1"/>
          <p:nvPr/>
        </p:nvSpPr>
        <p:spPr>
          <a:xfrm>
            <a:off x="8806684" y="2827741"/>
            <a:ext cx="3286443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Surveys by questionnaire </a:t>
            </a:r>
          </a:p>
          <a:p>
            <a:endParaRPr lang="en-US" dirty="0">
              <a:latin typeface="+mj-lt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638E3B5-DE09-E9AD-353D-7B78DE103944}"/>
              </a:ext>
            </a:extLst>
          </p:cNvPr>
          <p:cNvCxnSpPr>
            <a:cxnSpLocks/>
            <a:stCxn id="9" idx="2"/>
            <a:endCxn id="2" idx="0"/>
          </p:cNvCxnSpPr>
          <p:nvPr/>
        </p:nvCxnSpPr>
        <p:spPr>
          <a:xfrm flipH="1">
            <a:off x="2222189" y="876003"/>
            <a:ext cx="3938529" cy="194799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DBA7209-CF2A-0F01-8174-A08A07B0E7A8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6160718" y="876003"/>
            <a:ext cx="0" cy="194799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A622B60-64EE-CB2D-C551-141FD06AB01F}"/>
              </a:ext>
            </a:extLst>
          </p:cNvPr>
          <p:cNvCxnSpPr>
            <a:cxnSpLocks/>
            <a:stCxn id="9" idx="2"/>
            <a:endCxn id="4" idx="0"/>
          </p:cNvCxnSpPr>
          <p:nvPr/>
        </p:nvCxnSpPr>
        <p:spPr>
          <a:xfrm>
            <a:off x="6160718" y="876003"/>
            <a:ext cx="4289188" cy="1951738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0F6B7BE-0913-22C4-65C0-F9B4B200CC3E}"/>
              </a:ext>
            </a:extLst>
          </p:cNvPr>
          <p:cNvSpPr txBox="1"/>
          <p:nvPr/>
        </p:nvSpPr>
        <p:spPr>
          <a:xfrm>
            <a:off x="5078437" y="414338"/>
            <a:ext cx="2164561" cy="461665"/>
          </a:xfrm>
          <a:custGeom>
            <a:avLst/>
            <a:gdLst>
              <a:gd name="connsiteX0" fmla="*/ 0 w 2164561"/>
              <a:gd name="connsiteY0" fmla="*/ 0 h 461665"/>
              <a:gd name="connsiteX1" fmla="*/ 2164561 w 2164561"/>
              <a:gd name="connsiteY1" fmla="*/ 0 h 461665"/>
              <a:gd name="connsiteX2" fmla="*/ 2164561 w 2164561"/>
              <a:gd name="connsiteY2" fmla="*/ 461665 h 461665"/>
              <a:gd name="connsiteX3" fmla="*/ 0 w 2164561"/>
              <a:gd name="connsiteY3" fmla="*/ 461665 h 461665"/>
              <a:gd name="connsiteX4" fmla="*/ 0 w 216456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561" h="461665" extrusionOk="0">
                <a:moveTo>
                  <a:pt x="0" y="0"/>
                </a:moveTo>
                <a:cubicBezTo>
                  <a:pt x="528347" y="118645"/>
                  <a:pt x="1121684" y="116012"/>
                  <a:pt x="2164561" y="0"/>
                </a:cubicBezTo>
                <a:cubicBezTo>
                  <a:pt x="2183307" y="143527"/>
                  <a:pt x="2137571" y="261265"/>
                  <a:pt x="2164561" y="461665"/>
                </a:cubicBezTo>
                <a:cubicBezTo>
                  <a:pt x="1392634" y="596265"/>
                  <a:pt x="1023253" y="304469"/>
                  <a:pt x="0" y="461665"/>
                </a:cubicBezTo>
                <a:cubicBezTo>
                  <a:pt x="11502" y="333756"/>
                  <a:pt x="40657" y="173872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+mj-lt"/>
              </a:rPr>
              <a:t> </a:t>
            </a:r>
            <a:r>
              <a:rPr lang="en-GB" sz="2400" b="1" dirty="0">
                <a:latin typeface="+mj-lt"/>
              </a:rPr>
              <a:t>Data collection</a:t>
            </a:r>
            <a:endParaRPr lang="en-US" b="1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89582A-4238-41E6-1EDA-E8F2465D898C}"/>
              </a:ext>
            </a:extLst>
          </p:cNvPr>
          <p:cNvSpPr txBox="1"/>
          <p:nvPr/>
        </p:nvSpPr>
        <p:spPr>
          <a:xfrm>
            <a:off x="544904" y="4343735"/>
            <a:ext cx="3121507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Public green spaces based on an established list</a:t>
            </a:r>
            <a:endParaRPr lang="en-US" dirty="0"/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25FFF63A-4C94-3473-9272-6E8F691B68BF}"/>
              </a:ext>
            </a:extLst>
          </p:cNvPr>
          <p:cNvSpPr/>
          <p:nvPr/>
        </p:nvSpPr>
        <p:spPr>
          <a:xfrm>
            <a:off x="1709922" y="3541331"/>
            <a:ext cx="633046" cy="80240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D416B0-C6E0-1632-0869-9CE9058C9395}"/>
              </a:ext>
            </a:extLst>
          </p:cNvPr>
          <p:cNvSpPr txBox="1"/>
          <p:nvPr/>
        </p:nvSpPr>
        <p:spPr>
          <a:xfrm>
            <a:off x="4152276" y="4360984"/>
            <a:ext cx="4083034" cy="230832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Direction of Urban Landscapes and Public Spaces</a:t>
            </a:r>
            <a:endParaRPr lang="en-GB" dirty="0"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Direction of the Forest and Zoological Park of Hann</a:t>
            </a:r>
            <a:endParaRPr lang="en-GB" dirty="0"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Forestry Sector of Pikine and Guediawaye</a:t>
            </a:r>
            <a:endParaRPr lang="en-GB" dirty="0"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Direction of the Natural Urban Reserve of Great Niaye and Dependence</a:t>
            </a:r>
            <a:r>
              <a:rPr lang="en-GB" dirty="0">
                <a:effectLst/>
                <a:latin typeface="+mj-lt"/>
              </a:rPr>
              <a:t> </a:t>
            </a:r>
            <a:endParaRPr lang="en-US" dirty="0">
              <a:latin typeface="+mj-lt"/>
            </a:endParaRPr>
          </a:p>
        </p:txBody>
      </p:sp>
      <p:sp>
        <p:nvSpPr>
          <p:cNvPr id="27" name="Down Arrow 26">
            <a:extLst>
              <a:ext uri="{FF2B5EF4-FFF2-40B4-BE49-F238E27FC236}">
                <a16:creationId xmlns:a16="http://schemas.microsoft.com/office/drawing/2014/main" id="{C615C245-17B9-1814-14A1-CA8D37E968B4}"/>
              </a:ext>
            </a:extLst>
          </p:cNvPr>
          <p:cNvSpPr/>
          <p:nvPr/>
        </p:nvSpPr>
        <p:spPr>
          <a:xfrm>
            <a:off x="5881445" y="3558580"/>
            <a:ext cx="633047" cy="80240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6D1F1F-5BB9-D272-9137-0BE1910BBBD6}"/>
              </a:ext>
            </a:extLst>
          </p:cNvPr>
          <p:cNvSpPr txBox="1"/>
          <p:nvPr/>
        </p:nvSpPr>
        <p:spPr>
          <a:xfrm>
            <a:off x="9017390" y="4343735"/>
            <a:ext cx="3019244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dirty="0">
                <a:latin typeface="+mj-lt"/>
                <a:ea typeface="Calibri" panose="020F0502020204030204" pitchFamily="34" charset="0"/>
              </a:rPr>
              <a:t>N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eighbourhood delegates</a:t>
            </a:r>
            <a:endParaRPr lang="en-US" dirty="0">
              <a:latin typeface="+mj-lt"/>
            </a:endParaRPr>
          </a:p>
          <a:p>
            <a:endParaRPr lang="en-US" dirty="0"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5739B841-F75C-8FC2-0C9E-AD4937E27DE1}"/>
              </a:ext>
            </a:extLst>
          </p:cNvPr>
          <p:cNvSpPr/>
          <p:nvPr/>
        </p:nvSpPr>
        <p:spPr>
          <a:xfrm>
            <a:off x="10369492" y="3541331"/>
            <a:ext cx="633047" cy="80240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B8C28A8-6338-9758-9B01-3F2D58627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016-662D-F642-9051-B303A85AC794}" type="slidenum">
              <a:rPr lang="en-US" sz="1400" b="1" smtClean="0">
                <a:solidFill>
                  <a:schemeClr val="tx1"/>
                </a:solidFill>
              </a:rPr>
              <a:t>9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62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23" grpId="0" animBg="1"/>
      <p:bldP spid="24" grpId="0" animBg="1"/>
      <p:bldP spid="26" grpId="0" animBg="1"/>
      <p:bldP spid="27" grpId="0" animBg="1"/>
      <p:bldP spid="2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40104</TotalTime>
  <Words>2735</Words>
  <Application>Microsoft Office PowerPoint</Application>
  <PresentationFormat>Widescreen</PresentationFormat>
  <Paragraphs>542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AkayaTelivigala</vt:lpstr>
      <vt:lpstr>Algerian</vt:lpstr>
      <vt:lpstr>Arial</vt:lpstr>
      <vt:lpstr>Bahnschrift Light</vt:lpstr>
      <vt:lpstr>Calibri</vt:lpstr>
      <vt:lpstr>Cambria Math</vt:lpstr>
      <vt:lpstr>Footlight MT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Mariama Cissé</dc:creator>
  <cp:lastModifiedBy>DELL</cp:lastModifiedBy>
  <cp:revision>107</cp:revision>
  <dcterms:created xsi:type="dcterms:W3CDTF">2025-03-05T22:13:46Z</dcterms:created>
  <dcterms:modified xsi:type="dcterms:W3CDTF">2025-05-01T07:41:21Z</dcterms:modified>
</cp:coreProperties>
</file>