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31"/>
  </p:notesMasterIdLst>
  <p:handoutMasterIdLst>
    <p:handoutMasterId r:id="rId32"/>
  </p:handoutMasterIdLst>
  <p:sldIdLst>
    <p:sldId id="582" r:id="rId2"/>
    <p:sldId id="561" r:id="rId3"/>
    <p:sldId id="562" r:id="rId4"/>
    <p:sldId id="563" r:id="rId5"/>
    <p:sldId id="564" r:id="rId6"/>
    <p:sldId id="618" r:id="rId7"/>
    <p:sldId id="566" r:id="rId8"/>
    <p:sldId id="617" r:id="rId9"/>
    <p:sldId id="516" r:id="rId10"/>
    <p:sldId id="616" r:id="rId11"/>
    <p:sldId id="615" r:id="rId12"/>
    <p:sldId id="636" r:id="rId13"/>
    <p:sldId id="602" r:id="rId14"/>
    <p:sldId id="586" r:id="rId15"/>
    <p:sldId id="640" r:id="rId16"/>
    <p:sldId id="497" r:id="rId17"/>
    <p:sldId id="537" r:id="rId18"/>
    <p:sldId id="543" r:id="rId19"/>
    <p:sldId id="631" r:id="rId20"/>
    <p:sldId id="648" r:id="rId21"/>
    <p:sldId id="646" r:id="rId22"/>
    <p:sldId id="629" r:id="rId23"/>
    <p:sldId id="628" r:id="rId24"/>
    <p:sldId id="633" r:id="rId25"/>
    <p:sldId id="552" r:id="rId26"/>
    <p:sldId id="573" r:id="rId27"/>
    <p:sldId id="608" r:id="rId28"/>
    <p:sldId id="613" r:id="rId29"/>
    <p:sldId id="614"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6C1183A5-4DEB-44BE-B170-269E5CA01A93}">
          <p14:sldIdLst>
            <p14:sldId id="582"/>
          </p14:sldIdLst>
        </p14:section>
        <p14:section name="Overview" id="{7DF5F8AE-ABD8-482A-917B-5F294181722B}">
          <p14:sldIdLst>
            <p14:sldId id="561"/>
          </p14:sldIdLst>
        </p14:section>
        <p14:section name="Introduction" id="{830183DC-5526-46CE-A27A-AFBCE81E5D3B}">
          <p14:sldIdLst>
            <p14:sldId id="562"/>
          </p14:sldIdLst>
        </p14:section>
        <p14:section name="Problem Statement" id="{E83BFD97-712F-4216-BA1C-15672ECFFB6B}">
          <p14:sldIdLst>
            <p14:sldId id="563"/>
          </p14:sldIdLst>
        </p14:section>
        <p14:section name="Research Questions" id="{D5FAB99F-A026-4E1B-BE8C-52E0E5BC67F1}">
          <p14:sldIdLst>
            <p14:sldId id="564"/>
          </p14:sldIdLst>
        </p14:section>
        <p14:section name="Aim and Objectives" id="{0C5ECD60-831F-4694-A034-95E4248AD218}">
          <p14:sldIdLst>
            <p14:sldId id="618"/>
          </p14:sldIdLst>
        </p14:section>
        <p14:section name="Justification" id="{3A384BF8-A2B0-4CD3-9970-D2F19051661E}">
          <p14:sldIdLst>
            <p14:sldId id="566"/>
          </p14:sldIdLst>
        </p14:section>
        <p14:section name="Study Area" id="{D9995F66-1018-4720-9BAE-0870D93D2DDD}">
          <p14:sldIdLst>
            <p14:sldId id="617"/>
          </p14:sldIdLst>
        </p14:section>
        <p14:section name="Methodology" id="{14AC8F8B-2B61-4C6B-A90C-49860691AEAC}">
          <p14:sldIdLst>
            <p14:sldId id="516"/>
          </p14:sldIdLst>
        </p14:section>
        <p14:section name="Resultats" id="{461CBA13-881D-4E80-A912-A70F47706F7B}">
          <p14:sldIdLst>
            <p14:sldId id="616"/>
            <p14:sldId id="615"/>
            <p14:sldId id="636"/>
            <p14:sldId id="602"/>
            <p14:sldId id="586"/>
            <p14:sldId id="640"/>
            <p14:sldId id="497"/>
            <p14:sldId id="537"/>
            <p14:sldId id="543"/>
            <p14:sldId id="631"/>
            <p14:sldId id="648"/>
            <p14:sldId id="646"/>
            <p14:sldId id="629"/>
            <p14:sldId id="628"/>
            <p14:sldId id="633"/>
          </p14:sldIdLst>
        </p14:section>
        <p14:section name="Implication of Results" id="{25CF33E1-AE8E-4D6C-884B-295F51703175}">
          <p14:sldIdLst>
            <p14:sldId id="552"/>
          </p14:sldIdLst>
        </p14:section>
        <p14:section name="Conclusion" id="{68DB91E1-27EA-4DFE-BC86-588D7733CF3D}">
          <p14:sldIdLst>
            <p14:sldId id="573"/>
          </p14:sldIdLst>
        </p14:section>
        <p14:section name="Recommandations" id="{D9E4972B-412D-43C7-B078-D2DD75F1D205}">
          <p14:sldIdLst>
            <p14:sldId id="608"/>
            <p14:sldId id="613"/>
          </p14:sldIdLst>
        </p14:section>
        <p14:section name="Thanks" id="{C32F990E-9514-4347-8AC0-70DFAF6155F8}">
          <p14:sldIdLst>
            <p14:sldId id="614"/>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ppollonia Okhimamhe" initials="AO" lastIdx="1" clrIdx="0">
    <p:extLst>
      <p:ext uri="{19B8F6BF-5375-455C-9EA6-DF929625EA0E}">
        <p15:presenceInfo xmlns:p15="http://schemas.microsoft.com/office/powerpoint/2012/main" userId="18844469f625a165"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6F660"/>
    <a:srgbClr val="FA8ADD"/>
    <a:srgbClr val="28B507"/>
    <a:srgbClr val="CF1DF3"/>
    <a:srgbClr val="FF0000"/>
    <a:srgbClr val="B0F888"/>
    <a:srgbClr val="9AFD8D"/>
    <a:srgbClr val="C7F98B"/>
    <a:srgbClr val="DF65F7"/>
    <a:srgbClr val="84BFF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765" autoAdjust="0"/>
    <p:restoredTop sz="94660"/>
  </p:normalViewPr>
  <p:slideViewPr>
    <p:cSldViewPr snapToGrid="0">
      <p:cViewPr>
        <p:scale>
          <a:sx n="66" d="100"/>
          <a:sy n="66" d="100"/>
        </p:scale>
        <p:origin x="532" y="-8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embeddings/oleObject1.bin"/></Relationships>
</file>

<file path=ppt/charts/_rels/chart10.xml.rels><?xml version="1.0" encoding="UTF-8" standalone="yes"?>
<Relationships xmlns="http://schemas.openxmlformats.org/package/2006/relationships"><Relationship Id="rId1" Type="http://schemas.openxmlformats.org/officeDocument/2006/relationships/oleObject" Target="file:///D:\Users\Geo\Documents\Mohamed%20FOMBA\Analyse%20climate_data_R%20tools\MK_Bko_Ville_mars%202022.xls"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D:\Users\Geo\Documents\Mohamed%20FOMBA\Analyse%20climate_data_R%20tools\MK_Sikasso_mars%202022.xls"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file:///D:\Users\Geo\Documents\Mohamed%20FOMBA\Analyse%20climate_data_R%20tools\MK_Sikasso_mars%202022.xls" TargetMode="External"/></Relationships>
</file>

<file path=ppt/charts/_rels/chart13.xml.rels><?xml version="1.0" encoding="UTF-8" standalone="yes"?>
<Relationships xmlns="http://schemas.openxmlformats.org/package/2006/relationships"><Relationship Id="rId1" Type="http://schemas.openxmlformats.org/officeDocument/2006/relationships/oleObject" Target="file:///D:\Users\Geo\Documents\Mohamed%20FOMBA\Analyse%20climate_data_R%20tools\MK_Sikasso_mars%202022.xls" TargetMode="Externa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5.xml.rels><?xml version="1.0" encoding="UTF-8" standalone="yes"?>
<Relationships xmlns="http://schemas.openxmlformats.org/package/2006/relationships"><Relationship Id="rId1" Type="http://schemas.openxmlformats.org/officeDocument/2006/relationships/oleObject" Target="../embeddings/oleObject2.bin"/></Relationships>
</file>

<file path=ppt/charts/_rels/chart6.xml.rels><?xml version="1.0" encoding="UTF-8" standalone="yes"?>
<Relationships xmlns="http://schemas.openxmlformats.org/package/2006/relationships"><Relationship Id="rId1" Type="http://schemas.openxmlformats.org/officeDocument/2006/relationships/oleObject" Target="file:///D:\Users\Geo\Documents\Mohamed%20FOMBA\Analyse%20climate_data_R%20tools\MK_Bko_Sotuba_mars%202022.xls"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D:\Users\Geo\Documents\Mohamed%20FOMBA\Analyse%20climate_data_R%20tools\MK_Bko_Sotuba_mars%202022.xls"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D:\Users\Geo\Documents\Mohamed%20FOMBA\Analyse%20climate_data_R%20tools\MK_Bko_Ville_mars%202022.xls"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D:\Users\Geo\Documents\Mohamed%20FOMBA\Analyse%20climate_data_R%20tools\MK_Bko_Ville_mars%202022.xls"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8"/>
    </mc:Choice>
    <mc:Fallback>
      <c:style val="8"/>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Survey_analsis!$A$29</c:f>
              <c:strCache>
                <c:ptCount val="1"/>
                <c:pt idx="0">
                  <c:v>Excellent</c:v>
                </c:pt>
              </c:strCache>
            </c:strRef>
          </c:tx>
          <c:spPr>
            <a:solidFill>
              <a:schemeClr val="accent6">
                <a:lumMod val="50000"/>
              </a:schemeClr>
            </a:solidFill>
            <a:ln>
              <a:solidFill>
                <a:sysClr val="windowText" lastClr="000000"/>
              </a:solidFill>
            </a:ln>
            <a:effectLst/>
          </c:spPr>
          <c:invertIfNegative val="0"/>
          <c:cat>
            <c:strRef>
              <c:f>Survey_analsis!$D$28:$E$28</c:f>
              <c:strCache>
                <c:ptCount val="2"/>
                <c:pt idx="0">
                  <c:v>Bamako</c:v>
                </c:pt>
                <c:pt idx="1">
                  <c:v>Sikasso</c:v>
                </c:pt>
              </c:strCache>
            </c:strRef>
          </c:cat>
          <c:val>
            <c:numRef>
              <c:f>Survey_analsis!$D$29:$E$29</c:f>
              <c:numCache>
                <c:formatCode>0%</c:formatCode>
                <c:ptCount val="2"/>
                <c:pt idx="0">
                  <c:v>5.7220708446866483E-2</c:v>
                </c:pt>
                <c:pt idx="1">
                  <c:v>0.12598425196850394</c:v>
                </c:pt>
              </c:numCache>
            </c:numRef>
          </c:val>
          <c:extLst>
            <c:ext xmlns:c16="http://schemas.microsoft.com/office/drawing/2014/chart" uri="{C3380CC4-5D6E-409C-BE32-E72D297353CC}">
              <c16:uniqueId val="{00000000-B5CF-4CA8-B7BA-03615010D969}"/>
            </c:ext>
          </c:extLst>
        </c:ser>
        <c:ser>
          <c:idx val="1"/>
          <c:order val="1"/>
          <c:tx>
            <c:strRef>
              <c:f>Survey_analsis!$A$30</c:f>
              <c:strCache>
                <c:ptCount val="1"/>
                <c:pt idx="0">
                  <c:v>Good</c:v>
                </c:pt>
              </c:strCache>
            </c:strRef>
          </c:tx>
          <c:spPr>
            <a:solidFill>
              <a:schemeClr val="accent6">
                <a:lumMod val="75000"/>
              </a:schemeClr>
            </a:solidFill>
            <a:ln>
              <a:solidFill>
                <a:sysClr val="windowText" lastClr="000000"/>
              </a:solidFill>
            </a:ln>
            <a:effectLst/>
          </c:spPr>
          <c:invertIfNegative val="0"/>
          <c:cat>
            <c:strRef>
              <c:f>Survey_analsis!$D$28:$E$28</c:f>
              <c:strCache>
                <c:ptCount val="2"/>
                <c:pt idx="0">
                  <c:v>Bamako</c:v>
                </c:pt>
                <c:pt idx="1">
                  <c:v>Sikasso</c:v>
                </c:pt>
              </c:strCache>
            </c:strRef>
          </c:cat>
          <c:val>
            <c:numRef>
              <c:f>Survey_analsis!$D$30:$E$30</c:f>
              <c:numCache>
                <c:formatCode>0%</c:formatCode>
                <c:ptCount val="2"/>
                <c:pt idx="0">
                  <c:v>0.41689373297002724</c:v>
                </c:pt>
                <c:pt idx="1">
                  <c:v>0.72440944881889768</c:v>
                </c:pt>
              </c:numCache>
            </c:numRef>
          </c:val>
          <c:extLst>
            <c:ext xmlns:c16="http://schemas.microsoft.com/office/drawing/2014/chart" uri="{C3380CC4-5D6E-409C-BE32-E72D297353CC}">
              <c16:uniqueId val="{00000001-B5CF-4CA8-B7BA-03615010D969}"/>
            </c:ext>
          </c:extLst>
        </c:ser>
        <c:ser>
          <c:idx val="2"/>
          <c:order val="2"/>
          <c:tx>
            <c:strRef>
              <c:f>Survey_analsis!$A$31</c:f>
              <c:strCache>
                <c:ptCount val="1"/>
                <c:pt idx="0">
                  <c:v>Moderate</c:v>
                </c:pt>
              </c:strCache>
            </c:strRef>
          </c:tx>
          <c:spPr>
            <a:solidFill>
              <a:schemeClr val="accent6">
                <a:lumMod val="60000"/>
                <a:lumOff val="40000"/>
              </a:schemeClr>
            </a:solidFill>
            <a:ln>
              <a:solidFill>
                <a:sysClr val="windowText" lastClr="000000"/>
              </a:solidFill>
            </a:ln>
            <a:effectLst/>
          </c:spPr>
          <c:invertIfNegative val="0"/>
          <c:cat>
            <c:strRef>
              <c:f>Survey_analsis!$D$28:$E$28</c:f>
              <c:strCache>
                <c:ptCount val="2"/>
                <c:pt idx="0">
                  <c:v>Bamako</c:v>
                </c:pt>
                <c:pt idx="1">
                  <c:v>Sikasso</c:v>
                </c:pt>
              </c:strCache>
            </c:strRef>
          </c:cat>
          <c:val>
            <c:numRef>
              <c:f>Survey_analsis!$D$31:$E$31</c:f>
              <c:numCache>
                <c:formatCode>0%</c:formatCode>
                <c:ptCount val="2"/>
                <c:pt idx="0">
                  <c:v>0.42234332425068122</c:v>
                </c:pt>
                <c:pt idx="1">
                  <c:v>0.12598425196850394</c:v>
                </c:pt>
              </c:numCache>
            </c:numRef>
          </c:val>
          <c:extLst>
            <c:ext xmlns:c16="http://schemas.microsoft.com/office/drawing/2014/chart" uri="{C3380CC4-5D6E-409C-BE32-E72D297353CC}">
              <c16:uniqueId val="{00000002-B5CF-4CA8-B7BA-03615010D969}"/>
            </c:ext>
          </c:extLst>
        </c:ser>
        <c:ser>
          <c:idx val="3"/>
          <c:order val="3"/>
          <c:tx>
            <c:strRef>
              <c:f>Survey_analsis!$A$32</c:f>
              <c:strCache>
                <c:ptCount val="1"/>
                <c:pt idx="0">
                  <c:v>Poor</c:v>
                </c:pt>
              </c:strCache>
            </c:strRef>
          </c:tx>
          <c:spPr>
            <a:solidFill>
              <a:schemeClr val="accent4">
                <a:lumMod val="40000"/>
                <a:lumOff val="60000"/>
              </a:schemeClr>
            </a:solidFill>
            <a:ln>
              <a:solidFill>
                <a:sysClr val="windowText" lastClr="000000"/>
              </a:solidFill>
            </a:ln>
            <a:effectLst/>
          </c:spPr>
          <c:invertIfNegative val="0"/>
          <c:cat>
            <c:strRef>
              <c:f>Survey_analsis!$D$28:$E$28</c:f>
              <c:strCache>
                <c:ptCount val="2"/>
                <c:pt idx="0">
                  <c:v>Bamako</c:v>
                </c:pt>
                <c:pt idx="1">
                  <c:v>Sikasso</c:v>
                </c:pt>
              </c:strCache>
            </c:strRef>
          </c:cat>
          <c:val>
            <c:numRef>
              <c:f>Survey_analsis!$D$32:$E$32</c:f>
              <c:numCache>
                <c:formatCode>0%</c:formatCode>
                <c:ptCount val="2"/>
                <c:pt idx="0">
                  <c:v>7.6294277929155316E-2</c:v>
                </c:pt>
                <c:pt idx="1">
                  <c:v>2.3622047244094488E-2</c:v>
                </c:pt>
              </c:numCache>
            </c:numRef>
          </c:val>
          <c:extLst>
            <c:ext xmlns:c16="http://schemas.microsoft.com/office/drawing/2014/chart" uri="{C3380CC4-5D6E-409C-BE32-E72D297353CC}">
              <c16:uniqueId val="{00000003-B5CF-4CA8-B7BA-03615010D969}"/>
            </c:ext>
          </c:extLst>
        </c:ser>
        <c:dLbls>
          <c:showLegendKey val="0"/>
          <c:showVal val="0"/>
          <c:showCatName val="0"/>
          <c:showSerName val="0"/>
          <c:showPercent val="0"/>
          <c:showBubbleSize val="0"/>
        </c:dLbls>
        <c:gapWidth val="150"/>
        <c:axId val="843436432"/>
        <c:axId val="843438064"/>
      </c:barChart>
      <c:valAx>
        <c:axId val="843438064"/>
        <c:scaling>
          <c:orientation val="minMax"/>
        </c:scaling>
        <c:delete val="0"/>
        <c:axPos val="l"/>
        <c:majorGridlines>
          <c:spPr>
            <a:ln w="6345" cap="flat" cmpd="sng" algn="ctr">
              <a:solidFill>
                <a:srgbClr val="B3B3B3"/>
              </a:solidFill>
              <a:prstDash val="solid"/>
              <a:round/>
            </a:ln>
            <a:effectLst/>
          </c:spPr>
        </c:majorGridlines>
        <c:title>
          <c:tx>
            <c:rich>
              <a:bodyPr rot="-5400000" spcFirstLastPara="1" vertOverflow="ellipsis" vert="horz" wrap="square" anchor="ctr" anchorCtr="1"/>
              <a:lstStyle/>
              <a:p>
                <a:pPr>
                  <a:defRPr lang="de-DE" sz="1400" b="0" i="0" u="none" strike="noStrike" kern="1200" baseline="0">
                    <a:solidFill>
                      <a:srgbClr val="000000"/>
                    </a:solidFill>
                    <a:latin typeface="Palatino Linotype" panose="02040502050505030304" pitchFamily="18" charset="0"/>
                    <a:ea typeface="+mn-ea"/>
                    <a:cs typeface="+mn-cs"/>
                  </a:defRPr>
                </a:pPr>
                <a:r>
                  <a:rPr lang="de-DE" sz="1400"/>
                  <a:t>Share of the respondents per city</a:t>
                </a:r>
              </a:p>
            </c:rich>
          </c:tx>
          <c:layout>
            <c:manualLayout>
              <c:xMode val="edge"/>
              <c:yMode val="edge"/>
              <c:x val="1.8290910250801984E-2"/>
              <c:y val="0.11355044725202801"/>
            </c:manualLayout>
          </c:layout>
          <c:overlay val="0"/>
          <c:spPr>
            <a:noFill/>
            <a:ln>
              <a:noFill/>
            </a:ln>
            <a:effectLst/>
          </c:spPr>
          <c:txPr>
            <a:bodyPr rot="-5400000" spcFirstLastPara="1" vertOverflow="ellipsis" vert="horz" wrap="square" anchor="ctr" anchorCtr="1"/>
            <a:lstStyle/>
            <a:p>
              <a:pPr>
                <a:defRPr lang="de-DE" sz="1400" b="0" i="0" u="none" strike="noStrike" kern="1200" baseline="0">
                  <a:solidFill>
                    <a:srgbClr val="000000"/>
                  </a:solidFill>
                  <a:latin typeface="Palatino Linotype" panose="02040502050505030304" pitchFamily="18" charset="0"/>
                  <a:ea typeface="+mn-ea"/>
                  <a:cs typeface="+mn-cs"/>
                </a:defRPr>
              </a:pPr>
              <a:endParaRPr lang="fr-FR"/>
            </a:p>
          </c:txPr>
        </c:title>
        <c:numFmt formatCode="0%" sourceLinked="1"/>
        <c:majorTickMark val="none"/>
        <c:minorTickMark val="none"/>
        <c:tickLblPos val="nextTo"/>
        <c:spPr>
          <a:noFill/>
          <a:ln w="6345" cap="flat" cmpd="sng" algn="ctr">
            <a:solidFill>
              <a:srgbClr val="B3B3B3"/>
            </a:solidFill>
            <a:prstDash val="solid"/>
            <a:round/>
          </a:ln>
          <a:effectLst/>
        </c:spPr>
        <c:txPr>
          <a:bodyPr rot="-60000000" spcFirstLastPara="1" vertOverflow="ellipsis" vert="horz" wrap="square" anchor="ctr" anchorCtr="1"/>
          <a:lstStyle/>
          <a:p>
            <a:pPr>
              <a:defRPr lang="de-DE" sz="1200" b="0" i="0" u="none" strike="noStrike" kern="1200" baseline="0">
                <a:solidFill>
                  <a:srgbClr val="000000"/>
                </a:solidFill>
                <a:latin typeface="Palatino Linotype" panose="02040502050505030304" pitchFamily="18" charset="0"/>
                <a:ea typeface="+mn-ea"/>
                <a:cs typeface="+mn-cs"/>
              </a:defRPr>
            </a:pPr>
            <a:endParaRPr lang="fr-FR"/>
          </a:p>
        </c:txPr>
        <c:crossAx val="843436432"/>
        <c:crossesAt val="0"/>
        <c:crossBetween val="between"/>
      </c:valAx>
      <c:catAx>
        <c:axId val="843436432"/>
        <c:scaling>
          <c:orientation val="minMax"/>
        </c:scaling>
        <c:delete val="0"/>
        <c:axPos val="b"/>
        <c:majorGridlines>
          <c:spPr>
            <a:ln w="6345" cap="flat" cmpd="sng" algn="ctr">
              <a:solidFill>
                <a:srgbClr val="B3B3B3"/>
              </a:solidFill>
              <a:prstDash val="solid"/>
              <a:round/>
            </a:ln>
            <a:effectLst/>
          </c:spPr>
        </c:majorGridlines>
        <c:numFmt formatCode="General" sourceLinked="1"/>
        <c:majorTickMark val="none"/>
        <c:minorTickMark val="none"/>
        <c:tickLblPos val="nextTo"/>
        <c:spPr>
          <a:noFill/>
          <a:ln w="6345" cap="flat" cmpd="sng" algn="ctr">
            <a:solidFill>
              <a:srgbClr val="B3B3B3"/>
            </a:solidFill>
            <a:prstDash val="solid"/>
            <a:round/>
          </a:ln>
          <a:effectLst/>
        </c:spPr>
        <c:txPr>
          <a:bodyPr rot="-60000000" spcFirstLastPara="1" vertOverflow="ellipsis" vert="horz" wrap="square" anchor="ctr" anchorCtr="1"/>
          <a:lstStyle/>
          <a:p>
            <a:pPr>
              <a:defRPr lang="de-DE" sz="1800" b="0" i="0" u="none" strike="noStrike" kern="1200" baseline="0">
                <a:solidFill>
                  <a:srgbClr val="000000"/>
                </a:solidFill>
                <a:latin typeface="Palatino Linotype" panose="02040502050505030304" pitchFamily="18" charset="0"/>
                <a:ea typeface="+mn-ea"/>
                <a:cs typeface="+mn-cs"/>
              </a:defRPr>
            </a:pPr>
            <a:endParaRPr lang="fr-FR"/>
          </a:p>
        </c:txPr>
        <c:crossAx val="843438064"/>
        <c:crossesAt val="0"/>
        <c:auto val="1"/>
        <c:lblAlgn val="ctr"/>
        <c:lblOffset val="100"/>
        <c:noMultiLvlLbl val="0"/>
      </c:catAx>
      <c:spPr>
        <a:noFill/>
        <a:ln w="9528">
          <a:solidFill>
            <a:srgbClr val="B3B3B3"/>
          </a:solidFill>
          <a:prstDash val="solid"/>
        </a:ln>
        <a:effectLst/>
      </c:spPr>
    </c:plotArea>
    <c:legend>
      <c:legendPos val="r"/>
      <c:overlay val="0"/>
      <c:spPr>
        <a:noFill/>
        <a:ln>
          <a:noFill/>
        </a:ln>
        <a:effectLst/>
      </c:spPr>
      <c:txPr>
        <a:bodyPr rot="0" spcFirstLastPara="1" vertOverflow="ellipsis" vert="horz" wrap="square" anchor="ctr" anchorCtr="1"/>
        <a:lstStyle/>
        <a:p>
          <a:pPr>
            <a:defRPr lang="de-DE" sz="1200" b="0" i="0" u="none" strike="noStrike" kern="1200" baseline="0">
              <a:solidFill>
                <a:srgbClr val="000000"/>
              </a:solidFill>
              <a:latin typeface="Palatino Linotype" panose="02040502050505030304" pitchFamily="18" charset="0"/>
              <a:ea typeface="+mn-ea"/>
              <a:cs typeface="+mn-cs"/>
            </a:defRPr>
          </a:pPr>
          <a:endParaRPr lang="fr-FR"/>
        </a:p>
      </c:txPr>
    </c:legend>
    <c:plotVisOnly val="1"/>
    <c:dispBlanksAs val="gap"/>
    <c:showDLblsOverMax val="0"/>
  </c:chart>
  <c:spPr>
    <a:solidFill>
      <a:srgbClr val="FFFFFF"/>
    </a:solidFill>
    <a:ln w="6350" cap="flat" cmpd="sng" algn="ctr">
      <a:noFill/>
      <a:prstDash val="solid"/>
      <a:round/>
    </a:ln>
    <a:effectLst/>
  </c:spPr>
  <c:txPr>
    <a:bodyPr lIns="0" tIns="0" rIns="0" bIns="0"/>
    <a:lstStyle/>
    <a:p>
      <a:pPr marL="0" marR="0" indent="0" defTabSz="914400" fontAlgn="auto" hangingPunct="1">
        <a:lnSpc>
          <a:spcPct val="100000"/>
        </a:lnSpc>
        <a:spcBef>
          <a:spcPts val="0"/>
        </a:spcBef>
        <a:spcAft>
          <a:spcPts val="0"/>
        </a:spcAft>
        <a:tabLst/>
        <a:defRPr lang="de-DE" sz="900" b="0" i="0" u="none" strike="noStrike" kern="1200" baseline="0">
          <a:solidFill>
            <a:srgbClr val="000000"/>
          </a:solidFill>
          <a:latin typeface="Palatino Linotype" panose="02040502050505030304" pitchFamily="18" charset="0"/>
        </a:defRPr>
      </a:pPr>
      <a:endParaRPr lang="fr-FR"/>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900" b="1"/>
            </a:pPr>
            <a:r>
              <a:rPr lang="en-US"/>
              <a:t>Years / T max</a:t>
            </a:r>
          </a:p>
        </c:rich>
      </c:tx>
      <c:layout>
        <c:manualLayout>
          <c:xMode val="edge"/>
          <c:yMode val="edge"/>
          <c:x val="0.38078918628309977"/>
          <c:y val="1.8768482151961651E-2"/>
        </c:manualLayout>
      </c:layout>
      <c:overlay val="0"/>
    </c:title>
    <c:autoTitleDeleted val="0"/>
    <c:plotArea>
      <c:layout/>
      <c:scatterChart>
        <c:scatterStyle val="lineMarker"/>
        <c:varyColors val="0"/>
        <c:ser>
          <c:idx val="0"/>
          <c:order val="0"/>
          <c:tx>
            <c:v>T max</c:v>
          </c:tx>
          <c:spPr>
            <a:ln w="12700">
              <a:solidFill>
                <a:srgbClr val="4472C4"/>
              </a:solidFill>
              <a:prstDash val="solid"/>
            </a:ln>
            <a:effectLst/>
          </c:spPr>
          <c:marker>
            <c:symbol val="circle"/>
            <c:size val="3"/>
          </c:marker>
          <c:trendline>
            <c:spPr>
              <a:ln>
                <a:solidFill>
                  <a:srgbClr val="FF0000"/>
                </a:solidFill>
              </a:ln>
            </c:spPr>
            <c:trendlineType val="linear"/>
            <c:dispRSqr val="1"/>
            <c:dispEq val="1"/>
            <c:trendlineLbl>
              <c:layout>
                <c:manualLayout>
                  <c:x val="0.18209198758817396"/>
                  <c:y val="-0.56581308440688127"/>
                </c:manualLayout>
              </c:layout>
              <c:numFmt formatCode="General" sourceLinked="0"/>
              <c:txPr>
                <a:bodyPr/>
                <a:lstStyle/>
                <a:p>
                  <a:pPr>
                    <a:defRPr sz="1200" b="1"/>
                  </a:pPr>
                  <a:endParaRPr lang="fr-FR"/>
                </a:p>
              </c:txPr>
            </c:trendlineLbl>
          </c:trendline>
          <c:xVal>
            <c:numRef>
              <c:f>'[MK_Bko_Ville_mars 2022.xls]Mann-Kendall trend tests1_HID'!$A$2:$A$31</c:f>
              <c:numCache>
                <c:formatCode>General</c:formatCode>
                <c:ptCount val="30"/>
                <c:pt idx="0">
                  <c:v>1991</c:v>
                </c:pt>
                <c:pt idx="1">
                  <c:v>1992</c:v>
                </c:pt>
                <c:pt idx="2">
                  <c:v>1993</c:v>
                </c:pt>
                <c:pt idx="3">
                  <c:v>1994</c:v>
                </c:pt>
                <c:pt idx="4">
                  <c:v>1995</c:v>
                </c:pt>
                <c:pt idx="5">
                  <c:v>1996</c:v>
                </c:pt>
                <c:pt idx="6">
                  <c:v>1997</c:v>
                </c:pt>
                <c:pt idx="7">
                  <c:v>1998</c:v>
                </c:pt>
                <c:pt idx="8">
                  <c:v>1999</c:v>
                </c:pt>
                <c:pt idx="9">
                  <c:v>2000</c:v>
                </c:pt>
                <c:pt idx="10">
                  <c:v>2001</c:v>
                </c:pt>
                <c:pt idx="11">
                  <c:v>2002</c:v>
                </c:pt>
                <c:pt idx="12">
                  <c:v>2003</c:v>
                </c:pt>
                <c:pt idx="13">
                  <c:v>2004</c:v>
                </c:pt>
                <c:pt idx="14">
                  <c:v>2005</c:v>
                </c:pt>
                <c:pt idx="15">
                  <c:v>2006</c:v>
                </c:pt>
                <c:pt idx="16">
                  <c:v>2007</c:v>
                </c:pt>
                <c:pt idx="17">
                  <c:v>2008</c:v>
                </c:pt>
                <c:pt idx="18">
                  <c:v>2009</c:v>
                </c:pt>
                <c:pt idx="19">
                  <c:v>2010</c:v>
                </c:pt>
                <c:pt idx="20">
                  <c:v>2011</c:v>
                </c:pt>
                <c:pt idx="21">
                  <c:v>2012</c:v>
                </c:pt>
                <c:pt idx="22">
                  <c:v>2013</c:v>
                </c:pt>
                <c:pt idx="23">
                  <c:v>2014</c:v>
                </c:pt>
                <c:pt idx="24">
                  <c:v>2015</c:v>
                </c:pt>
                <c:pt idx="25">
                  <c:v>2016</c:v>
                </c:pt>
                <c:pt idx="26">
                  <c:v>2017</c:v>
                </c:pt>
                <c:pt idx="27">
                  <c:v>2018</c:v>
                </c:pt>
                <c:pt idx="28">
                  <c:v>2019</c:v>
                </c:pt>
                <c:pt idx="29">
                  <c:v>2020</c:v>
                </c:pt>
              </c:numCache>
            </c:numRef>
          </c:xVal>
          <c:yVal>
            <c:numRef>
              <c:f>'[MK_Bko_Ville_mars 2022.xls]Mann-Kendall trend tests1_HID'!$B$2:$B$31</c:f>
              <c:numCache>
                <c:formatCode>0</c:formatCode>
                <c:ptCount val="30"/>
                <c:pt idx="0">
                  <c:v>35.954166666666673</c:v>
                </c:pt>
                <c:pt idx="1">
                  <c:v>35.108333333333334</c:v>
                </c:pt>
                <c:pt idx="2">
                  <c:v>35.816666666666663</c:v>
                </c:pt>
                <c:pt idx="3">
                  <c:v>34.983333333333327</c:v>
                </c:pt>
                <c:pt idx="4">
                  <c:v>35.677083333333336</c:v>
                </c:pt>
                <c:pt idx="5">
                  <c:v>36.341666666666661</c:v>
                </c:pt>
                <c:pt idx="6">
                  <c:v>35.774999999999999</c:v>
                </c:pt>
                <c:pt idx="7">
                  <c:v>36.550000000000004</c:v>
                </c:pt>
                <c:pt idx="8">
                  <c:v>34.658333333333339</c:v>
                </c:pt>
                <c:pt idx="9">
                  <c:v>35.466666666666669</c:v>
                </c:pt>
                <c:pt idx="10">
                  <c:v>35.841666666666661</c:v>
                </c:pt>
                <c:pt idx="11">
                  <c:v>36.408333333333339</c:v>
                </c:pt>
                <c:pt idx="12">
                  <c:v>35.68333333333333</c:v>
                </c:pt>
                <c:pt idx="13">
                  <c:v>35.589062499999997</c:v>
                </c:pt>
                <c:pt idx="14">
                  <c:v>36.180208333333333</c:v>
                </c:pt>
                <c:pt idx="15">
                  <c:v>35.35</c:v>
                </c:pt>
                <c:pt idx="16">
                  <c:v>36.575000000000003</c:v>
                </c:pt>
                <c:pt idx="17">
                  <c:v>34.842708333333327</c:v>
                </c:pt>
                <c:pt idx="18">
                  <c:v>39.202604166666667</c:v>
                </c:pt>
                <c:pt idx="19">
                  <c:v>38.041666666666671</c:v>
                </c:pt>
                <c:pt idx="20">
                  <c:v>36.231249999999996</c:v>
                </c:pt>
                <c:pt idx="21">
                  <c:v>35.4</c:v>
                </c:pt>
                <c:pt idx="22">
                  <c:v>37.322916666666664</c:v>
                </c:pt>
                <c:pt idx="23">
                  <c:v>35.908333333333339</c:v>
                </c:pt>
                <c:pt idx="24">
                  <c:v>35.699999999999996</c:v>
                </c:pt>
                <c:pt idx="25">
                  <c:v>35.341666666666669</c:v>
                </c:pt>
                <c:pt idx="26">
                  <c:v>35.4</c:v>
                </c:pt>
                <c:pt idx="27">
                  <c:v>35.008333333333333</c:v>
                </c:pt>
                <c:pt idx="28">
                  <c:v>34.633333333333333</c:v>
                </c:pt>
                <c:pt idx="29">
                  <c:v>34.327272727272735</c:v>
                </c:pt>
              </c:numCache>
            </c:numRef>
          </c:yVal>
          <c:smooth val="0"/>
          <c:extLst>
            <c:ext xmlns:c16="http://schemas.microsoft.com/office/drawing/2014/chart" uri="{C3380CC4-5D6E-409C-BE32-E72D297353CC}">
              <c16:uniqueId val="{00000000-9226-43B5-8A8E-D8AB9005F04A}"/>
            </c:ext>
          </c:extLst>
        </c:ser>
        <c:dLbls>
          <c:showLegendKey val="0"/>
          <c:showVal val="0"/>
          <c:showCatName val="0"/>
          <c:showSerName val="0"/>
          <c:showPercent val="0"/>
          <c:showBubbleSize val="0"/>
        </c:dLbls>
        <c:axId val="878392848"/>
        <c:axId val="878390672"/>
      </c:scatterChart>
      <c:valAx>
        <c:axId val="878392848"/>
        <c:scaling>
          <c:orientation val="minMax"/>
          <c:max val="2025"/>
          <c:min val="1990"/>
        </c:scaling>
        <c:delete val="0"/>
        <c:axPos val="b"/>
        <c:title>
          <c:tx>
            <c:rich>
              <a:bodyPr/>
              <a:lstStyle/>
              <a:p>
                <a:pPr>
                  <a:defRPr sz="800" b="1"/>
                </a:pPr>
                <a:r>
                  <a:rPr lang="en-US"/>
                  <a:t>Years</a:t>
                </a:r>
              </a:p>
            </c:rich>
          </c:tx>
          <c:overlay val="0"/>
        </c:title>
        <c:numFmt formatCode="General" sourceLinked="0"/>
        <c:majorTickMark val="cross"/>
        <c:minorTickMark val="none"/>
        <c:tickLblPos val="nextTo"/>
        <c:txPr>
          <a:bodyPr/>
          <a:lstStyle/>
          <a:p>
            <a:pPr>
              <a:defRPr sz="700"/>
            </a:pPr>
            <a:endParaRPr lang="fr-FR"/>
          </a:p>
        </c:txPr>
        <c:crossAx val="878390672"/>
        <c:crosses val="autoZero"/>
        <c:crossBetween val="midCat"/>
      </c:valAx>
      <c:valAx>
        <c:axId val="878390672"/>
        <c:scaling>
          <c:orientation val="minMax"/>
          <c:max val="40"/>
          <c:min val="34"/>
        </c:scaling>
        <c:delete val="0"/>
        <c:axPos val="l"/>
        <c:title>
          <c:tx>
            <c:rich>
              <a:bodyPr/>
              <a:lstStyle/>
              <a:p>
                <a:pPr>
                  <a:defRPr sz="800" b="1"/>
                </a:pPr>
                <a:r>
                  <a:rPr lang="en-US"/>
                  <a:t>T max</a:t>
                </a:r>
              </a:p>
            </c:rich>
          </c:tx>
          <c:overlay val="0"/>
        </c:title>
        <c:numFmt formatCode="General" sourceLinked="0"/>
        <c:majorTickMark val="cross"/>
        <c:minorTickMark val="none"/>
        <c:tickLblPos val="nextTo"/>
        <c:txPr>
          <a:bodyPr/>
          <a:lstStyle/>
          <a:p>
            <a:pPr>
              <a:defRPr sz="700"/>
            </a:pPr>
            <a:endParaRPr lang="fr-FR"/>
          </a:p>
        </c:txPr>
        <c:crossAx val="878392848"/>
        <c:crosses val="autoZero"/>
        <c:crossBetween val="midCat"/>
      </c:valAx>
      <c:spPr>
        <a:ln>
          <a:solidFill>
            <a:srgbClr val="808080"/>
          </a:solidFill>
          <a:prstDash val="solid"/>
        </a:ln>
      </c:spPr>
    </c:plotArea>
    <c:plotVisOnly val="1"/>
    <c:dispBlanksAs val="gap"/>
    <c:showDLblsOverMax val="0"/>
  </c:chart>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900" b="1"/>
            </a:pPr>
            <a:r>
              <a:rPr lang="en-US"/>
              <a:t>Years / Rain</a:t>
            </a:r>
          </a:p>
        </c:rich>
      </c:tx>
      <c:overlay val="0"/>
    </c:title>
    <c:autoTitleDeleted val="0"/>
    <c:plotArea>
      <c:layout/>
      <c:scatterChart>
        <c:scatterStyle val="lineMarker"/>
        <c:varyColors val="0"/>
        <c:ser>
          <c:idx val="0"/>
          <c:order val="0"/>
          <c:tx>
            <c:v>Rain</c:v>
          </c:tx>
          <c:spPr>
            <a:ln w="12700">
              <a:solidFill>
                <a:srgbClr val="4472C4"/>
              </a:solidFill>
              <a:prstDash val="solid"/>
            </a:ln>
            <a:effectLst/>
          </c:spPr>
          <c:marker>
            <c:symbol val="circle"/>
            <c:size val="3"/>
          </c:marker>
          <c:trendline>
            <c:spPr>
              <a:ln>
                <a:solidFill>
                  <a:srgbClr val="FF0000"/>
                </a:solidFill>
              </a:ln>
            </c:spPr>
            <c:trendlineType val="linear"/>
            <c:dispRSqr val="1"/>
            <c:dispEq val="1"/>
            <c:trendlineLbl>
              <c:layout>
                <c:manualLayout>
                  <c:x val="0.1502229308200011"/>
                  <c:y val="-0.35215789405661874"/>
                </c:manualLayout>
              </c:layout>
              <c:numFmt formatCode="General" sourceLinked="0"/>
              <c:txPr>
                <a:bodyPr/>
                <a:lstStyle/>
                <a:p>
                  <a:pPr>
                    <a:defRPr sz="1200" b="1"/>
                  </a:pPr>
                  <a:endParaRPr lang="fr-FR"/>
                </a:p>
              </c:txPr>
            </c:trendlineLbl>
          </c:trendline>
          <c:xVal>
            <c:numRef>
              <c:f>'[MK_Sikasso_mars 2022.xls]Mann-Kendall trend tests_HID'!$A$2:$A$31</c:f>
              <c:numCache>
                <c:formatCode>General</c:formatCode>
                <c:ptCount val="30"/>
                <c:pt idx="0">
                  <c:v>1991</c:v>
                </c:pt>
                <c:pt idx="1">
                  <c:v>1992</c:v>
                </c:pt>
                <c:pt idx="2">
                  <c:v>1993</c:v>
                </c:pt>
                <c:pt idx="3">
                  <c:v>1994</c:v>
                </c:pt>
                <c:pt idx="4">
                  <c:v>1995</c:v>
                </c:pt>
                <c:pt idx="5">
                  <c:v>1996</c:v>
                </c:pt>
                <c:pt idx="6">
                  <c:v>1997</c:v>
                </c:pt>
                <c:pt idx="7">
                  <c:v>1998</c:v>
                </c:pt>
                <c:pt idx="8">
                  <c:v>1999</c:v>
                </c:pt>
                <c:pt idx="9">
                  <c:v>2000</c:v>
                </c:pt>
                <c:pt idx="10">
                  <c:v>2001</c:v>
                </c:pt>
                <c:pt idx="11">
                  <c:v>2002</c:v>
                </c:pt>
                <c:pt idx="12">
                  <c:v>2003</c:v>
                </c:pt>
                <c:pt idx="13">
                  <c:v>2004</c:v>
                </c:pt>
                <c:pt idx="14">
                  <c:v>2005</c:v>
                </c:pt>
                <c:pt idx="15">
                  <c:v>2006</c:v>
                </c:pt>
                <c:pt idx="16">
                  <c:v>2007</c:v>
                </c:pt>
                <c:pt idx="17">
                  <c:v>2008</c:v>
                </c:pt>
                <c:pt idx="18">
                  <c:v>2009</c:v>
                </c:pt>
                <c:pt idx="19">
                  <c:v>2010</c:v>
                </c:pt>
                <c:pt idx="20">
                  <c:v>2011</c:v>
                </c:pt>
                <c:pt idx="21">
                  <c:v>2012</c:v>
                </c:pt>
                <c:pt idx="22">
                  <c:v>2013</c:v>
                </c:pt>
                <c:pt idx="23">
                  <c:v>2014</c:v>
                </c:pt>
                <c:pt idx="24">
                  <c:v>2015</c:v>
                </c:pt>
                <c:pt idx="25">
                  <c:v>2016</c:v>
                </c:pt>
                <c:pt idx="26">
                  <c:v>2017</c:v>
                </c:pt>
                <c:pt idx="27">
                  <c:v>2018</c:v>
                </c:pt>
                <c:pt idx="28">
                  <c:v>2019</c:v>
                </c:pt>
                <c:pt idx="29">
                  <c:v>2020</c:v>
                </c:pt>
              </c:numCache>
            </c:numRef>
          </c:xVal>
          <c:yVal>
            <c:numRef>
              <c:f>'[MK_Sikasso_mars 2022.xls]Mann-Kendall trend tests_HID'!$B$2:$B$31</c:f>
              <c:numCache>
                <c:formatCode>0</c:formatCode>
                <c:ptCount val="30"/>
                <c:pt idx="0">
                  <c:v>1371.9</c:v>
                </c:pt>
                <c:pt idx="1">
                  <c:v>1381.7</c:v>
                </c:pt>
                <c:pt idx="2">
                  <c:v>1148.4999999999998</c:v>
                </c:pt>
                <c:pt idx="3">
                  <c:v>1268.8999999999999</c:v>
                </c:pt>
                <c:pt idx="4">
                  <c:v>1014.1</c:v>
                </c:pt>
                <c:pt idx="5">
                  <c:v>882.30000000000007</c:v>
                </c:pt>
                <c:pt idx="6">
                  <c:v>1103.3</c:v>
                </c:pt>
                <c:pt idx="7">
                  <c:v>1422.8</c:v>
                </c:pt>
                <c:pt idx="8">
                  <c:v>1122.7</c:v>
                </c:pt>
                <c:pt idx="9">
                  <c:v>1092.2</c:v>
                </c:pt>
                <c:pt idx="10">
                  <c:v>1106.0999999999999</c:v>
                </c:pt>
                <c:pt idx="11">
                  <c:v>847.80000000000007</c:v>
                </c:pt>
                <c:pt idx="12">
                  <c:v>1241.7</c:v>
                </c:pt>
                <c:pt idx="13">
                  <c:v>1299.2</c:v>
                </c:pt>
                <c:pt idx="14">
                  <c:v>1078.2</c:v>
                </c:pt>
                <c:pt idx="15">
                  <c:v>1143.1000000000001</c:v>
                </c:pt>
                <c:pt idx="16">
                  <c:v>1345.3000000000002</c:v>
                </c:pt>
                <c:pt idx="17">
                  <c:v>946.90000000000009</c:v>
                </c:pt>
                <c:pt idx="18">
                  <c:v>1178.2</c:v>
                </c:pt>
                <c:pt idx="19">
                  <c:v>1259.8</c:v>
                </c:pt>
                <c:pt idx="20">
                  <c:v>1179.3000000000002</c:v>
                </c:pt>
                <c:pt idx="21">
                  <c:v>1273.4000000000003</c:v>
                </c:pt>
                <c:pt idx="22">
                  <c:v>1262.7</c:v>
                </c:pt>
                <c:pt idx="23">
                  <c:v>1396</c:v>
                </c:pt>
                <c:pt idx="24">
                  <c:v>1021.9000000000002</c:v>
                </c:pt>
                <c:pt idx="25">
                  <c:v>1552.8</c:v>
                </c:pt>
                <c:pt idx="26">
                  <c:v>1184.0999999999999</c:v>
                </c:pt>
                <c:pt idx="27">
                  <c:v>1687.8999999999999</c:v>
                </c:pt>
                <c:pt idx="28">
                  <c:v>1213.8000000000002</c:v>
                </c:pt>
                <c:pt idx="29">
                  <c:v>1190.2000000000003</c:v>
                </c:pt>
              </c:numCache>
            </c:numRef>
          </c:yVal>
          <c:smooth val="0"/>
          <c:extLst>
            <c:ext xmlns:c16="http://schemas.microsoft.com/office/drawing/2014/chart" uri="{C3380CC4-5D6E-409C-BE32-E72D297353CC}">
              <c16:uniqueId val="{00000001-3E6A-4249-8267-B91A2DBB59D8}"/>
            </c:ext>
          </c:extLst>
        </c:ser>
        <c:dLbls>
          <c:showLegendKey val="0"/>
          <c:showVal val="0"/>
          <c:showCatName val="0"/>
          <c:showSerName val="0"/>
          <c:showPercent val="0"/>
          <c:showBubbleSize val="0"/>
        </c:dLbls>
        <c:axId val="878401008"/>
        <c:axId val="878393936"/>
      </c:scatterChart>
      <c:valAx>
        <c:axId val="878401008"/>
        <c:scaling>
          <c:orientation val="minMax"/>
          <c:max val="2025"/>
          <c:min val="1990"/>
        </c:scaling>
        <c:delete val="0"/>
        <c:axPos val="b"/>
        <c:title>
          <c:tx>
            <c:rich>
              <a:bodyPr/>
              <a:lstStyle/>
              <a:p>
                <a:pPr>
                  <a:defRPr sz="800" b="1"/>
                </a:pPr>
                <a:r>
                  <a:rPr lang="en-US"/>
                  <a:t>Years</a:t>
                </a:r>
              </a:p>
            </c:rich>
          </c:tx>
          <c:overlay val="0"/>
        </c:title>
        <c:numFmt formatCode="General" sourceLinked="0"/>
        <c:majorTickMark val="cross"/>
        <c:minorTickMark val="none"/>
        <c:tickLblPos val="nextTo"/>
        <c:txPr>
          <a:bodyPr/>
          <a:lstStyle/>
          <a:p>
            <a:pPr>
              <a:defRPr sz="700"/>
            </a:pPr>
            <a:endParaRPr lang="fr-FR"/>
          </a:p>
        </c:txPr>
        <c:crossAx val="878393936"/>
        <c:crosses val="autoZero"/>
        <c:crossBetween val="midCat"/>
      </c:valAx>
      <c:valAx>
        <c:axId val="878393936"/>
        <c:scaling>
          <c:orientation val="minMax"/>
          <c:max val="1700"/>
          <c:min val="800"/>
        </c:scaling>
        <c:delete val="0"/>
        <c:axPos val="l"/>
        <c:title>
          <c:tx>
            <c:rich>
              <a:bodyPr/>
              <a:lstStyle/>
              <a:p>
                <a:pPr>
                  <a:defRPr sz="800" b="1"/>
                </a:pPr>
                <a:r>
                  <a:rPr lang="en-US"/>
                  <a:t>Rain</a:t>
                </a:r>
              </a:p>
            </c:rich>
          </c:tx>
          <c:overlay val="0"/>
        </c:title>
        <c:numFmt formatCode="General" sourceLinked="0"/>
        <c:majorTickMark val="cross"/>
        <c:minorTickMark val="none"/>
        <c:tickLblPos val="nextTo"/>
        <c:txPr>
          <a:bodyPr/>
          <a:lstStyle/>
          <a:p>
            <a:pPr>
              <a:defRPr sz="700"/>
            </a:pPr>
            <a:endParaRPr lang="fr-FR"/>
          </a:p>
        </c:txPr>
        <c:crossAx val="878401008"/>
        <c:crosses val="autoZero"/>
        <c:crossBetween val="midCat"/>
      </c:valAx>
      <c:spPr>
        <a:ln>
          <a:solidFill>
            <a:srgbClr val="808080"/>
          </a:solidFill>
          <a:prstDash val="solid"/>
        </a:ln>
      </c:spPr>
    </c:plotArea>
    <c:plotVisOnly val="1"/>
    <c:dispBlanksAs val="gap"/>
    <c:showDLblsOverMax val="0"/>
  </c:chart>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900" b="1"/>
            </a:pPr>
            <a:r>
              <a:rPr lang="en-US"/>
              <a:t>Years / Tmin</a:t>
            </a:r>
          </a:p>
        </c:rich>
      </c:tx>
      <c:overlay val="0"/>
    </c:title>
    <c:autoTitleDeleted val="0"/>
    <c:plotArea>
      <c:layout/>
      <c:scatterChart>
        <c:scatterStyle val="lineMarker"/>
        <c:varyColors val="0"/>
        <c:ser>
          <c:idx val="0"/>
          <c:order val="0"/>
          <c:tx>
            <c:v>Tmin</c:v>
          </c:tx>
          <c:spPr>
            <a:ln w="12700">
              <a:solidFill>
                <a:srgbClr val="4472C4"/>
              </a:solidFill>
              <a:prstDash val="solid"/>
            </a:ln>
            <a:effectLst/>
          </c:spPr>
          <c:marker>
            <c:symbol val="circle"/>
            <c:size val="3"/>
          </c:marker>
          <c:trendline>
            <c:spPr>
              <a:ln>
                <a:solidFill>
                  <a:srgbClr val="FF0000"/>
                </a:solidFill>
              </a:ln>
            </c:spPr>
            <c:trendlineType val="linear"/>
            <c:dispRSqr val="1"/>
            <c:dispEq val="1"/>
            <c:trendlineLbl>
              <c:layout>
                <c:manualLayout>
                  <c:x val="0.1447013941340666"/>
                  <c:y val="-0.22993080194553445"/>
                </c:manualLayout>
              </c:layout>
              <c:numFmt formatCode="General" sourceLinked="0"/>
              <c:txPr>
                <a:bodyPr/>
                <a:lstStyle/>
                <a:p>
                  <a:pPr>
                    <a:defRPr sz="1200" b="1"/>
                  </a:pPr>
                  <a:endParaRPr lang="fr-FR"/>
                </a:p>
              </c:txPr>
            </c:trendlineLbl>
          </c:trendline>
          <c:xVal>
            <c:numRef>
              <c:f>'[MK_Sikasso_mars 2022.xls]Mann-Kendall trend tests2_HID'!$A$2:$A$31</c:f>
              <c:numCache>
                <c:formatCode>General</c:formatCode>
                <c:ptCount val="30"/>
                <c:pt idx="0">
                  <c:v>1991</c:v>
                </c:pt>
                <c:pt idx="1">
                  <c:v>1992</c:v>
                </c:pt>
                <c:pt idx="2">
                  <c:v>1993</c:v>
                </c:pt>
                <c:pt idx="3">
                  <c:v>1994</c:v>
                </c:pt>
                <c:pt idx="4">
                  <c:v>1995</c:v>
                </c:pt>
                <c:pt idx="5">
                  <c:v>1996</c:v>
                </c:pt>
                <c:pt idx="6">
                  <c:v>1997</c:v>
                </c:pt>
                <c:pt idx="7">
                  <c:v>1998</c:v>
                </c:pt>
                <c:pt idx="8">
                  <c:v>1999</c:v>
                </c:pt>
                <c:pt idx="9">
                  <c:v>2000</c:v>
                </c:pt>
                <c:pt idx="10">
                  <c:v>2001</c:v>
                </c:pt>
                <c:pt idx="11">
                  <c:v>2002</c:v>
                </c:pt>
                <c:pt idx="12">
                  <c:v>2003</c:v>
                </c:pt>
                <c:pt idx="13">
                  <c:v>2004</c:v>
                </c:pt>
                <c:pt idx="14">
                  <c:v>2005</c:v>
                </c:pt>
                <c:pt idx="15">
                  <c:v>2006</c:v>
                </c:pt>
                <c:pt idx="16">
                  <c:v>2007</c:v>
                </c:pt>
                <c:pt idx="17">
                  <c:v>2008</c:v>
                </c:pt>
                <c:pt idx="18">
                  <c:v>2009</c:v>
                </c:pt>
                <c:pt idx="19">
                  <c:v>2010</c:v>
                </c:pt>
                <c:pt idx="20">
                  <c:v>2011</c:v>
                </c:pt>
                <c:pt idx="21">
                  <c:v>2012</c:v>
                </c:pt>
                <c:pt idx="22">
                  <c:v>2013</c:v>
                </c:pt>
                <c:pt idx="23">
                  <c:v>2014</c:v>
                </c:pt>
                <c:pt idx="24">
                  <c:v>2015</c:v>
                </c:pt>
                <c:pt idx="25">
                  <c:v>2016</c:v>
                </c:pt>
                <c:pt idx="26">
                  <c:v>2017</c:v>
                </c:pt>
                <c:pt idx="27">
                  <c:v>2018</c:v>
                </c:pt>
                <c:pt idx="28">
                  <c:v>2019</c:v>
                </c:pt>
                <c:pt idx="29">
                  <c:v>2020</c:v>
                </c:pt>
              </c:numCache>
            </c:numRef>
          </c:xVal>
          <c:yVal>
            <c:numRef>
              <c:f>'[MK_Sikasso_mars 2022.xls]Mann-Kendall trend tests2_HID'!$B$2:$B$31</c:f>
              <c:numCache>
                <c:formatCode>0</c:formatCode>
                <c:ptCount val="30"/>
                <c:pt idx="0">
                  <c:v>21.849999999999998</c:v>
                </c:pt>
                <c:pt idx="1">
                  <c:v>21.341666666666669</c:v>
                </c:pt>
                <c:pt idx="2">
                  <c:v>21.666666666666661</c:v>
                </c:pt>
                <c:pt idx="3">
                  <c:v>21.158333333333335</c:v>
                </c:pt>
                <c:pt idx="4">
                  <c:v>21.308333333333337</c:v>
                </c:pt>
                <c:pt idx="5">
                  <c:v>21.75</c:v>
                </c:pt>
                <c:pt idx="6">
                  <c:v>21.591666666666669</c:v>
                </c:pt>
                <c:pt idx="7">
                  <c:v>22.033333333333331</c:v>
                </c:pt>
                <c:pt idx="8">
                  <c:v>21.341666666666669</c:v>
                </c:pt>
                <c:pt idx="9">
                  <c:v>21.166666666666668</c:v>
                </c:pt>
                <c:pt idx="10">
                  <c:v>21.400000000000002</c:v>
                </c:pt>
                <c:pt idx="11">
                  <c:v>21.849999999999998</c:v>
                </c:pt>
                <c:pt idx="12">
                  <c:v>21.900000000000002</c:v>
                </c:pt>
                <c:pt idx="13">
                  <c:v>21.824999999999999</c:v>
                </c:pt>
                <c:pt idx="14">
                  <c:v>22.216666666666669</c:v>
                </c:pt>
                <c:pt idx="15">
                  <c:v>21.491666666666664</c:v>
                </c:pt>
                <c:pt idx="16">
                  <c:v>21.491666666666664</c:v>
                </c:pt>
                <c:pt idx="17">
                  <c:v>21.25</c:v>
                </c:pt>
                <c:pt idx="18">
                  <c:v>22.008333333333336</c:v>
                </c:pt>
                <c:pt idx="19">
                  <c:v>22.033333333333335</c:v>
                </c:pt>
                <c:pt idx="20">
                  <c:v>21.741666666666664</c:v>
                </c:pt>
                <c:pt idx="21">
                  <c:v>21.716666666666669</c:v>
                </c:pt>
                <c:pt idx="22">
                  <c:v>21.908333333333331</c:v>
                </c:pt>
                <c:pt idx="23">
                  <c:v>22.224999999999998</c:v>
                </c:pt>
                <c:pt idx="24">
                  <c:v>22.125</c:v>
                </c:pt>
                <c:pt idx="25">
                  <c:v>22.283333333333335</c:v>
                </c:pt>
                <c:pt idx="26">
                  <c:v>22.308333333333337</c:v>
                </c:pt>
                <c:pt idx="27">
                  <c:v>22.358333333333334</c:v>
                </c:pt>
                <c:pt idx="28">
                  <c:v>22.366666666666671</c:v>
                </c:pt>
                <c:pt idx="29">
                  <c:v>22.325000000000003</c:v>
                </c:pt>
              </c:numCache>
            </c:numRef>
          </c:yVal>
          <c:smooth val="0"/>
          <c:extLst>
            <c:ext xmlns:c16="http://schemas.microsoft.com/office/drawing/2014/chart" uri="{C3380CC4-5D6E-409C-BE32-E72D297353CC}">
              <c16:uniqueId val="{00000001-FFB9-496E-852B-B73378C3EE10}"/>
            </c:ext>
          </c:extLst>
        </c:ser>
        <c:dLbls>
          <c:showLegendKey val="0"/>
          <c:showVal val="0"/>
          <c:showCatName val="0"/>
          <c:showSerName val="0"/>
          <c:showPercent val="0"/>
          <c:showBubbleSize val="0"/>
        </c:dLbls>
        <c:axId val="878394480"/>
        <c:axId val="878390128"/>
      </c:scatterChart>
      <c:valAx>
        <c:axId val="878394480"/>
        <c:scaling>
          <c:orientation val="minMax"/>
          <c:max val="2025"/>
          <c:min val="1990"/>
        </c:scaling>
        <c:delete val="0"/>
        <c:axPos val="b"/>
        <c:title>
          <c:tx>
            <c:rich>
              <a:bodyPr/>
              <a:lstStyle/>
              <a:p>
                <a:pPr>
                  <a:defRPr sz="800" b="1"/>
                </a:pPr>
                <a:r>
                  <a:rPr lang="en-US"/>
                  <a:t>Years</a:t>
                </a:r>
              </a:p>
            </c:rich>
          </c:tx>
          <c:overlay val="0"/>
        </c:title>
        <c:numFmt formatCode="General" sourceLinked="0"/>
        <c:majorTickMark val="cross"/>
        <c:minorTickMark val="none"/>
        <c:tickLblPos val="nextTo"/>
        <c:txPr>
          <a:bodyPr/>
          <a:lstStyle/>
          <a:p>
            <a:pPr>
              <a:defRPr sz="700"/>
            </a:pPr>
            <a:endParaRPr lang="fr-FR"/>
          </a:p>
        </c:txPr>
        <c:crossAx val="878390128"/>
        <c:crosses val="autoZero"/>
        <c:crossBetween val="midCat"/>
      </c:valAx>
      <c:valAx>
        <c:axId val="878390128"/>
        <c:scaling>
          <c:orientation val="minMax"/>
          <c:max val="22.400000000000002"/>
          <c:min val="21"/>
        </c:scaling>
        <c:delete val="0"/>
        <c:axPos val="l"/>
        <c:title>
          <c:tx>
            <c:rich>
              <a:bodyPr/>
              <a:lstStyle/>
              <a:p>
                <a:pPr>
                  <a:defRPr sz="800" b="1"/>
                </a:pPr>
                <a:r>
                  <a:rPr lang="en-US"/>
                  <a:t>Tmin</a:t>
                </a:r>
              </a:p>
            </c:rich>
          </c:tx>
          <c:overlay val="0"/>
        </c:title>
        <c:numFmt formatCode="General" sourceLinked="0"/>
        <c:majorTickMark val="cross"/>
        <c:minorTickMark val="none"/>
        <c:tickLblPos val="nextTo"/>
        <c:txPr>
          <a:bodyPr/>
          <a:lstStyle/>
          <a:p>
            <a:pPr>
              <a:defRPr sz="700"/>
            </a:pPr>
            <a:endParaRPr lang="fr-FR"/>
          </a:p>
        </c:txPr>
        <c:crossAx val="878394480"/>
        <c:crosses val="autoZero"/>
        <c:crossBetween val="midCat"/>
      </c:valAx>
      <c:spPr>
        <a:ln>
          <a:solidFill>
            <a:srgbClr val="808080"/>
          </a:solidFill>
          <a:prstDash val="solid"/>
        </a:ln>
      </c:spPr>
    </c:plotArea>
    <c:plotVisOnly val="1"/>
    <c:dispBlanksAs val="gap"/>
    <c:showDLblsOverMax val="0"/>
  </c:chart>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900" b="1"/>
            </a:pPr>
            <a:r>
              <a:rPr lang="en-US"/>
              <a:t>Years / Tmax</a:t>
            </a:r>
          </a:p>
        </c:rich>
      </c:tx>
      <c:overlay val="0"/>
    </c:title>
    <c:autoTitleDeleted val="0"/>
    <c:plotArea>
      <c:layout/>
      <c:scatterChart>
        <c:scatterStyle val="lineMarker"/>
        <c:varyColors val="0"/>
        <c:ser>
          <c:idx val="0"/>
          <c:order val="0"/>
          <c:tx>
            <c:v>Tmax</c:v>
          </c:tx>
          <c:spPr>
            <a:ln w="12700">
              <a:solidFill>
                <a:srgbClr val="4472C4"/>
              </a:solidFill>
              <a:prstDash val="solid"/>
            </a:ln>
            <a:effectLst/>
          </c:spPr>
          <c:marker>
            <c:symbol val="circle"/>
            <c:size val="3"/>
          </c:marker>
          <c:trendline>
            <c:spPr>
              <a:ln>
                <a:solidFill>
                  <a:srgbClr val="FF0000"/>
                </a:solidFill>
              </a:ln>
            </c:spPr>
            <c:trendlineType val="linear"/>
            <c:dispRSqr val="1"/>
            <c:dispEq val="1"/>
            <c:trendlineLbl>
              <c:layout>
                <c:manualLayout>
                  <c:x val="0.17829185582234863"/>
                  <c:y val="-0.20925541028576083"/>
                </c:manualLayout>
              </c:layout>
              <c:numFmt formatCode="General" sourceLinked="0"/>
              <c:txPr>
                <a:bodyPr/>
                <a:lstStyle/>
                <a:p>
                  <a:pPr>
                    <a:defRPr sz="1200" b="1"/>
                  </a:pPr>
                  <a:endParaRPr lang="fr-FR"/>
                </a:p>
              </c:txPr>
            </c:trendlineLbl>
          </c:trendline>
          <c:xVal>
            <c:numRef>
              <c:f>'[MK_Sikasso_mars 2022.xls]Mann-Kendall trend tests1_HID'!$A$2:$A$31</c:f>
              <c:numCache>
                <c:formatCode>General</c:formatCode>
                <c:ptCount val="30"/>
                <c:pt idx="0">
                  <c:v>1991</c:v>
                </c:pt>
                <c:pt idx="1">
                  <c:v>1992</c:v>
                </c:pt>
                <c:pt idx="2">
                  <c:v>1993</c:v>
                </c:pt>
                <c:pt idx="3">
                  <c:v>1994</c:v>
                </c:pt>
                <c:pt idx="4">
                  <c:v>1995</c:v>
                </c:pt>
                <c:pt idx="5">
                  <c:v>1996</c:v>
                </c:pt>
                <c:pt idx="6">
                  <c:v>1997</c:v>
                </c:pt>
                <c:pt idx="7">
                  <c:v>1998</c:v>
                </c:pt>
                <c:pt idx="8">
                  <c:v>1999</c:v>
                </c:pt>
                <c:pt idx="9">
                  <c:v>2000</c:v>
                </c:pt>
                <c:pt idx="10">
                  <c:v>2001</c:v>
                </c:pt>
                <c:pt idx="11">
                  <c:v>2002</c:v>
                </c:pt>
                <c:pt idx="12">
                  <c:v>2003</c:v>
                </c:pt>
                <c:pt idx="13">
                  <c:v>2004</c:v>
                </c:pt>
                <c:pt idx="14">
                  <c:v>2005</c:v>
                </c:pt>
                <c:pt idx="15">
                  <c:v>2006</c:v>
                </c:pt>
                <c:pt idx="16">
                  <c:v>2007</c:v>
                </c:pt>
                <c:pt idx="17">
                  <c:v>2008</c:v>
                </c:pt>
                <c:pt idx="18">
                  <c:v>2009</c:v>
                </c:pt>
                <c:pt idx="19">
                  <c:v>2010</c:v>
                </c:pt>
                <c:pt idx="20">
                  <c:v>2011</c:v>
                </c:pt>
                <c:pt idx="21">
                  <c:v>2012</c:v>
                </c:pt>
                <c:pt idx="22">
                  <c:v>2013</c:v>
                </c:pt>
                <c:pt idx="23">
                  <c:v>2014</c:v>
                </c:pt>
                <c:pt idx="24">
                  <c:v>2015</c:v>
                </c:pt>
                <c:pt idx="25">
                  <c:v>2016</c:v>
                </c:pt>
                <c:pt idx="26">
                  <c:v>2017</c:v>
                </c:pt>
                <c:pt idx="27">
                  <c:v>2018</c:v>
                </c:pt>
                <c:pt idx="28">
                  <c:v>2019</c:v>
                </c:pt>
                <c:pt idx="29">
                  <c:v>2020</c:v>
                </c:pt>
              </c:numCache>
            </c:numRef>
          </c:xVal>
          <c:yVal>
            <c:numRef>
              <c:f>'[MK_Sikasso_mars 2022.xls]Mann-Kendall trend tests1_HID'!$B$2:$B$31</c:f>
              <c:numCache>
                <c:formatCode>0</c:formatCode>
                <c:ptCount val="30"/>
                <c:pt idx="0">
                  <c:v>33.066666666666663</c:v>
                </c:pt>
                <c:pt idx="1">
                  <c:v>32.924999999999997</c:v>
                </c:pt>
                <c:pt idx="2">
                  <c:v>33.258333333333333</c:v>
                </c:pt>
                <c:pt idx="3">
                  <c:v>32.716666666666669</c:v>
                </c:pt>
                <c:pt idx="4">
                  <c:v>33.150000000000013</c:v>
                </c:pt>
                <c:pt idx="5">
                  <c:v>33.9</c:v>
                </c:pt>
                <c:pt idx="6">
                  <c:v>33.283333333333339</c:v>
                </c:pt>
                <c:pt idx="7">
                  <c:v>33.883333333333333</c:v>
                </c:pt>
                <c:pt idx="8">
                  <c:v>33.05833333333333</c:v>
                </c:pt>
                <c:pt idx="9">
                  <c:v>33.283333333333339</c:v>
                </c:pt>
                <c:pt idx="10">
                  <c:v>33.733333333333334</c:v>
                </c:pt>
                <c:pt idx="11">
                  <c:v>33.93333333333333</c:v>
                </c:pt>
                <c:pt idx="12">
                  <c:v>33.791666666666664</c:v>
                </c:pt>
                <c:pt idx="13">
                  <c:v>33.75</c:v>
                </c:pt>
                <c:pt idx="14">
                  <c:v>33.758333333333333</c:v>
                </c:pt>
                <c:pt idx="15">
                  <c:v>33.633333333333333</c:v>
                </c:pt>
                <c:pt idx="16">
                  <c:v>33.799999999999997</c:v>
                </c:pt>
                <c:pt idx="17">
                  <c:v>33.716666666666661</c:v>
                </c:pt>
                <c:pt idx="18">
                  <c:v>33.791666666666664</c:v>
                </c:pt>
                <c:pt idx="19">
                  <c:v>34.158333333333339</c:v>
                </c:pt>
                <c:pt idx="20">
                  <c:v>33.94166666666667</c:v>
                </c:pt>
                <c:pt idx="21">
                  <c:v>33.341666666666676</c:v>
                </c:pt>
                <c:pt idx="22">
                  <c:v>34.1</c:v>
                </c:pt>
                <c:pt idx="23">
                  <c:v>34.208333333333329</c:v>
                </c:pt>
                <c:pt idx="24">
                  <c:v>34.208333333333336</c:v>
                </c:pt>
                <c:pt idx="25">
                  <c:v>34.225000000000001</c:v>
                </c:pt>
                <c:pt idx="26">
                  <c:v>34.299999999999997</c:v>
                </c:pt>
                <c:pt idx="27">
                  <c:v>33.958333333333336</c:v>
                </c:pt>
                <c:pt idx="28">
                  <c:v>34.225000000000001</c:v>
                </c:pt>
                <c:pt idx="29">
                  <c:v>34.125</c:v>
                </c:pt>
              </c:numCache>
            </c:numRef>
          </c:yVal>
          <c:smooth val="0"/>
          <c:extLst>
            <c:ext xmlns:c16="http://schemas.microsoft.com/office/drawing/2014/chart" uri="{C3380CC4-5D6E-409C-BE32-E72D297353CC}">
              <c16:uniqueId val="{00000001-0FD8-446A-8625-D1B4DF2A6C21}"/>
            </c:ext>
          </c:extLst>
        </c:ser>
        <c:dLbls>
          <c:showLegendKey val="0"/>
          <c:showVal val="0"/>
          <c:showCatName val="0"/>
          <c:showSerName val="0"/>
          <c:showPercent val="0"/>
          <c:showBubbleSize val="0"/>
        </c:dLbls>
        <c:axId val="878396656"/>
        <c:axId val="878395568"/>
      </c:scatterChart>
      <c:valAx>
        <c:axId val="878396656"/>
        <c:scaling>
          <c:orientation val="minMax"/>
          <c:max val="2025"/>
          <c:min val="1990"/>
        </c:scaling>
        <c:delete val="0"/>
        <c:axPos val="b"/>
        <c:title>
          <c:tx>
            <c:rich>
              <a:bodyPr/>
              <a:lstStyle/>
              <a:p>
                <a:pPr>
                  <a:defRPr sz="800" b="1"/>
                </a:pPr>
                <a:r>
                  <a:rPr lang="en-US"/>
                  <a:t>Years</a:t>
                </a:r>
              </a:p>
            </c:rich>
          </c:tx>
          <c:overlay val="0"/>
        </c:title>
        <c:numFmt formatCode="General" sourceLinked="0"/>
        <c:majorTickMark val="cross"/>
        <c:minorTickMark val="none"/>
        <c:tickLblPos val="nextTo"/>
        <c:txPr>
          <a:bodyPr/>
          <a:lstStyle/>
          <a:p>
            <a:pPr>
              <a:defRPr sz="700"/>
            </a:pPr>
            <a:endParaRPr lang="fr-FR"/>
          </a:p>
        </c:txPr>
        <c:crossAx val="878395568"/>
        <c:crosses val="autoZero"/>
        <c:crossBetween val="midCat"/>
      </c:valAx>
      <c:valAx>
        <c:axId val="878395568"/>
        <c:scaling>
          <c:orientation val="minMax"/>
          <c:max val="34.5"/>
          <c:min val="32.700000000000003"/>
        </c:scaling>
        <c:delete val="0"/>
        <c:axPos val="l"/>
        <c:title>
          <c:tx>
            <c:rich>
              <a:bodyPr/>
              <a:lstStyle/>
              <a:p>
                <a:pPr>
                  <a:defRPr sz="800" b="1"/>
                </a:pPr>
                <a:r>
                  <a:rPr lang="en-US"/>
                  <a:t>Tmax</a:t>
                </a:r>
              </a:p>
            </c:rich>
          </c:tx>
          <c:overlay val="0"/>
        </c:title>
        <c:numFmt formatCode="General" sourceLinked="0"/>
        <c:majorTickMark val="cross"/>
        <c:minorTickMark val="none"/>
        <c:tickLblPos val="nextTo"/>
        <c:txPr>
          <a:bodyPr/>
          <a:lstStyle/>
          <a:p>
            <a:pPr>
              <a:defRPr sz="700"/>
            </a:pPr>
            <a:endParaRPr lang="fr-FR"/>
          </a:p>
        </c:txPr>
        <c:crossAx val="878396656"/>
        <c:crosses val="autoZero"/>
        <c:crossBetween val="midCat"/>
      </c:valAx>
      <c:spPr>
        <a:ln>
          <a:solidFill>
            <a:srgbClr val="808080"/>
          </a:solidFill>
          <a:prstDash val="solid"/>
        </a:ln>
      </c:spPr>
    </c:plotArea>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900" b="1"/>
            </a:pPr>
            <a:r>
              <a:rPr lang="en-US"/>
              <a:t>Years / Rain</a:t>
            </a:r>
          </a:p>
        </c:rich>
      </c:tx>
      <c:layout>
        <c:manualLayout>
          <c:xMode val="edge"/>
          <c:yMode val="edge"/>
          <c:x val="0.36641715289582555"/>
          <c:y val="1.9298575299140579E-2"/>
        </c:manualLayout>
      </c:layout>
      <c:overlay val="0"/>
    </c:title>
    <c:autoTitleDeleted val="0"/>
    <c:plotArea>
      <c:layout/>
      <c:scatterChart>
        <c:scatterStyle val="lineMarker"/>
        <c:varyColors val="0"/>
        <c:ser>
          <c:idx val="0"/>
          <c:order val="0"/>
          <c:tx>
            <c:v>Rain</c:v>
          </c:tx>
          <c:spPr>
            <a:ln w="12700">
              <a:solidFill>
                <a:srgbClr val="4472C4"/>
              </a:solidFill>
              <a:prstDash val="solid"/>
            </a:ln>
            <a:effectLst/>
          </c:spPr>
          <c:marker>
            <c:symbol val="circle"/>
            <c:size val="3"/>
          </c:marker>
          <c:trendline>
            <c:spPr>
              <a:ln>
                <a:solidFill>
                  <a:srgbClr val="FF0000"/>
                </a:solidFill>
              </a:ln>
            </c:spPr>
            <c:trendlineType val="linear"/>
            <c:dispRSqr val="1"/>
            <c:dispEq val="1"/>
            <c:trendlineLbl>
              <c:layout>
                <c:manualLayout>
                  <c:x val="0.15421154002337864"/>
                  <c:y val="-0.44607318202871699"/>
                </c:manualLayout>
              </c:layout>
              <c:numFmt formatCode="General" sourceLinked="0"/>
              <c:txPr>
                <a:bodyPr/>
                <a:lstStyle/>
                <a:p>
                  <a:pPr>
                    <a:defRPr sz="1200" b="1"/>
                  </a:pPr>
                  <a:endParaRPr lang="fr-FR"/>
                </a:p>
              </c:txPr>
            </c:trendlineLbl>
          </c:trendline>
          <c:xVal>
            <c:numRef>
              <c:f>'Mann-Kendall trend tests_HID5'!$A$2:$A$31</c:f>
              <c:numCache>
                <c:formatCode>General</c:formatCode>
                <c:ptCount val="30"/>
                <c:pt idx="0">
                  <c:v>1991</c:v>
                </c:pt>
                <c:pt idx="1">
                  <c:v>1992</c:v>
                </c:pt>
                <c:pt idx="2">
                  <c:v>1993</c:v>
                </c:pt>
                <c:pt idx="3">
                  <c:v>1994</c:v>
                </c:pt>
                <c:pt idx="4">
                  <c:v>1995</c:v>
                </c:pt>
                <c:pt idx="5">
                  <c:v>1996</c:v>
                </c:pt>
                <c:pt idx="6">
                  <c:v>1997</c:v>
                </c:pt>
                <c:pt idx="7">
                  <c:v>1998</c:v>
                </c:pt>
                <c:pt idx="8">
                  <c:v>1999</c:v>
                </c:pt>
                <c:pt idx="9">
                  <c:v>2000</c:v>
                </c:pt>
                <c:pt idx="10">
                  <c:v>2001</c:v>
                </c:pt>
                <c:pt idx="11">
                  <c:v>2002</c:v>
                </c:pt>
                <c:pt idx="12">
                  <c:v>2003</c:v>
                </c:pt>
                <c:pt idx="13">
                  <c:v>2004</c:v>
                </c:pt>
                <c:pt idx="14">
                  <c:v>2005</c:v>
                </c:pt>
                <c:pt idx="15">
                  <c:v>2006</c:v>
                </c:pt>
                <c:pt idx="16">
                  <c:v>2007</c:v>
                </c:pt>
                <c:pt idx="17">
                  <c:v>2008</c:v>
                </c:pt>
                <c:pt idx="18">
                  <c:v>2009</c:v>
                </c:pt>
                <c:pt idx="19">
                  <c:v>2010</c:v>
                </c:pt>
                <c:pt idx="20">
                  <c:v>2011</c:v>
                </c:pt>
                <c:pt idx="21">
                  <c:v>2012</c:v>
                </c:pt>
                <c:pt idx="22">
                  <c:v>2013</c:v>
                </c:pt>
                <c:pt idx="23">
                  <c:v>2014</c:v>
                </c:pt>
                <c:pt idx="24">
                  <c:v>2015</c:v>
                </c:pt>
                <c:pt idx="25">
                  <c:v>2016</c:v>
                </c:pt>
                <c:pt idx="26">
                  <c:v>2017</c:v>
                </c:pt>
                <c:pt idx="27">
                  <c:v>2018</c:v>
                </c:pt>
                <c:pt idx="28">
                  <c:v>2019</c:v>
                </c:pt>
                <c:pt idx="29">
                  <c:v>2020</c:v>
                </c:pt>
              </c:numCache>
            </c:numRef>
          </c:xVal>
          <c:yVal>
            <c:numRef>
              <c:f>'Mann-Kendall trend tests_HID5'!$B$2:$B$31</c:f>
              <c:numCache>
                <c:formatCode>0</c:formatCode>
                <c:ptCount val="30"/>
                <c:pt idx="0">
                  <c:v>992.29999999999984</c:v>
                </c:pt>
                <c:pt idx="1">
                  <c:v>830.1</c:v>
                </c:pt>
                <c:pt idx="2">
                  <c:v>808.2</c:v>
                </c:pt>
                <c:pt idx="3">
                  <c:v>1198.0999999999999</c:v>
                </c:pt>
                <c:pt idx="4">
                  <c:v>1053.8</c:v>
                </c:pt>
                <c:pt idx="5">
                  <c:v>845.80000000000007</c:v>
                </c:pt>
                <c:pt idx="6">
                  <c:v>821.1</c:v>
                </c:pt>
                <c:pt idx="7">
                  <c:v>784.7</c:v>
                </c:pt>
                <c:pt idx="8">
                  <c:v>1013.4</c:v>
                </c:pt>
                <c:pt idx="9">
                  <c:v>822.2</c:v>
                </c:pt>
                <c:pt idx="10">
                  <c:v>812</c:v>
                </c:pt>
                <c:pt idx="11">
                  <c:v>750.5</c:v>
                </c:pt>
                <c:pt idx="12">
                  <c:v>1066.9000000000001</c:v>
                </c:pt>
                <c:pt idx="13">
                  <c:v>1110.3999999999999</c:v>
                </c:pt>
                <c:pt idx="14">
                  <c:v>1033.5999999999999</c:v>
                </c:pt>
                <c:pt idx="15">
                  <c:v>1073.3</c:v>
                </c:pt>
                <c:pt idx="16">
                  <c:v>824.3</c:v>
                </c:pt>
                <c:pt idx="17">
                  <c:v>1205.1000000000001</c:v>
                </c:pt>
                <c:pt idx="18">
                  <c:v>929.39999999999986</c:v>
                </c:pt>
                <c:pt idx="19">
                  <c:v>1164.4000000000001</c:v>
                </c:pt>
                <c:pt idx="20">
                  <c:v>905.59999999999991</c:v>
                </c:pt>
                <c:pt idx="21">
                  <c:v>1042.2</c:v>
                </c:pt>
                <c:pt idx="22">
                  <c:v>779.1</c:v>
                </c:pt>
                <c:pt idx="23">
                  <c:v>819.3</c:v>
                </c:pt>
                <c:pt idx="24">
                  <c:v>951.8</c:v>
                </c:pt>
                <c:pt idx="25">
                  <c:v>990.9</c:v>
                </c:pt>
                <c:pt idx="26">
                  <c:v>803.90000000000009</c:v>
                </c:pt>
                <c:pt idx="27">
                  <c:v>997.40000000000009</c:v>
                </c:pt>
                <c:pt idx="28">
                  <c:v>983.19999999999993</c:v>
                </c:pt>
                <c:pt idx="29">
                  <c:v>990.09999999999991</c:v>
                </c:pt>
              </c:numCache>
            </c:numRef>
          </c:yVal>
          <c:smooth val="0"/>
          <c:extLst>
            <c:ext xmlns:c16="http://schemas.microsoft.com/office/drawing/2014/chart" uri="{C3380CC4-5D6E-409C-BE32-E72D297353CC}">
              <c16:uniqueId val="{00000000-369C-4524-9455-5AA227CE66FF}"/>
            </c:ext>
          </c:extLst>
        </c:ser>
        <c:dLbls>
          <c:showLegendKey val="0"/>
          <c:showVal val="0"/>
          <c:showCatName val="0"/>
          <c:showSerName val="0"/>
          <c:showPercent val="0"/>
          <c:showBubbleSize val="0"/>
        </c:dLbls>
        <c:axId val="876393488"/>
        <c:axId val="876383696"/>
      </c:scatterChart>
      <c:valAx>
        <c:axId val="876393488"/>
        <c:scaling>
          <c:orientation val="minMax"/>
          <c:max val="2025"/>
          <c:min val="1990"/>
        </c:scaling>
        <c:delete val="0"/>
        <c:axPos val="b"/>
        <c:title>
          <c:tx>
            <c:rich>
              <a:bodyPr/>
              <a:lstStyle/>
              <a:p>
                <a:pPr>
                  <a:defRPr sz="800" b="1"/>
                </a:pPr>
                <a:r>
                  <a:rPr lang="en-US"/>
                  <a:t>Years</a:t>
                </a:r>
              </a:p>
            </c:rich>
          </c:tx>
          <c:overlay val="0"/>
        </c:title>
        <c:numFmt formatCode="General" sourceLinked="0"/>
        <c:majorTickMark val="cross"/>
        <c:minorTickMark val="none"/>
        <c:tickLblPos val="nextTo"/>
        <c:txPr>
          <a:bodyPr rot="0" vert="horz"/>
          <a:lstStyle/>
          <a:p>
            <a:pPr>
              <a:defRPr sz="700" b="0" i="0" u="none" strike="noStrike" baseline="0">
                <a:solidFill>
                  <a:srgbClr val="000000"/>
                </a:solidFill>
                <a:latin typeface="Calibri"/>
                <a:ea typeface="Calibri"/>
                <a:cs typeface="Calibri"/>
              </a:defRPr>
            </a:pPr>
            <a:endParaRPr lang="fr-FR"/>
          </a:p>
        </c:txPr>
        <c:crossAx val="876383696"/>
        <c:crosses val="autoZero"/>
        <c:crossBetween val="midCat"/>
      </c:valAx>
      <c:valAx>
        <c:axId val="876383696"/>
        <c:scaling>
          <c:orientation val="minMax"/>
          <c:max val="1300"/>
          <c:min val="700"/>
        </c:scaling>
        <c:delete val="0"/>
        <c:axPos val="l"/>
        <c:title>
          <c:tx>
            <c:rich>
              <a:bodyPr/>
              <a:lstStyle/>
              <a:p>
                <a:pPr>
                  <a:defRPr sz="800" b="1"/>
                </a:pPr>
                <a:r>
                  <a:rPr lang="en-US"/>
                  <a:t>Rain</a:t>
                </a:r>
              </a:p>
            </c:rich>
          </c:tx>
          <c:overlay val="0"/>
        </c:title>
        <c:numFmt formatCode="General" sourceLinked="0"/>
        <c:majorTickMark val="cross"/>
        <c:minorTickMark val="none"/>
        <c:tickLblPos val="nextTo"/>
        <c:txPr>
          <a:bodyPr/>
          <a:lstStyle/>
          <a:p>
            <a:pPr>
              <a:defRPr sz="700"/>
            </a:pPr>
            <a:endParaRPr lang="fr-FR"/>
          </a:p>
        </c:txPr>
        <c:crossAx val="876393488"/>
        <c:crosses val="autoZero"/>
        <c:crossBetween val="midCat"/>
      </c:valAx>
      <c:spPr>
        <a:ln>
          <a:solidFill>
            <a:srgbClr val="808080"/>
          </a:solidFill>
          <a:prstDash val="solid"/>
        </a:ln>
      </c:spPr>
    </c:plotArea>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900" b="1"/>
            </a:pPr>
            <a:r>
              <a:rPr lang="en-US"/>
              <a:t>Years / T min</a:t>
            </a:r>
          </a:p>
        </c:rich>
      </c:tx>
      <c:layout>
        <c:manualLayout>
          <c:xMode val="edge"/>
          <c:yMode val="edge"/>
          <c:x val="0.37318051495587196"/>
          <c:y val="2.0179870975943051E-2"/>
        </c:manualLayout>
      </c:layout>
      <c:overlay val="0"/>
    </c:title>
    <c:autoTitleDeleted val="0"/>
    <c:plotArea>
      <c:layout/>
      <c:scatterChart>
        <c:scatterStyle val="lineMarker"/>
        <c:varyColors val="0"/>
        <c:ser>
          <c:idx val="0"/>
          <c:order val="0"/>
          <c:tx>
            <c:v>T min</c:v>
          </c:tx>
          <c:spPr>
            <a:ln w="12700">
              <a:solidFill>
                <a:srgbClr val="4472C4"/>
              </a:solidFill>
              <a:prstDash val="solid"/>
            </a:ln>
            <a:effectLst/>
          </c:spPr>
          <c:marker>
            <c:symbol val="circle"/>
            <c:size val="3"/>
          </c:marker>
          <c:trendline>
            <c:spPr>
              <a:ln>
                <a:solidFill>
                  <a:srgbClr val="C00000"/>
                </a:solidFill>
              </a:ln>
            </c:spPr>
            <c:trendlineType val="linear"/>
            <c:dispRSqr val="1"/>
            <c:dispEq val="1"/>
            <c:trendlineLbl>
              <c:layout>
                <c:manualLayout>
                  <c:x val="0.16739549303057391"/>
                  <c:y val="-0.52820036539629078"/>
                </c:manualLayout>
              </c:layout>
              <c:numFmt formatCode="General" sourceLinked="0"/>
              <c:txPr>
                <a:bodyPr/>
                <a:lstStyle/>
                <a:p>
                  <a:pPr>
                    <a:defRPr sz="1200" b="1"/>
                  </a:pPr>
                  <a:endParaRPr lang="fr-FR"/>
                </a:p>
              </c:txPr>
            </c:trendlineLbl>
          </c:trendline>
          <c:xVal>
            <c:numRef>
              <c:f>'Mann-Kendall trend tests2_HID1'!$A$2:$A$31</c:f>
              <c:numCache>
                <c:formatCode>General</c:formatCode>
                <c:ptCount val="30"/>
                <c:pt idx="0">
                  <c:v>1991</c:v>
                </c:pt>
                <c:pt idx="1">
                  <c:v>1992</c:v>
                </c:pt>
                <c:pt idx="2">
                  <c:v>1993</c:v>
                </c:pt>
                <c:pt idx="3">
                  <c:v>1994</c:v>
                </c:pt>
                <c:pt idx="4">
                  <c:v>1995</c:v>
                </c:pt>
                <c:pt idx="5">
                  <c:v>1996</c:v>
                </c:pt>
                <c:pt idx="6">
                  <c:v>1997</c:v>
                </c:pt>
                <c:pt idx="7">
                  <c:v>1998</c:v>
                </c:pt>
                <c:pt idx="8">
                  <c:v>1999</c:v>
                </c:pt>
                <c:pt idx="9">
                  <c:v>2000</c:v>
                </c:pt>
                <c:pt idx="10">
                  <c:v>2001</c:v>
                </c:pt>
                <c:pt idx="11">
                  <c:v>2002</c:v>
                </c:pt>
                <c:pt idx="12">
                  <c:v>2003</c:v>
                </c:pt>
                <c:pt idx="13">
                  <c:v>2004</c:v>
                </c:pt>
                <c:pt idx="14">
                  <c:v>2005</c:v>
                </c:pt>
                <c:pt idx="15">
                  <c:v>2006</c:v>
                </c:pt>
                <c:pt idx="16">
                  <c:v>2007</c:v>
                </c:pt>
                <c:pt idx="17">
                  <c:v>2008</c:v>
                </c:pt>
                <c:pt idx="18">
                  <c:v>2009</c:v>
                </c:pt>
                <c:pt idx="19">
                  <c:v>2010</c:v>
                </c:pt>
                <c:pt idx="20">
                  <c:v>2011</c:v>
                </c:pt>
                <c:pt idx="21">
                  <c:v>2012</c:v>
                </c:pt>
                <c:pt idx="22">
                  <c:v>2013</c:v>
                </c:pt>
                <c:pt idx="23">
                  <c:v>2014</c:v>
                </c:pt>
                <c:pt idx="24">
                  <c:v>2015</c:v>
                </c:pt>
                <c:pt idx="25">
                  <c:v>2016</c:v>
                </c:pt>
                <c:pt idx="26">
                  <c:v>2017</c:v>
                </c:pt>
                <c:pt idx="27">
                  <c:v>2018</c:v>
                </c:pt>
                <c:pt idx="28">
                  <c:v>2019</c:v>
                </c:pt>
                <c:pt idx="29">
                  <c:v>2020</c:v>
                </c:pt>
              </c:numCache>
            </c:numRef>
          </c:xVal>
          <c:yVal>
            <c:numRef>
              <c:f>'Mann-Kendall trend tests2_HID1'!$B$2:$B$31</c:f>
              <c:numCache>
                <c:formatCode>0</c:formatCode>
                <c:ptCount val="30"/>
                <c:pt idx="0">
                  <c:v>22.483333333333334</c:v>
                </c:pt>
                <c:pt idx="1">
                  <c:v>22.208333333333332</c:v>
                </c:pt>
                <c:pt idx="2">
                  <c:v>22.091666666666665</c:v>
                </c:pt>
                <c:pt idx="3">
                  <c:v>21.900000000000002</c:v>
                </c:pt>
                <c:pt idx="4">
                  <c:v>21.508333333333336</c:v>
                </c:pt>
                <c:pt idx="5">
                  <c:v>21.95</c:v>
                </c:pt>
                <c:pt idx="6">
                  <c:v>21.775000000000002</c:v>
                </c:pt>
                <c:pt idx="7">
                  <c:v>22.350000000000005</c:v>
                </c:pt>
                <c:pt idx="8">
                  <c:v>21.433333333333334</c:v>
                </c:pt>
                <c:pt idx="9">
                  <c:v>21.158333333333331</c:v>
                </c:pt>
                <c:pt idx="10">
                  <c:v>21.299999999999997</c:v>
                </c:pt>
                <c:pt idx="11">
                  <c:v>21.916666666666668</c:v>
                </c:pt>
                <c:pt idx="12">
                  <c:v>21.383333333333336</c:v>
                </c:pt>
                <c:pt idx="13">
                  <c:v>19.95</c:v>
                </c:pt>
                <c:pt idx="14">
                  <c:v>20.708333333333332</c:v>
                </c:pt>
                <c:pt idx="15">
                  <c:v>19.691666666666666</c:v>
                </c:pt>
                <c:pt idx="16">
                  <c:v>20.874999999999996</c:v>
                </c:pt>
                <c:pt idx="17">
                  <c:v>20.283333333333335</c:v>
                </c:pt>
                <c:pt idx="18">
                  <c:v>21.133333333333336</c:v>
                </c:pt>
                <c:pt idx="19">
                  <c:v>21.033333333333335</c:v>
                </c:pt>
                <c:pt idx="20">
                  <c:v>20.166666666666664</c:v>
                </c:pt>
                <c:pt idx="21">
                  <c:v>20.383333333333333</c:v>
                </c:pt>
                <c:pt idx="22">
                  <c:v>21.024999999999999</c:v>
                </c:pt>
                <c:pt idx="23">
                  <c:v>21.024999999999999</c:v>
                </c:pt>
                <c:pt idx="24">
                  <c:v>21.033333333333335</c:v>
                </c:pt>
                <c:pt idx="25">
                  <c:v>21.525000000000002</c:v>
                </c:pt>
                <c:pt idx="26">
                  <c:v>21.383333333333329</c:v>
                </c:pt>
                <c:pt idx="27">
                  <c:v>21.175000000000001</c:v>
                </c:pt>
                <c:pt idx="28">
                  <c:v>20.691666666666666</c:v>
                </c:pt>
                <c:pt idx="29">
                  <c:v>20.574999999999999</c:v>
                </c:pt>
              </c:numCache>
            </c:numRef>
          </c:yVal>
          <c:smooth val="0"/>
          <c:extLst>
            <c:ext xmlns:c16="http://schemas.microsoft.com/office/drawing/2014/chart" uri="{C3380CC4-5D6E-409C-BE32-E72D297353CC}">
              <c16:uniqueId val="{00000000-BAD4-479C-8319-8B00F5747B71}"/>
            </c:ext>
          </c:extLst>
        </c:ser>
        <c:dLbls>
          <c:showLegendKey val="0"/>
          <c:showVal val="0"/>
          <c:showCatName val="0"/>
          <c:showSerName val="0"/>
          <c:showPercent val="0"/>
          <c:showBubbleSize val="0"/>
        </c:dLbls>
        <c:axId val="876387504"/>
        <c:axId val="876394032"/>
      </c:scatterChart>
      <c:valAx>
        <c:axId val="876387504"/>
        <c:scaling>
          <c:orientation val="minMax"/>
          <c:max val="2025"/>
          <c:min val="1990"/>
        </c:scaling>
        <c:delete val="0"/>
        <c:axPos val="b"/>
        <c:title>
          <c:tx>
            <c:rich>
              <a:bodyPr/>
              <a:lstStyle/>
              <a:p>
                <a:pPr>
                  <a:defRPr sz="800" b="1"/>
                </a:pPr>
                <a:r>
                  <a:rPr lang="en-US"/>
                  <a:t>Years</a:t>
                </a:r>
              </a:p>
            </c:rich>
          </c:tx>
          <c:overlay val="0"/>
        </c:title>
        <c:numFmt formatCode="General" sourceLinked="0"/>
        <c:majorTickMark val="cross"/>
        <c:minorTickMark val="none"/>
        <c:tickLblPos val="nextTo"/>
        <c:txPr>
          <a:bodyPr rot="0" vert="horz"/>
          <a:lstStyle/>
          <a:p>
            <a:pPr>
              <a:defRPr sz="700" b="0" i="0" u="none" strike="noStrike" baseline="0">
                <a:solidFill>
                  <a:srgbClr val="000000"/>
                </a:solidFill>
                <a:latin typeface="Calibri"/>
                <a:ea typeface="Calibri"/>
                <a:cs typeface="Calibri"/>
              </a:defRPr>
            </a:pPr>
            <a:endParaRPr lang="fr-FR"/>
          </a:p>
        </c:txPr>
        <c:crossAx val="876394032"/>
        <c:crosses val="autoZero"/>
        <c:crossBetween val="midCat"/>
      </c:valAx>
      <c:valAx>
        <c:axId val="876394032"/>
        <c:scaling>
          <c:orientation val="minMax"/>
          <c:max val="22.5"/>
          <c:min val="19.5"/>
        </c:scaling>
        <c:delete val="0"/>
        <c:axPos val="l"/>
        <c:title>
          <c:tx>
            <c:rich>
              <a:bodyPr/>
              <a:lstStyle/>
              <a:p>
                <a:pPr>
                  <a:defRPr sz="800" b="1"/>
                </a:pPr>
                <a:r>
                  <a:rPr lang="en-US"/>
                  <a:t>T min</a:t>
                </a:r>
              </a:p>
            </c:rich>
          </c:tx>
          <c:overlay val="0"/>
        </c:title>
        <c:numFmt formatCode="General" sourceLinked="0"/>
        <c:majorTickMark val="cross"/>
        <c:minorTickMark val="none"/>
        <c:tickLblPos val="nextTo"/>
        <c:txPr>
          <a:bodyPr/>
          <a:lstStyle/>
          <a:p>
            <a:pPr>
              <a:defRPr sz="700"/>
            </a:pPr>
            <a:endParaRPr lang="fr-FR"/>
          </a:p>
        </c:txPr>
        <c:crossAx val="876387504"/>
        <c:crosses val="autoZero"/>
        <c:crossBetween val="midCat"/>
      </c:valAx>
      <c:spPr>
        <a:ln>
          <a:solidFill>
            <a:srgbClr val="808080"/>
          </a:solidFill>
          <a:prstDash val="solid"/>
        </a:ln>
      </c:spPr>
    </c:plotArea>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900" b="1"/>
            </a:pPr>
            <a:r>
              <a:rPr lang="en-US"/>
              <a:t>Years / T max</a:t>
            </a:r>
          </a:p>
        </c:rich>
      </c:tx>
      <c:layout>
        <c:manualLayout>
          <c:xMode val="edge"/>
          <c:yMode val="edge"/>
          <c:x val="0.34737431214329328"/>
          <c:y val="4.658779756056021E-2"/>
        </c:manualLayout>
      </c:layout>
      <c:overlay val="0"/>
    </c:title>
    <c:autoTitleDeleted val="0"/>
    <c:plotArea>
      <c:layout/>
      <c:scatterChart>
        <c:scatterStyle val="lineMarker"/>
        <c:varyColors val="0"/>
        <c:ser>
          <c:idx val="0"/>
          <c:order val="0"/>
          <c:tx>
            <c:v>T max</c:v>
          </c:tx>
          <c:spPr>
            <a:ln w="12700">
              <a:solidFill>
                <a:srgbClr val="4472C4"/>
              </a:solidFill>
              <a:prstDash val="solid"/>
            </a:ln>
            <a:effectLst/>
          </c:spPr>
          <c:marker>
            <c:symbol val="circle"/>
            <c:size val="3"/>
          </c:marker>
          <c:trendline>
            <c:spPr>
              <a:ln>
                <a:solidFill>
                  <a:srgbClr val="C00000"/>
                </a:solidFill>
              </a:ln>
            </c:spPr>
            <c:trendlineType val="linear"/>
            <c:dispRSqr val="1"/>
            <c:dispEq val="1"/>
            <c:trendlineLbl>
              <c:layout>
                <c:manualLayout>
                  <c:x val="0.17677036782399441"/>
                  <c:y val="-0.21331241929414443"/>
                </c:manualLayout>
              </c:layout>
              <c:numFmt formatCode="General" sourceLinked="0"/>
              <c:txPr>
                <a:bodyPr/>
                <a:lstStyle/>
                <a:p>
                  <a:pPr>
                    <a:defRPr sz="1200" b="1"/>
                  </a:pPr>
                  <a:endParaRPr lang="fr-FR"/>
                </a:p>
              </c:txPr>
            </c:trendlineLbl>
          </c:trendline>
          <c:xVal>
            <c:numRef>
              <c:f>'Mann-Kendall trend tests1_HID3'!$A$2:$A$31</c:f>
              <c:numCache>
                <c:formatCode>General</c:formatCode>
                <c:ptCount val="30"/>
                <c:pt idx="0">
                  <c:v>1991</c:v>
                </c:pt>
                <c:pt idx="1">
                  <c:v>1992</c:v>
                </c:pt>
                <c:pt idx="2">
                  <c:v>1993</c:v>
                </c:pt>
                <c:pt idx="3">
                  <c:v>1994</c:v>
                </c:pt>
                <c:pt idx="4">
                  <c:v>1995</c:v>
                </c:pt>
                <c:pt idx="5">
                  <c:v>1996</c:v>
                </c:pt>
                <c:pt idx="6">
                  <c:v>1997</c:v>
                </c:pt>
                <c:pt idx="7">
                  <c:v>1998</c:v>
                </c:pt>
                <c:pt idx="8">
                  <c:v>1999</c:v>
                </c:pt>
                <c:pt idx="9">
                  <c:v>2000</c:v>
                </c:pt>
                <c:pt idx="10">
                  <c:v>2001</c:v>
                </c:pt>
                <c:pt idx="11">
                  <c:v>2002</c:v>
                </c:pt>
                <c:pt idx="12">
                  <c:v>2003</c:v>
                </c:pt>
                <c:pt idx="13">
                  <c:v>2004</c:v>
                </c:pt>
                <c:pt idx="14">
                  <c:v>2005</c:v>
                </c:pt>
                <c:pt idx="15">
                  <c:v>2006</c:v>
                </c:pt>
                <c:pt idx="16">
                  <c:v>2007</c:v>
                </c:pt>
                <c:pt idx="17">
                  <c:v>2008</c:v>
                </c:pt>
                <c:pt idx="18">
                  <c:v>2009</c:v>
                </c:pt>
                <c:pt idx="19">
                  <c:v>2010</c:v>
                </c:pt>
                <c:pt idx="20">
                  <c:v>2011</c:v>
                </c:pt>
                <c:pt idx="21">
                  <c:v>2012</c:v>
                </c:pt>
                <c:pt idx="22">
                  <c:v>2013</c:v>
                </c:pt>
                <c:pt idx="23">
                  <c:v>2014</c:v>
                </c:pt>
                <c:pt idx="24">
                  <c:v>2015</c:v>
                </c:pt>
                <c:pt idx="25">
                  <c:v>2016</c:v>
                </c:pt>
                <c:pt idx="26">
                  <c:v>2017</c:v>
                </c:pt>
                <c:pt idx="27">
                  <c:v>2018</c:v>
                </c:pt>
                <c:pt idx="28">
                  <c:v>2019</c:v>
                </c:pt>
                <c:pt idx="29">
                  <c:v>2020</c:v>
                </c:pt>
              </c:numCache>
            </c:numRef>
          </c:xVal>
          <c:yVal>
            <c:numRef>
              <c:f>'Mann-Kendall trend tests1_HID3'!$B$2:$B$31</c:f>
              <c:numCache>
                <c:formatCode>0</c:formatCode>
                <c:ptCount val="30"/>
                <c:pt idx="0">
                  <c:v>34.699999999999996</c:v>
                </c:pt>
                <c:pt idx="1">
                  <c:v>34.183333333333337</c:v>
                </c:pt>
                <c:pt idx="2">
                  <c:v>34.741666666666667</c:v>
                </c:pt>
                <c:pt idx="3">
                  <c:v>33.958333333333336</c:v>
                </c:pt>
                <c:pt idx="4">
                  <c:v>34</c:v>
                </c:pt>
                <c:pt idx="5">
                  <c:v>34.908333333333331</c:v>
                </c:pt>
                <c:pt idx="6">
                  <c:v>34.199999999999996</c:v>
                </c:pt>
                <c:pt idx="7">
                  <c:v>34.9</c:v>
                </c:pt>
                <c:pt idx="8">
                  <c:v>33.5</c:v>
                </c:pt>
                <c:pt idx="9">
                  <c:v>34.233333333333327</c:v>
                </c:pt>
                <c:pt idx="10">
                  <c:v>34.974999999999994</c:v>
                </c:pt>
                <c:pt idx="11">
                  <c:v>35.050000000000004</c:v>
                </c:pt>
                <c:pt idx="12">
                  <c:v>34.641666666666659</c:v>
                </c:pt>
                <c:pt idx="13">
                  <c:v>34.920833333333334</c:v>
                </c:pt>
                <c:pt idx="14">
                  <c:v>35.216666666666676</c:v>
                </c:pt>
                <c:pt idx="15">
                  <c:v>34.783333333333331</c:v>
                </c:pt>
                <c:pt idx="16">
                  <c:v>35.208333333333336</c:v>
                </c:pt>
                <c:pt idx="17">
                  <c:v>34.56666666666667</c:v>
                </c:pt>
                <c:pt idx="18">
                  <c:v>34.80833333333333</c:v>
                </c:pt>
                <c:pt idx="19">
                  <c:v>35.125</c:v>
                </c:pt>
                <c:pt idx="20">
                  <c:v>34.866666666666667</c:v>
                </c:pt>
                <c:pt idx="21">
                  <c:v>34.050000000000004</c:v>
                </c:pt>
                <c:pt idx="22">
                  <c:v>35.06666666666667</c:v>
                </c:pt>
                <c:pt idx="23">
                  <c:v>34.683333333333337</c:v>
                </c:pt>
                <c:pt idx="24">
                  <c:v>34.524999999999999</c:v>
                </c:pt>
                <c:pt idx="25">
                  <c:v>34.916666666666671</c:v>
                </c:pt>
                <c:pt idx="26">
                  <c:v>34.975000000000001</c:v>
                </c:pt>
                <c:pt idx="27">
                  <c:v>34.708333333333329</c:v>
                </c:pt>
                <c:pt idx="28">
                  <c:v>34.766666666666673</c:v>
                </c:pt>
                <c:pt idx="29">
                  <c:v>34.666666666666664</c:v>
                </c:pt>
              </c:numCache>
            </c:numRef>
          </c:yVal>
          <c:smooth val="0"/>
          <c:extLst>
            <c:ext xmlns:c16="http://schemas.microsoft.com/office/drawing/2014/chart" uri="{C3380CC4-5D6E-409C-BE32-E72D297353CC}">
              <c16:uniqueId val="{00000000-71EE-430B-BB4D-A4389C90F5FB}"/>
            </c:ext>
          </c:extLst>
        </c:ser>
        <c:dLbls>
          <c:showLegendKey val="0"/>
          <c:showVal val="0"/>
          <c:showCatName val="0"/>
          <c:showSerName val="0"/>
          <c:showPercent val="0"/>
          <c:showBubbleSize val="0"/>
        </c:dLbls>
        <c:axId val="876395120"/>
        <c:axId val="876391312"/>
      </c:scatterChart>
      <c:valAx>
        <c:axId val="876395120"/>
        <c:scaling>
          <c:orientation val="minMax"/>
          <c:max val="2025"/>
          <c:min val="1990"/>
        </c:scaling>
        <c:delete val="0"/>
        <c:axPos val="b"/>
        <c:title>
          <c:tx>
            <c:rich>
              <a:bodyPr/>
              <a:lstStyle/>
              <a:p>
                <a:pPr>
                  <a:defRPr sz="800" b="1"/>
                </a:pPr>
                <a:r>
                  <a:rPr lang="en-US"/>
                  <a:t>Years</a:t>
                </a:r>
              </a:p>
            </c:rich>
          </c:tx>
          <c:overlay val="0"/>
        </c:title>
        <c:numFmt formatCode="General" sourceLinked="0"/>
        <c:majorTickMark val="cross"/>
        <c:minorTickMark val="none"/>
        <c:tickLblPos val="nextTo"/>
        <c:txPr>
          <a:bodyPr rot="0" vert="horz"/>
          <a:lstStyle/>
          <a:p>
            <a:pPr>
              <a:defRPr sz="700" b="0" i="0" u="none" strike="noStrike" baseline="0">
                <a:solidFill>
                  <a:srgbClr val="000000"/>
                </a:solidFill>
                <a:latin typeface="Calibri"/>
                <a:ea typeface="Calibri"/>
                <a:cs typeface="Calibri"/>
              </a:defRPr>
            </a:pPr>
            <a:endParaRPr lang="fr-FR"/>
          </a:p>
        </c:txPr>
        <c:crossAx val="876391312"/>
        <c:crosses val="autoZero"/>
        <c:crossBetween val="midCat"/>
      </c:valAx>
      <c:valAx>
        <c:axId val="876391312"/>
        <c:scaling>
          <c:orientation val="minMax"/>
          <c:max val="35.299999999999997"/>
          <c:min val="33.5"/>
        </c:scaling>
        <c:delete val="0"/>
        <c:axPos val="l"/>
        <c:title>
          <c:tx>
            <c:rich>
              <a:bodyPr/>
              <a:lstStyle/>
              <a:p>
                <a:pPr>
                  <a:defRPr sz="800" b="1"/>
                </a:pPr>
                <a:r>
                  <a:rPr lang="en-US"/>
                  <a:t>T max</a:t>
                </a:r>
              </a:p>
            </c:rich>
          </c:tx>
          <c:overlay val="0"/>
        </c:title>
        <c:numFmt formatCode="General" sourceLinked="0"/>
        <c:majorTickMark val="cross"/>
        <c:minorTickMark val="none"/>
        <c:tickLblPos val="nextTo"/>
        <c:txPr>
          <a:bodyPr/>
          <a:lstStyle/>
          <a:p>
            <a:pPr>
              <a:defRPr sz="700"/>
            </a:pPr>
            <a:endParaRPr lang="fr-FR"/>
          </a:p>
        </c:txPr>
        <c:crossAx val="876395120"/>
        <c:crosses val="autoZero"/>
        <c:crossBetween val="midCat"/>
      </c:valAx>
      <c:spPr>
        <a:ln>
          <a:solidFill>
            <a:srgbClr val="808080"/>
          </a:solidFill>
          <a:prstDash val="solid"/>
        </a:ln>
      </c:spPr>
    </c:plotArea>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900" b="1"/>
            </a:pPr>
            <a:r>
              <a:rPr lang="en-US"/>
              <a:t>Years / Rain</a:t>
            </a:r>
          </a:p>
        </c:rich>
      </c:tx>
      <c:overlay val="0"/>
    </c:title>
    <c:autoTitleDeleted val="0"/>
    <c:plotArea>
      <c:layout/>
      <c:scatterChart>
        <c:scatterStyle val="lineMarker"/>
        <c:varyColors val="0"/>
        <c:ser>
          <c:idx val="0"/>
          <c:order val="0"/>
          <c:tx>
            <c:v>Rain</c:v>
          </c:tx>
          <c:spPr>
            <a:ln w="12700">
              <a:solidFill>
                <a:srgbClr val="4472C4"/>
              </a:solidFill>
              <a:prstDash val="solid"/>
            </a:ln>
            <a:effectLst/>
          </c:spPr>
          <c:marker>
            <c:symbol val="circle"/>
            <c:size val="3"/>
          </c:marker>
          <c:trendline>
            <c:spPr>
              <a:ln>
                <a:solidFill>
                  <a:srgbClr val="FF0000"/>
                </a:solidFill>
              </a:ln>
            </c:spPr>
            <c:trendlineType val="linear"/>
            <c:dispRSqr val="1"/>
            <c:dispEq val="1"/>
            <c:trendlineLbl>
              <c:layout>
                <c:manualLayout>
                  <c:x val="0.15850245134452534"/>
                  <c:y val="-0.37972734290566618"/>
                </c:manualLayout>
              </c:layout>
              <c:numFmt formatCode="General" sourceLinked="0"/>
              <c:txPr>
                <a:bodyPr/>
                <a:lstStyle/>
                <a:p>
                  <a:pPr>
                    <a:defRPr sz="1200" b="1"/>
                  </a:pPr>
                  <a:endParaRPr lang="fr-FR"/>
                </a:p>
              </c:txPr>
            </c:trendlineLbl>
          </c:trendline>
          <c:xVal>
            <c:numRef>
              <c:f>'[MK_Bko_Sotuba_mars 2022.xls]Mann-Kendall trend tests_HID1'!$A$2:$A$31</c:f>
              <c:numCache>
                <c:formatCode>General</c:formatCode>
                <c:ptCount val="30"/>
                <c:pt idx="0">
                  <c:v>1991</c:v>
                </c:pt>
                <c:pt idx="1">
                  <c:v>1992</c:v>
                </c:pt>
                <c:pt idx="2">
                  <c:v>1993</c:v>
                </c:pt>
                <c:pt idx="3">
                  <c:v>1994</c:v>
                </c:pt>
                <c:pt idx="4">
                  <c:v>1995</c:v>
                </c:pt>
                <c:pt idx="5">
                  <c:v>1996</c:v>
                </c:pt>
                <c:pt idx="6">
                  <c:v>1997</c:v>
                </c:pt>
                <c:pt idx="7">
                  <c:v>1998</c:v>
                </c:pt>
                <c:pt idx="8">
                  <c:v>1999</c:v>
                </c:pt>
                <c:pt idx="9">
                  <c:v>2000</c:v>
                </c:pt>
                <c:pt idx="10">
                  <c:v>2001</c:v>
                </c:pt>
                <c:pt idx="11">
                  <c:v>2002</c:v>
                </c:pt>
                <c:pt idx="12">
                  <c:v>2003</c:v>
                </c:pt>
                <c:pt idx="13">
                  <c:v>2004</c:v>
                </c:pt>
                <c:pt idx="14">
                  <c:v>2005</c:v>
                </c:pt>
                <c:pt idx="15">
                  <c:v>2006</c:v>
                </c:pt>
                <c:pt idx="16">
                  <c:v>2007</c:v>
                </c:pt>
                <c:pt idx="17">
                  <c:v>2008</c:v>
                </c:pt>
                <c:pt idx="18">
                  <c:v>2009</c:v>
                </c:pt>
                <c:pt idx="19">
                  <c:v>2010</c:v>
                </c:pt>
                <c:pt idx="20">
                  <c:v>2011</c:v>
                </c:pt>
                <c:pt idx="21">
                  <c:v>2012</c:v>
                </c:pt>
                <c:pt idx="22">
                  <c:v>2013</c:v>
                </c:pt>
                <c:pt idx="23">
                  <c:v>2014</c:v>
                </c:pt>
                <c:pt idx="24">
                  <c:v>2015</c:v>
                </c:pt>
                <c:pt idx="25">
                  <c:v>2016</c:v>
                </c:pt>
                <c:pt idx="26">
                  <c:v>2017</c:v>
                </c:pt>
                <c:pt idx="27">
                  <c:v>2018</c:v>
                </c:pt>
                <c:pt idx="28">
                  <c:v>2019</c:v>
                </c:pt>
                <c:pt idx="29">
                  <c:v>2020</c:v>
                </c:pt>
              </c:numCache>
            </c:numRef>
          </c:xVal>
          <c:yVal>
            <c:numRef>
              <c:f>'[MK_Bko_Sotuba_mars 2022.xls]Mann-Kendall trend tests_HID1'!$B$2:$B$31</c:f>
              <c:numCache>
                <c:formatCode>0</c:formatCode>
                <c:ptCount val="30"/>
                <c:pt idx="0">
                  <c:v>1030.7</c:v>
                </c:pt>
                <c:pt idx="1">
                  <c:v>912.90000000000009</c:v>
                </c:pt>
                <c:pt idx="2">
                  <c:v>659.09999999999991</c:v>
                </c:pt>
                <c:pt idx="3">
                  <c:v>1108.2</c:v>
                </c:pt>
                <c:pt idx="4">
                  <c:v>798.3</c:v>
                </c:pt>
                <c:pt idx="5">
                  <c:v>591.9</c:v>
                </c:pt>
                <c:pt idx="6">
                  <c:v>782.60000000000014</c:v>
                </c:pt>
                <c:pt idx="7">
                  <c:v>921.7</c:v>
                </c:pt>
                <c:pt idx="8">
                  <c:v>1292.5</c:v>
                </c:pt>
                <c:pt idx="9">
                  <c:v>717</c:v>
                </c:pt>
                <c:pt idx="10">
                  <c:v>742.19999999999993</c:v>
                </c:pt>
                <c:pt idx="11">
                  <c:v>872.99999999999989</c:v>
                </c:pt>
                <c:pt idx="12">
                  <c:v>911.7</c:v>
                </c:pt>
                <c:pt idx="13">
                  <c:v>831</c:v>
                </c:pt>
                <c:pt idx="14">
                  <c:v>909.19999999999993</c:v>
                </c:pt>
                <c:pt idx="15">
                  <c:v>780.5</c:v>
                </c:pt>
                <c:pt idx="16">
                  <c:v>904.8</c:v>
                </c:pt>
                <c:pt idx="17">
                  <c:v>934.59999999999991</c:v>
                </c:pt>
                <c:pt idx="18">
                  <c:v>941.00000000000011</c:v>
                </c:pt>
                <c:pt idx="19">
                  <c:v>1184.3999999999999</c:v>
                </c:pt>
                <c:pt idx="20">
                  <c:v>866.99999999999989</c:v>
                </c:pt>
                <c:pt idx="21">
                  <c:v>1016.8000000000001</c:v>
                </c:pt>
                <c:pt idx="22">
                  <c:v>894.4</c:v>
                </c:pt>
                <c:pt idx="23">
                  <c:v>865.9</c:v>
                </c:pt>
                <c:pt idx="24">
                  <c:v>782.69999999999993</c:v>
                </c:pt>
                <c:pt idx="25">
                  <c:v>860.4</c:v>
                </c:pt>
                <c:pt idx="26">
                  <c:v>854.79999999999984</c:v>
                </c:pt>
                <c:pt idx="27">
                  <c:v>840.19999999999993</c:v>
                </c:pt>
                <c:pt idx="28">
                  <c:v>1130.9000000000001</c:v>
                </c:pt>
                <c:pt idx="29">
                  <c:v>1086</c:v>
                </c:pt>
              </c:numCache>
            </c:numRef>
          </c:yVal>
          <c:smooth val="0"/>
          <c:extLst>
            <c:ext xmlns:c16="http://schemas.microsoft.com/office/drawing/2014/chart" uri="{C3380CC4-5D6E-409C-BE32-E72D297353CC}">
              <c16:uniqueId val="{00000001-946A-4B1B-853D-A986888A2FC1}"/>
            </c:ext>
          </c:extLst>
        </c:ser>
        <c:dLbls>
          <c:showLegendKey val="0"/>
          <c:showVal val="0"/>
          <c:showCatName val="0"/>
          <c:showSerName val="0"/>
          <c:showPercent val="0"/>
          <c:showBubbleSize val="0"/>
        </c:dLbls>
        <c:axId val="876388048"/>
        <c:axId val="876389136"/>
      </c:scatterChart>
      <c:valAx>
        <c:axId val="876388048"/>
        <c:scaling>
          <c:orientation val="minMax"/>
          <c:max val="2025"/>
          <c:min val="1990"/>
        </c:scaling>
        <c:delete val="0"/>
        <c:axPos val="b"/>
        <c:title>
          <c:tx>
            <c:rich>
              <a:bodyPr/>
              <a:lstStyle/>
              <a:p>
                <a:pPr>
                  <a:defRPr sz="800" b="1"/>
                </a:pPr>
                <a:r>
                  <a:rPr lang="en-US"/>
                  <a:t>Years</a:t>
                </a:r>
              </a:p>
            </c:rich>
          </c:tx>
          <c:overlay val="0"/>
        </c:title>
        <c:numFmt formatCode="General" sourceLinked="0"/>
        <c:majorTickMark val="cross"/>
        <c:minorTickMark val="none"/>
        <c:tickLblPos val="nextTo"/>
        <c:txPr>
          <a:bodyPr/>
          <a:lstStyle/>
          <a:p>
            <a:pPr>
              <a:defRPr sz="700"/>
            </a:pPr>
            <a:endParaRPr lang="fr-FR"/>
          </a:p>
        </c:txPr>
        <c:crossAx val="876389136"/>
        <c:crosses val="autoZero"/>
        <c:crossBetween val="midCat"/>
      </c:valAx>
      <c:valAx>
        <c:axId val="876389136"/>
        <c:scaling>
          <c:orientation val="minMax"/>
          <c:max val="1300"/>
          <c:min val="500"/>
        </c:scaling>
        <c:delete val="0"/>
        <c:axPos val="l"/>
        <c:title>
          <c:tx>
            <c:rich>
              <a:bodyPr/>
              <a:lstStyle/>
              <a:p>
                <a:pPr>
                  <a:defRPr sz="800" b="1"/>
                </a:pPr>
                <a:r>
                  <a:rPr lang="en-US"/>
                  <a:t>Rain</a:t>
                </a:r>
              </a:p>
            </c:rich>
          </c:tx>
          <c:overlay val="0"/>
        </c:title>
        <c:numFmt formatCode="General" sourceLinked="0"/>
        <c:majorTickMark val="cross"/>
        <c:minorTickMark val="none"/>
        <c:tickLblPos val="nextTo"/>
        <c:txPr>
          <a:bodyPr/>
          <a:lstStyle/>
          <a:p>
            <a:pPr>
              <a:defRPr sz="700"/>
            </a:pPr>
            <a:endParaRPr lang="fr-FR"/>
          </a:p>
        </c:txPr>
        <c:crossAx val="876388048"/>
        <c:crosses val="autoZero"/>
        <c:crossBetween val="midCat"/>
      </c:valAx>
      <c:spPr>
        <a:ln>
          <a:solidFill>
            <a:srgbClr val="808080"/>
          </a:solidFill>
          <a:prstDash val="solid"/>
        </a:ln>
      </c:spPr>
    </c:plotArea>
    <c:plotVisOnly val="1"/>
    <c:dispBlanksAs val="gap"/>
    <c:showDLblsOverMax val="0"/>
  </c:chart>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900" b="1"/>
            </a:pPr>
            <a:r>
              <a:rPr lang="en-US"/>
              <a:t>Years / T min</a:t>
            </a:r>
          </a:p>
        </c:rich>
      </c:tx>
      <c:overlay val="0"/>
    </c:title>
    <c:autoTitleDeleted val="0"/>
    <c:plotArea>
      <c:layout/>
      <c:scatterChart>
        <c:scatterStyle val="lineMarker"/>
        <c:varyColors val="0"/>
        <c:ser>
          <c:idx val="0"/>
          <c:order val="0"/>
          <c:tx>
            <c:v>T min</c:v>
          </c:tx>
          <c:spPr>
            <a:ln w="12700">
              <a:solidFill>
                <a:srgbClr val="4472C4"/>
              </a:solidFill>
              <a:prstDash val="solid"/>
            </a:ln>
            <a:effectLst/>
          </c:spPr>
          <c:marker>
            <c:symbol val="circle"/>
            <c:size val="3"/>
          </c:marker>
          <c:trendline>
            <c:spPr>
              <a:ln>
                <a:solidFill>
                  <a:srgbClr val="FF0000"/>
                </a:solidFill>
              </a:ln>
            </c:spPr>
            <c:trendlineType val="linear"/>
            <c:dispRSqr val="1"/>
            <c:dispEq val="1"/>
            <c:trendlineLbl>
              <c:layout>
                <c:manualLayout>
                  <c:x val="0.19904654564862048"/>
                  <c:y val="-0.24486329756121974"/>
                </c:manualLayout>
              </c:layout>
              <c:numFmt formatCode="General" sourceLinked="0"/>
              <c:txPr>
                <a:bodyPr/>
                <a:lstStyle/>
                <a:p>
                  <a:pPr>
                    <a:defRPr sz="1200" b="1"/>
                  </a:pPr>
                  <a:endParaRPr lang="fr-FR"/>
                </a:p>
              </c:txPr>
            </c:trendlineLbl>
          </c:trendline>
          <c:xVal>
            <c:numRef>
              <c:f>'[MK_Bko_Sotuba_mars 2022.xls]Mann-Kendall trend tests2_HID'!$A$2:$A$31</c:f>
              <c:numCache>
                <c:formatCode>General</c:formatCode>
                <c:ptCount val="30"/>
                <c:pt idx="0">
                  <c:v>1991</c:v>
                </c:pt>
                <c:pt idx="1">
                  <c:v>1992</c:v>
                </c:pt>
                <c:pt idx="2">
                  <c:v>1993</c:v>
                </c:pt>
                <c:pt idx="3">
                  <c:v>1994</c:v>
                </c:pt>
                <c:pt idx="4">
                  <c:v>1995</c:v>
                </c:pt>
                <c:pt idx="5">
                  <c:v>1996</c:v>
                </c:pt>
                <c:pt idx="6">
                  <c:v>1997</c:v>
                </c:pt>
                <c:pt idx="7">
                  <c:v>1998</c:v>
                </c:pt>
                <c:pt idx="8">
                  <c:v>1999</c:v>
                </c:pt>
                <c:pt idx="9">
                  <c:v>2000</c:v>
                </c:pt>
                <c:pt idx="10">
                  <c:v>2001</c:v>
                </c:pt>
                <c:pt idx="11">
                  <c:v>2002</c:v>
                </c:pt>
                <c:pt idx="12">
                  <c:v>2003</c:v>
                </c:pt>
                <c:pt idx="13">
                  <c:v>2004</c:v>
                </c:pt>
                <c:pt idx="14">
                  <c:v>2005</c:v>
                </c:pt>
                <c:pt idx="15">
                  <c:v>2006</c:v>
                </c:pt>
                <c:pt idx="16">
                  <c:v>2007</c:v>
                </c:pt>
                <c:pt idx="17">
                  <c:v>2008</c:v>
                </c:pt>
                <c:pt idx="18">
                  <c:v>2009</c:v>
                </c:pt>
                <c:pt idx="19">
                  <c:v>2010</c:v>
                </c:pt>
                <c:pt idx="20">
                  <c:v>2011</c:v>
                </c:pt>
                <c:pt idx="21">
                  <c:v>2012</c:v>
                </c:pt>
                <c:pt idx="22">
                  <c:v>2013</c:v>
                </c:pt>
                <c:pt idx="23">
                  <c:v>2014</c:v>
                </c:pt>
                <c:pt idx="24">
                  <c:v>2015</c:v>
                </c:pt>
                <c:pt idx="25">
                  <c:v>2016</c:v>
                </c:pt>
                <c:pt idx="26">
                  <c:v>2017</c:v>
                </c:pt>
                <c:pt idx="27">
                  <c:v>2018</c:v>
                </c:pt>
                <c:pt idx="28">
                  <c:v>2019</c:v>
                </c:pt>
                <c:pt idx="29">
                  <c:v>2020</c:v>
                </c:pt>
              </c:numCache>
            </c:numRef>
          </c:xVal>
          <c:yVal>
            <c:numRef>
              <c:f>'[MK_Bko_Sotuba_mars 2022.xls]Mann-Kendall trend tests2_HID'!$B$2:$B$31</c:f>
              <c:numCache>
                <c:formatCode>0</c:formatCode>
                <c:ptCount val="30"/>
                <c:pt idx="0">
                  <c:v>20.333333333333332</c:v>
                </c:pt>
                <c:pt idx="1">
                  <c:v>20.175000000000001</c:v>
                </c:pt>
                <c:pt idx="2">
                  <c:v>21.55</c:v>
                </c:pt>
                <c:pt idx="3">
                  <c:v>20.883333333333333</c:v>
                </c:pt>
                <c:pt idx="4">
                  <c:v>20.05</c:v>
                </c:pt>
                <c:pt idx="5">
                  <c:v>20.95</c:v>
                </c:pt>
                <c:pt idx="6">
                  <c:v>20.708333333333332</c:v>
                </c:pt>
                <c:pt idx="7">
                  <c:v>21.941666666666666</c:v>
                </c:pt>
                <c:pt idx="8">
                  <c:v>21.15</c:v>
                </c:pt>
                <c:pt idx="9">
                  <c:v>21.333333333333332</c:v>
                </c:pt>
                <c:pt idx="10">
                  <c:v>21.133333333333333</c:v>
                </c:pt>
                <c:pt idx="11">
                  <c:v>21.916666666666668</c:v>
                </c:pt>
                <c:pt idx="12">
                  <c:v>21.858333333333334</c:v>
                </c:pt>
                <c:pt idx="13">
                  <c:v>21.858333333333334</c:v>
                </c:pt>
                <c:pt idx="14">
                  <c:v>22.349999999999998</c:v>
                </c:pt>
                <c:pt idx="15">
                  <c:v>21.083333333333336</c:v>
                </c:pt>
                <c:pt idx="16">
                  <c:v>21.558333333333326</c:v>
                </c:pt>
                <c:pt idx="17">
                  <c:v>21.133333333333336</c:v>
                </c:pt>
                <c:pt idx="18">
                  <c:v>21.566666666666666</c:v>
                </c:pt>
                <c:pt idx="19">
                  <c:v>21.458333333333332</c:v>
                </c:pt>
                <c:pt idx="20">
                  <c:v>21.216666666666669</c:v>
                </c:pt>
                <c:pt idx="21">
                  <c:v>21.041666666666668</c:v>
                </c:pt>
                <c:pt idx="22">
                  <c:v>21.508333333333336</c:v>
                </c:pt>
                <c:pt idx="23">
                  <c:v>21.816666666666663</c:v>
                </c:pt>
                <c:pt idx="24">
                  <c:v>21.25</c:v>
                </c:pt>
                <c:pt idx="25">
                  <c:v>22.041666666666668</c:v>
                </c:pt>
                <c:pt idx="26">
                  <c:v>22.116666666666671</c:v>
                </c:pt>
                <c:pt idx="27">
                  <c:v>22.024999999999995</c:v>
                </c:pt>
                <c:pt idx="28">
                  <c:v>21.675000000000001</c:v>
                </c:pt>
                <c:pt idx="29">
                  <c:v>21.758333333333336</c:v>
                </c:pt>
              </c:numCache>
            </c:numRef>
          </c:yVal>
          <c:smooth val="0"/>
          <c:extLst>
            <c:ext xmlns:c16="http://schemas.microsoft.com/office/drawing/2014/chart" uri="{C3380CC4-5D6E-409C-BE32-E72D297353CC}">
              <c16:uniqueId val="{00000001-D2F7-4F2F-8744-F0B7238E48F7}"/>
            </c:ext>
          </c:extLst>
        </c:ser>
        <c:dLbls>
          <c:showLegendKey val="0"/>
          <c:showVal val="0"/>
          <c:showCatName val="0"/>
          <c:showSerName val="0"/>
          <c:showPercent val="0"/>
          <c:showBubbleSize val="0"/>
        </c:dLbls>
        <c:axId val="876396208"/>
        <c:axId val="876397840"/>
      </c:scatterChart>
      <c:valAx>
        <c:axId val="876396208"/>
        <c:scaling>
          <c:orientation val="minMax"/>
          <c:max val="2025"/>
          <c:min val="1990"/>
        </c:scaling>
        <c:delete val="0"/>
        <c:axPos val="b"/>
        <c:title>
          <c:tx>
            <c:rich>
              <a:bodyPr/>
              <a:lstStyle/>
              <a:p>
                <a:pPr>
                  <a:defRPr sz="800" b="1"/>
                </a:pPr>
                <a:r>
                  <a:rPr lang="en-US"/>
                  <a:t>Years</a:t>
                </a:r>
              </a:p>
            </c:rich>
          </c:tx>
          <c:overlay val="0"/>
        </c:title>
        <c:numFmt formatCode="General" sourceLinked="0"/>
        <c:majorTickMark val="cross"/>
        <c:minorTickMark val="none"/>
        <c:tickLblPos val="nextTo"/>
        <c:txPr>
          <a:bodyPr/>
          <a:lstStyle/>
          <a:p>
            <a:pPr>
              <a:defRPr sz="700"/>
            </a:pPr>
            <a:endParaRPr lang="fr-FR"/>
          </a:p>
        </c:txPr>
        <c:crossAx val="876397840"/>
        <c:crosses val="autoZero"/>
        <c:crossBetween val="midCat"/>
      </c:valAx>
      <c:valAx>
        <c:axId val="876397840"/>
        <c:scaling>
          <c:orientation val="minMax"/>
          <c:max val="22.5"/>
          <c:min val="20"/>
        </c:scaling>
        <c:delete val="0"/>
        <c:axPos val="l"/>
        <c:title>
          <c:tx>
            <c:rich>
              <a:bodyPr/>
              <a:lstStyle/>
              <a:p>
                <a:pPr>
                  <a:defRPr sz="800" b="1"/>
                </a:pPr>
                <a:r>
                  <a:rPr lang="en-US"/>
                  <a:t>T min</a:t>
                </a:r>
              </a:p>
            </c:rich>
          </c:tx>
          <c:overlay val="0"/>
        </c:title>
        <c:numFmt formatCode="General" sourceLinked="0"/>
        <c:majorTickMark val="cross"/>
        <c:minorTickMark val="none"/>
        <c:tickLblPos val="nextTo"/>
        <c:txPr>
          <a:bodyPr/>
          <a:lstStyle/>
          <a:p>
            <a:pPr>
              <a:defRPr sz="700"/>
            </a:pPr>
            <a:endParaRPr lang="fr-FR"/>
          </a:p>
        </c:txPr>
        <c:crossAx val="876396208"/>
        <c:crosses val="autoZero"/>
        <c:crossBetween val="midCat"/>
      </c:valAx>
      <c:spPr>
        <a:ln>
          <a:solidFill>
            <a:srgbClr val="808080"/>
          </a:solidFill>
          <a:prstDash val="solid"/>
        </a:ln>
      </c:spPr>
    </c:plotArea>
    <c:plotVisOnly val="1"/>
    <c:dispBlanksAs val="gap"/>
    <c:showDLblsOverMax val="0"/>
  </c:chart>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900" b="1"/>
            </a:pPr>
            <a:r>
              <a:rPr lang="en-US"/>
              <a:t>Years / T max</a:t>
            </a:r>
          </a:p>
        </c:rich>
      </c:tx>
      <c:overlay val="0"/>
    </c:title>
    <c:autoTitleDeleted val="0"/>
    <c:plotArea>
      <c:layout/>
      <c:scatterChart>
        <c:scatterStyle val="lineMarker"/>
        <c:varyColors val="0"/>
        <c:ser>
          <c:idx val="0"/>
          <c:order val="0"/>
          <c:tx>
            <c:v>T max</c:v>
          </c:tx>
          <c:spPr>
            <a:ln w="12700">
              <a:solidFill>
                <a:srgbClr val="4472C4"/>
              </a:solidFill>
              <a:prstDash val="solid"/>
            </a:ln>
            <a:effectLst/>
          </c:spPr>
          <c:marker>
            <c:symbol val="circle"/>
            <c:size val="3"/>
          </c:marker>
          <c:trendline>
            <c:spPr>
              <a:ln>
                <a:solidFill>
                  <a:srgbClr val="FF0000"/>
                </a:solidFill>
              </a:ln>
            </c:spPr>
            <c:trendlineType val="linear"/>
            <c:dispRSqr val="1"/>
            <c:dispEq val="1"/>
            <c:trendlineLbl>
              <c:layout>
                <c:manualLayout>
                  <c:x val="0.18140341224650808"/>
                  <c:y val="-0.43063177396943031"/>
                </c:manualLayout>
              </c:layout>
              <c:numFmt formatCode="General" sourceLinked="0"/>
              <c:txPr>
                <a:bodyPr/>
                <a:lstStyle/>
                <a:p>
                  <a:pPr>
                    <a:defRPr sz="1200" b="1"/>
                  </a:pPr>
                  <a:endParaRPr lang="fr-FR"/>
                </a:p>
              </c:txPr>
            </c:trendlineLbl>
          </c:trendline>
          <c:xVal>
            <c:numRef>
              <c:f>'[MK_Bko_Sotuba_mars 2022.xls]Mann-Kendall trend tests1_HID'!$A$2:$A$31</c:f>
              <c:numCache>
                <c:formatCode>General</c:formatCode>
                <c:ptCount val="30"/>
                <c:pt idx="0">
                  <c:v>1991</c:v>
                </c:pt>
                <c:pt idx="1">
                  <c:v>1992</c:v>
                </c:pt>
                <c:pt idx="2">
                  <c:v>1993</c:v>
                </c:pt>
                <c:pt idx="3">
                  <c:v>1994</c:v>
                </c:pt>
                <c:pt idx="4">
                  <c:v>1995</c:v>
                </c:pt>
                <c:pt idx="5">
                  <c:v>1996</c:v>
                </c:pt>
                <c:pt idx="6">
                  <c:v>1997</c:v>
                </c:pt>
                <c:pt idx="7">
                  <c:v>1998</c:v>
                </c:pt>
                <c:pt idx="8">
                  <c:v>1999</c:v>
                </c:pt>
                <c:pt idx="9">
                  <c:v>2000</c:v>
                </c:pt>
                <c:pt idx="10">
                  <c:v>2001</c:v>
                </c:pt>
                <c:pt idx="11">
                  <c:v>2002</c:v>
                </c:pt>
                <c:pt idx="12">
                  <c:v>2003</c:v>
                </c:pt>
                <c:pt idx="13">
                  <c:v>2004</c:v>
                </c:pt>
                <c:pt idx="14">
                  <c:v>2005</c:v>
                </c:pt>
                <c:pt idx="15">
                  <c:v>2006</c:v>
                </c:pt>
                <c:pt idx="16">
                  <c:v>2007</c:v>
                </c:pt>
                <c:pt idx="17">
                  <c:v>2008</c:v>
                </c:pt>
                <c:pt idx="18">
                  <c:v>2009</c:v>
                </c:pt>
                <c:pt idx="19">
                  <c:v>2010</c:v>
                </c:pt>
                <c:pt idx="20">
                  <c:v>2011</c:v>
                </c:pt>
                <c:pt idx="21">
                  <c:v>2012</c:v>
                </c:pt>
                <c:pt idx="22">
                  <c:v>2013</c:v>
                </c:pt>
                <c:pt idx="23">
                  <c:v>2014</c:v>
                </c:pt>
                <c:pt idx="24">
                  <c:v>2015</c:v>
                </c:pt>
                <c:pt idx="25">
                  <c:v>2016</c:v>
                </c:pt>
                <c:pt idx="26">
                  <c:v>2017</c:v>
                </c:pt>
                <c:pt idx="27">
                  <c:v>2018</c:v>
                </c:pt>
                <c:pt idx="28">
                  <c:v>2019</c:v>
                </c:pt>
                <c:pt idx="29">
                  <c:v>2020</c:v>
                </c:pt>
              </c:numCache>
            </c:numRef>
          </c:xVal>
          <c:yVal>
            <c:numRef>
              <c:f>'[MK_Bko_Sotuba_mars 2022.xls]Mann-Kendall trend tests1_HID'!$B$2:$B$31</c:f>
              <c:numCache>
                <c:formatCode>0</c:formatCode>
                <c:ptCount val="30"/>
                <c:pt idx="0">
                  <c:v>35.158333333333331</c:v>
                </c:pt>
                <c:pt idx="1">
                  <c:v>34.174999999999997</c:v>
                </c:pt>
                <c:pt idx="2">
                  <c:v>34.908333333333339</c:v>
                </c:pt>
                <c:pt idx="3">
                  <c:v>33.983333333333334</c:v>
                </c:pt>
                <c:pt idx="4">
                  <c:v>34.591666666666661</c:v>
                </c:pt>
                <c:pt idx="5">
                  <c:v>35.091666666666661</c:v>
                </c:pt>
                <c:pt idx="6">
                  <c:v>35.116666666666674</c:v>
                </c:pt>
                <c:pt idx="7">
                  <c:v>36.099999999999994</c:v>
                </c:pt>
                <c:pt idx="8">
                  <c:v>34.099999999999994</c:v>
                </c:pt>
                <c:pt idx="9">
                  <c:v>34.75</c:v>
                </c:pt>
                <c:pt idx="10">
                  <c:v>35.25</c:v>
                </c:pt>
                <c:pt idx="11">
                  <c:v>35.458333333333329</c:v>
                </c:pt>
                <c:pt idx="12">
                  <c:v>35.783333333333324</c:v>
                </c:pt>
                <c:pt idx="13">
                  <c:v>34.949999999999996</c:v>
                </c:pt>
                <c:pt idx="14">
                  <c:v>34.691666666666663</c:v>
                </c:pt>
                <c:pt idx="15">
                  <c:v>35.274999999999999</c:v>
                </c:pt>
                <c:pt idx="16">
                  <c:v>35.458333333333336</c:v>
                </c:pt>
                <c:pt idx="17">
                  <c:v>33.666666666666664</c:v>
                </c:pt>
                <c:pt idx="18">
                  <c:v>33.491666666666667</c:v>
                </c:pt>
                <c:pt idx="19">
                  <c:v>34.891666666666673</c:v>
                </c:pt>
                <c:pt idx="20">
                  <c:v>34.683333333333337</c:v>
                </c:pt>
                <c:pt idx="21">
                  <c:v>33.833333333333336</c:v>
                </c:pt>
                <c:pt idx="22">
                  <c:v>34.958333333333336</c:v>
                </c:pt>
                <c:pt idx="23">
                  <c:v>34.608333333333334</c:v>
                </c:pt>
                <c:pt idx="24">
                  <c:v>34.841666666666669</c:v>
                </c:pt>
                <c:pt idx="25">
                  <c:v>35.116666666666667</c:v>
                </c:pt>
                <c:pt idx="26">
                  <c:v>35.008333333333333</c:v>
                </c:pt>
                <c:pt idx="27">
                  <c:v>34.666666666666664</c:v>
                </c:pt>
                <c:pt idx="28">
                  <c:v>34.475000000000001</c:v>
                </c:pt>
                <c:pt idx="29">
                  <c:v>34.608333333333341</c:v>
                </c:pt>
              </c:numCache>
            </c:numRef>
          </c:yVal>
          <c:smooth val="0"/>
          <c:extLst>
            <c:ext xmlns:c16="http://schemas.microsoft.com/office/drawing/2014/chart" uri="{C3380CC4-5D6E-409C-BE32-E72D297353CC}">
              <c16:uniqueId val="{00000001-C29B-4285-966A-6D787E86274A}"/>
            </c:ext>
          </c:extLst>
        </c:ser>
        <c:dLbls>
          <c:showLegendKey val="0"/>
          <c:showVal val="0"/>
          <c:showCatName val="0"/>
          <c:showSerName val="0"/>
          <c:showPercent val="0"/>
          <c:showBubbleSize val="0"/>
        </c:dLbls>
        <c:axId val="876398928"/>
        <c:axId val="876390224"/>
      </c:scatterChart>
      <c:valAx>
        <c:axId val="876398928"/>
        <c:scaling>
          <c:orientation val="minMax"/>
          <c:max val="2025"/>
          <c:min val="1990"/>
        </c:scaling>
        <c:delete val="0"/>
        <c:axPos val="b"/>
        <c:title>
          <c:tx>
            <c:rich>
              <a:bodyPr/>
              <a:lstStyle/>
              <a:p>
                <a:pPr>
                  <a:defRPr sz="800" b="1"/>
                </a:pPr>
                <a:r>
                  <a:rPr lang="en-US"/>
                  <a:t>Years</a:t>
                </a:r>
              </a:p>
            </c:rich>
          </c:tx>
          <c:overlay val="0"/>
        </c:title>
        <c:numFmt formatCode="General" sourceLinked="0"/>
        <c:majorTickMark val="cross"/>
        <c:minorTickMark val="none"/>
        <c:tickLblPos val="nextTo"/>
        <c:txPr>
          <a:bodyPr/>
          <a:lstStyle/>
          <a:p>
            <a:pPr>
              <a:defRPr sz="700"/>
            </a:pPr>
            <a:endParaRPr lang="fr-FR"/>
          </a:p>
        </c:txPr>
        <c:crossAx val="876390224"/>
        <c:crosses val="autoZero"/>
        <c:crossBetween val="midCat"/>
      </c:valAx>
      <c:valAx>
        <c:axId val="876390224"/>
        <c:scaling>
          <c:orientation val="minMax"/>
          <c:max val="36.5"/>
          <c:min val="33"/>
        </c:scaling>
        <c:delete val="0"/>
        <c:axPos val="l"/>
        <c:title>
          <c:tx>
            <c:rich>
              <a:bodyPr/>
              <a:lstStyle/>
              <a:p>
                <a:pPr>
                  <a:defRPr sz="800" b="1"/>
                </a:pPr>
                <a:r>
                  <a:rPr lang="en-US"/>
                  <a:t>T max</a:t>
                </a:r>
              </a:p>
            </c:rich>
          </c:tx>
          <c:overlay val="0"/>
        </c:title>
        <c:numFmt formatCode="General" sourceLinked="0"/>
        <c:majorTickMark val="cross"/>
        <c:minorTickMark val="none"/>
        <c:tickLblPos val="nextTo"/>
        <c:txPr>
          <a:bodyPr/>
          <a:lstStyle/>
          <a:p>
            <a:pPr>
              <a:defRPr sz="700"/>
            </a:pPr>
            <a:endParaRPr lang="fr-FR"/>
          </a:p>
        </c:txPr>
        <c:crossAx val="876398928"/>
        <c:crosses val="autoZero"/>
        <c:crossBetween val="midCat"/>
      </c:valAx>
      <c:spPr>
        <a:ln>
          <a:solidFill>
            <a:srgbClr val="808080"/>
          </a:solidFill>
          <a:prstDash val="solid"/>
        </a:ln>
      </c:spPr>
    </c:plotArea>
    <c:plotVisOnly val="1"/>
    <c:dispBlanksAs val="gap"/>
    <c:showDLblsOverMax val="0"/>
  </c:chart>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900" b="1"/>
            </a:pPr>
            <a:r>
              <a:rPr lang="en-US"/>
              <a:t>Years / T min</a:t>
            </a:r>
          </a:p>
        </c:rich>
      </c:tx>
      <c:overlay val="0"/>
    </c:title>
    <c:autoTitleDeleted val="0"/>
    <c:plotArea>
      <c:layout/>
      <c:scatterChart>
        <c:scatterStyle val="lineMarker"/>
        <c:varyColors val="0"/>
        <c:ser>
          <c:idx val="0"/>
          <c:order val="0"/>
          <c:tx>
            <c:v>T min</c:v>
          </c:tx>
          <c:spPr>
            <a:ln w="12700">
              <a:solidFill>
                <a:srgbClr val="4472C4"/>
              </a:solidFill>
              <a:prstDash val="solid"/>
            </a:ln>
            <a:effectLst/>
          </c:spPr>
          <c:marker>
            <c:symbol val="circle"/>
            <c:size val="3"/>
          </c:marker>
          <c:trendline>
            <c:spPr>
              <a:ln>
                <a:solidFill>
                  <a:srgbClr val="FF0000"/>
                </a:solidFill>
              </a:ln>
            </c:spPr>
            <c:trendlineType val="linear"/>
            <c:dispRSqr val="1"/>
            <c:dispEq val="1"/>
            <c:trendlineLbl>
              <c:layout>
                <c:manualLayout>
                  <c:x val="0.17429373299275525"/>
                  <c:y val="-0.32716998610467807"/>
                </c:manualLayout>
              </c:layout>
              <c:numFmt formatCode="General" sourceLinked="0"/>
              <c:txPr>
                <a:bodyPr/>
                <a:lstStyle/>
                <a:p>
                  <a:pPr>
                    <a:defRPr sz="1200" b="1"/>
                  </a:pPr>
                  <a:endParaRPr lang="fr-FR"/>
                </a:p>
              </c:txPr>
            </c:trendlineLbl>
          </c:trendline>
          <c:xVal>
            <c:numRef>
              <c:f>'[MK_Bko_Ville_mars 2022.xls]Mann-Kendall trend tests2_HID'!$A$2:$A$31</c:f>
              <c:numCache>
                <c:formatCode>General</c:formatCode>
                <c:ptCount val="30"/>
                <c:pt idx="0">
                  <c:v>1991</c:v>
                </c:pt>
                <c:pt idx="1">
                  <c:v>1992</c:v>
                </c:pt>
                <c:pt idx="2">
                  <c:v>1993</c:v>
                </c:pt>
                <c:pt idx="3">
                  <c:v>1994</c:v>
                </c:pt>
                <c:pt idx="4">
                  <c:v>1995</c:v>
                </c:pt>
                <c:pt idx="5">
                  <c:v>1996</c:v>
                </c:pt>
                <c:pt idx="6">
                  <c:v>1997</c:v>
                </c:pt>
                <c:pt idx="7">
                  <c:v>1998</c:v>
                </c:pt>
                <c:pt idx="8">
                  <c:v>1999</c:v>
                </c:pt>
                <c:pt idx="9">
                  <c:v>2000</c:v>
                </c:pt>
                <c:pt idx="10">
                  <c:v>2001</c:v>
                </c:pt>
                <c:pt idx="11">
                  <c:v>2002</c:v>
                </c:pt>
                <c:pt idx="12">
                  <c:v>2003</c:v>
                </c:pt>
                <c:pt idx="13">
                  <c:v>2004</c:v>
                </c:pt>
                <c:pt idx="14">
                  <c:v>2005</c:v>
                </c:pt>
                <c:pt idx="15">
                  <c:v>2006</c:v>
                </c:pt>
                <c:pt idx="16">
                  <c:v>2007</c:v>
                </c:pt>
                <c:pt idx="17">
                  <c:v>2008</c:v>
                </c:pt>
                <c:pt idx="18">
                  <c:v>2009</c:v>
                </c:pt>
                <c:pt idx="19">
                  <c:v>2010</c:v>
                </c:pt>
                <c:pt idx="20">
                  <c:v>2011</c:v>
                </c:pt>
                <c:pt idx="21">
                  <c:v>2012</c:v>
                </c:pt>
                <c:pt idx="22">
                  <c:v>2013</c:v>
                </c:pt>
                <c:pt idx="23">
                  <c:v>2014</c:v>
                </c:pt>
                <c:pt idx="24">
                  <c:v>2015</c:v>
                </c:pt>
                <c:pt idx="25">
                  <c:v>2016</c:v>
                </c:pt>
                <c:pt idx="26">
                  <c:v>2017</c:v>
                </c:pt>
                <c:pt idx="27">
                  <c:v>2018</c:v>
                </c:pt>
                <c:pt idx="28">
                  <c:v>2019</c:v>
                </c:pt>
                <c:pt idx="29">
                  <c:v>2020</c:v>
                </c:pt>
              </c:numCache>
            </c:numRef>
          </c:xVal>
          <c:yVal>
            <c:numRef>
              <c:f>'[MK_Bko_Ville_mars 2022.xls]Mann-Kendall trend tests2_HID'!$B$2:$B$31</c:f>
              <c:numCache>
                <c:formatCode>0</c:formatCode>
                <c:ptCount val="30"/>
                <c:pt idx="0">
                  <c:v>22.537499999999998</c:v>
                </c:pt>
                <c:pt idx="1">
                  <c:v>21.7</c:v>
                </c:pt>
                <c:pt idx="2">
                  <c:v>22.574999999999999</c:v>
                </c:pt>
                <c:pt idx="3">
                  <c:v>21.958333333333339</c:v>
                </c:pt>
                <c:pt idx="4">
                  <c:v>22.208854166666665</c:v>
                </c:pt>
                <c:pt idx="5">
                  <c:v>22.768750000000001</c:v>
                </c:pt>
                <c:pt idx="6">
                  <c:v>22.474999999999998</c:v>
                </c:pt>
                <c:pt idx="7">
                  <c:v>23.033333333333328</c:v>
                </c:pt>
                <c:pt idx="8">
                  <c:v>22.225000000000005</c:v>
                </c:pt>
                <c:pt idx="9">
                  <c:v>22.375</c:v>
                </c:pt>
                <c:pt idx="10">
                  <c:v>21.75</c:v>
                </c:pt>
                <c:pt idx="11">
                  <c:v>22.591666666666665</c:v>
                </c:pt>
                <c:pt idx="12">
                  <c:v>22.541666666666668</c:v>
                </c:pt>
                <c:pt idx="13">
                  <c:v>22.660416666666666</c:v>
                </c:pt>
                <c:pt idx="14">
                  <c:v>22.858749999999997</c:v>
                </c:pt>
                <c:pt idx="15">
                  <c:v>22.483333333333334</c:v>
                </c:pt>
                <c:pt idx="16">
                  <c:v>22.099999999999998</c:v>
                </c:pt>
                <c:pt idx="17">
                  <c:v>22.200520833333332</c:v>
                </c:pt>
                <c:pt idx="18">
                  <c:v>22.844270833333336</c:v>
                </c:pt>
                <c:pt idx="19">
                  <c:v>23.191666666666666</c:v>
                </c:pt>
                <c:pt idx="20">
                  <c:v>22.724999999999998</c:v>
                </c:pt>
                <c:pt idx="21">
                  <c:v>22.666666666666671</c:v>
                </c:pt>
                <c:pt idx="22">
                  <c:v>24.074999999999999</c:v>
                </c:pt>
                <c:pt idx="23">
                  <c:v>22.989583333333332</c:v>
                </c:pt>
                <c:pt idx="24">
                  <c:v>22.991666666666671</c:v>
                </c:pt>
                <c:pt idx="25">
                  <c:v>23.624999999999996</c:v>
                </c:pt>
                <c:pt idx="26">
                  <c:v>23.383333333333329</c:v>
                </c:pt>
                <c:pt idx="27">
                  <c:v>23.549999999999997</c:v>
                </c:pt>
                <c:pt idx="28">
                  <c:v>23.308333333333334</c:v>
                </c:pt>
                <c:pt idx="29">
                  <c:v>23.249999999999996</c:v>
                </c:pt>
              </c:numCache>
            </c:numRef>
          </c:yVal>
          <c:smooth val="0"/>
          <c:extLst>
            <c:ext xmlns:c16="http://schemas.microsoft.com/office/drawing/2014/chart" uri="{C3380CC4-5D6E-409C-BE32-E72D297353CC}">
              <c16:uniqueId val="{00000000-369C-4EC9-BD8B-7181A91A6C98}"/>
            </c:ext>
          </c:extLst>
        </c:ser>
        <c:dLbls>
          <c:showLegendKey val="0"/>
          <c:showVal val="0"/>
          <c:showCatName val="0"/>
          <c:showSerName val="0"/>
          <c:showPercent val="0"/>
          <c:showBubbleSize val="0"/>
        </c:dLbls>
        <c:axId val="876392400"/>
        <c:axId val="876384784"/>
      </c:scatterChart>
      <c:valAx>
        <c:axId val="876392400"/>
        <c:scaling>
          <c:orientation val="minMax"/>
          <c:max val="2025"/>
          <c:min val="1990"/>
        </c:scaling>
        <c:delete val="0"/>
        <c:axPos val="b"/>
        <c:title>
          <c:tx>
            <c:rich>
              <a:bodyPr/>
              <a:lstStyle/>
              <a:p>
                <a:pPr>
                  <a:defRPr sz="800" b="1"/>
                </a:pPr>
                <a:r>
                  <a:rPr lang="en-US"/>
                  <a:t>Years</a:t>
                </a:r>
              </a:p>
            </c:rich>
          </c:tx>
          <c:overlay val="0"/>
        </c:title>
        <c:numFmt formatCode="General" sourceLinked="0"/>
        <c:majorTickMark val="cross"/>
        <c:minorTickMark val="none"/>
        <c:tickLblPos val="nextTo"/>
        <c:txPr>
          <a:bodyPr/>
          <a:lstStyle/>
          <a:p>
            <a:pPr>
              <a:defRPr sz="700"/>
            </a:pPr>
            <a:endParaRPr lang="fr-FR"/>
          </a:p>
        </c:txPr>
        <c:crossAx val="876384784"/>
        <c:crosses val="autoZero"/>
        <c:crossBetween val="midCat"/>
      </c:valAx>
      <c:valAx>
        <c:axId val="876384784"/>
        <c:scaling>
          <c:orientation val="minMax"/>
          <c:max val="24.5"/>
          <c:min val="21.5"/>
        </c:scaling>
        <c:delete val="0"/>
        <c:axPos val="l"/>
        <c:title>
          <c:tx>
            <c:rich>
              <a:bodyPr/>
              <a:lstStyle/>
              <a:p>
                <a:pPr>
                  <a:defRPr sz="800" b="1"/>
                </a:pPr>
                <a:r>
                  <a:rPr lang="en-US"/>
                  <a:t>T min</a:t>
                </a:r>
              </a:p>
            </c:rich>
          </c:tx>
          <c:overlay val="0"/>
        </c:title>
        <c:numFmt formatCode="General" sourceLinked="0"/>
        <c:majorTickMark val="cross"/>
        <c:minorTickMark val="none"/>
        <c:tickLblPos val="nextTo"/>
        <c:txPr>
          <a:bodyPr/>
          <a:lstStyle/>
          <a:p>
            <a:pPr>
              <a:defRPr sz="700"/>
            </a:pPr>
            <a:endParaRPr lang="fr-FR"/>
          </a:p>
        </c:txPr>
        <c:crossAx val="876392400"/>
        <c:crosses val="autoZero"/>
        <c:crossBetween val="midCat"/>
      </c:valAx>
      <c:spPr>
        <a:ln>
          <a:solidFill>
            <a:srgbClr val="808080"/>
          </a:solidFill>
          <a:prstDash val="solid"/>
        </a:ln>
      </c:spPr>
    </c:plotArea>
    <c:plotVisOnly val="1"/>
    <c:dispBlanksAs val="gap"/>
    <c:showDLblsOverMax val="0"/>
  </c:chart>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900" b="1"/>
            </a:pPr>
            <a:r>
              <a:rPr lang="en-US"/>
              <a:t>Years / Rain</a:t>
            </a:r>
          </a:p>
        </c:rich>
      </c:tx>
      <c:layout>
        <c:manualLayout>
          <c:xMode val="edge"/>
          <c:yMode val="edge"/>
          <c:x val="0.41034765065430029"/>
          <c:y val="1.9340582583018563E-2"/>
        </c:manualLayout>
      </c:layout>
      <c:overlay val="0"/>
    </c:title>
    <c:autoTitleDeleted val="0"/>
    <c:plotArea>
      <c:layout/>
      <c:scatterChart>
        <c:scatterStyle val="lineMarker"/>
        <c:varyColors val="0"/>
        <c:ser>
          <c:idx val="0"/>
          <c:order val="0"/>
          <c:tx>
            <c:v>Rain</c:v>
          </c:tx>
          <c:spPr>
            <a:ln w="12700">
              <a:solidFill>
                <a:srgbClr val="4472C4"/>
              </a:solidFill>
              <a:prstDash val="solid"/>
            </a:ln>
            <a:effectLst/>
          </c:spPr>
          <c:marker>
            <c:symbol val="circle"/>
            <c:size val="3"/>
          </c:marker>
          <c:trendline>
            <c:spPr>
              <a:ln>
                <a:solidFill>
                  <a:srgbClr val="FF0000"/>
                </a:solidFill>
              </a:ln>
            </c:spPr>
            <c:trendlineType val="linear"/>
            <c:dispRSqr val="1"/>
            <c:dispEq val="1"/>
            <c:trendlineLbl>
              <c:layout>
                <c:manualLayout>
                  <c:x val="0.17064091402880677"/>
                  <c:y val="-0.37212997007608317"/>
                </c:manualLayout>
              </c:layout>
              <c:numFmt formatCode="General" sourceLinked="0"/>
              <c:txPr>
                <a:bodyPr/>
                <a:lstStyle/>
                <a:p>
                  <a:pPr>
                    <a:defRPr sz="1200" b="1"/>
                  </a:pPr>
                  <a:endParaRPr lang="fr-FR"/>
                </a:p>
              </c:txPr>
            </c:trendlineLbl>
          </c:trendline>
          <c:xVal>
            <c:numRef>
              <c:f>'[MK_Bko_Ville_mars 2022.xls]Mann-Kendall trend tests_HID1'!$A$2:$A$31</c:f>
              <c:numCache>
                <c:formatCode>General</c:formatCode>
                <c:ptCount val="30"/>
                <c:pt idx="0">
                  <c:v>1991</c:v>
                </c:pt>
                <c:pt idx="1">
                  <c:v>1992</c:v>
                </c:pt>
                <c:pt idx="2">
                  <c:v>1993</c:v>
                </c:pt>
                <c:pt idx="3">
                  <c:v>1994</c:v>
                </c:pt>
                <c:pt idx="4">
                  <c:v>1995</c:v>
                </c:pt>
                <c:pt idx="5">
                  <c:v>1996</c:v>
                </c:pt>
                <c:pt idx="6">
                  <c:v>1997</c:v>
                </c:pt>
                <c:pt idx="7">
                  <c:v>1998</c:v>
                </c:pt>
                <c:pt idx="8">
                  <c:v>1999</c:v>
                </c:pt>
                <c:pt idx="9">
                  <c:v>2000</c:v>
                </c:pt>
                <c:pt idx="10">
                  <c:v>2001</c:v>
                </c:pt>
                <c:pt idx="11">
                  <c:v>2002</c:v>
                </c:pt>
                <c:pt idx="12">
                  <c:v>2003</c:v>
                </c:pt>
                <c:pt idx="13">
                  <c:v>2004</c:v>
                </c:pt>
                <c:pt idx="14">
                  <c:v>2005</c:v>
                </c:pt>
                <c:pt idx="15">
                  <c:v>2006</c:v>
                </c:pt>
                <c:pt idx="16">
                  <c:v>2007</c:v>
                </c:pt>
                <c:pt idx="17">
                  <c:v>2008</c:v>
                </c:pt>
                <c:pt idx="18">
                  <c:v>2009</c:v>
                </c:pt>
                <c:pt idx="19">
                  <c:v>2010</c:v>
                </c:pt>
                <c:pt idx="20">
                  <c:v>2011</c:v>
                </c:pt>
                <c:pt idx="21">
                  <c:v>2012</c:v>
                </c:pt>
                <c:pt idx="22">
                  <c:v>2013</c:v>
                </c:pt>
                <c:pt idx="23">
                  <c:v>2014</c:v>
                </c:pt>
                <c:pt idx="24">
                  <c:v>2015</c:v>
                </c:pt>
                <c:pt idx="25">
                  <c:v>2016</c:v>
                </c:pt>
                <c:pt idx="26">
                  <c:v>2017</c:v>
                </c:pt>
                <c:pt idx="27">
                  <c:v>2018</c:v>
                </c:pt>
                <c:pt idx="28">
                  <c:v>2019</c:v>
                </c:pt>
                <c:pt idx="29">
                  <c:v>2020</c:v>
                </c:pt>
              </c:numCache>
            </c:numRef>
          </c:xVal>
          <c:yVal>
            <c:numRef>
              <c:f>'[MK_Bko_Ville_mars 2022.xls]Mann-Kendall trend tests_HID1'!$B$2:$B$31</c:f>
              <c:numCache>
                <c:formatCode>0</c:formatCode>
                <c:ptCount val="30"/>
                <c:pt idx="0">
                  <c:v>898.69999999999993</c:v>
                </c:pt>
                <c:pt idx="1">
                  <c:v>929.5</c:v>
                </c:pt>
                <c:pt idx="2">
                  <c:v>740.50000000000011</c:v>
                </c:pt>
                <c:pt idx="3">
                  <c:v>1157.4000000000001</c:v>
                </c:pt>
                <c:pt idx="4">
                  <c:v>824.19999999999993</c:v>
                </c:pt>
                <c:pt idx="5">
                  <c:v>768.4</c:v>
                </c:pt>
                <c:pt idx="6">
                  <c:v>1025.5</c:v>
                </c:pt>
                <c:pt idx="7">
                  <c:v>974.99999999999989</c:v>
                </c:pt>
                <c:pt idx="8">
                  <c:v>1143.8</c:v>
                </c:pt>
                <c:pt idx="9">
                  <c:v>792.5</c:v>
                </c:pt>
                <c:pt idx="10">
                  <c:v>733.9</c:v>
                </c:pt>
                <c:pt idx="11">
                  <c:v>728.6</c:v>
                </c:pt>
                <c:pt idx="12">
                  <c:v>1084.5999999999999</c:v>
                </c:pt>
                <c:pt idx="13">
                  <c:v>947.90000000000009</c:v>
                </c:pt>
                <c:pt idx="14">
                  <c:v>1000.1</c:v>
                </c:pt>
                <c:pt idx="15">
                  <c:v>1306.3</c:v>
                </c:pt>
                <c:pt idx="16">
                  <c:v>662.5</c:v>
                </c:pt>
                <c:pt idx="17">
                  <c:v>1382</c:v>
                </c:pt>
                <c:pt idx="18">
                  <c:v>978.1</c:v>
                </c:pt>
                <c:pt idx="19">
                  <c:v>1029.8</c:v>
                </c:pt>
                <c:pt idx="20">
                  <c:v>970.8</c:v>
                </c:pt>
                <c:pt idx="21">
                  <c:v>1171.5</c:v>
                </c:pt>
                <c:pt idx="22">
                  <c:v>858.7</c:v>
                </c:pt>
                <c:pt idx="23">
                  <c:v>1019.3</c:v>
                </c:pt>
                <c:pt idx="24">
                  <c:v>1032.8</c:v>
                </c:pt>
                <c:pt idx="25">
                  <c:v>1133.8</c:v>
                </c:pt>
                <c:pt idx="26">
                  <c:v>940.4</c:v>
                </c:pt>
                <c:pt idx="27">
                  <c:v>874.6</c:v>
                </c:pt>
                <c:pt idx="28">
                  <c:v>1117.3999999999999</c:v>
                </c:pt>
                <c:pt idx="29">
                  <c:v>1050.4000000000001</c:v>
                </c:pt>
              </c:numCache>
            </c:numRef>
          </c:yVal>
          <c:smooth val="0"/>
          <c:extLst>
            <c:ext xmlns:c16="http://schemas.microsoft.com/office/drawing/2014/chart" uri="{C3380CC4-5D6E-409C-BE32-E72D297353CC}">
              <c16:uniqueId val="{00000000-DC60-4621-970E-44E791DF29B3}"/>
            </c:ext>
          </c:extLst>
        </c:ser>
        <c:dLbls>
          <c:showLegendKey val="0"/>
          <c:showVal val="0"/>
          <c:showCatName val="0"/>
          <c:showSerName val="0"/>
          <c:showPercent val="0"/>
          <c:showBubbleSize val="0"/>
        </c:dLbls>
        <c:axId val="878389584"/>
        <c:axId val="878401552"/>
      </c:scatterChart>
      <c:valAx>
        <c:axId val="878389584"/>
        <c:scaling>
          <c:orientation val="minMax"/>
          <c:max val="2025"/>
          <c:min val="1990"/>
        </c:scaling>
        <c:delete val="0"/>
        <c:axPos val="b"/>
        <c:title>
          <c:tx>
            <c:rich>
              <a:bodyPr/>
              <a:lstStyle/>
              <a:p>
                <a:pPr>
                  <a:defRPr sz="800" b="1"/>
                </a:pPr>
                <a:r>
                  <a:rPr lang="en-US"/>
                  <a:t>Years</a:t>
                </a:r>
              </a:p>
            </c:rich>
          </c:tx>
          <c:overlay val="0"/>
        </c:title>
        <c:numFmt formatCode="General" sourceLinked="0"/>
        <c:majorTickMark val="cross"/>
        <c:minorTickMark val="none"/>
        <c:tickLblPos val="nextTo"/>
        <c:txPr>
          <a:bodyPr/>
          <a:lstStyle/>
          <a:p>
            <a:pPr>
              <a:defRPr sz="700"/>
            </a:pPr>
            <a:endParaRPr lang="fr-FR"/>
          </a:p>
        </c:txPr>
        <c:crossAx val="878401552"/>
        <c:crosses val="autoZero"/>
        <c:crossBetween val="midCat"/>
      </c:valAx>
      <c:valAx>
        <c:axId val="878401552"/>
        <c:scaling>
          <c:orientation val="minMax"/>
          <c:max val="1400"/>
          <c:min val="600"/>
        </c:scaling>
        <c:delete val="0"/>
        <c:axPos val="l"/>
        <c:title>
          <c:tx>
            <c:rich>
              <a:bodyPr/>
              <a:lstStyle/>
              <a:p>
                <a:pPr>
                  <a:defRPr sz="800" b="1"/>
                </a:pPr>
                <a:r>
                  <a:rPr lang="en-US"/>
                  <a:t>Rain</a:t>
                </a:r>
              </a:p>
            </c:rich>
          </c:tx>
          <c:overlay val="0"/>
        </c:title>
        <c:numFmt formatCode="General" sourceLinked="0"/>
        <c:majorTickMark val="cross"/>
        <c:minorTickMark val="none"/>
        <c:tickLblPos val="nextTo"/>
        <c:txPr>
          <a:bodyPr/>
          <a:lstStyle/>
          <a:p>
            <a:pPr>
              <a:defRPr sz="700"/>
            </a:pPr>
            <a:endParaRPr lang="fr-FR"/>
          </a:p>
        </c:txPr>
        <c:crossAx val="878389584"/>
        <c:crosses val="autoZero"/>
        <c:crossBetween val="midCat"/>
      </c:valAx>
      <c:spPr>
        <a:ln>
          <a:solidFill>
            <a:srgbClr val="808080"/>
          </a:solidFill>
          <a:prstDash val="solid"/>
        </a:ln>
      </c:spPr>
    </c:plotArea>
    <c:plotVisOnly val="1"/>
    <c:dispBlanksAs val="gap"/>
    <c:showDLblsOverMax val="0"/>
  </c:chart>
  <c:externalData r:id="rId1">
    <c:autoUpdate val="0"/>
  </c:externalData>
</c:chartSpace>
</file>

<file path=ppt/charts/colors1.xml><?xml version="1.0" encoding="utf-8"?>
<cs:colorStyle xmlns:cs="http://schemas.microsoft.com/office/drawing/2012/chartStyle" xmlns:a="http://schemas.openxmlformats.org/drawingml/2006/main" meth="withinLinear" id="19">
  <a:schemeClr val="accent6"/>
</cs:colorStyle>
</file>

<file path=ppt/charts/style1.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4020DF3-3150-4FA9-84CD-24F51BCE5A5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F4D1E0A-CBE7-32DF-4F3F-4DC95AFAD4A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1685027-03B1-45BF-88D0-10F818A7ED06}" type="datetimeFigureOut">
              <a:rPr lang="en-US" smtClean="0"/>
              <a:t>10/1/2024</a:t>
            </a:fld>
            <a:endParaRPr lang="en-US"/>
          </a:p>
        </p:txBody>
      </p:sp>
      <p:sp>
        <p:nvSpPr>
          <p:cNvPr id="4" name="Footer Placeholder 3">
            <a:extLst>
              <a:ext uri="{FF2B5EF4-FFF2-40B4-BE49-F238E27FC236}">
                <a16:creationId xmlns:a16="http://schemas.microsoft.com/office/drawing/2014/main" id="{9A46B687-9C0F-992F-B682-563F73E27CA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7F86A21-0EA2-78E8-63F4-35F7FC57368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E45FE40-5F57-46C9-B37D-F3445104847A}" type="slidenum">
              <a:rPr lang="en-US" smtClean="0"/>
              <a:t>‹N°›</a:t>
            </a:fld>
            <a:endParaRPr lang="en-US"/>
          </a:p>
        </p:txBody>
      </p:sp>
    </p:spTree>
    <p:extLst>
      <p:ext uri="{BB962C8B-B14F-4D97-AF65-F5344CB8AC3E}">
        <p14:creationId xmlns:p14="http://schemas.microsoft.com/office/powerpoint/2010/main" val="93110307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70527DA-255B-4263-86DC-E99FBA9C6340}" type="datetimeFigureOut">
              <a:rPr lang="en-US" smtClean="0"/>
              <a:t>10/1/2024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3141AE5-F5D9-4357-8687-7E355B2886D0}" type="slidenum">
              <a:rPr lang="en-US" smtClean="0"/>
              <a:t>‹N°›</a:t>
            </a:fld>
            <a:endParaRPr lang="en-US"/>
          </a:p>
        </p:txBody>
      </p:sp>
    </p:spTree>
    <p:extLst>
      <p:ext uri="{BB962C8B-B14F-4D97-AF65-F5344CB8AC3E}">
        <p14:creationId xmlns:p14="http://schemas.microsoft.com/office/powerpoint/2010/main" val="1422547837"/>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p:txBody>
      </p:sp>
      <p:sp>
        <p:nvSpPr>
          <p:cNvPr id="4" name="Espace réservé du numéro de diapositive 3"/>
          <p:cNvSpPr>
            <a:spLocks noGrp="1"/>
          </p:cNvSpPr>
          <p:nvPr>
            <p:ph type="sldNum" sz="quarter" idx="10"/>
          </p:nvPr>
        </p:nvSpPr>
        <p:spPr/>
        <p:txBody>
          <a:bodyPr/>
          <a:lstStyle/>
          <a:p>
            <a:fld id="{3D40B204-174B-455E-83AC-EBB0EB68B5FB}" type="slidenum">
              <a:rPr lang="fr-FR" smtClean="0"/>
              <a:t>3</a:t>
            </a:fld>
            <a:endParaRPr lang="fr-FR"/>
          </a:p>
        </p:txBody>
      </p:sp>
    </p:spTree>
    <p:extLst>
      <p:ext uri="{BB962C8B-B14F-4D97-AF65-F5344CB8AC3E}">
        <p14:creationId xmlns:p14="http://schemas.microsoft.com/office/powerpoint/2010/main" val="16147149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p:txBody>
      </p:sp>
      <p:sp>
        <p:nvSpPr>
          <p:cNvPr id="4" name="Espace réservé du numéro de diapositive 3"/>
          <p:cNvSpPr>
            <a:spLocks noGrp="1"/>
          </p:cNvSpPr>
          <p:nvPr>
            <p:ph type="sldNum" sz="quarter" idx="10"/>
          </p:nvPr>
        </p:nvSpPr>
        <p:spPr/>
        <p:txBody>
          <a:bodyPr/>
          <a:lstStyle/>
          <a:p>
            <a:fld id="{3D40B204-174B-455E-83AC-EBB0EB68B5FB}" type="slidenum">
              <a:rPr lang="fr-FR" smtClean="0"/>
              <a:t>4</a:t>
            </a:fld>
            <a:endParaRPr lang="fr-FR"/>
          </a:p>
        </p:txBody>
      </p:sp>
    </p:spTree>
    <p:extLst>
      <p:ext uri="{BB962C8B-B14F-4D97-AF65-F5344CB8AC3E}">
        <p14:creationId xmlns:p14="http://schemas.microsoft.com/office/powerpoint/2010/main" val="25298304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p:txBody>
      </p:sp>
      <p:sp>
        <p:nvSpPr>
          <p:cNvPr id="4" name="Espace réservé du numéro de diapositive 3"/>
          <p:cNvSpPr>
            <a:spLocks noGrp="1"/>
          </p:cNvSpPr>
          <p:nvPr>
            <p:ph type="sldNum" sz="quarter" idx="10"/>
          </p:nvPr>
        </p:nvSpPr>
        <p:spPr/>
        <p:txBody>
          <a:bodyPr/>
          <a:lstStyle/>
          <a:p>
            <a:fld id="{3D40B204-174B-455E-83AC-EBB0EB68B5FB}" type="slidenum">
              <a:rPr lang="fr-FR" smtClean="0"/>
              <a:t>5</a:t>
            </a:fld>
            <a:endParaRPr lang="fr-FR"/>
          </a:p>
        </p:txBody>
      </p:sp>
    </p:spTree>
    <p:extLst>
      <p:ext uri="{BB962C8B-B14F-4D97-AF65-F5344CB8AC3E}">
        <p14:creationId xmlns:p14="http://schemas.microsoft.com/office/powerpoint/2010/main" val="39432393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p:txBody>
      </p:sp>
      <p:sp>
        <p:nvSpPr>
          <p:cNvPr id="4" name="Espace réservé du numéro de diapositive 3"/>
          <p:cNvSpPr>
            <a:spLocks noGrp="1"/>
          </p:cNvSpPr>
          <p:nvPr>
            <p:ph type="sldNum" sz="quarter" idx="10"/>
          </p:nvPr>
        </p:nvSpPr>
        <p:spPr/>
        <p:txBody>
          <a:bodyPr/>
          <a:lstStyle/>
          <a:p>
            <a:fld id="{3D40B204-174B-455E-83AC-EBB0EB68B5FB}" type="slidenum">
              <a:rPr lang="fr-FR" smtClean="0"/>
              <a:t>6</a:t>
            </a:fld>
            <a:endParaRPr lang="fr-FR"/>
          </a:p>
        </p:txBody>
      </p:sp>
    </p:spTree>
    <p:extLst>
      <p:ext uri="{BB962C8B-B14F-4D97-AF65-F5344CB8AC3E}">
        <p14:creationId xmlns:p14="http://schemas.microsoft.com/office/powerpoint/2010/main" val="22550287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p:txBody>
      </p:sp>
      <p:sp>
        <p:nvSpPr>
          <p:cNvPr id="4" name="Espace réservé du numéro de diapositive 3"/>
          <p:cNvSpPr>
            <a:spLocks noGrp="1"/>
          </p:cNvSpPr>
          <p:nvPr>
            <p:ph type="sldNum" sz="quarter" idx="10"/>
          </p:nvPr>
        </p:nvSpPr>
        <p:spPr/>
        <p:txBody>
          <a:bodyPr/>
          <a:lstStyle/>
          <a:p>
            <a:fld id="{3D40B204-174B-455E-83AC-EBB0EB68B5FB}" type="slidenum">
              <a:rPr lang="fr-FR" smtClean="0"/>
              <a:t>7</a:t>
            </a:fld>
            <a:endParaRPr lang="fr-FR"/>
          </a:p>
        </p:txBody>
      </p:sp>
    </p:spTree>
    <p:extLst>
      <p:ext uri="{BB962C8B-B14F-4D97-AF65-F5344CB8AC3E}">
        <p14:creationId xmlns:p14="http://schemas.microsoft.com/office/powerpoint/2010/main" val="27540929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47C7A3-AE36-4513-BC02-5470A6FF09A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DB5B271-B8BA-404D-BADC-4BF91B141D9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EADFC36-434D-4B6D-8B1A-B53565B9488E}"/>
              </a:ext>
            </a:extLst>
          </p:cNvPr>
          <p:cNvSpPr>
            <a:spLocks noGrp="1"/>
          </p:cNvSpPr>
          <p:nvPr>
            <p:ph type="dt" sz="half" idx="10"/>
          </p:nvPr>
        </p:nvSpPr>
        <p:spPr/>
        <p:txBody>
          <a:bodyPr/>
          <a:lstStyle/>
          <a:p>
            <a:fld id="{9EBD3059-FE59-4F90-94FC-A17B2918AC26}" type="datetime1">
              <a:rPr lang="en-US" smtClean="0"/>
              <a:t>10/1/2024</a:t>
            </a:fld>
            <a:endParaRPr lang="en-US"/>
          </a:p>
        </p:txBody>
      </p:sp>
      <p:sp>
        <p:nvSpPr>
          <p:cNvPr id="5" name="Footer Placeholder 4">
            <a:extLst>
              <a:ext uri="{FF2B5EF4-FFF2-40B4-BE49-F238E27FC236}">
                <a16:creationId xmlns:a16="http://schemas.microsoft.com/office/drawing/2014/main" id="{2B178D6E-E45C-4F24-920E-35DD12EAEE6D}"/>
              </a:ext>
            </a:extLst>
          </p:cNvPr>
          <p:cNvSpPr>
            <a:spLocks noGrp="1"/>
          </p:cNvSpPr>
          <p:nvPr>
            <p:ph type="ftr" sz="quarter" idx="11"/>
          </p:nvPr>
        </p:nvSpPr>
        <p:spPr/>
        <p:txBody>
          <a:bodyPr/>
          <a:lstStyle/>
          <a:p>
            <a:r>
              <a:rPr lang="en-US"/>
              <a:t>FOMBA Mohamed, PhD/SPS/FT/2019/11125; PGS4513003</a:t>
            </a:r>
          </a:p>
        </p:txBody>
      </p:sp>
      <p:sp>
        <p:nvSpPr>
          <p:cNvPr id="6" name="Slide Number Placeholder 5">
            <a:extLst>
              <a:ext uri="{FF2B5EF4-FFF2-40B4-BE49-F238E27FC236}">
                <a16:creationId xmlns:a16="http://schemas.microsoft.com/office/drawing/2014/main" id="{C5210785-8E7C-4B60-9490-45C9BD930434}"/>
              </a:ext>
            </a:extLst>
          </p:cNvPr>
          <p:cNvSpPr>
            <a:spLocks noGrp="1"/>
          </p:cNvSpPr>
          <p:nvPr>
            <p:ph type="sldNum" sz="quarter" idx="12"/>
          </p:nvPr>
        </p:nvSpPr>
        <p:spPr/>
        <p:txBody>
          <a:bodyPr/>
          <a:lstStyle/>
          <a:p>
            <a:fld id="{C01E168F-91DF-435C-AC77-1F0369919946}" type="slidenum">
              <a:rPr lang="en-US" smtClean="0"/>
              <a:t>‹N°›</a:t>
            </a:fld>
            <a:endParaRPr lang="en-US"/>
          </a:p>
        </p:txBody>
      </p:sp>
    </p:spTree>
    <p:extLst>
      <p:ext uri="{BB962C8B-B14F-4D97-AF65-F5344CB8AC3E}">
        <p14:creationId xmlns:p14="http://schemas.microsoft.com/office/powerpoint/2010/main" val="18112942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590F9B-5578-4B41-9639-2581C4D3291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B2E22AD-7838-4D0E-BA5E-DBF98956599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A0505D-B8AB-4745-9B71-652A1A6AE410}"/>
              </a:ext>
            </a:extLst>
          </p:cNvPr>
          <p:cNvSpPr>
            <a:spLocks noGrp="1"/>
          </p:cNvSpPr>
          <p:nvPr>
            <p:ph type="dt" sz="half" idx="10"/>
          </p:nvPr>
        </p:nvSpPr>
        <p:spPr/>
        <p:txBody>
          <a:bodyPr/>
          <a:lstStyle/>
          <a:p>
            <a:fld id="{3E503DD9-22FC-4023-8B6D-45F2F8D67F12}" type="datetime1">
              <a:rPr lang="en-US" smtClean="0"/>
              <a:t>10/1/2024</a:t>
            </a:fld>
            <a:endParaRPr lang="en-US"/>
          </a:p>
        </p:txBody>
      </p:sp>
      <p:sp>
        <p:nvSpPr>
          <p:cNvPr id="5" name="Footer Placeholder 4">
            <a:extLst>
              <a:ext uri="{FF2B5EF4-FFF2-40B4-BE49-F238E27FC236}">
                <a16:creationId xmlns:a16="http://schemas.microsoft.com/office/drawing/2014/main" id="{4F9C9689-C106-4797-AD62-9E53C50AC536}"/>
              </a:ext>
            </a:extLst>
          </p:cNvPr>
          <p:cNvSpPr>
            <a:spLocks noGrp="1"/>
          </p:cNvSpPr>
          <p:nvPr>
            <p:ph type="ftr" sz="quarter" idx="11"/>
          </p:nvPr>
        </p:nvSpPr>
        <p:spPr/>
        <p:txBody>
          <a:bodyPr/>
          <a:lstStyle/>
          <a:p>
            <a:r>
              <a:rPr lang="en-US"/>
              <a:t>FOMBA Mohamed, PhD/SPS/FT/2019/11125; PGS4513003</a:t>
            </a:r>
          </a:p>
        </p:txBody>
      </p:sp>
      <p:sp>
        <p:nvSpPr>
          <p:cNvPr id="6" name="Slide Number Placeholder 5">
            <a:extLst>
              <a:ext uri="{FF2B5EF4-FFF2-40B4-BE49-F238E27FC236}">
                <a16:creationId xmlns:a16="http://schemas.microsoft.com/office/drawing/2014/main" id="{39EFDA78-74AF-4D4E-AD81-C15E79794BE1}"/>
              </a:ext>
            </a:extLst>
          </p:cNvPr>
          <p:cNvSpPr>
            <a:spLocks noGrp="1"/>
          </p:cNvSpPr>
          <p:nvPr>
            <p:ph type="sldNum" sz="quarter" idx="12"/>
          </p:nvPr>
        </p:nvSpPr>
        <p:spPr/>
        <p:txBody>
          <a:bodyPr/>
          <a:lstStyle/>
          <a:p>
            <a:fld id="{C01E168F-91DF-435C-AC77-1F0369919946}" type="slidenum">
              <a:rPr lang="en-US" smtClean="0"/>
              <a:t>‹N°›</a:t>
            </a:fld>
            <a:endParaRPr lang="en-US"/>
          </a:p>
        </p:txBody>
      </p:sp>
    </p:spTree>
    <p:extLst>
      <p:ext uri="{BB962C8B-B14F-4D97-AF65-F5344CB8AC3E}">
        <p14:creationId xmlns:p14="http://schemas.microsoft.com/office/powerpoint/2010/main" val="39557244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864D177-20FE-44FF-9598-B13E3DCAEDC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28AEDA7-2BCA-4F2E-BC44-CAB4546ADB3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14FD644-71DE-45C4-91B3-BB3E429FFA71}"/>
              </a:ext>
            </a:extLst>
          </p:cNvPr>
          <p:cNvSpPr>
            <a:spLocks noGrp="1"/>
          </p:cNvSpPr>
          <p:nvPr>
            <p:ph type="dt" sz="half" idx="10"/>
          </p:nvPr>
        </p:nvSpPr>
        <p:spPr/>
        <p:txBody>
          <a:bodyPr/>
          <a:lstStyle/>
          <a:p>
            <a:fld id="{E253456E-EB23-47C0-A3CF-B9EC0186EC06}" type="datetime1">
              <a:rPr lang="en-US" smtClean="0"/>
              <a:t>10/1/2024</a:t>
            </a:fld>
            <a:endParaRPr lang="en-US"/>
          </a:p>
        </p:txBody>
      </p:sp>
      <p:sp>
        <p:nvSpPr>
          <p:cNvPr id="5" name="Footer Placeholder 4">
            <a:extLst>
              <a:ext uri="{FF2B5EF4-FFF2-40B4-BE49-F238E27FC236}">
                <a16:creationId xmlns:a16="http://schemas.microsoft.com/office/drawing/2014/main" id="{A5171BF1-0F42-4D46-9B87-91EEC10D1537}"/>
              </a:ext>
            </a:extLst>
          </p:cNvPr>
          <p:cNvSpPr>
            <a:spLocks noGrp="1"/>
          </p:cNvSpPr>
          <p:nvPr>
            <p:ph type="ftr" sz="quarter" idx="11"/>
          </p:nvPr>
        </p:nvSpPr>
        <p:spPr/>
        <p:txBody>
          <a:bodyPr/>
          <a:lstStyle/>
          <a:p>
            <a:r>
              <a:rPr lang="en-US"/>
              <a:t>FOMBA Mohamed, PhD/SPS/FT/2019/11125; PGS4513003</a:t>
            </a:r>
          </a:p>
        </p:txBody>
      </p:sp>
      <p:sp>
        <p:nvSpPr>
          <p:cNvPr id="6" name="Slide Number Placeholder 5">
            <a:extLst>
              <a:ext uri="{FF2B5EF4-FFF2-40B4-BE49-F238E27FC236}">
                <a16:creationId xmlns:a16="http://schemas.microsoft.com/office/drawing/2014/main" id="{850D17C8-0EF0-497D-9577-35408C057865}"/>
              </a:ext>
            </a:extLst>
          </p:cNvPr>
          <p:cNvSpPr>
            <a:spLocks noGrp="1"/>
          </p:cNvSpPr>
          <p:nvPr>
            <p:ph type="sldNum" sz="quarter" idx="12"/>
          </p:nvPr>
        </p:nvSpPr>
        <p:spPr/>
        <p:txBody>
          <a:bodyPr/>
          <a:lstStyle/>
          <a:p>
            <a:fld id="{C01E168F-91DF-435C-AC77-1F0369919946}" type="slidenum">
              <a:rPr lang="en-US" smtClean="0"/>
              <a:t>‹N°›</a:t>
            </a:fld>
            <a:endParaRPr lang="en-US"/>
          </a:p>
        </p:txBody>
      </p:sp>
    </p:spTree>
    <p:extLst>
      <p:ext uri="{BB962C8B-B14F-4D97-AF65-F5344CB8AC3E}">
        <p14:creationId xmlns:p14="http://schemas.microsoft.com/office/powerpoint/2010/main" val="42591000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38846C-EDB8-47C8-96ED-640BADB7171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CA59015-ECFC-4193-9542-3C40F0ED71F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3248814-935E-43AC-AC1B-C57F759B2C71}"/>
              </a:ext>
            </a:extLst>
          </p:cNvPr>
          <p:cNvSpPr>
            <a:spLocks noGrp="1"/>
          </p:cNvSpPr>
          <p:nvPr>
            <p:ph type="dt" sz="half" idx="10"/>
          </p:nvPr>
        </p:nvSpPr>
        <p:spPr/>
        <p:txBody>
          <a:bodyPr/>
          <a:lstStyle/>
          <a:p>
            <a:fld id="{DD4516DF-95FE-4FB4-8BFF-EE710E653FF8}" type="datetime1">
              <a:rPr lang="en-US" smtClean="0"/>
              <a:t>10/1/2024</a:t>
            </a:fld>
            <a:endParaRPr lang="en-US"/>
          </a:p>
        </p:txBody>
      </p:sp>
      <p:sp>
        <p:nvSpPr>
          <p:cNvPr id="5" name="Footer Placeholder 4">
            <a:extLst>
              <a:ext uri="{FF2B5EF4-FFF2-40B4-BE49-F238E27FC236}">
                <a16:creationId xmlns:a16="http://schemas.microsoft.com/office/drawing/2014/main" id="{6E7A9405-9C8B-49BF-8293-C8772CE7A11A}"/>
              </a:ext>
            </a:extLst>
          </p:cNvPr>
          <p:cNvSpPr>
            <a:spLocks noGrp="1"/>
          </p:cNvSpPr>
          <p:nvPr>
            <p:ph type="ftr" sz="quarter" idx="11"/>
          </p:nvPr>
        </p:nvSpPr>
        <p:spPr/>
        <p:txBody>
          <a:bodyPr/>
          <a:lstStyle/>
          <a:p>
            <a:r>
              <a:rPr lang="en-US"/>
              <a:t>FOMBA Mohamed, PhD/SPS/FT/2019/11125; PGS4513003</a:t>
            </a:r>
          </a:p>
        </p:txBody>
      </p:sp>
      <p:sp>
        <p:nvSpPr>
          <p:cNvPr id="6" name="Slide Number Placeholder 5">
            <a:extLst>
              <a:ext uri="{FF2B5EF4-FFF2-40B4-BE49-F238E27FC236}">
                <a16:creationId xmlns:a16="http://schemas.microsoft.com/office/drawing/2014/main" id="{B81A15E3-D9C1-417A-9538-B8AF4B1AE71C}"/>
              </a:ext>
            </a:extLst>
          </p:cNvPr>
          <p:cNvSpPr>
            <a:spLocks noGrp="1"/>
          </p:cNvSpPr>
          <p:nvPr>
            <p:ph type="sldNum" sz="quarter" idx="12"/>
          </p:nvPr>
        </p:nvSpPr>
        <p:spPr/>
        <p:txBody>
          <a:bodyPr/>
          <a:lstStyle/>
          <a:p>
            <a:fld id="{C01E168F-91DF-435C-AC77-1F0369919946}" type="slidenum">
              <a:rPr lang="en-US" smtClean="0"/>
              <a:t>‹N°›</a:t>
            </a:fld>
            <a:endParaRPr lang="en-US"/>
          </a:p>
        </p:txBody>
      </p:sp>
    </p:spTree>
    <p:extLst>
      <p:ext uri="{BB962C8B-B14F-4D97-AF65-F5344CB8AC3E}">
        <p14:creationId xmlns:p14="http://schemas.microsoft.com/office/powerpoint/2010/main" val="27126340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AEA4C8-8355-4C96-A02A-D0637E1E0BE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AAF300A-1C9C-4B11-AEF8-7C9EEB5BEA2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D782C45-E820-4231-A2C4-23124B858D7F}"/>
              </a:ext>
            </a:extLst>
          </p:cNvPr>
          <p:cNvSpPr>
            <a:spLocks noGrp="1"/>
          </p:cNvSpPr>
          <p:nvPr>
            <p:ph type="dt" sz="half" idx="10"/>
          </p:nvPr>
        </p:nvSpPr>
        <p:spPr/>
        <p:txBody>
          <a:bodyPr/>
          <a:lstStyle/>
          <a:p>
            <a:fld id="{2C0D0369-DB92-482D-840F-9236FCDFC958}" type="datetime1">
              <a:rPr lang="en-US" smtClean="0"/>
              <a:t>10/1/2024</a:t>
            </a:fld>
            <a:endParaRPr lang="en-US"/>
          </a:p>
        </p:txBody>
      </p:sp>
      <p:sp>
        <p:nvSpPr>
          <p:cNvPr id="5" name="Footer Placeholder 4">
            <a:extLst>
              <a:ext uri="{FF2B5EF4-FFF2-40B4-BE49-F238E27FC236}">
                <a16:creationId xmlns:a16="http://schemas.microsoft.com/office/drawing/2014/main" id="{83444C56-A42D-4CB6-89D2-22D00DA0C2DC}"/>
              </a:ext>
            </a:extLst>
          </p:cNvPr>
          <p:cNvSpPr>
            <a:spLocks noGrp="1"/>
          </p:cNvSpPr>
          <p:nvPr>
            <p:ph type="ftr" sz="quarter" idx="11"/>
          </p:nvPr>
        </p:nvSpPr>
        <p:spPr/>
        <p:txBody>
          <a:bodyPr/>
          <a:lstStyle/>
          <a:p>
            <a:r>
              <a:rPr lang="en-US"/>
              <a:t>FOMBA Mohamed, PhD/SPS/FT/2019/11125; PGS4513003</a:t>
            </a:r>
          </a:p>
        </p:txBody>
      </p:sp>
      <p:sp>
        <p:nvSpPr>
          <p:cNvPr id="6" name="Slide Number Placeholder 5">
            <a:extLst>
              <a:ext uri="{FF2B5EF4-FFF2-40B4-BE49-F238E27FC236}">
                <a16:creationId xmlns:a16="http://schemas.microsoft.com/office/drawing/2014/main" id="{6BC6E6CD-4AAF-4A5E-82D7-2659557D7433}"/>
              </a:ext>
            </a:extLst>
          </p:cNvPr>
          <p:cNvSpPr>
            <a:spLocks noGrp="1"/>
          </p:cNvSpPr>
          <p:nvPr>
            <p:ph type="sldNum" sz="quarter" idx="12"/>
          </p:nvPr>
        </p:nvSpPr>
        <p:spPr/>
        <p:txBody>
          <a:bodyPr/>
          <a:lstStyle/>
          <a:p>
            <a:fld id="{C01E168F-91DF-435C-AC77-1F0369919946}" type="slidenum">
              <a:rPr lang="en-US" smtClean="0"/>
              <a:t>‹N°›</a:t>
            </a:fld>
            <a:endParaRPr lang="en-US"/>
          </a:p>
        </p:txBody>
      </p:sp>
    </p:spTree>
    <p:extLst>
      <p:ext uri="{BB962C8B-B14F-4D97-AF65-F5344CB8AC3E}">
        <p14:creationId xmlns:p14="http://schemas.microsoft.com/office/powerpoint/2010/main" val="37282559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AFBBBC-DCB7-4229-AFFA-48C43896337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E38AE09-97DF-4206-A091-041B9C3D8C5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85B56A0-29FA-4DF5-BEC7-306346CCA1D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45C0BFC-F010-4E6D-AA9E-CBBECC6EA2FD}"/>
              </a:ext>
            </a:extLst>
          </p:cNvPr>
          <p:cNvSpPr>
            <a:spLocks noGrp="1"/>
          </p:cNvSpPr>
          <p:nvPr>
            <p:ph type="dt" sz="half" idx="10"/>
          </p:nvPr>
        </p:nvSpPr>
        <p:spPr/>
        <p:txBody>
          <a:bodyPr/>
          <a:lstStyle/>
          <a:p>
            <a:fld id="{1DB499EA-98A6-4FD0-8AFB-3817809C5CBA}" type="datetime1">
              <a:rPr lang="en-US" smtClean="0"/>
              <a:t>10/1/2024</a:t>
            </a:fld>
            <a:endParaRPr lang="en-US"/>
          </a:p>
        </p:txBody>
      </p:sp>
      <p:sp>
        <p:nvSpPr>
          <p:cNvPr id="6" name="Footer Placeholder 5">
            <a:extLst>
              <a:ext uri="{FF2B5EF4-FFF2-40B4-BE49-F238E27FC236}">
                <a16:creationId xmlns:a16="http://schemas.microsoft.com/office/drawing/2014/main" id="{BA0C7A04-6D93-473E-9E20-5AF8C125EE08}"/>
              </a:ext>
            </a:extLst>
          </p:cNvPr>
          <p:cNvSpPr>
            <a:spLocks noGrp="1"/>
          </p:cNvSpPr>
          <p:nvPr>
            <p:ph type="ftr" sz="quarter" idx="11"/>
          </p:nvPr>
        </p:nvSpPr>
        <p:spPr/>
        <p:txBody>
          <a:bodyPr/>
          <a:lstStyle/>
          <a:p>
            <a:r>
              <a:rPr lang="en-US"/>
              <a:t>FOMBA Mohamed, PhD/SPS/FT/2019/11125; PGS4513003</a:t>
            </a:r>
          </a:p>
        </p:txBody>
      </p:sp>
      <p:sp>
        <p:nvSpPr>
          <p:cNvPr id="7" name="Slide Number Placeholder 6">
            <a:extLst>
              <a:ext uri="{FF2B5EF4-FFF2-40B4-BE49-F238E27FC236}">
                <a16:creationId xmlns:a16="http://schemas.microsoft.com/office/drawing/2014/main" id="{06B0C4DD-851A-4261-8BCF-130EAEE9374C}"/>
              </a:ext>
            </a:extLst>
          </p:cNvPr>
          <p:cNvSpPr>
            <a:spLocks noGrp="1"/>
          </p:cNvSpPr>
          <p:nvPr>
            <p:ph type="sldNum" sz="quarter" idx="12"/>
          </p:nvPr>
        </p:nvSpPr>
        <p:spPr/>
        <p:txBody>
          <a:bodyPr/>
          <a:lstStyle/>
          <a:p>
            <a:fld id="{C01E168F-91DF-435C-AC77-1F0369919946}" type="slidenum">
              <a:rPr lang="en-US" smtClean="0"/>
              <a:t>‹N°›</a:t>
            </a:fld>
            <a:endParaRPr lang="en-US"/>
          </a:p>
        </p:txBody>
      </p:sp>
    </p:spTree>
    <p:extLst>
      <p:ext uri="{BB962C8B-B14F-4D97-AF65-F5344CB8AC3E}">
        <p14:creationId xmlns:p14="http://schemas.microsoft.com/office/powerpoint/2010/main" val="20635949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C00DB3-29C5-48E8-BF1E-84DAD70E0EA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380000F-7A3F-45E5-B52E-ACB06171058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4D7EF42-6D3A-40E3-8AC2-6FBB9FAEB31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189A262-3B3C-4173-827A-DC43AAB5254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158C24B-81AC-4052-8634-86C2DE57E0D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E12DBAE-681E-4B3E-8AB2-329FAB38228B}"/>
              </a:ext>
            </a:extLst>
          </p:cNvPr>
          <p:cNvSpPr>
            <a:spLocks noGrp="1"/>
          </p:cNvSpPr>
          <p:nvPr>
            <p:ph type="dt" sz="half" idx="10"/>
          </p:nvPr>
        </p:nvSpPr>
        <p:spPr/>
        <p:txBody>
          <a:bodyPr/>
          <a:lstStyle/>
          <a:p>
            <a:fld id="{E1FE014C-8461-4FA1-B831-BD326816F862}" type="datetime1">
              <a:rPr lang="en-US" smtClean="0"/>
              <a:t>10/1/2024</a:t>
            </a:fld>
            <a:endParaRPr lang="en-US"/>
          </a:p>
        </p:txBody>
      </p:sp>
      <p:sp>
        <p:nvSpPr>
          <p:cNvPr id="8" name="Footer Placeholder 7">
            <a:extLst>
              <a:ext uri="{FF2B5EF4-FFF2-40B4-BE49-F238E27FC236}">
                <a16:creationId xmlns:a16="http://schemas.microsoft.com/office/drawing/2014/main" id="{3988DD80-E085-48AB-BBF6-240E7D3FE364}"/>
              </a:ext>
            </a:extLst>
          </p:cNvPr>
          <p:cNvSpPr>
            <a:spLocks noGrp="1"/>
          </p:cNvSpPr>
          <p:nvPr>
            <p:ph type="ftr" sz="quarter" idx="11"/>
          </p:nvPr>
        </p:nvSpPr>
        <p:spPr/>
        <p:txBody>
          <a:bodyPr/>
          <a:lstStyle/>
          <a:p>
            <a:r>
              <a:rPr lang="en-US"/>
              <a:t>FOMBA Mohamed, PhD/SPS/FT/2019/11125; PGS4513003</a:t>
            </a:r>
          </a:p>
        </p:txBody>
      </p:sp>
      <p:sp>
        <p:nvSpPr>
          <p:cNvPr id="9" name="Slide Number Placeholder 8">
            <a:extLst>
              <a:ext uri="{FF2B5EF4-FFF2-40B4-BE49-F238E27FC236}">
                <a16:creationId xmlns:a16="http://schemas.microsoft.com/office/drawing/2014/main" id="{13C258E2-764B-43F6-B2C6-CD0C1670C3A8}"/>
              </a:ext>
            </a:extLst>
          </p:cNvPr>
          <p:cNvSpPr>
            <a:spLocks noGrp="1"/>
          </p:cNvSpPr>
          <p:nvPr>
            <p:ph type="sldNum" sz="quarter" idx="12"/>
          </p:nvPr>
        </p:nvSpPr>
        <p:spPr/>
        <p:txBody>
          <a:bodyPr/>
          <a:lstStyle/>
          <a:p>
            <a:fld id="{C01E168F-91DF-435C-AC77-1F0369919946}" type="slidenum">
              <a:rPr lang="en-US" smtClean="0"/>
              <a:t>‹N°›</a:t>
            </a:fld>
            <a:endParaRPr lang="en-US"/>
          </a:p>
        </p:txBody>
      </p:sp>
    </p:spTree>
    <p:extLst>
      <p:ext uri="{BB962C8B-B14F-4D97-AF65-F5344CB8AC3E}">
        <p14:creationId xmlns:p14="http://schemas.microsoft.com/office/powerpoint/2010/main" val="8180715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1A118-3D56-4B70-AEA2-F7D2A0537AC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C221FAE-9787-4FA0-ADF0-8CCF3050D277}"/>
              </a:ext>
            </a:extLst>
          </p:cNvPr>
          <p:cNvSpPr>
            <a:spLocks noGrp="1"/>
          </p:cNvSpPr>
          <p:nvPr>
            <p:ph type="dt" sz="half" idx="10"/>
          </p:nvPr>
        </p:nvSpPr>
        <p:spPr/>
        <p:txBody>
          <a:bodyPr/>
          <a:lstStyle/>
          <a:p>
            <a:fld id="{AB39775C-E922-4C72-90C6-7A4DB4AF1B8E}" type="datetime1">
              <a:rPr lang="en-US" smtClean="0"/>
              <a:t>10/1/2024</a:t>
            </a:fld>
            <a:endParaRPr lang="en-US"/>
          </a:p>
        </p:txBody>
      </p:sp>
      <p:sp>
        <p:nvSpPr>
          <p:cNvPr id="4" name="Footer Placeholder 3">
            <a:extLst>
              <a:ext uri="{FF2B5EF4-FFF2-40B4-BE49-F238E27FC236}">
                <a16:creationId xmlns:a16="http://schemas.microsoft.com/office/drawing/2014/main" id="{5DD1632A-45FD-4362-8A66-35A8A0C8865A}"/>
              </a:ext>
            </a:extLst>
          </p:cNvPr>
          <p:cNvSpPr>
            <a:spLocks noGrp="1"/>
          </p:cNvSpPr>
          <p:nvPr>
            <p:ph type="ftr" sz="quarter" idx="11"/>
          </p:nvPr>
        </p:nvSpPr>
        <p:spPr/>
        <p:txBody>
          <a:bodyPr/>
          <a:lstStyle/>
          <a:p>
            <a:r>
              <a:rPr lang="en-US"/>
              <a:t>FOMBA Mohamed, PhD/SPS/FT/2019/11125; PGS4513003</a:t>
            </a:r>
          </a:p>
        </p:txBody>
      </p:sp>
      <p:sp>
        <p:nvSpPr>
          <p:cNvPr id="5" name="Slide Number Placeholder 4">
            <a:extLst>
              <a:ext uri="{FF2B5EF4-FFF2-40B4-BE49-F238E27FC236}">
                <a16:creationId xmlns:a16="http://schemas.microsoft.com/office/drawing/2014/main" id="{E610F44C-A4FF-4CE4-B244-7A5A4D54191F}"/>
              </a:ext>
            </a:extLst>
          </p:cNvPr>
          <p:cNvSpPr>
            <a:spLocks noGrp="1"/>
          </p:cNvSpPr>
          <p:nvPr>
            <p:ph type="sldNum" sz="quarter" idx="12"/>
          </p:nvPr>
        </p:nvSpPr>
        <p:spPr/>
        <p:txBody>
          <a:bodyPr/>
          <a:lstStyle/>
          <a:p>
            <a:fld id="{C01E168F-91DF-435C-AC77-1F0369919946}" type="slidenum">
              <a:rPr lang="en-US" smtClean="0"/>
              <a:t>‹N°›</a:t>
            </a:fld>
            <a:endParaRPr lang="en-US"/>
          </a:p>
        </p:txBody>
      </p:sp>
    </p:spTree>
    <p:extLst>
      <p:ext uri="{BB962C8B-B14F-4D97-AF65-F5344CB8AC3E}">
        <p14:creationId xmlns:p14="http://schemas.microsoft.com/office/powerpoint/2010/main" val="10708011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ED95192-742F-4F4F-83F3-CCF48F176B3D}"/>
              </a:ext>
            </a:extLst>
          </p:cNvPr>
          <p:cNvSpPr>
            <a:spLocks noGrp="1"/>
          </p:cNvSpPr>
          <p:nvPr>
            <p:ph type="dt" sz="half" idx="10"/>
          </p:nvPr>
        </p:nvSpPr>
        <p:spPr/>
        <p:txBody>
          <a:bodyPr/>
          <a:lstStyle/>
          <a:p>
            <a:fld id="{ACE49571-B8A4-49ED-BAD5-D1989D6EF83D}" type="datetime1">
              <a:rPr lang="en-US" smtClean="0"/>
              <a:t>10/1/2024</a:t>
            </a:fld>
            <a:endParaRPr lang="en-US"/>
          </a:p>
        </p:txBody>
      </p:sp>
      <p:sp>
        <p:nvSpPr>
          <p:cNvPr id="3" name="Footer Placeholder 2">
            <a:extLst>
              <a:ext uri="{FF2B5EF4-FFF2-40B4-BE49-F238E27FC236}">
                <a16:creationId xmlns:a16="http://schemas.microsoft.com/office/drawing/2014/main" id="{8762885D-8405-4470-A5A0-FDDE15B35EC9}"/>
              </a:ext>
            </a:extLst>
          </p:cNvPr>
          <p:cNvSpPr>
            <a:spLocks noGrp="1"/>
          </p:cNvSpPr>
          <p:nvPr>
            <p:ph type="ftr" sz="quarter" idx="11"/>
          </p:nvPr>
        </p:nvSpPr>
        <p:spPr/>
        <p:txBody>
          <a:bodyPr/>
          <a:lstStyle/>
          <a:p>
            <a:r>
              <a:rPr lang="en-US"/>
              <a:t>FOMBA Mohamed, PhD/SPS/FT/2019/11125; PGS4513003</a:t>
            </a:r>
          </a:p>
        </p:txBody>
      </p:sp>
      <p:sp>
        <p:nvSpPr>
          <p:cNvPr id="4" name="Slide Number Placeholder 3">
            <a:extLst>
              <a:ext uri="{FF2B5EF4-FFF2-40B4-BE49-F238E27FC236}">
                <a16:creationId xmlns:a16="http://schemas.microsoft.com/office/drawing/2014/main" id="{66C057BD-E5EB-4D97-A177-825199333163}"/>
              </a:ext>
            </a:extLst>
          </p:cNvPr>
          <p:cNvSpPr>
            <a:spLocks noGrp="1"/>
          </p:cNvSpPr>
          <p:nvPr>
            <p:ph type="sldNum" sz="quarter" idx="12"/>
          </p:nvPr>
        </p:nvSpPr>
        <p:spPr/>
        <p:txBody>
          <a:bodyPr/>
          <a:lstStyle/>
          <a:p>
            <a:fld id="{C01E168F-91DF-435C-AC77-1F0369919946}" type="slidenum">
              <a:rPr lang="en-US" smtClean="0"/>
              <a:t>‹N°›</a:t>
            </a:fld>
            <a:endParaRPr lang="en-US"/>
          </a:p>
        </p:txBody>
      </p:sp>
    </p:spTree>
    <p:extLst>
      <p:ext uri="{BB962C8B-B14F-4D97-AF65-F5344CB8AC3E}">
        <p14:creationId xmlns:p14="http://schemas.microsoft.com/office/powerpoint/2010/main" val="15779501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517793-1CD6-4D5C-944E-88A6C1E9EB0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BEBD140-E040-4EC3-8581-E8EBEC7233B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4941116-82EF-4E15-B79C-1DF3B48930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D961C04-6D78-4A1C-90B6-952AE1CE8B79}"/>
              </a:ext>
            </a:extLst>
          </p:cNvPr>
          <p:cNvSpPr>
            <a:spLocks noGrp="1"/>
          </p:cNvSpPr>
          <p:nvPr>
            <p:ph type="dt" sz="half" idx="10"/>
          </p:nvPr>
        </p:nvSpPr>
        <p:spPr/>
        <p:txBody>
          <a:bodyPr/>
          <a:lstStyle/>
          <a:p>
            <a:fld id="{3020936A-8C88-45A9-9A7D-9D578D45A476}" type="datetime1">
              <a:rPr lang="en-US" smtClean="0"/>
              <a:t>10/1/2024</a:t>
            </a:fld>
            <a:endParaRPr lang="en-US"/>
          </a:p>
        </p:txBody>
      </p:sp>
      <p:sp>
        <p:nvSpPr>
          <p:cNvPr id="6" name="Footer Placeholder 5">
            <a:extLst>
              <a:ext uri="{FF2B5EF4-FFF2-40B4-BE49-F238E27FC236}">
                <a16:creationId xmlns:a16="http://schemas.microsoft.com/office/drawing/2014/main" id="{3C520608-9980-48B7-9458-7093BC72581E}"/>
              </a:ext>
            </a:extLst>
          </p:cNvPr>
          <p:cNvSpPr>
            <a:spLocks noGrp="1"/>
          </p:cNvSpPr>
          <p:nvPr>
            <p:ph type="ftr" sz="quarter" idx="11"/>
          </p:nvPr>
        </p:nvSpPr>
        <p:spPr/>
        <p:txBody>
          <a:bodyPr/>
          <a:lstStyle/>
          <a:p>
            <a:r>
              <a:rPr lang="en-US"/>
              <a:t>FOMBA Mohamed, PhD/SPS/FT/2019/11125; PGS4513003</a:t>
            </a:r>
          </a:p>
        </p:txBody>
      </p:sp>
      <p:sp>
        <p:nvSpPr>
          <p:cNvPr id="7" name="Slide Number Placeholder 6">
            <a:extLst>
              <a:ext uri="{FF2B5EF4-FFF2-40B4-BE49-F238E27FC236}">
                <a16:creationId xmlns:a16="http://schemas.microsoft.com/office/drawing/2014/main" id="{58696B69-0F85-4FBE-BBF4-D3EEA8CE8680}"/>
              </a:ext>
            </a:extLst>
          </p:cNvPr>
          <p:cNvSpPr>
            <a:spLocks noGrp="1"/>
          </p:cNvSpPr>
          <p:nvPr>
            <p:ph type="sldNum" sz="quarter" idx="12"/>
          </p:nvPr>
        </p:nvSpPr>
        <p:spPr/>
        <p:txBody>
          <a:bodyPr/>
          <a:lstStyle/>
          <a:p>
            <a:fld id="{C01E168F-91DF-435C-AC77-1F0369919946}" type="slidenum">
              <a:rPr lang="en-US" smtClean="0"/>
              <a:t>‹N°›</a:t>
            </a:fld>
            <a:endParaRPr lang="en-US"/>
          </a:p>
        </p:txBody>
      </p:sp>
    </p:spTree>
    <p:extLst>
      <p:ext uri="{BB962C8B-B14F-4D97-AF65-F5344CB8AC3E}">
        <p14:creationId xmlns:p14="http://schemas.microsoft.com/office/powerpoint/2010/main" val="14035132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7C4C60-EAEB-495A-A731-E51047650F0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93379F1-BEA4-4E19-9AD6-7470B6C0145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8F5F97B-FFAC-4DB2-9CD4-D7E81E19694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BA1F71-518B-468B-A4AE-A66578A2E733}"/>
              </a:ext>
            </a:extLst>
          </p:cNvPr>
          <p:cNvSpPr>
            <a:spLocks noGrp="1"/>
          </p:cNvSpPr>
          <p:nvPr>
            <p:ph type="dt" sz="half" idx="10"/>
          </p:nvPr>
        </p:nvSpPr>
        <p:spPr/>
        <p:txBody>
          <a:bodyPr/>
          <a:lstStyle/>
          <a:p>
            <a:fld id="{C150DA8C-7B3A-4982-8B43-22AD25132121}" type="datetime1">
              <a:rPr lang="en-US" smtClean="0"/>
              <a:t>10/1/2024</a:t>
            </a:fld>
            <a:endParaRPr lang="en-US"/>
          </a:p>
        </p:txBody>
      </p:sp>
      <p:sp>
        <p:nvSpPr>
          <p:cNvPr id="6" name="Footer Placeholder 5">
            <a:extLst>
              <a:ext uri="{FF2B5EF4-FFF2-40B4-BE49-F238E27FC236}">
                <a16:creationId xmlns:a16="http://schemas.microsoft.com/office/drawing/2014/main" id="{118240EB-D590-431C-8704-6AB46C55FF15}"/>
              </a:ext>
            </a:extLst>
          </p:cNvPr>
          <p:cNvSpPr>
            <a:spLocks noGrp="1"/>
          </p:cNvSpPr>
          <p:nvPr>
            <p:ph type="ftr" sz="quarter" idx="11"/>
          </p:nvPr>
        </p:nvSpPr>
        <p:spPr/>
        <p:txBody>
          <a:bodyPr/>
          <a:lstStyle/>
          <a:p>
            <a:r>
              <a:rPr lang="en-US"/>
              <a:t>FOMBA Mohamed, PhD/SPS/FT/2019/11125; PGS4513003</a:t>
            </a:r>
          </a:p>
        </p:txBody>
      </p:sp>
      <p:sp>
        <p:nvSpPr>
          <p:cNvPr id="7" name="Slide Number Placeholder 6">
            <a:extLst>
              <a:ext uri="{FF2B5EF4-FFF2-40B4-BE49-F238E27FC236}">
                <a16:creationId xmlns:a16="http://schemas.microsoft.com/office/drawing/2014/main" id="{23F12AFE-2B3E-4AE8-8707-F51C49BF2170}"/>
              </a:ext>
            </a:extLst>
          </p:cNvPr>
          <p:cNvSpPr>
            <a:spLocks noGrp="1"/>
          </p:cNvSpPr>
          <p:nvPr>
            <p:ph type="sldNum" sz="quarter" idx="12"/>
          </p:nvPr>
        </p:nvSpPr>
        <p:spPr/>
        <p:txBody>
          <a:bodyPr/>
          <a:lstStyle/>
          <a:p>
            <a:fld id="{C01E168F-91DF-435C-AC77-1F0369919946}" type="slidenum">
              <a:rPr lang="en-US" smtClean="0"/>
              <a:t>‹N°›</a:t>
            </a:fld>
            <a:endParaRPr lang="en-US"/>
          </a:p>
        </p:txBody>
      </p:sp>
    </p:spTree>
    <p:extLst>
      <p:ext uri="{BB962C8B-B14F-4D97-AF65-F5344CB8AC3E}">
        <p14:creationId xmlns:p14="http://schemas.microsoft.com/office/powerpoint/2010/main" val="1571055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F47B6FD-D55B-461E-A862-92BB2A82438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CA61026-AD3E-49E9-867C-A7766A1777D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50663E5-8952-49E4-9D8E-2BA4C444BD7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87B1C0C-F3CA-4BCA-BC0D-48F3DDB00CC7}" type="datetime1">
              <a:rPr lang="en-US" smtClean="0"/>
              <a:t>10/1/2024</a:t>
            </a:fld>
            <a:endParaRPr lang="en-US"/>
          </a:p>
        </p:txBody>
      </p:sp>
      <p:sp>
        <p:nvSpPr>
          <p:cNvPr id="5" name="Footer Placeholder 4">
            <a:extLst>
              <a:ext uri="{FF2B5EF4-FFF2-40B4-BE49-F238E27FC236}">
                <a16:creationId xmlns:a16="http://schemas.microsoft.com/office/drawing/2014/main" id="{4029B5D5-75E1-4842-8A6B-D52A7A43CE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FOMBA Mohamed, PhD/SPS/FT/2019/11125; PGS4513003</a:t>
            </a:r>
          </a:p>
        </p:txBody>
      </p:sp>
      <p:sp>
        <p:nvSpPr>
          <p:cNvPr id="6" name="Slide Number Placeholder 5">
            <a:extLst>
              <a:ext uri="{FF2B5EF4-FFF2-40B4-BE49-F238E27FC236}">
                <a16:creationId xmlns:a16="http://schemas.microsoft.com/office/drawing/2014/main" id="{E807BC49-BA78-4B74-8137-3918590DCDF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1E168F-91DF-435C-AC77-1F0369919946}" type="slidenum">
              <a:rPr lang="en-US" smtClean="0"/>
              <a:t>‹N°›</a:t>
            </a:fld>
            <a:endParaRPr lang="en-US"/>
          </a:p>
        </p:txBody>
      </p:sp>
      <p:sp>
        <p:nvSpPr>
          <p:cNvPr id="7" name="Oval 6">
            <a:extLst>
              <a:ext uri="{FF2B5EF4-FFF2-40B4-BE49-F238E27FC236}">
                <a16:creationId xmlns:a16="http://schemas.microsoft.com/office/drawing/2014/main" id="{026F8297-DBFC-05D3-9477-70AAA7BE12A7}"/>
              </a:ext>
            </a:extLst>
          </p:cNvPr>
          <p:cNvSpPr/>
          <p:nvPr userDrawn="1"/>
        </p:nvSpPr>
        <p:spPr>
          <a:xfrm>
            <a:off x="9694606" y="252464"/>
            <a:ext cx="943898" cy="994697"/>
          </a:xfrm>
          <a:prstGeom prst="ellipse">
            <a:avLst/>
          </a:prstGeom>
          <a:blipFill dpi="0" rotWithShape="1">
            <a:blip r:embed="rId14"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Tree>
    <p:extLst>
      <p:ext uri="{BB962C8B-B14F-4D97-AF65-F5344CB8AC3E}">
        <p14:creationId xmlns:p14="http://schemas.microsoft.com/office/powerpoint/2010/main" val="15426323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jpeg"/><Relationship Id="rId4" Type="http://schemas.openxmlformats.org/officeDocument/2006/relationships/image" Target="../media/image31.jpg"/></Relationships>
</file>

<file path=ppt/slides/_rels/slide11.xml.rels><?xml version="1.0" encoding="UTF-8" standalone="yes"?>
<Relationships xmlns="http://schemas.openxmlformats.org/package/2006/relationships"><Relationship Id="rId8" Type="http://schemas.openxmlformats.org/officeDocument/2006/relationships/image" Target="../media/image39.jpeg"/><Relationship Id="rId3" Type="http://schemas.openxmlformats.org/officeDocument/2006/relationships/image" Target="../media/image34.jpeg"/><Relationship Id="rId7" Type="http://schemas.openxmlformats.org/officeDocument/2006/relationships/image" Target="../media/image38.jpeg"/><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35.jpeg"/><Relationship Id="rId9" Type="http://schemas.openxmlformats.org/officeDocument/2006/relationships/image" Target="../media/image40.jpeg"/></Relationships>
</file>

<file path=ppt/slides/_rels/slide12.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43.png"/><Relationship Id="rId7" Type="http://schemas.openxmlformats.org/officeDocument/2006/relationships/image" Target="../media/image45.png"/><Relationship Id="rId2" Type="http://schemas.openxmlformats.org/officeDocument/2006/relationships/image" Target="../media/image42.png"/><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image" Target="../media/image28.png"/><Relationship Id="rId4" Type="http://schemas.openxmlformats.org/officeDocument/2006/relationships/image" Target="../media/image25.png"/><Relationship Id="rId9" Type="http://schemas.openxmlformats.org/officeDocument/2006/relationships/image" Target="../media/image47.png"/></Relationships>
</file>

<file path=ppt/slides/_rels/slide14.xml.rels><?xml version="1.0" encoding="UTF-8" standalone="yes"?>
<Relationships xmlns="http://schemas.openxmlformats.org/package/2006/relationships"><Relationship Id="rId3" Type="http://schemas.openxmlformats.org/officeDocument/2006/relationships/image" Target="../media/image49.emf"/><Relationship Id="rId7" Type="http://schemas.openxmlformats.org/officeDocument/2006/relationships/image" Target="../media/image25.png"/><Relationship Id="rId2" Type="http://schemas.openxmlformats.org/officeDocument/2006/relationships/image" Target="../media/image48.emf"/><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51.emf"/><Relationship Id="rId4" Type="http://schemas.openxmlformats.org/officeDocument/2006/relationships/image" Target="../media/image50.emf"/></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chart" Target="../charts/chart1.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chart" Target="../charts/chart3.xml"/><Relationship Id="rId7" Type="http://schemas.openxmlformats.org/officeDocument/2006/relationships/chart" Target="../charts/chart7.xml"/><Relationship Id="rId2" Type="http://schemas.openxmlformats.org/officeDocument/2006/relationships/chart" Target="../charts/chart2.xml"/><Relationship Id="rId1" Type="http://schemas.openxmlformats.org/officeDocument/2006/relationships/slideLayout" Target="../slideLayouts/slideLayout2.xml"/><Relationship Id="rId6" Type="http://schemas.openxmlformats.org/officeDocument/2006/relationships/chart" Target="../charts/chart6.xml"/><Relationship Id="rId5" Type="http://schemas.openxmlformats.org/officeDocument/2006/relationships/chart" Target="../charts/chart5.xml"/><Relationship Id="rId4" Type="http://schemas.openxmlformats.org/officeDocument/2006/relationships/chart" Target="../charts/chart4.xml"/></Relationships>
</file>

<file path=ppt/slides/_rels/slide17.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chart" Target="../charts/chart9.xml"/><Relationship Id="rId7" Type="http://schemas.openxmlformats.org/officeDocument/2006/relationships/chart" Target="../charts/chart13.xml"/><Relationship Id="rId2" Type="http://schemas.openxmlformats.org/officeDocument/2006/relationships/chart" Target="../charts/chart8.xml"/><Relationship Id="rId1" Type="http://schemas.openxmlformats.org/officeDocument/2006/relationships/slideLayout" Target="../slideLayouts/slideLayout2.xml"/><Relationship Id="rId6" Type="http://schemas.openxmlformats.org/officeDocument/2006/relationships/chart" Target="../charts/chart12.xml"/><Relationship Id="rId5" Type="http://schemas.openxmlformats.org/officeDocument/2006/relationships/chart" Target="../charts/chart11.xml"/><Relationship Id="rId4" Type="http://schemas.openxmlformats.org/officeDocument/2006/relationships/chart" Target="../charts/chart10.xml"/></Relationships>
</file>

<file path=ppt/slides/_rels/slide18.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53.jpeg"/><Relationship Id="rId7" Type="http://schemas.openxmlformats.org/officeDocument/2006/relationships/image" Target="../media/image57.jpeg"/><Relationship Id="rId2" Type="http://schemas.openxmlformats.org/officeDocument/2006/relationships/image" Target="../media/image52.jpeg"/><Relationship Id="rId1" Type="http://schemas.openxmlformats.org/officeDocument/2006/relationships/slideLayout" Target="../slideLayouts/slideLayout2.xml"/><Relationship Id="rId6" Type="http://schemas.openxmlformats.org/officeDocument/2006/relationships/image" Target="../media/image56.jpeg"/><Relationship Id="rId5" Type="http://schemas.openxmlformats.org/officeDocument/2006/relationships/image" Target="../media/image55.jpeg"/><Relationship Id="rId4" Type="http://schemas.openxmlformats.org/officeDocument/2006/relationships/image" Target="../media/image54.jpeg"/><Relationship Id="rId9" Type="http://schemas.openxmlformats.org/officeDocument/2006/relationships/image" Target="../media/image2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2.xml"/><Relationship Id="rId6" Type="http://schemas.openxmlformats.org/officeDocument/2006/relationships/image" Target="../media/image64.jpeg"/><Relationship Id="rId5" Type="http://schemas.openxmlformats.org/officeDocument/2006/relationships/image" Target="../media/image63.png"/><Relationship Id="rId4" Type="http://schemas.openxmlformats.org/officeDocument/2006/relationships/image" Target="../media/image62.jpeg"/></Relationships>
</file>

<file path=ppt/slides/_rels/slide2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2.xml"/><Relationship Id="rId5" Type="http://schemas.openxmlformats.org/officeDocument/2006/relationships/image" Target="../media/image70.png"/><Relationship Id="rId4" Type="http://schemas.openxmlformats.org/officeDocument/2006/relationships/image" Target="../media/image6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sciforum.net/event/IECL2022" TargetMode="External"/><Relationship Id="rId2" Type="http://schemas.openxmlformats.org/officeDocument/2006/relationships/hyperlink" Target="https://doi.org/10.3390/land13010059" TargetMode="External"/><Relationship Id="rId1" Type="http://schemas.openxmlformats.org/officeDocument/2006/relationships/slideLayout" Target="../slideLayouts/slideLayout2.xml"/><Relationship Id="rId5" Type="http://schemas.openxmlformats.org/officeDocument/2006/relationships/hyperlink" Target="http://www.haw-hamburg.de/ftznk.html" TargetMode="External"/><Relationship Id="rId4" Type="http://schemas.openxmlformats.org/officeDocument/2006/relationships/hyperlink" Target="https://link.springer.com/book/10.1007/978-3-030-45106-6"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mailto:fomba.m@edu.wascal.org" TargetMode="External"/><Relationship Id="rId2" Type="http://schemas.openxmlformats.org/officeDocument/2006/relationships/hyperlink" Target="mailto:fonbamohamed@gmail.com"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8.jpeg"/><Relationship Id="rId13" Type="http://schemas.openxmlformats.org/officeDocument/2006/relationships/image" Target="../media/image13.png"/><Relationship Id="rId18" Type="http://schemas.openxmlformats.org/officeDocument/2006/relationships/image" Target="../media/image18.jpeg"/><Relationship Id="rId3" Type="http://schemas.openxmlformats.org/officeDocument/2006/relationships/image" Target="../media/image3.jpeg"/><Relationship Id="rId7" Type="http://schemas.openxmlformats.org/officeDocument/2006/relationships/image" Target="../media/image7.jpg"/><Relationship Id="rId12" Type="http://schemas.openxmlformats.org/officeDocument/2006/relationships/image" Target="../media/image12.jpeg"/><Relationship Id="rId17" Type="http://schemas.openxmlformats.org/officeDocument/2006/relationships/image" Target="../media/image17.jpeg"/><Relationship Id="rId2" Type="http://schemas.openxmlformats.org/officeDocument/2006/relationships/notesSlide" Target="../notesSlides/notesSlide1.xml"/><Relationship Id="rId16" Type="http://schemas.openxmlformats.org/officeDocument/2006/relationships/image" Target="../media/image16.jpeg"/><Relationship Id="rId20" Type="http://schemas.openxmlformats.org/officeDocument/2006/relationships/image" Target="../media/image20.png"/><Relationship Id="rId1" Type="http://schemas.openxmlformats.org/officeDocument/2006/relationships/slideLayout" Target="../slideLayouts/slideLayout1.xml"/><Relationship Id="rId6" Type="http://schemas.openxmlformats.org/officeDocument/2006/relationships/image" Target="../media/image6.jpeg"/><Relationship Id="rId11" Type="http://schemas.openxmlformats.org/officeDocument/2006/relationships/image" Target="../media/image11.jpeg"/><Relationship Id="rId5" Type="http://schemas.openxmlformats.org/officeDocument/2006/relationships/image" Target="../media/image5.jpeg"/><Relationship Id="rId15" Type="http://schemas.openxmlformats.org/officeDocument/2006/relationships/image" Target="../media/image15.jpeg"/><Relationship Id="rId10" Type="http://schemas.openxmlformats.org/officeDocument/2006/relationships/image" Target="../media/image10.jpeg"/><Relationship Id="rId19" Type="http://schemas.openxmlformats.org/officeDocument/2006/relationships/image" Target="../media/image19.jpeg"/><Relationship Id="rId4" Type="http://schemas.openxmlformats.org/officeDocument/2006/relationships/image" Target="../media/image4.jpeg"/><Relationship Id="rId9" Type="http://schemas.openxmlformats.org/officeDocument/2006/relationships/image" Target="../media/image9.jpeg"/><Relationship Id="rId14" Type="http://schemas.openxmlformats.org/officeDocument/2006/relationships/image" Target="../media/image14.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jpeg"/><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 Id="rId9"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DE59831-25A5-4406-9CF7-4413B31B06BD}"/>
              </a:ext>
            </a:extLst>
          </p:cNvPr>
          <p:cNvSpPr>
            <a:spLocks noGrp="1"/>
          </p:cNvSpPr>
          <p:nvPr>
            <p:ph type="ctrTitle"/>
          </p:nvPr>
        </p:nvSpPr>
        <p:spPr>
          <a:xfrm>
            <a:off x="1073427" y="1275522"/>
            <a:ext cx="10310191" cy="5098774"/>
          </a:xfrm>
          <a:solidFill>
            <a:srgbClr val="0070C0"/>
          </a:solidFill>
        </p:spPr>
        <p:txBody>
          <a:bodyPr>
            <a:normAutofit fontScale="90000"/>
          </a:bodyPr>
          <a:lstStyle/>
          <a:p>
            <a:br>
              <a:rPr lang="en-US" dirty="0">
                <a:solidFill>
                  <a:schemeClr val="bg1"/>
                </a:solidFill>
                <a:latin typeface="Arial" panose="020B0604020202020204" pitchFamily="34" charset="0"/>
                <a:cs typeface="Arial" panose="020B0604020202020204" pitchFamily="34" charset="0"/>
              </a:rPr>
            </a:br>
            <a:br>
              <a:rPr lang="en-US" dirty="0">
                <a:solidFill>
                  <a:schemeClr val="bg1"/>
                </a:solidFill>
                <a:latin typeface="Arial" panose="020B0604020202020204" pitchFamily="34" charset="0"/>
                <a:cs typeface="Arial" panose="020B0604020202020204" pitchFamily="34" charset="0"/>
              </a:rPr>
            </a:br>
            <a:br>
              <a:rPr lang="en-US" dirty="0">
                <a:solidFill>
                  <a:schemeClr val="bg1"/>
                </a:solidFill>
                <a:latin typeface="Arial" panose="020B0604020202020204" pitchFamily="34" charset="0"/>
                <a:cs typeface="Arial" panose="020B0604020202020204" pitchFamily="34" charset="0"/>
              </a:rPr>
            </a:br>
            <a:br>
              <a:rPr lang="en-US" dirty="0">
                <a:solidFill>
                  <a:schemeClr val="bg1"/>
                </a:solidFill>
                <a:latin typeface="Arial" panose="020B0604020202020204" pitchFamily="34" charset="0"/>
                <a:cs typeface="Arial" panose="020B0604020202020204" pitchFamily="34" charset="0"/>
              </a:rPr>
            </a:br>
            <a:br>
              <a:rPr lang="en-US" dirty="0">
                <a:solidFill>
                  <a:schemeClr val="bg1"/>
                </a:solidFill>
                <a:latin typeface="Arial" panose="020B0604020202020204" pitchFamily="34" charset="0"/>
                <a:cs typeface="Arial" panose="020B0604020202020204" pitchFamily="34" charset="0"/>
              </a:rPr>
            </a:br>
            <a:br>
              <a:rPr lang="en-US" dirty="0">
                <a:solidFill>
                  <a:schemeClr val="bg1"/>
                </a:solidFill>
                <a:latin typeface="Arial" panose="020B0604020202020204" pitchFamily="34" charset="0"/>
                <a:cs typeface="Arial" panose="020B0604020202020204" pitchFamily="34" charset="0"/>
              </a:rPr>
            </a:br>
            <a:br>
              <a:rPr lang="en-US" dirty="0">
                <a:solidFill>
                  <a:schemeClr val="bg1"/>
                </a:solidFill>
                <a:latin typeface="Arial" panose="020B0604020202020204" pitchFamily="34" charset="0"/>
                <a:cs typeface="Arial" panose="020B0604020202020204" pitchFamily="34" charset="0"/>
              </a:rPr>
            </a:br>
            <a:br>
              <a:rPr lang="en-US" dirty="0">
                <a:solidFill>
                  <a:schemeClr val="bg1"/>
                </a:solidFill>
                <a:latin typeface="Arial" panose="020B0604020202020204" pitchFamily="34" charset="0"/>
                <a:cs typeface="Arial" panose="020B0604020202020204" pitchFamily="34" charset="0"/>
              </a:rPr>
            </a:br>
            <a:endParaRPr lang="en-US" dirty="0">
              <a:solidFill>
                <a:schemeClr val="bg1"/>
              </a:solidFill>
            </a:endParaRPr>
          </a:p>
        </p:txBody>
      </p:sp>
      <p:sp>
        <p:nvSpPr>
          <p:cNvPr id="6" name="ZoneTexte 2">
            <a:extLst>
              <a:ext uri="{FF2B5EF4-FFF2-40B4-BE49-F238E27FC236}">
                <a16:creationId xmlns:a16="http://schemas.microsoft.com/office/drawing/2014/main" id="{C7488804-C526-4F8F-92BF-9780E52440FA}"/>
              </a:ext>
            </a:extLst>
          </p:cNvPr>
          <p:cNvSpPr txBox="1"/>
          <p:nvPr/>
        </p:nvSpPr>
        <p:spPr>
          <a:xfrm>
            <a:off x="1171976" y="1365968"/>
            <a:ext cx="10071279" cy="3416320"/>
          </a:xfrm>
          <a:prstGeom prst="rect">
            <a:avLst/>
          </a:prstGeom>
          <a:solidFill>
            <a:schemeClr val="bg1"/>
          </a:solidFill>
        </p:spPr>
        <p:txBody>
          <a:bodyPr wrap="square" rtlCol="0">
            <a:spAutoFit/>
          </a:bodyPr>
          <a:lstStyle/>
          <a:p>
            <a:pPr algn="ctr">
              <a:lnSpc>
                <a:spcPct val="150000"/>
              </a:lnSpc>
            </a:pPr>
            <a:r>
              <a:rPr lang="en-US" sz="3600" b="1" dirty="0">
                <a:latin typeface="Perpetua" panose="02020502060401020303" pitchFamily="18" charset="0"/>
                <a:cs typeface="Times New Roman" panose="02020603050405020304" pitchFamily="18" charset="0"/>
              </a:rPr>
              <a:t>URBAN GREEN SPACES DEVELOPMENT AND THEIR CONTRIBUTION TO SUSTAINABLE CLIMATE CHANGE RESILIENCE OF BAMAKO AND SIKASSO CITIES IN MALI</a:t>
            </a:r>
            <a:endParaRPr lang="fr-FR" sz="3600" b="1" dirty="0">
              <a:latin typeface="Perpetua" panose="02020502060401020303" pitchFamily="18" charset="0"/>
              <a:cs typeface="Times New Roman" panose="02020603050405020304" pitchFamily="18" charset="0"/>
            </a:endParaRPr>
          </a:p>
        </p:txBody>
      </p:sp>
      <p:sp>
        <p:nvSpPr>
          <p:cNvPr id="4" name="Title 1">
            <a:extLst>
              <a:ext uri="{FF2B5EF4-FFF2-40B4-BE49-F238E27FC236}">
                <a16:creationId xmlns:a16="http://schemas.microsoft.com/office/drawing/2014/main" id="{9A19C0EC-75D1-18BD-5959-B337FB4CC7C9}"/>
              </a:ext>
            </a:extLst>
          </p:cNvPr>
          <p:cNvSpPr txBox="1">
            <a:spLocks/>
          </p:cNvSpPr>
          <p:nvPr/>
        </p:nvSpPr>
        <p:spPr>
          <a:xfrm>
            <a:off x="2327562" y="205897"/>
            <a:ext cx="7356764" cy="555614"/>
          </a:xfrm>
          <a:prstGeom prst="rect">
            <a:avLst/>
          </a:prstGeom>
        </p:spPr>
        <p:txBody>
          <a:bodyPr vert="horz" lIns="91440" tIns="45720" rIns="91440" bIns="45720" rtlCol="0">
            <a:noAutofit/>
          </a:bodyPr>
          <a:lstStyle>
            <a:defPPr>
              <a:defRPr lang="en-US"/>
            </a:defPPr>
            <a:lvl1pPr indent="0" algn="ctr">
              <a:spcBef>
                <a:spcPct val="20000"/>
              </a:spcBef>
              <a:buFont typeface="Arial" pitchFamily="34" charset="0"/>
              <a:buNone/>
              <a:defRPr sz="2000" b="1">
                <a:ln w="11430"/>
                <a:solidFill>
                  <a:srgbClr val="FFFF00"/>
                </a:solidFill>
                <a:effectLst>
                  <a:outerShdw blurRad="50800" dist="39000" dir="5460000" algn="tl">
                    <a:srgbClr val="000000">
                      <a:alpha val="38000"/>
                    </a:srgbClr>
                  </a:outerShdw>
                </a:effectLst>
                <a:latin typeface="Perpetua" panose="02020502060401020303" pitchFamily="18" charset="0"/>
              </a:defRPr>
            </a:lvl1pPr>
            <a:lvl2pPr indent="0" algn="ctr">
              <a:spcBef>
                <a:spcPct val="20000"/>
              </a:spcBef>
              <a:buFont typeface="Arial" pitchFamily="34" charset="0"/>
              <a:buNone/>
              <a:defRPr sz="2800">
                <a:solidFill>
                  <a:schemeClr val="tx1">
                    <a:tint val="75000"/>
                  </a:schemeClr>
                </a:solidFill>
              </a:defRPr>
            </a:lvl2pPr>
            <a:lvl3pPr indent="0" algn="ctr">
              <a:spcBef>
                <a:spcPct val="20000"/>
              </a:spcBef>
              <a:buFont typeface="Arial" pitchFamily="34" charset="0"/>
              <a:buNone/>
              <a:defRPr sz="2400">
                <a:solidFill>
                  <a:schemeClr val="tx1">
                    <a:tint val="75000"/>
                  </a:schemeClr>
                </a:solidFill>
              </a:defRPr>
            </a:lvl3pPr>
            <a:lvl4pPr indent="0" algn="ctr">
              <a:spcBef>
                <a:spcPct val="20000"/>
              </a:spcBef>
              <a:buFont typeface="Arial" pitchFamily="34" charset="0"/>
              <a:buNone/>
              <a:defRPr sz="2000">
                <a:solidFill>
                  <a:schemeClr val="tx1">
                    <a:tint val="75000"/>
                  </a:schemeClr>
                </a:solidFill>
              </a:defRPr>
            </a:lvl4pPr>
            <a:lvl5pPr indent="0" algn="ctr">
              <a:spcBef>
                <a:spcPct val="20000"/>
              </a:spcBef>
              <a:buFont typeface="Arial" pitchFamily="34" charset="0"/>
              <a:buNone/>
              <a:defRPr sz="2000">
                <a:solidFill>
                  <a:schemeClr val="tx1">
                    <a:tint val="75000"/>
                  </a:schemeClr>
                </a:solidFill>
              </a:defRPr>
            </a:lvl5pPr>
            <a:lvl6pPr indent="0" algn="ctr">
              <a:spcBef>
                <a:spcPct val="20000"/>
              </a:spcBef>
              <a:buFont typeface="Arial" pitchFamily="34" charset="0"/>
              <a:buNone/>
              <a:defRPr sz="2000">
                <a:solidFill>
                  <a:schemeClr val="tx1">
                    <a:tint val="75000"/>
                  </a:schemeClr>
                </a:solidFill>
              </a:defRPr>
            </a:lvl6pPr>
            <a:lvl7pPr indent="0" algn="ctr">
              <a:spcBef>
                <a:spcPct val="20000"/>
              </a:spcBef>
              <a:buFont typeface="Arial" pitchFamily="34" charset="0"/>
              <a:buNone/>
              <a:defRPr sz="2000">
                <a:solidFill>
                  <a:schemeClr val="tx1">
                    <a:tint val="75000"/>
                  </a:schemeClr>
                </a:solidFill>
              </a:defRPr>
            </a:lvl7pPr>
            <a:lvl8pPr indent="0" algn="ctr">
              <a:spcBef>
                <a:spcPct val="20000"/>
              </a:spcBef>
              <a:buFont typeface="Arial" pitchFamily="34" charset="0"/>
              <a:buNone/>
              <a:defRPr sz="2000">
                <a:solidFill>
                  <a:schemeClr val="tx1">
                    <a:tint val="75000"/>
                  </a:schemeClr>
                </a:solidFill>
              </a:defRPr>
            </a:lvl8pPr>
            <a:lvl9pPr indent="0" algn="ctr">
              <a:spcBef>
                <a:spcPct val="20000"/>
              </a:spcBef>
              <a:buFont typeface="Arial" pitchFamily="34" charset="0"/>
              <a:buNone/>
              <a:defRPr sz="2000">
                <a:solidFill>
                  <a:schemeClr val="tx1">
                    <a:tint val="75000"/>
                  </a:schemeClr>
                </a:solidFill>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1800" b="1" i="0" u="none" strike="noStrike" kern="1200" cap="none" spc="0" normalizeH="0" baseline="0" noProof="0" dirty="0">
                <a:ln w="11430"/>
                <a:solidFill>
                  <a:srgbClr val="002060"/>
                </a:solidFill>
                <a:effectLst>
                  <a:outerShdw blurRad="50800" dist="39000" dir="5460000" algn="tl">
                    <a:srgbClr val="000000">
                      <a:alpha val="38000"/>
                    </a:srgbClr>
                  </a:outerShdw>
                </a:effectLst>
                <a:uLnTx/>
                <a:uFillTx/>
                <a:latin typeface="Perpetua" panose="02020502060401020303" pitchFamily="18" charset="0"/>
                <a:ea typeface="+mn-ea"/>
                <a:cs typeface="+mn-cs"/>
              </a:rPr>
              <a:t>DOCTOAL RESEARCH PROGRAMME IN CLIMATE CHANGE AND HUMAN HABITAT (CC &amp; HH)</a:t>
            </a:r>
          </a:p>
        </p:txBody>
      </p:sp>
      <p:sp>
        <p:nvSpPr>
          <p:cNvPr id="7" name="Espace réservé du contenu 4">
            <a:extLst>
              <a:ext uri="{FF2B5EF4-FFF2-40B4-BE49-F238E27FC236}">
                <a16:creationId xmlns:a16="http://schemas.microsoft.com/office/drawing/2014/main" id="{F3F51308-9DC9-EDFD-ACF6-7BE9997D5FF8}"/>
              </a:ext>
            </a:extLst>
          </p:cNvPr>
          <p:cNvSpPr txBox="1">
            <a:spLocks/>
          </p:cNvSpPr>
          <p:nvPr/>
        </p:nvSpPr>
        <p:spPr>
          <a:xfrm>
            <a:off x="2770909" y="865418"/>
            <a:ext cx="6276109" cy="298364"/>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600" b="1" i="0" u="none" strike="noStrike" kern="1200" cap="none" spc="0" normalizeH="0" baseline="0" noProof="0" dirty="0">
                <a:ln w="11430"/>
                <a:solidFill>
                  <a:srgbClr val="7030A0"/>
                </a:solidFill>
                <a:effectLst>
                  <a:outerShdw blurRad="50800" dist="39000" dir="5460000" algn="tl">
                    <a:srgbClr val="000000">
                      <a:alpha val="38000"/>
                    </a:srgbClr>
                  </a:outerShdw>
                </a:effectLst>
                <a:uLnTx/>
                <a:uFillTx/>
                <a:latin typeface="Perpetua" panose="02020502060401020303" pitchFamily="18" charset="0"/>
                <a:ea typeface="+mn-ea"/>
                <a:cs typeface="+mn-cs"/>
              </a:rPr>
              <a:t>FEDERAL UNIVERSITY OF TECHNOLOGY, MINNA (FUTMINNA)</a:t>
            </a:r>
            <a:endParaRPr kumimoji="0" lang="fr-FR" sz="1600" b="0" i="0" u="none" strike="noStrike" kern="1200" cap="none" spc="0" normalizeH="0" baseline="0" noProof="0" dirty="0">
              <a:ln>
                <a:noFill/>
              </a:ln>
              <a:solidFill>
                <a:srgbClr val="7030A0"/>
              </a:solidFill>
              <a:effectLst/>
              <a:uLnTx/>
              <a:uFillTx/>
              <a:latin typeface="Perpetua" panose="02020502060401020303" pitchFamily="18" charset="0"/>
              <a:ea typeface="+mn-ea"/>
              <a:cs typeface="+mn-cs"/>
            </a:endParaRPr>
          </a:p>
        </p:txBody>
      </p:sp>
      <p:sp>
        <p:nvSpPr>
          <p:cNvPr id="8" name="Espace réservé du contenu 4">
            <a:extLst>
              <a:ext uri="{FF2B5EF4-FFF2-40B4-BE49-F238E27FC236}">
                <a16:creationId xmlns:a16="http://schemas.microsoft.com/office/drawing/2014/main" id="{72233301-0F99-569F-C8D7-29692511B7E1}"/>
              </a:ext>
            </a:extLst>
          </p:cNvPr>
          <p:cNvSpPr txBox="1">
            <a:spLocks/>
          </p:cNvSpPr>
          <p:nvPr/>
        </p:nvSpPr>
        <p:spPr>
          <a:xfrm>
            <a:off x="1186416" y="5148862"/>
            <a:ext cx="3733800" cy="955724"/>
          </a:xfrm>
          <a:prstGeom prst="rect">
            <a:avLst/>
          </a:prstGeom>
          <a:solidFill>
            <a:srgbClr val="7030A0"/>
          </a:solidFill>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0" marR="0" lvl="0" indent="0" algn="l" defTabSz="914400" rtl="0" eaLnBrk="1" fontAlgn="auto" latinLnBrk="0" hangingPunct="1">
              <a:lnSpc>
                <a:spcPct val="150000"/>
              </a:lnSpc>
              <a:spcBef>
                <a:spcPct val="20000"/>
              </a:spcBef>
              <a:spcAft>
                <a:spcPts val="0"/>
              </a:spcAft>
              <a:buClrTx/>
              <a:buSzTx/>
              <a:buFont typeface="Arial" pitchFamily="34" charset="0"/>
              <a:buNone/>
              <a:tabLst/>
              <a:defRPr/>
            </a:pPr>
            <a:r>
              <a:rPr kumimoji="0" lang="en-GB" sz="2000" b="1" i="0" u="sng" strike="noStrike" kern="1200" cap="none" spc="0" normalizeH="0" baseline="0" noProof="0" dirty="0">
                <a:ln>
                  <a:noFill/>
                </a:ln>
                <a:solidFill>
                  <a:prstClr val="white"/>
                </a:solidFill>
                <a:effectLst/>
                <a:uLnTx/>
                <a:uFillTx/>
                <a:latin typeface="Perpetua" panose="02020502060401020303" pitchFamily="18" charset="0"/>
                <a:ea typeface="+mn-ea"/>
                <a:cs typeface="+mn-cs"/>
              </a:rPr>
              <a:t>By : </a:t>
            </a:r>
            <a:r>
              <a:rPr kumimoji="0" lang="en-GB" sz="2000" b="1" i="0" u="none" strike="noStrike" kern="1200" cap="none" spc="0" normalizeH="0" baseline="0" noProof="0" dirty="0">
                <a:ln>
                  <a:noFill/>
                </a:ln>
                <a:solidFill>
                  <a:prstClr val="white"/>
                </a:solidFill>
                <a:effectLst/>
                <a:uLnTx/>
                <a:uFillTx/>
                <a:latin typeface="Perpetua" panose="02020502060401020303" pitchFamily="18" charset="0"/>
                <a:ea typeface="+mn-ea"/>
                <a:cs typeface="+mn-cs"/>
              </a:rPr>
              <a:t>FOMBA Mohamed, </a:t>
            </a:r>
            <a:r>
              <a:rPr kumimoji="0" lang="en-US" sz="1600" b="1" i="0" u="none" strike="noStrike" kern="1200" cap="all" spc="0" normalizeH="0" baseline="0" noProof="0" dirty="0">
                <a:ln>
                  <a:noFill/>
                </a:ln>
                <a:solidFill>
                  <a:srgbClr val="F79646">
                    <a:lumMod val="20000"/>
                    <a:lumOff val="80000"/>
                  </a:srgbClr>
                </a:solidFill>
                <a:effectLst/>
                <a:uLnTx/>
                <a:uFillTx/>
                <a:latin typeface="Perpetua" panose="02020502060401020303" pitchFamily="18" charset="0"/>
                <a:ea typeface="+mn-ea"/>
                <a:cs typeface="+mn-cs"/>
              </a:rPr>
              <a:t>PhD/SPS/FT/2019/11125; PGS4513003</a:t>
            </a:r>
            <a:endParaRPr kumimoji="0" lang="fr-FR" sz="2000" b="0" i="0" u="none" strike="noStrike" kern="1200" cap="none" spc="0" normalizeH="0" baseline="0" noProof="0" dirty="0">
              <a:ln>
                <a:noFill/>
              </a:ln>
              <a:solidFill>
                <a:prstClr val="white"/>
              </a:solidFill>
              <a:effectLst/>
              <a:uLnTx/>
              <a:uFillTx/>
              <a:latin typeface="Perpetua" panose="02020502060401020303" pitchFamily="18" charset="0"/>
              <a:ea typeface="+mn-ea"/>
              <a:cs typeface="+mn-cs"/>
            </a:endParaRPr>
          </a:p>
        </p:txBody>
      </p:sp>
      <p:sp>
        <p:nvSpPr>
          <p:cNvPr id="9" name="Espace réservé du contenu 4">
            <a:extLst>
              <a:ext uri="{FF2B5EF4-FFF2-40B4-BE49-F238E27FC236}">
                <a16:creationId xmlns:a16="http://schemas.microsoft.com/office/drawing/2014/main" id="{1DDE3968-E911-6B8D-E09E-17B5D47878A8}"/>
              </a:ext>
            </a:extLst>
          </p:cNvPr>
          <p:cNvSpPr txBox="1">
            <a:spLocks/>
          </p:cNvSpPr>
          <p:nvPr/>
        </p:nvSpPr>
        <p:spPr>
          <a:xfrm>
            <a:off x="6528417" y="4837761"/>
            <a:ext cx="4732085" cy="1447800"/>
          </a:xfrm>
          <a:prstGeom prst="rect">
            <a:avLst/>
          </a:prstGeom>
          <a:solidFill>
            <a:srgbClr val="CF1DF3"/>
          </a:solidFill>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GB" sz="2000" b="1" i="0" u="sng" strike="noStrike" kern="1200" cap="none" spc="0" normalizeH="0" baseline="0" noProof="0" dirty="0">
                <a:ln>
                  <a:noFill/>
                </a:ln>
                <a:solidFill>
                  <a:prstClr val="white"/>
                </a:solidFill>
                <a:effectLst/>
                <a:uLnTx/>
                <a:uFillTx/>
                <a:latin typeface="Perpetua" panose="02020502060401020303" pitchFamily="18" charset="0"/>
                <a:ea typeface="+mn-ea"/>
                <a:cs typeface="+mn-cs"/>
              </a:rPr>
              <a:t>Supervisors:</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GB" sz="2000" b="1" i="0" u="sng" strike="noStrike" kern="1200" cap="none" spc="0" normalizeH="0" baseline="0" noProof="0" dirty="0">
                <a:ln>
                  <a:noFill/>
                </a:ln>
                <a:solidFill>
                  <a:prstClr val="white"/>
                </a:solidFill>
                <a:effectLst/>
                <a:uLnTx/>
                <a:uFillTx/>
                <a:latin typeface="Perpetua" panose="02020502060401020303" pitchFamily="18" charset="0"/>
                <a:ea typeface="+mn-ea"/>
                <a:cs typeface="+mn-cs"/>
              </a:rPr>
              <a:t>Prof. Mrs. </a:t>
            </a:r>
            <a:r>
              <a:rPr kumimoji="0" lang="en-GB" sz="2000" b="1" i="0" u="sng" strike="noStrike" kern="1200" cap="none" spc="0" normalizeH="0" baseline="0" noProof="0" dirty="0" err="1">
                <a:ln>
                  <a:noFill/>
                </a:ln>
                <a:solidFill>
                  <a:prstClr val="white"/>
                </a:solidFill>
                <a:effectLst/>
                <a:uLnTx/>
                <a:uFillTx/>
                <a:latin typeface="Perpetua" panose="02020502060401020303" pitchFamily="18" charset="0"/>
                <a:ea typeface="+mn-ea"/>
                <a:cs typeface="+mn-cs"/>
              </a:rPr>
              <a:t>Zinash</a:t>
            </a:r>
            <a:r>
              <a:rPr kumimoji="0" lang="en-GB" sz="2000" b="1" i="0" u="sng" strike="noStrike" kern="1200" cap="none" spc="0" normalizeH="0" baseline="0" noProof="0" dirty="0">
                <a:ln>
                  <a:noFill/>
                </a:ln>
                <a:solidFill>
                  <a:prstClr val="white"/>
                </a:solidFill>
                <a:effectLst/>
                <a:uLnTx/>
                <a:uFillTx/>
                <a:latin typeface="Perpetua" panose="02020502060401020303" pitchFamily="18" charset="0"/>
                <a:ea typeface="+mn-ea"/>
                <a:cs typeface="+mn-cs"/>
              </a:rPr>
              <a:t> D. </a:t>
            </a:r>
            <a:r>
              <a:rPr kumimoji="0" lang="en-GB" sz="2000" b="1" i="0" u="sng" strike="noStrike" kern="1200" cap="none" spc="0" normalizeH="0" baseline="0" noProof="0" dirty="0" err="1">
                <a:ln>
                  <a:noFill/>
                </a:ln>
                <a:solidFill>
                  <a:prstClr val="white"/>
                </a:solidFill>
                <a:effectLst/>
                <a:uLnTx/>
                <a:uFillTx/>
                <a:latin typeface="Perpetua" panose="02020502060401020303" pitchFamily="18" charset="0"/>
                <a:ea typeface="+mn-ea"/>
                <a:cs typeface="+mn-cs"/>
              </a:rPr>
              <a:t>Osunde</a:t>
            </a:r>
            <a:r>
              <a:rPr kumimoji="0" lang="en-GB" sz="2000" b="1" i="0" u="sng" strike="noStrike" kern="1200" cap="none" spc="0" normalizeH="0" baseline="0" noProof="0" dirty="0">
                <a:ln>
                  <a:noFill/>
                </a:ln>
                <a:solidFill>
                  <a:prstClr val="white"/>
                </a:solidFill>
                <a:effectLst/>
                <a:uLnTx/>
                <a:uFillTx/>
                <a:latin typeface="Perpetua" panose="02020502060401020303" pitchFamily="18" charset="0"/>
                <a:ea typeface="+mn-ea"/>
                <a:cs typeface="+mn-cs"/>
              </a:rPr>
              <a:t>, Nigeria </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lang="en-GB" sz="2000" b="1" u="sng" dirty="0">
                <a:solidFill>
                  <a:prstClr val="white"/>
                </a:solidFill>
                <a:latin typeface="Perpetua" panose="02020502060401020303" pitchFamily="18" charset="0"/>
              </a:rPr>
              <a:t>P</a:t>
            </a:r>
            <a:r>
              <a:rPr kumimoji="0" lang="en-GB" sz="2000" b="1" i="0" u="sng" strike="noStrike" kern="1200" cap="none" spc="0" normalizeH="0" baseline="0" noProof="0" dirty="0" err="1">
                <a:ln>
                  <a:noFill/>
                </a:ln>
                <a:solidFill>
                  <a:prstClr val="white"/>
                </a:solidFill>
                <a:effectLst/>
                <a:uLnTx/>
                <a:uFillTx/>
                <a:latin typeface="Perpetua" panose="02020502060401020303" pitchFamily="18" charset="0"/>
                <a:ea typeface="+mn-ea"/>
                <a:cs typeface="+mn-cs"/>
              </a:rPr>
              <a:t>rof</a:t>
            </a:r>
            <a:r>
              <a:rPr kumimoji="0" lang="en-GB" sz="2000" b="1" i="0" u="sng" strike="noStrike" kern="1200" cap="none" spc="0" normalizeH="0" baseline="0" noProof="0" dirty="0">
                <a:ln>
                  <a:noFill/>
                </a:ln>
                <a:solidFill>
                  <a:prstClr val="white"/>
                </a:solidFill>
                <a:effectLst/>
                <a:uLnTx/>
                <a:uFillTx/>
                <a:latin typeface="Perpetua" panose="02020502060401020303" pitchFamily="18" charset="0"/>
                <a:ea typeface="+mn-ea"/>
                <a:cs typeface="+mn-cs"/>
              </a:rPr>
              <a:t>. TRAORE  Souleymane S, Mali</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GB" sz="2000" b="1" i="0" u="sng" strike="noStrike" kern="1200" cap="none" spc="0" normalizeH="0" baseline="0" noProof="0" dirty="0">
                <a:ln>
                  <a:noFill/>
                </a:ln>
                <a:solidFill>
                  <a:prstClr val="white"/>
                </a:solidFill>
                <a:effectLst/>
                <a:uLnTx/>
                <a:uFillTx/>
                <a:latin typeface="Perpetua" panose="02020502060401020303" pitchFamily="18" charset="0"/>
                <a:ea typeface="+mn-ea"/>
                <a:cs typeface="+mn-cs"/>
              </a:rPr>
              <a:t>Prof. </a:t>
            </a:r>
            <a:r>
              <a:rPr kumimoji="0" lang="en-GB" sz="2000" b="1" i="0" u="sng" strike="noStrike" kern="1200" cap="none" spc="0" normalizeH="0" baseline="0" noProof="0" dirty="0" err="1">
                <a:ln>
                  <a:noFill/>
                </a:ln>
                <a:solidFill>
                  <a:prstClr val="white"/>
                </a:solidFill>
                <a:effectLst/>
                <a:uLnTx/>
                <a:uFillTx/>
                <a:latin typeface="Perpetua" panose="02020502060401020303" pitchFamily="18" charset="0"/>
                <a:ea typeface="+mn-ea"/>
                <a:cs typeface="+mn-cs"/>
              </a:rPr>
              <a:t>Dr.</a:t>
            </a:r>
            <a:r>
              <a:rPr kumimoji="0" lang="en-GB" sz="2000" b="1" i="0" u="sng" strike="noStrike" kern="1200" cap="none" spc="0" normalizeH="0" baseline="0" noProof="0" dirty="0">
                <a:ln>
                  <a:noFill/>
                </a:ln>
                <a:solidFill>
                  <a:prstClr val="white"/>
                </a:solidFill>
                <a:effectLst/>
                <a:uLnTx/>
                <a:uFillTx/>
                <a:latin typeface="Perpetua" panose="02020502060401020303" pitchFamily="18" charset="0"/>
                <a:ea typeface="+mn-ea"/>
                <a:cs typeface="+mn-cs"/>
              </a:rPr>
              <a:t> Christine </a:t>
            </a:r>
            <a:r>
              <a:rPr kumimoji="0" lang="en-GB" sz="2000" b="1" i="0" u="sng" strike="noStrike" kern="1200" cap="none" spc="0" normalizeH="0" baseline="0" noProof="0" dirty="0" err="1">
                <a:ln>
                  <a:noFill/>
                </a:ln>
                <a:solidFill>
                  <a:prstClr val="white"/>
                </a:solidFill>
                <a:effectLst/>
                <a:uLnTx/>
                <a:uFillTx/>
                <a:latin typeface="Perpetua" panose="02020502060401020303" pitchFamily="18" charset="0"/>
                <a:ea typeface="+mn-ea"/>
                <a:cs typeface="+mn-cs"/>
              </a:rPr>
              <a:t>Fürst</a:t>
            </a:r>
            <a:r>
              <a:rPr kumimoji="0" lang="en-GB" sz="2000" b="1" i="0" u="sng" strike="noStrike" kern="1200" cap="none" spc="0" normalizeH="0" baseline="0" noProof="0" dirty="0">
                <a:ln>
                  <a:noFill/>
                </a:ln>
                <a:solidFill>
                  <a:prstClr val="white"/>
                </a:solidFill>
                <a:effectLst/>
                <a:uLnTx/>
                <a:uFillTx/>
                <a:latin typeface="Perpetua" panose="02020502060401020303" pitchFamily="18" charset="0"/>
                <a:ea typeface="+mn-ea"/>
                <a:cs typeface="+mn-cs"/>
              </a:rPr>
              <a:t>, Germany</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GB" sz="2000" b="1" i="0" u="none" strike="noStrike" kern="1200" cap="none" spc="0" normalizeH="0" baseline="0" noProof="0" dirty="0">
              <a:ln>
                <a:noFill/>
              </a:ln>
              <a:solidFill>
                <a:prstClr val="white"/>
              </a:solidFill>
              <a:effectLst/>
              <a:uLnTx/>
              <a:uFillTx/>
              <a:latin typeface="Perpetua" panose="02020502060401020303" pitchFamily="18" charset="0"/>
              <a:ea typeface="+mn-ea"/>
              <a:cs typeface="+mn-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000" b="0" i="0" u="none" strike="noStrike" kern="1200" cap="none" spc="0" normalizeH="0" baseline="0" noProof="0" dirty="0">
              <a:ln>
                <a:noFill/>
              </a:ln>
              <a:solidFill>
                <a:prstClr val="white"/>
              </a:solidFill>
              <a:effectLst/>
              <a:uLnTx/>
              <a:uFillTx/>
              <a:latin typeface="Perpetua" panose="02020502060401020303" pitchFamily="18" charset="0"/>
              <a:ea typeface="+mn-ea"/>
              <a:cs typeface="+mn-cs"/>
            </a:endParaRPr>
          </a:p>
        </p:txBody>
      </p:sp>
      <p:sp>
        <p:nvSpPr>
          <p:cNvPr id="2" name="Date Placeholder 1">
            <a:extLst>
              <a:ext uri="{FF2B5EF4-FFF2-40B4-BE49-F238E27FC236}">
                <a16:creationId xmlns:a16="http://schemas.microsoft.com/office/drawing/2014/main" id="{7F2632A6-5837-A1DE-8698-5963D13AC0D7}"/>
              </a:ext>
            </a:extLst>
          </p:cNvPr>
          <p:cNvSpPr>
            <a:spLocks noGrp="1"/>
          </p:cNvSpPr>
          <p:nvPr>
            <p:ph type="dt" sz="half" idx="10"/>
          </p:nvPr>
        </p:nvSpPr>
        <p:spPr/>
        <p:txBody>
          <a:bodyPr/>
          <a:lstStyle/>
          <a:p>
            <a:fld id="{0271DB5C-429E-44C3-A66A-07C7A477275F}" type="datetime1">
              <a:rPr lang="en-US" smtClean="0"/>
              <a:t>10/1/2024</a:t>
            </a:fld>
            <a:endParaRPr lang="en-US"/>
          </a:p>
        </p:txBody>
      </p:sp>
      <p:sp>
        <p:nvSpPr>
          <p:cNvPr id="3" name="Footer Placeholder 2">
            <a:extLst>
              <a:ext uri="{FF2B5EF4-FFF2-40B4-BE49-F238E27FC236}">
                <a16:creationId xmlns:a16="http://schemas.microsoft.com/office/drawing/2014/main" id="{07C3B332-86EE-05F0-30D6-AC8B6878889C}"/>
              </a:ext>
            </a:extLst>
          </p:cNvPr>
          <p:cNvSpPr>
            <a:spLocks noGrp="1"/>
          </p:cNvSpPr>
          <p:nvPr>
            <p:ph type="ftr" sz="quarter" idx="11"/>
          </p:nvPr>
        </p:nvSpPr>
        <p:spPr/>
        <p:txBody>
          <a:bodyPr/>
          <a:lstStyle/>
          <a:p>
            <a:r>
              <a:rPr lang="en-US"/>
              <a:t>FOMBA Mohamed, PhD/SPS/FT/2019/11125; PGS4513003</a:t>
            </a:r>
          </a:p>
        </p:txBody>
      </p:sp>
      <p:sp>
        <p:nvSpPr>
          <p:cNvPr id="10" name="Slide Number Placeholder 9">
            <a:extLst>
              <a:ext uri="{FF2B5EF4-FFF2-40B4-BE49-F238E27FC236}">
                <a16:creationId xmlns:a16="http://schemas.microsoft.com/office/drawing/2014/main" id="{1AFD5AA4-E043-F6BB-A828-5C7FC52AE66E}"/>
              </a:ext>
            </a:extLst>
          </p:cNvPr>
          <p:cNvSpPr>
            <a:spLocks noGrp="1"/>
          </p:cNvSpPr>
          <p:nvPr>
            <p:ph type="sldNum" sz="quarter" idx="12"/>
          </p:nvPr>
        </p:nvSpPr>
        <p:spPr/>
        <p:txBody>
          <a:bodyPr/>
          <a:lstStyle/>
          <a:p>
            <a:fld id="{C01E168F-91DF-435C-AC77-1F0369919946}" type="slidenum">
              <a:rPr lang="en-US" smtClean="0"/>
              <a:t>1</a:t>
            </a:fld>
            <a:endParaRPr lang="en-US"/>
          </a:p>
        </p:txBody>
      </p:sp>
    </p:spTree>
    <p:extLst>
      <p:ext uri="{BB962C8B-B14F-4D97-AF65-F5344CB8AC3E}">
        <p14:creationId xmlns:p14="http://schemas.microsoft.com/office/powerpoint/2010/main" val="140840768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23F47DAD-BE10-BB14-9E53-3A2E0FB72791}"/>
              </a:ext>
            </a:extLst>
          </p:cNvPr>
          <p:cNvSpPr>
            <a:spLocks noGrp="1"/>
          </p:cNvSpPr>
          <p:nvPr>
            <p:ph type="dt" sz="half" idx="10"/>
          </p:nvPr>
        </p:nvSpPr>
        <p:spPr/>
        <p:txBody>
          <a:bodyPr/>
          <a:lstStyle/>
          <a:p>
            <a:fld id="{E9ABD58B-1023-462F-86F6-28B68FFE610A}" type="datetime1">
              <a:rPr lang="en-US" smtClean="0"/>
              <a:t>10/1/2024</a:t>
            </a:fld>
            <a:endParaRPr lang="en-US" dirty="0"/>
          </a:p>
        </p:txBody>
      </p:sp>
      <p:sp>
        <p:nvSpPr>
          <p:cNvPr id="5" name="Footer Placeholder 4">
            <a:extLst>
              <a:ext uri="{FF2B5EF4-FFF2-40B4-BE49-F238E27FC236}">
                <a16:creationId xmlns:a16="http://schemas.microsoft.com/office/drawing/2014/main" id="{5B0C1093-E28B-8C1C-9D46-E5F0B11517C1}"/>
              </a:ext>
            </a:extLst>
          </p:cNvPr>
          <p:cNvSpPr>
            <a:spLocks noGrp="1"/>
          </p:cNvSpPr>
          <p:nvPr>
            <p:ph type="ftr" sz="quarter" idx="11"/>
          </p:nvPr>
        </p:nvSpPr>
        <p:spPr/>
        <p:txBody>
          <a:bodyPr/>
          <a:lstStyle/>
          <a:p>
            <a:r>
              <a:rPr lang="fr-FR"/>
              <a:t>FOMBA Mohamed, PhD/SPS/FT/2019/11125; PGS4513003</a:t>
            </a:r>
            <a:endParaRPr lang="en-US" dirty="0"/>
          </a:p>
        </p:txBody>
      </p:sp>
      <p:sp>
        <p:nvSpPr>
          <p:cNvPr id="6" name="Slide Number Placeholder 5">
            <a:extLst>
              <a:ext uri="{FF2B5EF4-FFF2-40B4-BE49-F238E27FC236}">
                <a16:creationId xmlns:a16="http://schemas.microsoft.com/office/drawing/2014/main" id="{9FA77709-F948-78E3-6893-B2616CC025CE}"/>
              </a:ext>
            </a:extLst>
          </p:cNvPr>
          <p:cNvSpPr>
            <a:spLocks noGrp="1"/>
          </p:cNvSpPr>
          <p:nvPr>
            <p:ph type="sldNum" sz="quarter" idx="12"/>
          </p:nvPr>
        </p:nvSpPr>
        <p:spPr/>
        <p:txBody>
          <a:bodyPr/>
          <a:lstStyle/>
          <a:p>
            <a:fld id="{3E024793-0E71-48C3-8471-0C8AF9CBC2C2}" type="slidenum">
              <a:rPr lang="en-US" smtClean="0"/>
              <a:t>10</a:t>
            </a:fld>
            <a:endParaRPr lang="en-US"/>
          </a:p>
        </p:txBody>
      </p:sp>
      <p:sp>
        <p:nvSpPr>
          <p:cNvPr id="7" name="Rectangle 6">
            <a:extLst>
              <a:ext uri="{FF2B5EF4-FFF2-40B4-BE49-F238E27FC236}">
                <a16:creationId xmlns:a16="http://schemas.microsoft.com/office/drawing/2014/main" id="{66348D9B-1A83-3F53-3035-A09CC2D4C394}"/>
              </a:ext>
            </a:extLst>
          </p:cNvPr>
          <p:cNvSpPr/>
          <p:nvPr/>
        </p:nvSpPr>
        <p:spPr>
          <a:xfrm>
            <a:off x="0" y="2282556"/>
            <a:ext cx="800219" cy="2089098"/>
          </a:xfrm>
          <a:prstGeom prst="rect">
            <a:avLst/>
          </a:prstGeom>
          <a:noFill/>
        </p:spPr>
        <p:txBody>
          <a:bodyPr vert="vert270" wrap="none" lIns="91440" tIns="45720" rIns="91440" bIns="45720">
            <a:spAutoFit/>
          </a:bodyPr>
          <a:lstStyle/>
          <a:p>
            <a:pPr algn="ctr"/>
            <a:r>
              <a:rPr lang="fr-FR" sz="4000" b="1" spc="50" dirty="0">
                <a:ln w="11430"/>
                <a:solidFill>
                  <a:schemeClr val="bg1"/>
                </a:solidFill>
                <a:effectLst>
                  <a:outerShdw blurRad="76200" dist="50800" dir="5400000" algn="tl" rotWithShape="0">
                    <a:srgbClr val="000000">
                      <a:alpha val="65000"/>
                    </a:srgbClr>
                  </a:outerShdw>
                </a:effectLst>
                <a:latin typeface="Perpetua" panose="02020502060401020303" pitchFamily="18" charset="0"/>
                <a:ea typeface="+mj-ea"/>
                <a:cs typeface="+mj-cs"/>
              </a:rPr>
              <a:t>RESULTS</a:t>
            </a:r>
            <a:endParaRPr lang="en-US" sz="4000" b="1" spc="50" dirty="0">
              <a:ln w="11430"/>
              <a:solidFill>
                <a:schemeClr val="bg1"/>
              </a:solidFill>
              <a:effectLst>
                <a:outerShdw blurRad="76200" dist="50800" dir="5400000" algn="tl" rotWithShape="0">
                  <a:srgbClr val="000000">
                    <a:alpha val="65000"/>
                  </a:srgbClr>
                </a:outerShdw>
              </a:effectLst>
              <a:latin typeface="Perpetua" panose="02020502060401020303" pitchFamily="18" charset="0"/>
              <a:ea typeface="+mj-ea"/>
              <a:cs typeface="+mj-cs"/>
            </a:endParaRPr>
          </a:p>
        </p:txBody>
      </p:sp>
      <p:sp>
        <p:nvSpPr>
          <p:cNvPr id="26" name="TextBox 25">
            <a:extLst>
              <a:ext uri="{FF2B5EF4-FFF2-40B4-BE49-F238E27FC236}">
                <a16:creationId xmlns:a16="http://schemas.microsoft.com/office/drawing/2014/main" id="{D5B2E56C-6670-E544-9695-4A72D85294EB}"/>
              </a:ext>
            </a:extLst>
          </p:cNvPr>
          <p:cNvSpPr txBox="1"/>
          <p:nvPr/>
        </p:nvSpPr>
        <p:spPr>
          <a:xfrm>
            <a:off x="1101153" y="5784828"/>
            <a:ext cx="10771158" cy="830997"/>
          </a:xfrm>
          <a:prstGeom prst="rect">
            <a:avLst/>
          </a:prstGeom>
          <a:noFill/>
        </p:spPr>
        <p:txBody>
          <a:bodyPr wrap="square" rtlCol="0">
            <a:spAutoFit/>
          </a:bodyPr>
          <a:lstStyle/>
          <a:p>
            <a:pPr algn="just"/>
            <a:r>
              <a:rPr lang="en-GB" sz="2300" dirty="0">
                <a:latin typeface="Perpetua" panose="02020502060401020303" pitchFamily="18" charset="0"/>
              </a:rPr>
              <a:t>Built-Up and Bare land are increasing from 1990 to 2020 in the both cities. So, the decrease of UGS was mainly due to the expansion of built-up areas. </a:t>
            </a:r>
            <a:endParaRPr lang="en-US" sz="2300" dirty="0">
              <a:latin typeface="Perpetua" panose="02020502060401020303" pitchFamily="18" charset="0"/>
            </a:endParaRPr>
          </a:p>
        </p:txBody>
      </p:sp>
      <p:sp>
        <p:nvSpPr>
          <p:cNvPr id="28" name="Rectangle 27">
            <a:extLst>
              <a:ext uri="{FF2B5EF4-FFF2-40B4-BE49-F238E27FC236}">
                <a16:creationId xmlns:a16="http://schemas.microsoft.com/office/drawing/2014/main" id="{E5B9B5D9-3D9C-367F-CE15-F86133928FB1}"/>
              </a:ext>
            </a:extLst>
          </p:cNvPr>
          <p:cNvSpPr/>
          <p:nvPr/>
        </p:nvSpPr>
        <p:spPr>
          <a:xfrm>
            <a:off x="2215166" y="133009"/>
            <a:ext cx="7424408" cy="830997"/>
          </a:xfrm>
          <a:prstGeom prst="rect">
            <a:avLst/>
          </a:prstGeom>
          <a:noFill/>
        </p:spPr>
        <p:txBody>
          <a:bodyPr wrap="square" lIns="91440" tIns="45720" rIns="91440" bIns="45720">
            <a:spAutoFit/>
          </a:bodyPr>
          <a:lstStyle/>
          <a:p>
            <a:pPr algn="ctr"/>
            <a:r>
              <a:rPr lang="en-US" sz="2400" b="1" cap="none" spc="0" dirty="0">
                <a:ln w="0"/>
                <a:solidFill>
                  <a:srgbClr val="00B050"/>
                </a:solidFill>
                <a:effectLst>
                  <a:outerShdw blurRad="38100" dist="19050" dir="2700000" algn="tl" rotWithShape="0">
                    <a:schemeClr val="dk1">
                      <a:alpha val="40000"/>
                    </a:schemeClr>
                  </a:outerShdw>
                </a:effectLst>
                <a:latin typeface="Perpetua" panose="02020502060401020303" pitchFamily="18" charset="0"/>
              </a:rPr>
              <a:t>Objective 1: </a:t>
            </a:r>
            <a:r>
              <a:rPr lang="en-US" sz="2400" b="1" dirty="0">
                <a:ln w="0"/>
                <a:solidFill>
                  <a:srgbClr val="00B050"/>
                </a:solidFill>
                <a:effectLst>
                  <a:outerShdw blurRad="38100" dist="19050" dir="2700000" algn="tl" rotWithShape="0">
                    <a:schemeClr val="dk1">
                      <a:alpha val="40000"/>
                    </a:schemeClr>
                  </a:outerShdw>
                </a:effectLst>
                <a:latin typeface="Perpetua" panose="02020502060401020303" pitchFamily="18" charset="0"/>
              </a:rPr>
              <a:t>Spatial changes and the characteristics of the different types of UGS </a:t>
            </a:r>
            <a:endParaRPr lang="en-US" sz="2400" b="1" cap="none" spc="0" dirty="0">
              <a:ln w="0"/>
              <a:solidFill>
                <a:srgbClr val="00B050"/>
              </a:solidFill>
              <a:effectLst>
                <a:outerShdw blurRad="38100" dist="19050" dir="2700000" algn="tl" rotWithShape="0">
                  <a:schemeClr val="dk1">
                    <a:alpha val="40000"/>
                  </a:schemeClr>
                </a:outerShdw>
              </a:effectLst>
            </a:endParaRPr>
          </a:p>
        </p:txBody>
      </p:sp>
      <p:sp>
        <p:nvSpPr>
          <p:cNvPr id="2" name="Rectangle 1">
            <a:extLst>
              <a:ext uri="{FF2B5EF4-FFF2-40B4-BE49-F238E27FC236}">
                <a16:creationId xmlns:a16="http://schemas.microsoft.com/office/drawing/2014/main" id="{C227998B-C90A-ECFD-BFC4-83CE3536BAE7}"/>
              </a:ext>
            </a:extLst>
          </p:cNvPr>
          <p:cNvSpPr/>
          <p:nvPr/>
        </p:nvSpPr>
        <p:spPr>
          <a:xfrm>
            <a:off x="19403" y="16649"/>
            <a:ext cx="800219" cy="932307"/>
          </a:xfrm>
          <a:prstGeom prst="rect">
            <a:avLst/>
          </a:prstGeom>
          <a:noFill/>
        </p:spPr>
        <p:txBody>
          <a:bodyPr vert="vert270" wrap="none" lIns="91440" tIns="45720" rIns="91440" bIns="45720">
            <a:spAutoFit/>
          </a:bodyPr>
          <a:lstStyle/>
          <a:p>
            <a:pPr algn="ctr"/>
            <a:r>
              <a:rPr lang="en-US" sz="4000" b="1" cap="none" spc="0" dirty="0">
                <a:ln w="9525">
                  <a:solidFill>
                    <a:schemeClr val="bg1"/>
                  </a:solidFill>
                  <a:prstDash val="solid"/>
                </a:ln>
                <a:solidFill>
                  <a:schemeClr val="bg1"/>
                </a:solidFill>
                <a:latin typeface="Perpetua" panose="02020502060401020303" pitchFamily="18" charset="0"/>
              </a:rPr>
              <a:t>OS1</a:t>
            </a:r>
          </a:p>
        </p:txBody>
      </p:sp>
      <p:grpSp>
        <p:nvGrpSpPr>
          <p:cNvPr id="31" name="Group 30">
            <a:extLst>
              <a:ext uri="{FF2B5EF4-FFF2-40B4-BE49-F238E27FC236}">
                <a16:creationId xmlns:a16="http://schemas.microsoft.com/office/drawing/2014/main" id="{C4809751-8322-F70F-0223-9EED408390A2}"/>
              </a:ext>
            </a:extLst>
          </p:cNvPr>
          <p:cNvGrpSpPr/>
          <p:nvPr/>
        </p:nvGrpSpPr>
        <p:grpSpPr>
          <a:xfrm>
            <a:off x="9254836" y="6332245"/>
            <a:ext cx="928255" cy="365125"/>
            <a:chOff x="9407241" y="5818549"/>
            <a:chExt cx="1413160" cy="581736"/>
          </a:xfrm>
        </p:grpSpPr>
        <p:pic>
          <p:nvPicPr>
            <p:cNvPr id="32" name="Picture 2" descr="ENVI | Access Tufts">
              <a:extLst>
                <a:ext uri="{FF2B5EF4-FFF2-40B4-BE49-F238E27FC236}">
                  <a16:creationId xmlns:a16="http://schemas.microsoft.com/office/drawing/2014/main" id="{7774EA83-BAFE-FE30-4024-7DF09EED7F70}"/>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8191" r="7232" b="30800"/>
            <a:stretch/>
          </p:blipFill>
          <p:spPr bwMode="auto">
            <a:xfrm>
              <a:off x="9407241" y="6010871"/>
              <a:ext cx="727364" cy="321540"/>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4">
              <a:extLst>
                <a:ext uri="{FF2B5EF4-FFF2-40B4-BE49-F238E27FC236}">
                  <a16:creationId xmlns:a16="http://schemas.microsoft.com/office/drawing/2014/main" id="{D4EA2B08-8C50-3252-08D2-EE3FEEEFDEF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38665" y="5818549"/>
              <a:ext cx="581736" cy="581736"/>
            </a:xfrm>
            <a:prstGeom prst="rect">
              <a:avLst/>
            </a:prstGeom>
            <a:noFill/>
            <a:extLst>
              <a:ext uri="{909E8E84-426E-40DD-AFC4-6F175D3DCCD1}">
                <a14:hiddenFill xmlns:a14="http://schemas.microsoft.com/office/drawing/2010/main">
                  <a:solidFill>
                    <a:srgbClr val="FFFFFF"/>
                  </a:solidFill>
                </a14:hiddenFill>
              </a:ext>
            </a:extLst>
          </p:spPr>
        </p:pic>
      </p:grpSp>
      <p:sp>
        <p:nvSpPr>
          <p:cNvPr id="54" name="TextBox 53">
            <a:extLst>
              <a:ext uri="{FF2B5EF4-FFF2-40B4-BE49-F238E27FC236}">
                <a16:creationId xmlns:a16="http://schemas.microsoft.com/office/drawing/2014/main" id="{730F9987-A268-E694-9047-3EAC5B2D4797}"/>
              </a:ext>
            </a:extLst>
          </p:cNvPr>
          <p:cNvSpPr txBox="1"/>
          <p:nvPr/>
        </p:nvSpPr>
        <p:spPr>
          <a:xfrm>
            <a:off x="3393618" y="1016739"/>
            <a:ext cx="5943421" cy="283429"/>
          </a:xfrm>
          <a:prstGeom prst="rect">
            <a:avLst/>
          </a:prstGeom>
          <a:noFill/>
          <a:ln>
            <a:noFill/>
          </a:ln>
        </p:spPr>
        <p:txBody>
          <a:bodyPr vert="horz" wrap="square" lIns="18750" tIns="9375" rIns="18750" bIns="9375" anchorCtr="0" compatLnSpc="0">
            <a:spAutoFit/>
          </a:bodyPr>
          <a:lstStyle>
            <a:defPPr>
              <a:defRPr lang="en-US"/>
            </a:defPPr>
            <a:lvl1pPr marR="0" lvl="0" indent="0" algn="ctr" hangingPunct="0">
              <a:lnSpc>
                <a:spcPct val="100000"/>
              </a:lnSpc>
              <a:spcBef>
                <a:spcPts val="0"/>
              </a:spcBef>
              <a:spcAft>
                <a:spcPts val="0"/>
              </a:spcAft>
              <a:buNone/>
              <a:tabLst/>
              <a:defRPr sz="3600" b="1" i="0" u="none" strike="noStrike">
                <a:ln>
                  <a:noFill/>
                </a:ln>
                <a:effectLst>
                  <a:outerShdw blurRad="38100" dist="38100" dir="2700000" algn="tl">
                    <a:srgbClr val="000000">
                      <a:alpha val="43137"/>
                    </a:srgbClr>
                  </a:outerShdw>
                </a:effectLst>
                <a:latin typeface="Arial" pitchFamily="18"/>
                <a:ea typeface="Microsoft YaHei" pitchFamily="2"/>
                <a:cs typeface="Lucida Sans" pitchFamily="2"/>
              </a:defRPr>
            </a:lvl1pPr>
          </a:lstStyle>
          <a:p>
            <a:r>
              <a:rPr lang="en-GB" sz="1800" dirty="0">
                <a:latin typeface="Perpetua" panose="02020502060401020303" pitchFamily="18" charset="0"/>
              </a:rPr>
              <a:t>Land Use Land Cover, Bamako and Sikasso 1990 - 2020 </a:t>
            </a:r>
          </a:p>
        </p:txBody>
      </p:sp>
      <p:sp>
        <p:nvSpPr>
          <p:cNvPr id="44" name="TextBox 43">
            <a:extLst>
              <a:ext uri="{FF2B5EF4-FFF2-40B4-BE49-F238E27FC236}">
                <a16:creationId xmlns:a16="http://schemas.microsoft.com/office/drawing/2014/main" id="{8A163EAA-D46B-63BD-AE04-EA634AACC9AC}"/>
              </a:ext>
            </a:extLst>
          </p:cNvPr>
          <p:cNvSpPr txBox="1"/>
          <p:nvPr/>
        </p:nvSpPr>
        <p:spPr>
          <a:xfrm>
            <a:off x="1143661" y="2878636"/>
            <a:ext cx="1448999" cy="1077218"/>
          </a:xfrm>
          <a:prstGeom prst="rect">
            <a:avLst/>
          </a:prstGeom>
          <a:solidFill>
            <a:prstClr val="white"/>
          </a:solidFill>
          <a:ln>
            <a:noFill/>
          </a:ln>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algn="ctr">
              <a:spcAft>
                <a:spcPts val="1000"/>
              </a:spcAft>
              <a:defRPr sz="1400" i="1">
                <a:solidFill>
                  <a:srgbClr val="1F497D"/>
                </a:solidFill>
                <a:effectLst/>
                <a:latin typeface="Times New Roman" panose="02020603050405020304" pitchFamily="18" charset="0"/>
                <a:ea typeface="Calibri" panose="020F0502020204030204" pitchFamily="34" charset="0"/>
                <a:cs typeface="SimSun" panose="02010600030101010101" pitchFamily="2" charset="-122"/>
              </a:defRPr>
            </a:lvl1pPr>
          </a:lstStyle>
          <a:p>
            <a:r>
              <a:rPr lang="en-US" dirty="0"/>
              <a:t>Figures 4 and 5:LULC classification from 1990 to 2022 of Bamako</a:t>
            </a:r>
          </a:p>
        </p:txBody>
      </p:sp>
      <p:grpSp>
        <p:nvGrpSpPr>
          <p:cNvPr id="18" name="Group 17"/>
          <p:cNvGrpSpPr/>
          <p:nvPr/>
        </p:nvGrpSpPr>
        <p:grpSpPr>
          <a:xfrm>
            <a:off x="6258078" y="1498800"/>
            <a:ext cx="5234950" cy="4045189"/>
            <a:chOff x="5535925" y="1175101"/>
            <a:chExt cx="5234950" cy="4045189"/>
          </a:xfrm>
        </p:grpSpPr>
        <p:pic>
          <p:nvPicPr>
            <p:cNvPr id="10" name="Picture 9">
              <a:extLst>
                <a:ext uri="{FF2B5EF4-FFF2-40B4-BE49-F238E27FC236}">
                  <a16:creationId xmlns:a16="http://schemas.microsoft.com/office/drawing/2014/main" id="{C6634775-2737-B91B-0C41-8BD5556A3A3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35925" y="1175101"/>
              <a:ext cx="5234950" cy="4045189"/>
            </a:xfrm>
            <a:prstGeom prst="rect">
              <a:avLst/>
            </a:prstGeom>
          </p:spPr>
        </p:pic>
        <p:sp>
          <p:nvSpPr>
            <p:cNvPr id="9" name="Rectangle 8">
              <a:extLst>
                <a:ext uri="{FF2B5EF4-FFF2-40B4-BE49-F238E27FC236}">
                  <a16:creationId xmlns:a16="http://schemas.microsoft.com/office/drawing/2014/main" id="{441DC534-F9AE-62E0-FF81-C9D7A90970B2}"/>
                </a:ext>
              </a:extLst>
            </p:cNvPr>
            <p:cNvSpPr/>
            <p:nvPr/>
          </p:nvSpPr>
          <p:spPr>
            <a:xfrm>
              <a:off x="5667419" y="1255057"/>
              <a:ext cx="857162" cy="338554"/>
            </a:xfrm>
            <a:prstGeom prst="rect">
              <a:avLst/>
            </a:prstGeom>
            <a:noFill/>
          </p:spPr>
          <p:txBody>
            <a:bodyPr wrap="square" lIns="91440" tIns="45720" rIns="91440" bIns="45720">
              <a:spAutoFit/>
            </a:bodyPr>
            <a:lstStyle/>
            <a:p>
              <a:r>
                <a:rPr lang="en-GB" sz="1600" b="1" dirty="0"/>
                <a:t>1990</a:t>
              </a:r>
              <a:endParaRPr lang="en-US" sz="1600" b="1" dirty="0"/>
            </a:p>
          </p:txBody>
        </p:sp>
        <p:sp>
          <p:nvSpPr>
            <p:cNvPr id="11" name="Rectangle 10">
              <a:extLst>
                <a:ext uri="{FF2B5EF4-FFF2-40B4-BE49-F238E27FC236}">
                  <a16:creationId xmlns:a16="http://schemas.microsoft.com/office/drawing/2014/main" id="{8EB216B8-685D-69EB-3BB3-F06E2E901791}"/>
                </a:ext>
              </a:extLst>
            </p:cNvPr>
            <p:cNvSpPr/>
            <p:nvPr/>
          </p:nvSpPr>
          <p:spPr>
            <a:xfrm>
              <a:off x="8246856" y="1274685"/>
              <a:ext cx="857162" cy="338554"/>
            </a:xfrm>
            <a:prstGeom prst="rect">
              <a:avLst/>
            </a:prstGeom>
            <a:noFill/>
          </p:spPr>
          <p:txBody>
            <a:bodyPr wrap="square" lIns="91440" tIns="45720" rIns="91440" bIns="45720">
              <a:spAutoFit/>
            </a:bodyPr>
            <a:lstStyle/>
            <a:p>
              <a:r>
                <a:rPr lang="en-GB" sz="1600" b="1" dirty="0"/>
                <a:t>2000</a:t>
              </a:r>
              <a:endParaRPr lang="en-US" sz="1600" b="1" dirty="0"/>
            </a:p>
          </p:txBody>
        </p:sp>
        <p:sp>
          <p:nvSpPr>
            <p:cNvPr id="12" name="Rectangle 11">
              <a:extLst>
                <a:ext uri="{FF2B5EF4-FFF2-40B4-BE49-F238E27FC236}">
                  <a16:creationId xmlns:a16="http://schemas.microsoft.com/office/drawing/2014/main" id="{3B90BEB2-B02B-7928-97EF-0026FEBDA205}"/>
                </a:ext>
              </a:extLst>
            </p:cNvPr>
            <p:cNvSpPr/>
            <p:nvPr/>
          </p:nvSpPr>
          <p:spPr>
            <a:xfrm>
              <a:off x="5667419" y="2906255"/>
              <a:ext cx="857162" cy="338554"/>
            </a:xfrm>
            <a:prstGeom prst="rect">
              <a:avLst/>
            </a:prstGeom>
            <a:noFill/>
          </p:spPr>
          <p:txBody>
            <a:bodyPr wrap="square" lIns="91440" tIns="45720" rIns="91440" bIns="45720">
              <a:spAutoFit/>
            </a:bodyPr>
            <a:lstStyle/>
            <a:p>
              <a:r>
                <a:rPr lang="en-GB" sz="1600" b="1" dirty="0"/>
                <a:t>2010</a:t>
              </a:r>
              <a:endParaRPr lang="en-US" sz="1600" b="1" dirty="0"/>
            </a:p>
          </p:txBody>
        </p:sp>
        <p:sp>
          <p:nvSpPr>
            <p:cNvPr id="13" name="Rectangle 12">
              <a:extLst>
                <a:ext uri="{FF2B5EF4-FFF2-40B4-BE49-F238E27FC236}">
                  <a16:creationId xmlns:a16="http://schemas.microsoft.com/office/drawing/2014/main" id="{D7EA1EA7-33E4-3286-454A-F6191ECE29E5}"/>
                </a:ext>
              </a:extLst>
            </p:cNvPr>
            <p:cNvSpPr/>
            <p:nvPr/>
          </p:nvSpPr>
          <p:spPr>
            <a:xfrm>
              <a:off x="8246856" y="2859141"/>
              <a:ext cx="857162" cy="338554"/>
            </a:xfrm>
            <a:prstGeom prst="rect">
              <a:avLst/>
            </a:prstGeom>
            <a:noFill/>
          </p:spPr>
          <p:txBody>
            <a:bodyPr wrap="square" lIns="91440" tIns="45720" rIns="91440" bIns="45720">
              <a:spAutoFit/>
            </a:bodyPr>
            <a:lstStyle/>
            <a:p>
              <a:r>
                <a:rPr lang="en-GB" sz="1600" b="1" dirty="0"/>
                <a:t>2020</a:t>
              </a:r>
              <a:endParaRPr lang="en-US" sz="1600" b="1" dirty="0"/>
            </a:p>
          </p:txBody>
        </p:sp>
      </p:grpSp>
      <p:grpSp>
        <p:nvGrpSpPr>
          <p:cNvPr id="22" name="Group 21"/>
          <p:cNvGrpSpPr/>
          <p:nvPr/>
        </p:nvGrpSpPr>
        <p:grpSpPr>
          <a:xfrm>
            <a:off x="2411739" y="1471851"/>
            <a:ext cx="3802616" cy="4243821"/>
            <a:chOff x="2391067" y="1498800"/>
            <a:chExt cx="3802616" cy="4243821"/>
          </a:xfrm>
        </p:grpSpPr>
        <p:grpSp>
          <p:nvGrpSpPr>
            <p:cNvPr id="3" name="Group 2"/>
            <p:cNvGrpSpPr/>
            <p:nvPr/>
          </p:nvGrpSpPr>
          <p:grpSpPr>
            <a:xfrm>
              <a:off x="2391067" y="1498800"/>
              <a:ext cx="3802616" cy="4243821"/>
              <a:chOff x="1741403" y="1122899"/>
              <a:chExt cx="3802616" cy="4243821"/>
            </a:xfrm>
          </p:grpSpPr>
          <p:pic>
            <p:nvPicPr>
              <p:cNvPr id="8" name="Picture 7">
                <a:extLst>
                  <a:ext uri="{FF2B5EF4-FFF2-40B4-BE49-F238E27FC236}">
                    <a16:creationId xmlns:a16="http://schemas.microsoft.com/office/drawing/2014/main" id="{20DA2FB2-38E4-1DB0-0D3D-8F012F5EFB4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36594"/>
              <a:stretch/>
            </p:blipFill>
            <p:spPr>
              <a:xfrm>
                <a:off x="1741403" y="1122899"/>
                <a:ext cx="3802616" cy="4243821"/>
              </a:xfrm>
              <a:prstGeom prst="rect">
                <a:avLst/>
              </a:prstGeom>
            </p:spPr>
          </p:pic>
          <p:sp>
            <p:nvSpPr>
              <p:cNvPr id="16" name="Rectangle 15">
                <a:extLst>
                  <a:ext uri="{FF2B5EF4-FFF2-40B4-BE49-F238E27FC236}">
                    <a16:creationId xmlns:a16="http://schemas.microsoft.com/office/drawing/2014/main" id="{ACDB7FD0-9BE4-B305-985F-EEBFE6E0FA68}"/>
                  </a:ext>
                </a:extLst>
              </p:cNvPr>
              <p:cNvSpPr/>
              <p:nvPr/>
            </p:nvSpPr>
            <p:spPr>
              <a:xfrm>
                <a:off x="1998548" y="3463581"/>
                <a:ext cx="857162" cy="338554"/>
              </a:xfrm>
              <a:prstGeom prst="rect">
                <a:avLst/>
              </a:prstGeom>
              <a:noFill/>
            </p:spPr>
            <p:txBody>
              <a:bodyPr wrap="square" lIns="91440" tIns="45720" rIns="91440" bIns="45720">
                <a:spAutoFit/>
              </a:bodyPr>
              <a:lstStyle/>
              <a:p>
                <a:r>
                  <a:rPr lang="en-GB" sz="1600" b="1" dirty="0"/>
                  <a:t>2010</a:t>
                </a:r>
                <a:endParaRPr lang="en-US" sz="1600" b="1" dirty="0"/>
              </a:p>
            </p:txBody>
          </p:sp>
          <p:sp>
            <p:nvSpPr>
              <p:cNvPr id="17" name="Rectangle 16">
                <a:extLst>
                  <a:ext uri="{FF2B5EF4-FFF2-40B4-BE49-F238E27FC236}">
                    <a16:creationId xmlns:a16="http://schemas.microsoft.com/office/drawing/2014/main" id="{C8F2BB89-765E-4743-A67E-031046C115CA}"/>
                  </a:ext>
                </a:extLst>
              </p:cNvPr>
              <p:cNvSpPr/>
              <p:nvPr/>
            </p:nvSpPr>
            <p:spPr>
              <a:xfrm>
                <a:off x="3842771" y="3435514"/>
                <a:ext cx="857162" cy="338554"/>
              </a:xfrm>
              <a:prstGeom prst="rect">
                <a:avLst/>
              </a:prstGeom>
              <a:noFill/>
            </p:spPr>
            <p:txBody>
              <a:bodyPr wrap="square" lIns="91440" tIns="45720" rIns="91440" bIns="45720">
                <a:spAutoFit/>
              </a:bodyPr>
              <a:lstStyle/>
              <a:p>
                <a:r>
                  <a:rPr lang="en-GB" sz="1600" b="1" dirty="0"/>
                  <a:t>2020</a:t>
                </a:r>
                <a:endParaRPr lang="en-US" sz="1600" b="1" dirty="0"/>
              </a:p>
            </p:txBody>
          </p:sp>
          <p:pic>
            <p:nvPicPr>
              <p:cNvPr id="14" name="Picture 13">
                <a:extLst>
                  <a:ext uri="{FF2B5EF4-FFF2-40B4-BE49-F238E27FC236}">
                    <a16:creationId xmlns:a16="http://schemas.microsoft.com/office/drawing/2014/main" id="{EE267ECA-0F73-D0AC-D855-B7F66D2B19C7}"/>
                  </a:ext>
                </a:extLst>
              </p:cNvPr>
              <p:cNvPicPr>
                <a:picLocks noChangeAspect="1"/>
              </p:cNvPicPr>
              <p:nvPr/>
            </p:nvPicPr>
            <p:blipFill>
              <a:blip r:embed="rId6"/>
              <a:stretch>
                <a:fillRect/>
              </a:stretch>
            </p:blipFill>
            <p:spPr>
              <a:xfrm>
                <a:off x="2018949" y="1276995"/>
                <a:ext cx="797485" cy="515240"/>
              </a:xfrm>
              <a:prstGeom prst="rect">
                <a:avLst/>
              </a:prstGeom>
            </p:spPr>
          </p:pic>
          <p:sp>
            <p:nvSpPr>
              <p:cNvPr id="15" name="Rectangle 14">
                <a:extLst>
                  <a:ext uri="{FF2B5EF4-FFF2-40B4-BE49-F238E27FC236}">
                    <a16:creationId xmlns:a16="http://schemas.microsoft.com/office/drawing/2014/main" id="{6B480F90-1A22-4C18-264C-0C14F429603F}"/>
                  </a:ext>
                </a:extLst>
              </p:cNvPr>
              <p:cNvSpPr/>
              <p:nvPr/>
            </p:nvSpPr>
            <p:spPr>
              <a:xfrm>
                <a:off x="3868415" y="1291542"/>
                <a:ext cx="665809" cy="338554"/>
              </a:xfrm>
              <a:prstGeom prst="rect">
                <a:avLst/>
              </a:prstGeom>
              <a:noFill/>
            </p:spPr>
            <p:txBody>
              <a:bodyPr wrap="square" lIns="91440" tIns="45720" rIns="91440" bIns="45720">
                <a:spAutoFit/>
              </a:bodyPr>
              <a:lstStyle/>
              <a:p>
                <a:r>
                  <a:rPr lang="en-GB" sz="1600" b="1" dirty="0"/>
                  <a:t>2000</a:t>
                </a:r>
                <a:endParaRPr lang="en-US" sz="1600" b="1" dirty="0"/>
              </a:p>
            </p:txBody>
          </p:sp>
        </p:grpSp>
        <p:grpSp>
          <p:nvGrpSpPr>
            <p:cNvPr id="21" name="Group 20"/>
            <p:cNvGrpSpPr/>
            <p:nvPr/>
          </p:nvGrpSpPr>
          <p:grpSpPr>
            <a:xfrm>
              <a:off x="2648478" y="1642154"/>
              <a:ext cx="2576938" cy="2248709"/>
              <a:chOff x="2648478" y="1642154"/>
              <a:chExt cx="2576938" cy="2248709"/>
            </a:xfrm>
          </p:grpSpPr>
          <p:sp>
            <p:nvSpPr>
              <p:cNvPr id="29" name="Rectangle 28"/>
              <p:cNvSpPr/>
              <p:nvPr/>
            </p:nvSpPr>
            <p:spPr>
              <a:xfrm>
                <a:off x="2668614" y="1663258"/>
                <a:ext cx="704332" cy="102762"/>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30" name="Rectangle 29"/>
              <p:cNvSpPr/>
              <p:nvPr/>
            </p:nvSpPr>
            <p:spPr>
              <a:xfrm>
                <a:off x="4479556" y="1642154"/>
                <a:ext cx="704332" cy="102762"/>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34" name="Rectangle 33"/>
              <p:cNvSpPr/>
              <p:nvPr/>
            </p:nvSpPr>
            <p:spPr>
              <a:xfrm>
                <a:off x="2648478" y="3788101"/>
                <a:ext cx="704332" cy="102762"/>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35" name="Rectangle 34"/>
              <p:cNvSpPr/>
              <p:nvPr/>
            </p:nvSpPr>
            <p:spPr>
              <a:xfrm>
                <a:off x="4521084" y="3765121"/>
                <a:ext cx="704332" cy="102762"/>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grpSp>
      </p:grpSp>
    </p:spTree>
    <p:extLst>
      <p:ext uri="{BB962C8B-B14F-4D97-AF65-F5344CB8AC3E}">
        <p14:creationId xmlns:p14="http://schemas.microsoft.com/office/powerpoint/2010/main" val="2715480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p:cTn id="7" dur="500" fill="hold"/>
                                        <p:tgtEl>
                                          <p:spTgt spid="22"/>
                                        </p:tgtEl>
                                        <p:attrNameLst>
                                          <p:attrName>ppt_w</p:attrName>
                                        </p:attrNameLst>
                                      </p:cBhvr>
                                      <p:tavLst>
                                        <p:tav tm="0">
                                          <p:val>
                                            <p:fltVal val="0"/>
                                          </p:val>
                                        </p:tav>
                                        <p:tav tm="100000">
                                          <p:val>
                                            <p:strVal val="#ppt_w"/>
                                          </p:val>
                                        </p:tav>
                                      </p:tavLst>
                                    </p:anim>
                                    <p:anim calcmode="lin" valueType="num">
                                      <p:cBhvr>
                                        <p:cTn id="8" dur="500" fill="hold"/>
                                        <p:tgtEl>
                                          <p:spTgt spid="22"/>
                                        </p:tgtEl>
                                        <p:attrNameLst>
                                          <p:attrName>ppt_h</p:attrName>
                                        </p:attrNameLst>
                                      </p:cBhvr>
                                      <p:tavLst>
                                        <p:tav tm="0">
                                          <p:val>
                                            <p:fltVal val="0"/>
                                          </p:val>
                                        </p:tav>
                                        <p:tav tm="100000">
                                          <p:val>
                                            <p:strVal val="#ppt_h"/>
                                          </p:val>
                                        </p:tav>
                                      </p:tavLst>
                                    </p:anim>
                                    <p:animEffect transition="in" filter="fade">
                                      <p:cBhvr>
                                        <p:cTn id="9" dur="500"/>
                                        <p:tgtEl>
                                          <p:spTgt spid="2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8"/>
                                        </p:tgtEl>
                                        <p:attrNameLst>
                                          <p:attrName>style.visibility</p:attrName>
                                        </p:attrNameLst>
                                      </p:cBhvr>
                                      <p:to>
                                        <p:strVal val="visible"/>
                                      </p:to>
                                    </p:set>
                                    <p:anim calcmode="lin" valueType="num">
                                      <p:cBhvr>
                                        <p:cTn id="14" dur="500" fill="hold"/>
                                        <p:tgtEl>
                                          <p:spTgt spid="18"/>
                                        </p:tgtEl>
                                        <p:attrNameLst>
                                          <p:attrName>ppt_w</p:attrName>
                                        </p:attrNameLst>
                                      </p:cBhvr>
                                      <p:tavLst>
                                        <p:tav tm="0">
                                          <p:val>
                                            <p:fltVal val="0"/>
                                          </p:val>
                                        </p:tav>
                                        <p:tav tm="100000">
                                          <p:val>
                                            <p:strVal val="#ppt_w"/>
                                          </p:val>
                                        </p:tav>
                                      </p:tavLst>
                                    </p:anim>
                                    <p:anim calcmode="lin" valueType="num">
                                      <p:cBhvr>
                                        <p:cTn id="15" dur="500" fill="hold"/>
                                        <p:tgtEl>
                                          <p:spTgt spid="18"/>
                                        </p:tgtEl>
                                        <p:attrNameLst>
                                          <p:attrName>ppt_h</p:attrName>
                                        </p:attrNameLst>
                                      </p:cBhvr>
                                      <p:tavLst>
                                        <p:tav tm="0">
                                          <p:val>
                                            <p:fltVal val="0"/>
                                          </p:val>
                                        </p:tav>
                                        <p:tav tm="100000">
                                          <p:val>
                                            <p:strVal val="#ppt_h"/>
                                          </p:val>
                                        </p:tav>
                                      </p:tavLst>
                                    </p:anim>
                                    <p:animEffect transition="in" filter="fade">
                                      <p:cBhvr>
                                        <p:cTn id="1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23F47DAD-BE10-BB14-9E53-3A2E0FB72791}"/>
              </a:ext>
            </a:extLst>
          </p:cNvPr>
          <p:cNvSpPr>
            <a:spLocks noGrp="1"/>
          </p:cNvSpPr>
          <p:nvPr>
            <p:ph type="dt" sz="half" idx="10"/>
          </p:nvPr>
        </p:nvSpPr>
        <p:spPr/>
        <p:txBody>
          <a:bodyPr/>
          <a:lstStyle/>
          <a:p>
            <a:fld id="{E06A7E96-7282-40BD-8153-32386F178351}" type="datetime1">
              <a:rPr lang="en-US" smtClean="0"/>
              <a:t>10/1/2024</a:t>
            </a:fld>
            <a:endParaRPr lang="en-US" dirty="0"/>
          </a:p>
        </p:txBody>
      </p:sp>
      <p:sp>
        <p:nvSpPr>
          <p:cNvPr id="5" name="Footer Placeholder 4">
            <a:extLst>
              <a:ext uri="{FF2B5EF4-FFF2-40B4-BE49-F238E27FC236}">
                <a16:creationId xmlns:a16="http://schemas.microsoft.com/office/drawing/2014/main" id="{5B0C1093-E28B-8C1C-9D46-E5F0B11517C1}"/>
              </a:ext>
            </a:extLst>
          </p:cNvPr>
          <p:cNvSpPr>
            <a:spLocks noGrp="1"/>
          </p:cNvSpPr>
          <p:nvPr>
            <p:ph type="ftr" sz="quarter" idx="11"/>
          </p:nvPr>
        </p:nvSpPr>
        <p:spPr/>
        <p:txBody>
          <a:bodyPr/>
          <a:lstStyle/>
          <a:p>
            <a:r>
              <a:rPr lang="fr-FR"/>
              <a:t>FOMBA Mohamed, PhD/SPS/FT/2019/11125; PGS4513003</a:t>
            </a:r>
            <a:endParaRPr lang="en-US" dirty="0"/>
          </a:p>
        </p:txBody>
      </p:sp>
      <p:sp>
        <p:nvSpPr>
          <p:cNvPr id="6" name="Slide Number Placeholder 5">
            <a:extLst>
              <a:ext uri="{FF2B5EF4-FFF2-40B4-BE49-F238E27FC236}">
                <a16:creationId xmlns:a16="http://schemas.microsoft.com/office/drawing/2014/main" id="{9FA77709-F948-78E3-6893-B2616CC025CE}"/>
              </a:ext>
            </a:extLst>
          </p:cNvPr>
          <p:cNvSpPr>
            <a:spLocks noGrp="1"/>
          </p:cNvSpPr>
          <p:nvPr>
            <p:ph type="sldNum" sz="quarter" idx="12"/>
          </p:nvPr>
        </p:nvSpPr>
        <p:spPr/>
        <p:txBody>
          <a:bodyPr/>
          <a:lstStyle/>
          <a:p>
            <a:fld id="{3E024793-0E71-48C3-8471-0C8AF9CBC2C2}" type="slidenum">
              <a:rPr lang="en-US" smtClean="0"/>
              <a:t>11</a:t>
            </a:fld>
            <a:endParaRPr lang="en-US"/>
          </a:p>
        </p:txBody>
      </p:sp>
      <p:sp>
        <p:nvSpPr>
          <p:cNvPr id="7" name="Rectangle 6">
            <a:extLst>
              <a:ext uri="{FF2B5EF4-FFF2-40B4-BE49-F238E27FC236}">
                <a16:creationId xmlns:a16="http://schemas.microsoft.com/office/drawing/2014/main" id="{66348D9B-1A83-3F53-3035-A09CC2D4C394}"/>
              </a:ext>
            </a:extLst>
          </p:cNvPr>
          <p:cNvSpPr/>
          <p:nvPr/>
        </p:nvSpPr>
        <p:spPr>
          <a:xfrm>
            <a:off x="0" y="2282556"/>
            <a:ext cx="800219" cy="2089098"/>
          </a:xfrm>
          <a:prstGeom prst="rect">
            <a:avLst/>
          </a:prstGeom>
          <a:noFill/>
        </p:spPr>
        <p:txBody>
          <a:bodyPr vert="vert270" wrap="none" lIns="91440" tIns="45720" rIns="91440" bIns="45720">
            <a:spAutoFit/>
          </a:bodyPr>
          <a:lstStyle/>
          <a:p>
            <a:pPr algn="ctr"/>
            <a:r>
              <a:rPr lang="fr-FR" sz="4000" b="1" spc="50" dirty="0">
                <a:ln w="11430"/>
                <a:solidFill>
                  <a:schemeClr val="bg1"/>
                </a:solidFill>
                <a:effectLst>
                  <a:outerShdw blurRad="76200" dist="50800" dir="5400000" algn="tl" rotWithShape="0">
                    <a:srgbClr val="000000">
                      <a:alpha val="65000"/>
                    </a:srgbClr>
                  </a:outerShdw>
                </a:effectLst>
                <a:latin typeface="Perpetua" panose="02020502060401020303" pitchFamily="18" charset="0"/>
                <a:ea typeface="+mj-ea"/>
                <a:cs typeface="+mj-cs"/>
              </a:rPr>
              <a:t>RESULTS</a:t>
            </a:r>
            <a:endParaRPr lang="en-US" sz="4000" b="1" spc="50" dirty="0">
              <a:ln w="11430"/>
              <a:solidFill>
                <a:schemeClr val="bg1"/>
              </a:solidFill>
              <a:effectLst>
                <a:outerShdw blurRad="76200" dist="50800" dir="5400000" algn="tl" rotWithShape="0">
                  <a:srgbClr val="000000">
                    <a:alpha val="65000"/>
                  </a:srgbClr>
                </a:outerShdw>
              </a:effectLst>
              <a:latin typeface="Perpetua" panose="02020502060401020303" pitchFamily="18" charset="0"/>
              <a:ea typeface="+mj-ea"/>
              <a:cs typeface="+mj-cs"/>
            </a:endParaRPr>
          </a:p>
        </p:txBody>
      </p:sp>
      <p:sp>
        <p:nvSpPr>
          <p:cNvPr id="2" name="Rectangle 1">
            <a:extLst>
              <a:ext uri="{FF2B5EF4-FFF2-40B4-BE49-F238E27FC236}">
                <a16:creationId xmlns:a16="http://schemas.microsoft.com/office/drawing/2014/main" id="{C227998B-C90A-ECFD-BFC4-83CE3536BAE7}"/>
              </a:ext>
            </a:extLst>
          </p:cNvPr>
          <p:cNvSpPr/>
          <p:nvPr/>
        </p:nvSpPr>
        <p:spPr>
          <a:xfrm>
            <a:off x="19403" y="16649"/>
            <a:ext cx="800219" cy="932307"/>
          </a:xfrm>
          <a:prstGeom prst="rect">
            <a:avLst/>
          </a:prstGeom>
          <a:noFill/>
        </p:spPr>
        <p:txBody>
          <a:bodyPr vert="vert270" wrap="none" lIns="91440" tIns="45720" rIns="91440" bIns="45720">
            <a:spAutoFit/>
          </a:bodyPr>
          <a:lstStyle/>
          <a:p>
            <a:pPr algn="ctr"/>
            <a:r>
              <a:rPr lang="en-US" sz="4000" b="1" cap="none" spc="0" dirty="0">
                <a:ln w="9525">
                  <a:solidFill>
                    <a:schemeClr val="bg1"/>
                  </a:solidFill>
                  <a:prstDash val="solid"/>
                </a:ln>
                <a:solidFill>
                  <a:schemeClr val="bg1"/>
                </a:solidFill>
                <a:latin typeface="Perpetua" panose="02020502060401020303" pitchFamily="18" charset="0"/>
              </a:rPr>
              <a:t>OS1</a:t>
            </a:r>
          </a:p>
        </p:txBody>
      </p:sp>
      <p:sp>
        <p:nvSpPr>
          <p:cNvPr id="15" name="Rectangle 14">
            <a:extLst>
              <a:ext uri="{FF2B5EF4-FFF2-40B4-BE49-F238E27FC236}">
                <a16:creationId xmlns:a16="http://schemas.microsoft.com/office/drawing/2014/main" id="{40232E56-61E0-968E-EDF9-8D592DC5647E}"/>
              </a:ext>
            </a:extLst>
          </p:cNvPr>
          <p:cNvSpPr/>
          <p:nvPr/>
        </p:nvSpPr>
        <p:spPr>
          <a:xfrm>
            <a:off x="2382982" y="131787"/>
            <a:ext cx="7218218" cy="830997"/>
          </a:xfrm>
          <a:prstGeom prst="rect">
            <a:avLst/>
          </a:prstGeom>
          <a:noFill/>
        </p:spPr>
        <p:txBody>
          <a:bodyPr wrap="square" lIns="91440" tIns="45720" rIns="91440" bIns="45720">
            <a:spAutoFit/>
          </a:bodyPr>
          <a:lstStyle/>
          <a:p>
            <a:pPr algn="ctr"/>
            <a:r>
              <a:rPr lang="en-US" sz="2400" b="1" cap="none" spc="0" dirty="0">
                <a:ln w="0"/>
                <a:solidFill>
                  <a:srgbClr val="00B050"/>
                </a:solidFill>
                <a:effectLst>
                  <a:outerShdw blurRad="38100" dist="19050" dir="2700000" algn="tl" rotWithShape="0">
                    <a:schemeClr val="dk1">
                      <a:alpha val="40000"/>
                    </a:schemeClr>
                  </a:outerShdw>
                </a:effectLst>
                <a:latin typeface="Perpetua" panose="02020502060401020303" pitchFamily="18" charset="0"/>
              </a:rPr>
              <a:t>Objective 1: </a:t>
            </a:r>
            <a:r>
              <a:rPr lang="en-US" sz="2400" b="1" dirty="0">
                <a:ln w="0"/>
                <a:solidFill>
                  <a:srgbClr val="00B050"/>
                </a:solidFill>
                <a:effectLst>
                  <a:outerShdw blurRad="38100" dist="19050" dir="2700000" algn="tl" rotWithShape="0">
                    <a:schemeClr val="dk1">
                      <a:alpha val="40000"/>
                    </a:schemeClr>
                  </a:outerShdw>
                </a:effectLst>
                <a:latin typeface="Perpetua" panose="02020502060401020303" pitchFamily="18" charset="0"/>
              </a:rPr>
              <a:t>Spatial changes and the characteristics of the different types of UGS</a:t>
            </a:r>
            <a:endParaRPr lang="en-US" sz="2400" b="1" cap="none" spc="0" dirty="0">
              <a:ln w="0"/>
              <a:solidFill>
                <a:srgbClr val="00B050"/>
              </a:solidFill>
              <a:effectLst>
                <a:outerShdw blurRad="38100" dist="19050" dir="2700000" algn="tl" rotWithShape="0">
                  <a:schemeClr val="dk1">
                    <a:alpha val="40000"/>
                  </a:schemeClr>
                </a:outerShdw>
              </a:effectLst>
            </a:endParaRPr>
          </a:p>
        </p:txBody>
      </p:sp>
      <p:grpSp>
        <p:nvGrpSpPr>
          <p:cNvPr id="19" name="Group 18">
            <a:extLst>
              <a:ext uri="{FF2B5EF4-FFF2-40B4-BE49-F238E27FC236}">
                <a16:creationId xmlns:a16="http://schemas.microsoft.com/office/drawing/2014/main" id="{7CC6DBAB-6F22-8080-7E67-1467C30E45BC}"/>
              </a:ext>
            </a:extLst>
          </p:cNvPr>
          <p:cNvGrpSpPr/>
          <p:nvPr/>
        </p:nvGrpSpPr>
        <p:grpSpPr>
          <a:xfrm>
            <a:off x="9237548" y="6332245"/>
            <a:ext cx="987107" cy="365125"/>
            <a:chOff x="9407241" y="5818549"/>
            <a:chExt cx="1413160" cy="581736"/>
          </a:xfrm>
        </p:grpSpPr>
        <p:pic>
          <p:nvPicPr>
            <p:cNvPr id="20" name="Picture 2" descr="ENVI | Access Tufts">
              <a:extLst>
                <a:ext uri="{FF2B5EF4-FFF2-40B4-BE49-F238E27FC236}">
                  <a16:creationId xmlns:a16="http://schemas.microsoft.com/office/drawing/2014/main" id="{701F2FA1-C6BD-D9AB-9AC7-8A7208BF8F1E}"/>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8191" r="7232" b="30800"/>
            <a:stretch/>
          </p:blipFill>
          <p:spPr bwMode="auto">
            <a:xfrm>
              <a:off x="9407241" y="6010871"/>
              <a:ext cx="727364" cy="321540"/>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4">
              <a:extLst>
                <a:ext uri="{FF2B5EF4-FFF2-40B4-BE49-F238E27FC236}">
                  <a16:creationId xmlns:a16="http://schemas.microsoft.com/office/drawing/2014/main" id="{252D03B6-51F1-3FB6-F0A2-BD43F2E4F0E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38665" y="5818549"/>
              <a:ext cx="581736" cy="581736"/>
            </a:xfrm>
            <a:prstGeom prst="rect">
              <a:avLst/>
            </a:prstGeom>
            <a:noFill/>
            <a:extLst>
              <a:ext uri="{909E8E84-426E-40DD-AFC4-6F175D3DCCD1}">
                <a14:hiddenFill xmlns:a14="http://schemas.microsoft.com/office/drawing/2010/main">
                  <a:solidFill>
                    <a:srgbClr val="FFFFFF"/>
                  </a:solidFill>
                </a14:hiddenFill>
              </a:ext>
            </a:extLst>
          </p:spPr>
        </p:pic>
      </p:grpSp>
      <p:sp>
        <p:nvSpPr>
          <p:cNvPr id="28" name="TextBox 27">
            <a:extLst>
              <a:ext uri="{FF2B5EF4-FFF2-40B4-BE49-F238E27FC236}">
                <a16:creationId xmlns:a16="http://schemas.microsoft.com/office/drawing/2014/main" id="{D986E2E9-E128-A037-B53F-224B5654ACF4}"/>
              </a:ext>
            </a:extLst>
          </p:cNvPr>
          <p:cNvSpPr txBox="1"/>
          <p:nvPr/>
        </p:nvSpPr>
        <p:spPr>
          <a:xfrm>
            <a:off x="1113222" y="3579225"/>
            <a:ext cx="5330923" cy="184666"/>
          </a:xfrm>
          <a:prstGeom prst="rect">
            <a:avLst/>
          </a:prstGeom>
          <a:solidFill>
            <a:prstClr val="white"/>
          </a:solidFill>
          <a:ln>
            <a:noFill/>
          </a:ln>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algn="ctr">
              <a:spcAft>
                <a:spcPts val="1000"/>
              </a:spcAft>
              <a:defRPr sz="1400" i="1">
                <a:solidFill>
                  <a:srgbClr val="1F497D"/>
                </a:solidFill>
                <a:effectLst/>
                <a:latin typeface="Times New Roman" panose="02020603050405020304" pitchFamily="18" charset="0"/>
                <a:ea typeface="Calibri" panose="020F0502020204030204" pitchFamily="34" charset="0"/>
                <a:cs typeface="SimSun" panose="02010600030101010101" pitchFamily="2" charset="-122"/>
              </a:defRPr>
            </a:lvl1pPr>
          </a:lstStyle>
          <a:p>
            <a:r>
              <a:rPr lang="en-US" sz="1200" dirty="0"/>
              <a:t>Figures 6 AND 7: Normalized Difference Vegetation Index (NDVI) from 1990 to 2022</a:t>
            </a:r>
          </a:p>
        </p:txBody>
      </p:sp>
      <p:sp>
        <p:nvSpPr>
          <p:cNvPr id="13" name="TextBox 12">
            <a:extLst>
              <a:ext uri="{FF2B5EF4-FFF2-40B4-BE49-F238E27FC236}">
                <a16:creationId xmlns:a16="http://schemas.microsoft.com/office/drawing/2014/main" id="{6BAB7B35-1D0D-76AA-0516-A86BFC6A9738}"/>
              </a:ext>
            </a:extLst>
          </p:cNvPr>
          <p:cNvSpPr txBox="1"/>
          <p:nvPr/>
        </p:nvSpPr>
        <p:spPr>
          <a:xfrm>
            <a:off x="1230170" y="1176779"/>
            <a:ext cx="4330572" cy="195328"/>
          </a:xfrm>
          <a:prstGeom prst="rect">
            <a:avLst/>
          </a:prstGeom>
          <a:noFill/>
          <a:ln>
            <a:noFill/>
          </a:ln>
        </p:spPr>
        <p:txBody>
          <a:bodyPr vert="horz" wrap="square" lIns="18750" tIns="9375" rIns="18750" bIns="9375" anchorCtr="0" compatLnSpc="0">
            <a:spAutoFit/>
          </a:bodyPr>
          <a:lstStyle>
            <a:defPPr>
              <a:defRPr lang="en-US"/>
            </a:defPPr>
            <a:lvl1pPr marR="0" lvl="0" indent="0" algn="ctr" hangingPunct="0">
              <a:lnSpc>
                <a:spcPct val="100000"/>
              </a:lnSpc>
              <a:spcBef>
                <a:spcPts val="0"/>
              </a:spcBef>
              <a:spcAft>
                <a:spcPts val="0"/>
              </a:spcAft>
              <a:buNone/>
              <a:tabLst/>
              <a:defRPr sz="3600" b="1" i="0" u="none" strike="noStrike">
                <a:ln>
                  <a:noFill/>
                </a:ln>
                <a:effectLst>
                  <a:outerShdw blurRad="38100" dist="38100" dir="2700000" algn="tl">
                    <a:srgbClr val="000000">
                      <a:alpha val="43137"/>
                    </a:srgbClr>
                  </a:outerShdw>
                </a:effectLst>
                <a:latin typeface="Arial" pitchFamily="18"/>
                <a:ea typeface="Microsoft YaHei" pitchFamily="2"/>
                <a:cs typeface="Lucida Sans" pitchFamily="2"/>
              </a:defRPr>
            </a:lvl1pPr>
          </a:lstStyle>
          <a:p>
            <a:r>
              <a:rPr lang="en-GB" sz="1200" dirty="0">
                <a:latin typeface="Perpetua" panose="02020502060401020303" pitchFamily="18" charset="0"/>
              </a:rPr>
              <a:t>Normalized Difference Vegetation Index (NDVI) Bamako, Sikasso</a:t>
            </a:r>
          </a:p>
        </p:txBody>
      </p:sp>
      <p:sp>
        <p:nvSpPr>
          <p:cNvPr id="14" name="TextBox 13">
            <a:extLst>
              <a:ext uri="{FF2B5EF4-FFF2-40B4-BE49-F238E27FC236}">
                <a16:creationId xmlns:a16="http://schemas.microsoft.com/office/drawing/2014/main" id="{D74F5C43-9379-D5D0-62F6-1BA8FD99578B}"/>
              </a:ext>
            </a:extLst>
          </p:cNvPr>
          <p:cNvSpPr txBox="1"/>
          <p:nvPr/>
        </p:nvSpPr>
        <p:spPr>
          <a:xfrm>
            <a:off x="6576710" y="3942671"/>
            <a:ext cx="5281055" cy="2585323"/>
          </a:xfrm>
          <a:prstGeom prst="rect">
            <a:avLst/>
          </a:prstGeom>
          <a:noFill/>
        </p:spPr>
        <p:txBody>
          <a:bodyPr wrap="square">
            <a:spAutoFit/>
          </a:bodyPr>
          <a:lstStyle/>
          <a:p>
            <a:pPr marL="285750" indent="-285750" algn="just">
              <a:buFont typeface="Wingdings" panose="05000000000000000000" pitchFamily="2" charset="2"/>
              <a:buChar char="ü"/>
            </a:pPr>
            <a:r>
              <a:rPr lang="en-US" dirty="0">
                <a:solidFill>
                  <a:srgbClr val="00B050"/>
                </a:solidFill>
                <a:latin typeface="Perpetua" panose="02020502060401020303" pitchFamily="18" charset="0"/>
              </a:rPr>
              <a:t>The NDVI values have decreased in both cities between 1990 and 2000.</a:t>
            </a:r>
          </a:p>
          <a:p>
            <a:pPr marL="285750" indent="-285750" algn="just">
              <a:buFont typeface="Wingdings" panose="05000000000000000000" pitchFamily="2" charset="2"/>
              <a:buChar char="ü"/>
            </a:pPr>
            <a:endParaRPr lang="en-US" dirty="0">
              <a:solidFill>
                <a:srgbClr val="00B050"/>
              </a:solidFill>
              <a:latin typeface="Perpetua" panose="02020502060401020303" pitchFamily="18" charset="0"/>
            </a:endParaRPr>
          </a:p>
          <a:p>
            <a:pPr marL="285750" indent="-285750" algn="just">
              <a:buFont typeface="Wingdings" panose="05000000000000000000" pitchFamily="2" charset="2"/>
              <a:buChar char="ü"/>
            </a:pPr>
            <a:r>
              <a:rPr lang="en-US" dirty="0">
                <a:solidFill>
                  <a:srgbClr val="C00000"/>
                </a:solidFill>
                <a:latin typeface="Perpetua" panose="02020502060401020303" pitchFamily="18" charset="0"/>
              </a:rPr>
              <a:t>The NDBI values have increased in the both cities  between 1990 and 2020.</a:t>
            </a:r>
          </a:p>
          <a:p>
            <a:pPr algn="just"/>
            <a:endParaRPr lang="en-US" dirty="0">
              <a:solidFill>
                <a:srgbClr val="C00000"/>
              </a:solidFill>
              <a:latin typeface="Perpetua" panose="02020502060401020303" pitchFamily="18" charset="0"/>
            </a:endParaRPr>
          </a:p>
          <a:p>
            <a:pPr marL="285750" indent="-285750" algn="just">
              <a:lnSpc>
                <a:spcPct val="100000"/>
              </a:lnSpc>
              <a:buFont typeface="Wingdings" panose="05000000000000000000" pitchFamily="2" charset="2"/>
              <a:buChar char="ü"/>
            </a:pPr>
            <a:r>
              <a:rPr lang="en-US" dirty="0">
                <a:solidFill>
                  <a:schemeClr val="accent5">
                    <a:lumMod val="75000"/>
                  </a:schemeClr>
                </a:solidFill>
                <a:latin typeface="Perpetua" panose="02020502060401020303" pitchFamily="18" charset="0"/>
              </a:rPr>
              <a:t>The NDWI values have increased in Bamako between 2000 and 2020. In </a:t>
            </a:r>
            <a:r>
              <a:rPr lang="en-US" dirty="0" err="1">
                <a:solidFill>
                  <a:schemeClr val="accent5">
                    <a:lumMod val="75000"/>
                  </a:schemeClr>
                </a:solidFill>
                <a:latin typeface="Perpetua" panose="02020502060401020303" pitchFamily="18" charset="0"/>
              </a:rPr>
              <a:t>Sikasso</a:t>
            </a:r>
            <a:r>
              <a:rPr lang="en-US" dirty="0">
                <a:solidFill>
                  <a:schemeClr val="accent5">
                    <a:lumMod val="75000"/>
                  </a:schemeClr>
                </a:solidFill>
                <a:latin typeface="Perpetua" panose="02020502060401020303" pitchFamily="18" charset="0"/>
              </a:rPr>
              <a:t> the NDWI values have increased between 1990 and 2020.</a:t>
            </a:r>
          </a:p>
        </p:txBody>
      </p:sp>
      <p:grpSp>
        <p:nvGrpSpPr>
          <p:cNvPr id="27" name="Group 26"/>
          <p:cNvGrpSpPr/>
          <p:nvPr/>
        </p:nvGrpSpPr>
        <p:grpSpPr>
          <a:xfrm>
            <a:off x="1070388" y="1401536"/>
            <a:ext cx="5373757" cy="2169978"/>
            <a:chOff x="1855335" y="1426179"/>
            <a:chExt cx="5942657" cy="2436886"/>
          </a:xfrm>
        </p:grpSpPr>
        <p:grpSp>
          <p:nvGrpSpPr>
            <p:cNvPr id="26" name="Group 25"/>
            <p:cNvGrpSpPr/>
            <p:nvPr/>
          </p:nvGrpSpPr>
          <p:grpSpPr>
            <a:xfrm>
              <a:off x="4745749" y="1426179"/>
              <a:ext cx="3052243" cy="2436886"/>
              <a:chOff x="5814407" y="1465720"/>
              <a:chExt cx="5408151" cy="3823751"/>
            </a:xfrm>
          </p:grpSpPr>
          <p:pic>
            <p:nvPicPr>
              <p:cNvPr id="10" name="Picture 9">
                <a:extLst>
                  <a:ext uri="{FF2B5EF4-FFF2-40B4-BE49-F238E27FC236}">
                    <a16:creationId xmlns:a16="http://schemas.microsoft.com/office/drawing/2014/main" id="{445BA180-EA50-2D0F-78EF-2370B6B704E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14407" y="1465720"/>
                <a:ext cx="5408151" cy="3823751"/>
              </a:xfrm>
              <a:prstGeom prst="rect">
                <a:avLst/>
              </a:prstGeom>
            </p:spPr>
          </p:pic>
          <p:grpSp>
            <p:nvGrpSpPr>
              <p:cNvPr id="25" name="Group 24"/>
              <p:cNvGrpSpPr/>
              <p:nvPr/>
            </p:nvGrpSpPr>
            <p:grpSpPr>
              <a:xfrm>
                <a:off x="6483020" y="1587573"/>
                <a:ext cx="3437144" cy="2248181"/>
                <a:chOff x="6483020" y="1587573"/>
                <a:chExt cx="3437144" cy="2248181"/>
              </a:xfrm>
            </p:grpSpPr>
            <p:sp>
              <p:nvSpPr>
                <p:cNvPr id="9" name="Rectangle 8">
                  <a:extLst>
                    <a:ext uri="{FF2B5EF4-FFF2-40B4-BE49-F238E27FC236}">
                      <a16:creationId xmlns:a16="http://schemas.microsoft.com/office/drawing/2014/main" id="{CF6BCD8F-BD30-18C0-B28B-0A37400E4F37}"/>
                    </a:ext>
                  </a:extLst>
                </p:cNvPr>
                <p:cNvSpPr/>
                <p:nvPr/>
              </p:nvSpPr>
              <p:spPr>
                <a:xfrm>
                  <a:off x="9063001" y="1587573"/>
                  <a:ext cx="857163" cy="406753"/>
                </a:xfrm>
                <a:prstGeom prst="rect">
                  <a:avLst/>
                </a:prstGeom>
                <a:noFill/>
              </p:spPr>
              <p:txBody>
                <a:bodyPr wrap="square" lIns="91440" tIns="45720" rIns="91440" bIns="45720">
                  <a:spAutoFit/>
                </a:bodyPr>
                <a:lstStyle/>
                <a:p>
                  <a:r>
                    <a:rPr lang="en-GB" sz="900" b="1" dirty="0"/>
                    <a:t>2000</a:t>
                  </a:r>
                  <a:endParaRPr lang="en-US" sz="1400" b="1" dirty="0"/>
                </a:p>
              </p:txBody>
            </p:sp>
            <p:sp>
              <p:nvSpPr>
                <p:cNvPr id="16" name="Rectangle 15">
                  <a:extLst>
                    <a:ext uri="{FF2B5EF4-FFF2-40B4-BE49-F238E27FC236}">
                      <a16:creationId xmlns:a16="http://schemas.microsoft.com/office/drawing/2014/main" id="{457F1DCF-D91C-845E-43E5-263E1CAD28C5}"/>
                    </a:ext>
                  </a:extLst>
                </p:cNvPr>
                <p:cNvSpPr/>
                <p:nvPr/>
              </p:nvSpPr>
              <p:spPr>
                <a:xfrm>
                  <a:off x="6528524" y="3429001"/>
                  <a:ext cx="857163" cy="406753"/>
                </a:xfrm>
                <a:prstGeom prst="rect">
                  <a:avLst/>
                </a:prstGeom>
                <a:noFill/>
              </p:spPr>
              <p:txBody>
                <a:bodyPr wrap="square" lIns="91440" tIns="45720" rIns="91440" bIns="45720">
                  <a:spAutoFit/>
                </a:bodyPr>
                <a:lstStyle/>
                <a:p>
                  <a:r>
                    <a:rPr lang="en-GB" sz="900" b="1" dirty="0"/>
                    <a:t>2010</a:t>
                  </a:r>
                  <a:endParaRPr lang="en-US" sz="900" b="1" dirty="0"/>
                </a:p>
              </p:txBody>
            </p:sp>
            <p:sp>
              <p:nvSpPr>
                <p:cNvPr id="17" name="Rectangle 16">
                  <a:extLst>
                    <a:ext uri="{FF2B5EF4-FFF2-40B4-BE49-F238E27FC236}">
                      <a16:creationId xmlns:a16="http://schemas.microsoft.com/office/drawing/2014/main" id="{AF3A7DF1-BBB6-C257-2E0F-AEFDCAD851E9}"/>
                    </a:ext>
                  </a:extLst>
                </p:cNvPr>
                <p:cNvSpPr/>
                <p:nvPr/>
              </p:nvSpPr>
              <p:spPr>
                <a:xfrm>
                  <a:off x="9063001" y="3429000"/>
                  <a:ext cx="857163" cy="406753"/>
                </a:xfrm>
                <a:prstGeom prst="rect">
                  <a:avLst/>
                </a:prstGeom>
                <a:noFill/>
              </p:spPr>
              <p:txBody>
                <a:bodyPr wrap="square" lIns="91440" tIns="45720" rIns="91440" bIns="45720">
                  <a:spAutoFit/>
                </a:bodyPr>
                <a:lstStyle/>
                <a:p>
                  <a:r>
                    <a:rPr lang="en-GB" sz="900" b="1" dirty="0"/>
                    <a:t>2020</a:t>
                  </a:r>
                  <a:endParaRPr lang="en-US" sz="1400" b="1" dirty="0"/>
                </a:p>
              </p:txBody>
            </p:sp>
            <p:sp>
              <p:nvSpPr>
                <p:cNvPr id="22" name="Rectangle 21">
                  <a:extLst>
                    <a:ext uri="{FF2B5EF4-FFF2-40B4-BE49-F238E27FC236}">
                      <a16:creationId xmlns:a16="http://schemas.microsoft.com/office/drawing/2014/main" id="{68753242-6C68-1D05-AC14-C415E6B74B95}"/>
                    </a:ext>
                  </a:extLst>
                </p:cNvPr>
                <p:cNvSpPr/>
                <p:nvPr/>
              </p:nvSpPr>
              <p:spPr>
                <a:xfrm>
                  <a:off x="6483020" y="1593517"/>
                  <a:ext cx="857163" cy="406753"/>
                </a:xfrm>
                <a:prstGeom prst="rect">
                  <a:avLst/>
                </a:prstGeom>
                <a:noFill/>
              </p:spPr>
              <p:txBody>
                <a:bodyPr wrap="square" lIns="91440" tIns="45720" rIns="91440" bIns="45720">
                  <a:spAutoFit/>
                </a:bodyPr>
                <a:lstStyle/>
                <a:p>
                  <a:r>
                    <a:rPr lang="en-GB" sz="900" b="1" dirty="0"/>
                    <a:t>1990</a:t>
                  </a:r>
                  <a:endParaRPr lang="en-US" sz="1600" b="1" dirty="0"/>
                </a:p>
              </p:txBody>
            </p:sp>
          </p:grpSp>
        </p:grpSp>
        <p:grpSp>
          <p:nvGrpSpPr>
            <p:cNvPr id="24" name="Group 23"/>
            <p:cNvGrpSpPr/>
            <p:nvPr/>
          </p:nvGrpSpPr>
          <p:grpSpPr>
            <a:xfrm>
              <a:off x="1855335" y="1434838"/>
              <a:ext cx="2902755" cy="2393182"/>
              <a:chOff x="1108361" y="1434837"/>
              <a:chExt cx="4764162" cy="3767240"/>
            </a:xfrm>
          </p:grpSpPr>
          <p:pic>
            <p:nvPicPr>
              <p:cNvPr id="12" name="Picture 11">
                <a:extLst>
                  <a:ext uri="{FF2B5EF4-FFF2-40B4-BE49-F238E27FC236}">
                    <a16:creationId xmlns:a16="http://schemas.microsoft.com/office/drawing/2014/main" id="{6A5F1C2F-35C2-F6D0-E882-F0B55CB2FE8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10587"/>
              <a:stretch/>
            </p:blipFill>
            <p:spPr>
              <a:xfrm>
                <a:off x="1108361" y="1434837"/>
                <a:ext cx="4764162" cy="3767240"/>
              </a:xfrm>
              <a:prstGeom prst="rect">
                <a:avLst/>
              </a:prstGeom>
            </p:spPr>
          </p:pic>
          <p:grpSp>
            <p:nvGrpSpPr>
              <p:cNvPr id="8" name="Group 7"/>
              <p:cNvGrpSpPr/>
              <p:nvPr/>
            </p:nvGrpSpPr>
            <p:grpSpPr>
              <a:xfrm>
                <a:off x="1310532" y="1587573"/>
                <a:ext cx="3128030" cy="2318886"/>
                <a:chOff x="1310532" y="1587573"/>
                <a:chExt cx="3128030" cy="2318886"/>
              </a:xfrm>
            </p:grpSpPr>
            <p:sp>
              <p:nvSpPr>
                <p:cNvPr id="3" name="Rectangle 2">
                  <a:extLst>
                    <a:ext uri="{FF2B5EF4-FFF2-40B4-BE49-F238E27FC236}">
                      <a16:creationId xmlns:a16="http://schemas.microsoft.com/office/drawing/2014/main" id="{F1D6470E-0769-DEDC-7972-563958F5BC58}"/>
                    </a:ext>
                  </a:extLst>
                </p:cNvPr>
                <p:cNvSpPr/>
                <p:nvPr/>
              </p:nvSpPr>
              <p:spPr>
                <a:xfrm>
                  <a:off x="3581400" y="1587573"/>
                  <a:ext cx="857162" cy="408059"/>
                </a:xfrm>
                <a:prstGeom prst="rect">
                  <a:avLst/>
                </a:prstGeom>
                <a:noFill/>
              </p:spPr>
              <p:txBody>
                <a:bodyPr wrap="square" lIns="91440" tIns="45720" rIns="91440" bIns="45720">
                  <a:spAutoFit/>
                </a:bodyPr>
                <a:lstStyle/>
                <a:p>
                  <a:r>
                    <a:rPr lang="en-GB" sz="900" b="1" dirty="0"/>
                    <a:t>2000</a:t>
                  </a:r>
                  <a:endParaRPr lang="en-US" sz="900" b="1" dirty="0"/>
                </a:p>
              </p:txBody>
            </p:sp>
            <p:sp>
              <p:nvSpPr>
                <p:cNvPr id="11" name="Rectangle 10">
                  <a:extLst>
                    <a:ext uri="{FF2B5EF4-FFF2-40B4-BE49-F238E27FC236}">
                      <a16:creationId xmlns:a16="http://schemas.microsoft.com/office/drawing/2014/main" id="{27183503-A0DE-751D-2DB5-382B11AE4AB6}"/>
                    </a:ext>
                  </a:extLst>
                </p:cNvPr>
                <p:cNvSpPr/>
                <p:nvPr/>
              </p:nvSpPr>
              <p:spPr>
                <a:xfrm>
                  <a:off x="1310532" y="3473789"/>
                  <a:ext cx="857162" cy="408059"/>
                </a:xfrm>
                <a:prstGeom prst="rect">
                  <a:avLst/>
                </a:prstGeom>
                <a:noFill/>
              </p:spPr>
              <p:txBody>
                <a:bodyPr wrap="square" lIns="91440" tIns="45720" rIns="91440" bIns="45720">
                  <a:spAutoFit/>
                </a:bodyPr>
                <a:lstStyle/>
                <a:p>
                  <a:r>
                    <a:rPr lang="en-GB" sz="900" b="1" dirty="0"/>
                    <a:t>2010</a:t>
                  </a:r>
                  <a:endParaRPr lang="en-US" sz="1400" b="1" dirty="0"/>
                </a:p>
              </p:txBody>
            </p:sp>
            <p:sp>
              <p:nvSpPr>
                <p:cNvPr id="18" name="Rectangle 17">
                  <a:extLst>
                    <a:ext uri="{FF2B5EF4-FFF2-40B4-BE49-F238E27FC236}">
                      <a16:creationId xmlns:a16="http://schemas.microsoft.com/office/drawing/2014/main" id="{E7731383-5B4F-3D9C-737B-77197B4674B9}"/>
                    </a:ext>
                  </a:extLst>
                </p:cNvPr>
                <p:cNvSpPr/>
                <p:nvPr/>
              </p:nvSpPr>
              <p:spPr>
                <a:xfrm>
                  <a:off x="3581400" y="3498399"/>
                  <a:ext cx="857162" cy="408060"/>
                </a:xfrm>
                <a:prstGeom prst="rect">
                  <a:avLst/>
                </a:prstGeom>
                <a:noFill/>
              </p:spPr>
              <p:txBody>
                <a:bodyPr wrap="square" lIns="91440" tIns="45720" rIns="91440" bIns="45720">
                  <a:spAutoFit/>
                </a:bodyPr>
                <a:lstStyle/>
                <a:p>
                  <a:r>
                    <a:rPr lang="en-GB" sz="900" b="1" dirty="0"/>
                    <a:t>2020</a:t>
                  </a:r>
                  <a:endParaRPr lang="en-US" sz="1400" b="1" dirty="0"/>
                </a:p>
              </p:txBody>
            </p:sp>
            <p:sp>
              <p:nvSpPr>
                <p:cNvPr id="23" name="Rectangle 22">
                  <a:extLst>
                    <a:ext uri="{FF2B5EF4-FFF2-40B4-BE49-F238E27FC236}">
                      <a16:creationId xmlns:a16="http://schemas.microsoft.com/office/drawing/2014/main" id="{CAEFA102-9E76-4673-3239-B493B440C0F5}"/>
                    </a:ext>
                  </a:extLst>
                </p:cNvPr>
                <p:cNvSpPr/>
                <p:nvPr/>
              </p:nvSpPr>
              <p:spPr>
                <a:xfrm>
                  <a:off x="1310532" y="1591231"/>
                  <a:ext cx="857162" cy="408059"/>
                </a:xfrm>
                <a:prstGeom prst="rect">
                  <a:avLst/>
                </a:prstGeom>
                <a:noFill/>
              </p:spPr>
              <p:txBody>
                <a:bodyPr wrap="square" lIns="91440" tIns="45720" rIns="91440" bIns="45720">
                  <a:spAutoFit/>
                </a:bodyPr>
                <a:lstStyle/>
                <a:p>
                  <a:r>
                    <a:rPr lang="en-GB" sz="900" b="1" dirty="0"/>
                    <a:t>1990</a:t>
                  </a:r>
                  <a:endParaRPr lang="en-US" sz="900" b="1" dirty="0"/>
                </a:p>
              </p:txBody>
            </p:sp>
          </p:grpSp>
        </p:grpSp>
      </p:grpSp>
      <p:grpSp>
        <p:nvGrpSpPr>
          <p:cNvPr id="32" name="Group 31"/>
          <p:cNvGrpSpPr/>
          <p:nvPr/>
        </p:nvGrpSpPr>
        <p:grpSpPr>
          <a:xfrm>
            <a:off x="6617330" y="1401536"/>
            <a:ext cx="5240435" cy="2196913"/>
            <a:chOff x="2358100" y="3959189"/>
            <a:chExt cx="6504137" cy="2825967"/>
          </a:xfrm>
        </p:grpSpPr>
        <p:pic>
          <p:nvPicPr>
            <p:cNvPr id="30" name="Picture 29">
              <a:extLst>
                <a:ext uri="{FF2B5EF4-FFF2-40B4-BE49-F238E27FC236}">
                  <a16:creationId xmlns:a16="http://schemas.microsoft.com/office/drawing/2014/main" id="{94DB66CA-3196-481A-2EB9-D33A91D43538}"/>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r="16328"/>
            <a:stretch/>
          </p:blipFill>
          <p:spPr>
            <a:xfrm>
              <a:off x="2358100" y="3959189"/>
              <a:ext cx="3306914" cy="2825967"/>
            </a:xfrm>
            <a:prstGeom prst="rect">
              <a:avLst/>
            </a:prstGeom>
          </p:spPr>
        </p:pic>
        <p:pic>
          <p:nvPicPr>
            <p:cNvPr id="31" name="Picture 30">
              <a:extLst>
                <a:ext uri="{FF2B5EF4-FFF2-40B4-BE49-F238E27FC236}">
                  <a16:creationId xmlns:a16="http://schemas.microsoft.com/office/drawing/2014/main" id="{6628D09C-D93A-F280-B458-65CC6B607241}"/>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r="15539"/>
            <a:stretch/>
          </p:blipFill>
          <p:spPr>
            <a:xfrm>
              <a:off x="5665014" y="3969432"/>
              <a:ext cx="3197223" cy="2706694"/>
            </a:xfrm>
            <a:prstGeom prst="rect">
              <a:avLst/>
            </a:prstGeom>
          </p:spPr>
        </p:pic>
      </p:grpSp>
      <p:sp>
        <p:nvSpPr>
          <p:cNvPr id="33" name="TextBox 32">
            <a:extLst>
              <a:ext uri="{FF2B5EF4-FFF2-40B4-BE49-F238E27FC236}">
                <a16:creationId xmlns:a16="http://schemas.microsoft.com/office/drawing/2014/main" id="{D986E2E9-E128-A037-B53F-224B5654ACF4}"/>
              </a:ext>
            </a:extLst>
          </p:cNvPr>
          <p:cNvSpPr txBox="1"/>
          <p:nvPr/>
        </p:nvSpPr>
        <p:spPr>
          <a:xfrm>
            <a:off x="6558962" y="3627620"/>
            <a:ext cx="5357172" cy="369332"/>
          </a:xfrm>
          <a:prstGeom prst="rect">
            <a:avLst/>
          </a:prstGeom>
          <a:solidFill>
            <a:prstClr val="white"/>
          </a:solidFill>
          <a:ln>
            <a:noFill/>
          </a:ln>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algn="ctr">
              <a:spcAft>
                <a:spcPts val="1000"/>
              </a:spcAft>
              <a:defRPr sz="1400" i="1">
                <a:solidFill>
                  <a:srgbClr val="1F497D"/>
                </a:solidFill>
                <a:effectLst/>
                <a:latin typeface="Times New Roman" panose="02020603050405020304" pitchFamily="18" charset="0"/>
                <a:ea typeface="Calibri" panose="020F0502020204030204" pitchFamily="34" charset="0"/>
                <a:cs typeface="SimSun" panose="02010600030101010101" pitchFamily="2" charset="-122"/>
              </a:defRPr>
            </a:lvl1pPr>
          </a:lstStyle>
          <a:p>
            <a:r>
              <a:rPr lang="en-US" sz="1200" dirty="0"/>
              <a:t>Figures 8 AND 9: Normalized Difference Built-Up Index (NDBI) Bamako and Sikasso from 1990 to 2022</a:t>
            </a:r>
          </a:p>
        </p:txBody>
      </p:sp>
      <p:sp>
        <p:nvSpPr>
          <p:cNvPr id="34" name="TextBox 33">
            <a:extLst>
              <a:ext uri="{FF2B5EF4-FFF2-40B4-BE49-F238E27FC236}">
                <a16:creationId xmlns:a16="http://schemas.microsoft.com/office/drawing/2014/main" id="{B924D234-0122-5723-3561-132DCCFE61CE}"/>
              </a:ext>
            </a:extLst>
          </p:cNvPr>
          <p:cNvSpPr txBox="1"/>
          <p:nvPr/>
        </p:nvSpPr>
        <p:spPr>
          <a:xfrm>
            <a:off x="6751924" y="1181375"/>
            <a:ext cx="5105841" cy="195328"/>
          </a:xfrm>
          <a:prstGeom prst="rect">
            <a:avLst/>
          </a:prstGeom>
          <a:noFill/>
          <a:ln>
            <a:noFill/>
          </a:ln>
        </p:spPr>
        <p:txBody>
          <a:bodyPr vert="horz" wrap="square" lIns="18750" tIns="9375" rIns="18750" bIns="9375" anchorCtr="0" compatLnSpc="0">
            <a:spAutoFit/>
          </a:bodyPr>
          <a:lstStyle>
            <a:defPPr>
              <a:defRPr lang="en-US"/>
            </a:defPPr>
            <a:lvl1pPr marR="0" lvl="0" indent="0" algn="ctr" hangingPunct="0">
              <a:lnSpc>
                <a:spcPct val="100000"/>
              </a:lnSpc>
              <a:spcBef>
                <a:spcPts val="0"/>
              </a:spcBef>
              <a:spcAft>
                <a:spcPts val="0"/>
              </a:spcAft>
              <a:buNone/>
              <a:tabLst/>
              <a:defRPr sz="3600" b="1" i="0" u="none" strike="noStrike">
                <a:ln>
                  <a:noFill/>
                </a:ln>
                <a:effectLst>
                  <a:outerShdw blurRad="38100" dist="38100" dir="2700000" algn="tl">
                    <a:srgbClr val="000000">
                      <a:alpha val="43137"/>
                    </a:srgbClr>
                  </a:outerShdw>
                </a:effectLst>
                <a:latin typeface="Arial" pitchFamily="18"/>
                <a:ea typeface="Microsoft YaHei" pitchFamily="2"/>
                <a:cs typeface="Lucida Sans" pitchFamily="2"/>
              </a:defRPr>
            </a:lvl1pPr>
          </a:lstStyle>
          <a:p>
            <a:r>
              <a:rPr lang="en-GB" sz="1200" dirty="0">
                <a:latin typeface="Perpetua" panose="02020502060401020303" pitchFamily="18" charset="0"/>
              </a:rPr>
              <a:t>Normalized Difference Built-Up Index (NDBI) Bamako and Sikasso </a:t>
            </a:r>
          </a:p>
        </p:txBody>
      </p:sp>
      <p:grpSp>
        <p:nvGrpSpPr>
          <p:cNvPr id="35" name="Group 34"/>
          <p:cNvGrpSpPr/>
          <p:nvPr/>
        </p:nvGrpSpPr>
        <p:grpSpPr>
          <a:xfrm>
            <a:off x="1155966" y="3953868"/>
            <a:ext cx="5223184" cy="2286875"/>
            <a:chOff x="1385454" y="1221342"/>
            <a:chExt cx="6225961" cy="2795964"/>
          </a:xfrm>
        </p:grpSpPr>
        <p:pic>
          <p:nvPicPr>
            <p:cNvPr id="36" name="Picture 35">
              <a:extLst>
                <a:ext uri="{FF2B5EF4-FFF2-40B4-BE49-F238E27FC236}">
                  <a16:creationId xmlns:a16="http://schemas.microsoft.com/office/drawing/2014/main" id="{FF5BEC3F-3F7D-8CEF-CA6E-4033D0937D7C}"/>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r="19150"/>
            <a:stretch/>
          </p:blipFill>
          <p:spPr>
            <a:xfrm>
              <a:off x="1385454" y="1221342"/>
              <a:ext cx="3070636" cy="2685291"/>
            </a:xfrm>
            <a:prstGeom prst="rect">
              <a:avLst/>
            </a:prstGeom>
          </p:spPr>
        </p:pic>
        <p:pic>
          <p:nvPicPr>
            <p:cNvPr id="37" name="Picture 36">
              <a:extLst>
                <a:ext uri="{FF2B5EF4-FFF2-40B4-BE49-F238E27FC236}">
                  <a16:creationId xmlns:a16="http://schemas.microsoft.com/office/drawing/2014/main" id="{C980E7AD-124B-C006-3614-1E6B7B1994D6}"/>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r="15409"/>
            <a:stretch/>
          </p:blipFill>
          <p:spPr>
            <a:xfrm>
              <a:off x="4456091" y="1272351"/>
              <a:ext cx="3155324" cy="2744955"/>
            </a:xfrm>
            <a:prstGeom prst="rect">
              <a:avLst/>
            </a:prstGeom>
          </p:spPr>
        </p:pic>
      </p:grpSp>
      <p:sp>
        <p:nvSpPr>
          <p:cNvPr id="38" name="TextBox 37">
            <a:extLst>
              <a:ext uri="{FF2B5EF4-FFF2-40B4-BE49-F238E27FC236}">
                <a16:creationId xmlns:a16="http://schemas.microsoft.com/office/drawing/2014/main" id="{D986E2E9-E128-A037-B53F-224B5654ACF4}"/>
              </a:ext>
            </a:extLst>
          </p:cNvPr>
          <p:cNvSpPr txBox="1"/>
          <p:nvPr/>
        </p:nvSpPr>
        <p:spPr>
          <a:xfrm>
            <a:off x="1086826" y="6286182"/>
            <a:ext cx="5266018" cy="369332"/>
          </a:xfrm>
          <a:prstGeom prst="rect">
            <a:avLst/>
          </a:prstGeom>
          <a:solidFill>
            <a:prstClr val="white"/>
          </a:solidFill>
          <a:ln>
            <a:noFill/>
          </a:ln>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algn="ctr">
              <a:spcAft>
                <a:spcPts val="1000"/>
              </a:spcAft>
              <a:defRPr sz="1400" i="1">
                <a:solidFill>
                  <a:srgbClr val="1F497D"/>
                </a:solidFill>
                <a:effectLst/>
                <a:latin typeface="Times New Roman" panose="02020603050405020304" pitchFamily="18" charset="0"/>
                <a:ea typeface="Calibri" panose="020F0502020204030204" pitchFamily="34" charset="0"/>
                <a:cs typeface="SimSun" panose="02010600030101010101" pitchFamily="2" charset="-122"/>
              </a:defRPr>
            </a:lvl1pPr>
          </a:lstStyle>
          <a:p>
            <a:r>
              <a:rPr lang="en-US" sz="1200" dirty="0"/>
              <a:t>Figures 10 AND 11: Normalized Difference Water Index (NDWI) Bamako and Sikasso from 1990 to 2022</a:t>
            </a:r>
          </a:p>
        </p:txBody>
      </p:sp>
      <p:sp>
        <p:nvSpPr>
          <p:cNvPr id="39" name="TextBox 38">
            <a:extLst>
              <a:ext uri="{FF2B5EF4-FFF2-40B4-BE49-F238E27FC236}">
                <a16:creationId xmlns:a16="http://schemas.microsoft.com/office/drawing/2014/main" id="{C1847CB7-E6E0-2388-11EB-D525044E89FF}"/>
              </a:ext>
            </a:extLst>
          </p:cNvPr>
          <p:cNvSpPr txBox="1"/>
          <p:nvPr/>
        </p:nvSpPr>
        <p:spPr>
          <a:xfrm>
            <a:off x="1128973" y="3808510"/>
            <a:ext cx="5206123" cy="195328"/>
          </a:xfrm>
          <a:prstGeom prst="rect">
            <a:avLst/>
          </a:prstGeom>
          <a:noFill/>
          <a:ln>
            <a:noFill/>
          </a:ln>
        </p:spPr>
        <p:txBody>
          <a:bodyPr vert="horz" wrap="square" lIns="18750" tIns="9375" rIns="18750" bIns="9375" anchorCtr="0" compatLnSpc="0">
            <a:spAutoFit/>
          </a:bodyPr>
          <a:lstStyle>
            <a:defPPr>
              <a:defRPr lang="en-US"/>
            </a:defPPr>
            <a:lvl1pPr marR="0" lvl="0" indent="0" algn="ctr" hangingPunct="0">
              <a:lnSpc>
                <a:spcPct val="100000"/>
              </a:lnSpc>
              <a:spcBef>
                <a:spcPts val="0"/>
              </a:spcBef>
              <a:spcAft>
                <a:spcPts val="0"/>
              </a:spcAft>
              <a:buNone/>
              <a:tabLst/>
              <a:defRPr sz="3600" b="1" i="0" u="none" strike="noStrike">
                <a:ln>
                  <a:noFill/>
                </a:ln>
                <a:effectLst>
                  <a:outerShdw blurRad="38100" dist="38100" dir="2700000" algn="tl">
                    <a:srgbClr val="000000">
                      <a:alpha val="43137"/>
                    </a:srgbClr>
                  </a:outerShdw>
                </a:effectLst>
                <a:latin typeface="Arial" pitchFamily="18"/>
                <a:ea typeface="Microsoft YaHei" pitchFamily="2"/>
                <a:cs typeface="Lucida Sans" pitchFamily="2"/>
              </a:defRPr>
            </a:lvl1pPr>
          </a:lstStyle>
          <a:p>
            <a:r>
              <a:rPr lang="en-GB" sz="1200" dirty="0">
                <a:latin typeface="Perpetua" panose="02020502060401020303" pitchFamily="18" charset="0"/>
              </a:rPr>
              <a:t>Normalized Difference Water Index (NDWI) Bamako and Sikasso</a:t>
            </a:r>
          </a:p>
        </p:txBody>
      </p:sp>
    </p:spTree>
    <p:extLst>
      <p:ext uri="{BB962C8B-B14F-4D97-AF65-F5344CB8AC3E}">
        <p14:creationId xmlns:p14="http://schemas.microsoft.com/office/powerpoint/2010/main" val="874863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3E85C30-9F01-157D-7490-75920FBC6377}"/>
              </a:ext>
            </a:extLst>
          </p:cNvPr>
          <p:cNvSpPr>
            <a:spLocks noGrp="1"/>
          </p:cNvSpPr>
          <p:nvPr>
            <p:ph type="dt" sz="half" idx="10"/>
          </p:nvPr>
        </p:nvSpPr>
        <p:spPr/>
        <p:txBody>
          <a:bodyPr/>
          <a:lstStyle/>
          <a:p>
            <a:fld id="{AD3C9975-5829-43CA-AB7A-CF6B82DBE54B}" type="datetime1">
              <a:rPr lang="en-US" smtClean="0"/>
              <a:t>10/1/2024</a:t>
            </a:fld>
            <a:endParaRPr lang="en-US"/>
          </a:p>
        </p:txBody>
      </p:sp>
      <p:sp>
        <p:nvSpPr>
          <p:cNvPr id="6" name="Slide Number Placeholder 5">
            <a:extLst>
              <a:ext uri="{FF2B5EF4-FFF2-40B4-BE49-F238E27FC236}">
                <a16:creationId xmlns:a16="http://schemas.microsoft.com/office/drawing/2014/main" id="{DEE3A292-2F0C-4CE5-2555-567FA9DEBDAF}"/>
              </a:ext>
            </a:extLst>
          </p:cNvPr>
          <p:cNvSpPr>
            <a:spLocks noGrp="1"/>
          </p:cNvSpPr>
          <p:nvPr>
            <p:ph type="sldNum" sz="quarter" idx="12"/>
          </p:nvPr>
        </p:nvSpPr>
        <p:spPr/>
        <p:txBody>
          <a:bodyPr/>
          <a:lstStyle/>
          <a:p>
            <a:fld id="{3E024793-0E71-48C3-8471-0C8AF9CBC2C2}" type="slidenum">
              <a:rPr lang="en-US" smtClean="0"/>
              <a:t>12</a:t>
            </a:fld>
            <a:endParaRPr lang="en-US"/>
          </a:p>
        </p:txBody>
      </p:sp>
      <p:sp>
        <p:nvSpPr>
          <p:cNvPr id="9" name="Rectangle 8">
            <a:extLst>
              <a:ext uri="{FF2B5EF4-FFF2-40B4-BE49-F238E27FC236}">
                <a16:creationId xmlns:a16="http://schemas.microsoft.com/office/drawing/2014/main" id="{859397F8-CE5A-C3D8-1522-79F9D9072491}"/>
              </a:ext>
            </a:extLst>
          </p:cNvPr>
          <p:cNvSpPr/>
          <p:nvPr/>
        </p:nvSpPr>
        <p:spPr>
          <a:xfrm>
            <a:off x="0" y="2384451"/>
            <a:ext cx="800219" cy="2089097"/>
          </a:xfrm>
          <a:prstGeom prst="rect">
            <a:avLst/>
          </a:prstGeom>
          <a:noFill/>
        </p:spPr>
        <p:txBody>
          <a:bodyPr vert="vert270" wrap="none" lIns="91440" tIns="45720" rIns="91440" bIns="45720">
            <a:spAutoFit/>
          </a:bodyPr>
          <a:lstStyle/>
          <a:p>
            <a:pPr algn="ctr"/>
            <a:r>
              <a:rPr lang="fr-FR" sz="4000" b="1" spc="50" dirty="0">
                <a:ln w="11430"/>
                <a:solidFill>
                  <a:schemeClr val="bg1"/>
                </a:solidFill>
                <a:effectLst>
                  <a:outerShdw blurRad="76200" dist="50800" dir="5400000" algn="tl" rotWithShape="0">
                    <a:srgbClr val="000000">
                      <a:alpha val="65000"/>
                    </a:srgbClr>
                  </a:outerShdw>
                </a:effectLst>
                <a:latin typeface="Perpetua" panose="02020502060401020303" pitchFamily="18" charset="0"/>
                <a:ea typeface="+mj-ea"/>
                <a:cs typeface="+mj-cs"/>
              </a:rPr>
              <a:t>RESULTS</a:t>
            </a:r>
            <a:endParaRPr lang="en-US" sz="4000" b="1" spc="50" dirty="0">
              <a:ln w="11430"/>
              <a:solidFill>
                <a:schemeClr val="bg1"/>
              </a:solidFill>
              <a:effectLst>
                <a:outerShdw blurRad="76200" dist="50800" dir="5400000" algn="tl" rotWithShape="0">
                  <a:srgbClr val="000000">
                    <a:alpha val="65000"/>
                  </a:srgbClr>
                </a:outerShdw>
              </a:effectLst>
              <a:latin typeface="Perpetua" panose="02020502060401020303" pitchFamily="18" charset="0"/>
              <a:ea typeface="+mj-ea"/>
              <a:cs typeface="+mj-cs"/>
            </a:endParaRPr>
          </a:p>
        </p:txBody>
      </p:sp>
      <p:sp>
        <p:nvSpPr>
          <p:cNvPr id="2" name="Footer Placeholder 1">
            <a:extLst>
              <a:ext uri="{FF2B5EF4-FFF2-40B4-BE49-F238E27FC236}">
                <a16:creationId xmlns:a16="http://schemas.microsoft.com/office/drawing/2014/main" id="{8B387279-7AFB-6F23-75A6-A3FB00B52CF4}"/>
              </a:ext>
            </a:extLst>
          </p:cNvPr>
          <p:cNvSpPr>
            <a:spLocks noGrp="1"/>
          </p:cNvSpPr>
          <p:nvPr>
            <p:ph type="ftr" sz="quarter" idx="11"/>
          </p:nvPr>
        </p:nvSpPr>
        <p:spPr/>
        <p:txBody>
          <a:bodyPr/>
          <a:lstStyle/>
          <a:p>
            <a:r>
              <a:rPr lang="fr-FR" dirty="0"/>
              <a:t>FOMBA Mohamed, </a:t>
            </a:r>
            <a:r>
              <a:rPr lang="fr-FR" dirty="0" err="1"/>
              <a:t>PhD</a:t>
            </a:r>
            <a:r>
              <a:rPr lang="fr-FR" dirty="0"/>
              <a:t>/SPS/FT/2019/11125; PGS4513003</a:t>
            </a:r>
            <a:endParaRPr lang="en-US" dirty="0"/>
          </a:p>
        </p:txBody>
      </p:sp>
      <p:sp>
        <p:nvSpPr>
          <p:cNvPr id="15" name="Rectangle 14">
            <a:extLst>
              <a:ext uri="{FF2B5EF4-FFF2-40B4-BE49-F238E27FC236}">
                <a16:creationId xmlns:a16="http://schemas.microsoft.com/office/drawing/2014/main" id="{9EB3738D-398A-C09F-79A7-4C6571D195C9}"/>
              </a:ext>
            </a:extLst>
          </p:cNvPr>
          <p:cNvSpPr/>
          <p:nvPr/>
        </p:nvSpPr>
        <p:spPr>
          <a:xfrm>
            <a:off x="19403" y="16649"/>
            <a:ext cx="800219" cy="932307"/>
          </a:xfrm>
          <a:prstGeom prst="rect">
            <a:avLst/>
          </a:prstGeom>
          <a:noFill/>
        </p:spPr>
        <p:txBody>
          <a:bodyPr vert="vert270" wrap="none" lIns="91440" tIns="45720" rIns="91440" bIns="45720">
            <a:spAutoFit/>
          </a:bodyPr>
          <a:lstStyle/>
          <a:p>
            <a:pPr algn="ctr"/>
            <a:r>
              <a:rPr lang="en-US" sz="4000" b="1" cap="none" spc="0" dirty="0">
                <a:ln w="9525">
                  <a:solidFill>
                    <a:schemeClr val="bg1"/>
                  </a:solidFill>
                  <a:prstDash val="solid"/>
                </a:ln>
                <a:solidFill>
                  <a:schemeClr val="bg1"/>
                </a:solidFill>
                <a:latin typeface="Perpetua" panose="02020502060401020303" pitchFamily="18" charset="0"/>
              </a:rPr>
              <a:t>OS1</a:t>
            </a:r>
          </a:p>
        </p:txBody>
      </p:sp>
      <p:pic>
        <p:nvPicPr>
          <p:cNvPr id="2050" name="Picture 2">
            <a:extLst>
              <a:ext uri="{FF2B5EF4-FFF2-40B4-BE49-F238E27FC236}">
                <a16:creationId xmlns:a16="http://schemas.microsoft.com/office/drawing/2014/main" id="{E70396FE-B826-740E-45E8-CD75575C6B8C}"/>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62079"/>
          <a:stretch/>
        </p:blipFill>
        <p:spPr bwMode="auto">
          <a:xfrm>
            <a:off x="9580414" y="6356350"/>
            <a:ext cx="422988" cy="39143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7ECF93D4-61A1-37EF-2CE7-F49675351884}"/>
              </a:ext>
            </a:extLst>
          </p:cNvPr>
          <p:cNvPicPr>
            <a:picLocks noChangeAspect="1"/>
          </p:cNvPicPr>
          <p:nvPr/>
        </p:nvPicPr>
        <p:blipFill rotWithShape="1">
          <a:blip r:embed="rId3"/>
          <a:srcRect l="8998"/>
          <a:stretch/>
        </p:blipFill>
        <p:spPr>
          <a:xfrm>
            <a:off x="2092035" y="1009862"/>
            <a:ext cx="9427219" cy="4109525"/>
          </a:xfrm>
          <a:prstGeom prst="rect">
            <a:avLst/>
          </a:prstGeom>
        </p:spPr>
      </p:pic>
      <p:sp>
        <p:nvSpPr>
          <p:cNvPr id="3" name="Rectangle 2">
            <a:extLst>
              <a:ext uri="{FF2B5EF4-FFF2-40B4-BE49-F238E27FC236}">
                <a16:creationId xmlns:a16="http://schemas.microsoft.com/office/drawing/2014/main" id="{9098C65E-CAE8-4512-C1C5-29AA54F3E501}"/>
              </a:ext>
            </a:extLst>
          </p:cNvPr>
          <p:cNvSpPr/>
          <p:nvPr/>
        </p:nvSpPr>
        <p:spPr>
          <a:xfrm>
            <a:off x="2382982" y="131787"/>
            <a:ext cx="7218218" cy="830997"/>
          </a:xfrm>
          <a:prstGeom prst="rect">
            <a:avLst/>
          </a:prstGeom>
          <a:noFill/>
        </p:spPr>
        <p:txBody>
          <a:bodyPr wrap="square" lIns="91440" tIns="45720" rIns="91440" bIns="45720">
            <a:spAutoFit/>
          </a:bodyPr>
          <a:lstStyle/>
          <a:p>
            <a:pPr algn="ctr"/>
            <a:r>
              <a:rPr lang="en-US" sz="2400" b="1" cap="none" spc="0" dirty="0">
                <a:ln w="0"/>
                <a:solidFill>
                  <a:srgbClr val="00B050"/>
                </a:solidFill>
                <a:effectLst>
                  <a:outerShdw blurRad="38100" dist="19050" dir="2700000" algn="tl" rotWithShape="0">
                    <a:schemeClr val="dk1">
                      <a:alpha val="40000"/>
                    </a:schemeClr>
                  </a:outerShdw>
                </a:effectLst>
                <a:latin typeface="Perpetua" panose="02020502060401020303" pitchFamily="18" charset="0"/>
              </a:rPr>
              <a:t>Objective 1: Evaluate the spatial changes and the characteristics of the different types of UGS</a:t>
            </a:r>
            <a:endParaRPr lang="en-US" sz="2400" b="1" cap="none" spc="0" dirty="0">
              <a:ln w="0"/>
              <a:solidFill>
                <a:srgbClr val="00B050"/>
              </a:solidFill>
              <a:effectLst>
                <a:outerShdw blurRad="38100" dist="19050" dir="2700000" algn="tl" rotWithShape="0">
                  <a:schemeClr val="dk1">
                    <a:alpha val="40000"/>
                  </a:schemeClr>
                </a:outerShdw>
              </a:effectLst>
            </a:endParaRPr>
          </a:p>
        </p:txBody>
      </p:sp>
      <p:sp>
        <p:nvSpPr>
          <p:cNvPr id="5" name="TextBox 4">
            <a:extLst>
              <a:ext uri="{FF2B5EF4-FFF2-40B4-BE49-F238E27FC236}">
                <a16:creationId xmlns:a16="http://schemas.microsoft.com/office/drawing/2014/main" id="{C0D1BCC6-7911-C985-C6BB-983BC35ED92E}"/>
              </a:ext>
            </a:extLst>
          </p:cNvPr>
          <p:cNvSpPr txBox="1"/>
          <p:nvPr/>
        </p:nvSpPr>
        <p:spPr>
          <a:xfrm>
            <a:off x="1115289" y="5446296"/>
            <a:ext cx="10855036" cy="461665"/>
          </a:xfrm>
          <a:prstGeom prst="rect">
            <a:avLst/>
          </a:prstGeom>
          <a:noFill/>
        </p:spPr>
        <p:txBody>
          <a:bodyPr wrap="square">
            <a:spAutoFit/>
          </a:bodyPr>
          <a:lstStyle/>
          <a:p>
            <a:r>
              <a:rPr lang="en-US" sz="2400" dirty="0">
                <a:latin typeface="Perpetua" panose="02020502060401020303" pitchFamily="18" charset="0"/>
              </a:rPr>
              <a:t>The types of UGS mentioned by the most of respondents are street trees.</a:t>
            </a:r>
          </a:p>
        </p:txBody>
      </p:sp>
      <p:sp>
        <p:nvSpPr>
          <p:cNvPr id="12" name="Content Placeholder 4">
            <a:extLst>
              <a:ext uri="{FF2B5EF4-FFF2-40B4-BE49-F238E27FC236}">
                <a16:creationId xmlns:a16="http://schemas.microsoft.com/office/drawing/2014/main" id="{56EA67FB-2402-84B6-D2F4-A78E4DFA178E}"/>
              </a:ext>
            </a:extLst>
          </p:cNvPr>
          <p:cNvSpPr>
            <a:spLocks noGrp="1"/>
          </p:cNvSpPr>
          <p:nvPr>
            <p:ph idx="1"/>
          </p:nvPr>
        </p:nvSpPr>
        <p:spPr>
          <a:xfrm>
            <a:off x="2209800" y="1022663"/>
            <a:ext cx="6283037" cy="378126"/>
          </a:xfrm>
        </p:spPr>
        <p:txBody>
          <a:bodyPr>
            <a:noAutofit/>
          </a:bodyPr>
          <a:lstStyle/>
          <a:p>
            <a:pPr marL="0" indent="0" algn="ctr">
              <a:spcBef>
                <a:spcPts val="0"/>
              </a:spcBef>
              <a:buNone/>
            </a:pPr>
            <a:r>
              <a:rPr lang="en-US" sz="2000" b="1" i="1" dirty="0">
                <a:solidFill>
                  <a:srgbClr val="105016"/>
                </a:solidFill>
                <a:effectLst>
                  <a:outerShdw blurRad="38100" dist="38100" dir="2700000" algn="tl">
                    <a:srgbClr val="000000">
                      <a:alpha val="43137"/>
                    </a:srgbClr>
                  </a:outerShdw>
                </a:effectLst>
                <a:latin typeface="Perpetua" panose="02020502060401020303" pitchFamily="18" charset="0"/>
                <a:ea typeface="Times New Roman" panose="02020603050405020304" pitchFamily="18" charset="0"/>
                <a:cs typeface="Times New Roman" panose="02020603050405020304" pitchFamily="18" charset="0"/>
              </a:rPr>
              <a:t>Type of Green Spaces</a:t>
            </a:r>
          </a:p>
        </p:txBody>
      </p:sp>
      <p:sp>
        <p:nvSpPr>
          <p:cNvPr id="13" name="TextBox 12">
            <a:extLst>
              <a:ext uri="{FF2B5EF4-FFF2-40B4-BE49-F238E27FC236}">
                <a16:creationId xmlns:a16="http://schemas.microsoft.com/office/drawing/2014/main" id="{78784215-31FE-DA00-86C2-5C3571109D49}"/>
              </a:ext>
            </a:extLst>
          </p:cNvPr>
          <p:cNvSpPr txBox="1"/>
          <p:nvPr/>
        </p:nvSpPr>
        <p:spPr>
          <a:xfrm>
            <a:off x="1566361" y="4982479"/>
            <a:ext cx="9952893" cy="215444"/>
          </a:xfrm>
          <a:prstGeom prst="rect">
            <a:avLst/>
          </a:prstGeom>
          <a:solidFill>
            <a:prstClr val="white"/>
          </a:solidFill>
          <a:ln>
            <a:noFill/>
          </a:ln>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algn="ctr">
              <a:spcAft>
                <a:spcPts val="1000"/>
              </a:spcAft>
              <a:defRPr sz="1400" i="1">
                <a:solidFill>
                  <a:srgbClr val="1F497D"/>
                </a:solidFill>
                <a:effectLst/>
                <a:latin typeface="Times New Roman" panose="02020603050405020304" pitchFamily="18" charset="0"/>
                <a:ea typeface="Calibri" panose="020F0502020204030204" pitchFamily="34" charset="0"/>
                <a:cs typeface="SimSun" panose="02010600030101010101" pitchFamily="2" charset="-122"/>
              </a:defRPr>
            </a:lvl1pPr>
          </a:lstStyle>
          <a:p>
            <a:r>
              <a:rPr lang="en-US" dirty="0"/>
              <a:t>Figure 12:Respondents' knowledge of the types of green spaces in Bamako and Sikasso </a:t>
            </a:r>
          </a:p>
        </p:txBody>
      </p:sp>
      <p:sp>
        <p:nvSpPr>
          <p:cNvPr id="7" name="TextBox 6">
            <a:extLst>
              <a:ext uri="{FF2B5EF4-FFF2-40B4-BE49-F238E27FC236}">
                <a16:creationId xmlns:a16="http://schemas.microsoft.com/office/drawing/2014/main" id="{C7A490FD-93C9-8764-1CCF-2CEFD2BF21C6}"/>
              </a:ext>
            </a:extLst>
          </p:cNvPr>
          <p:cNvSpPr txBox="1"/>
          <p:nvPr/>
        </p:nvSpPr>
        <p:spPr>
          <a:xfrm>
            <a:off x="1630370" y="2059714"/>
            <a:ext cx="461665" cy="2031325"/>
          </a:xfrm>
          <a:prstGeom prst="rect">
            <a:avLst/>
          </a:prstGeom>
          <a:noFill/>
        </p:spPr>
        <p:txBody>
          <a:bodyPr vert="vert270" wrap="square" rtlCol="0">
            <a:spAutoFit/>
          </a:bodyPr>
          <a:lstStyle/>
          <a:p>
            <a:pPr algn="ctr"/>
            <a:r>
              <a:rPr lang="en-GB" dirty="0">
                <a:latin typeface="Times New Roman" panose="02020603050405020304" pitchFamily="18" charset="0"/>
                <a:cs typeface="Times New Roman" panose="02020603050405020304" pitchFamily="18" charset="0"/>
              </a:rPr>
              <a:t>Percentage %</a:t>
            </a:r>
            <a:endParaRPr lang="en-US" dirty="0">
              <a:latin typeface="Times New Roman" panose="02020603050405020304" pitchFamily="18" charset="0"/>
              <a:cs typeface="Times New Roman" panose="02020603050405020304" pitchFamily="18" charset="0"/>
            </a:endParaRPr>
          </a:p>
        </p:txBody>
      </p:sp>
      <p:sp>
        <p:nvSpPr>
          <p:cNvPr id="10" name="Freeform 9"/>
          <p:cNvSpPr/>
          <p:nvPr/>
        </p:nvSpPr>
        <p:spPr>
          <a:xfrm>
            <a:off x="2092035" y="1211726"/>
            <a:ext cx="767075" cy="604052"/>
          </a:xfrm>
          <a:custGeom>
            <a:avLst/>
            <a:gdLst>
              <a:gd name="connsiteX0" fmla="*/ 413590 w 919812"/>
              <a:gd name="connsiteY0" fmla="*/ 115909 h 721216"/>
              <a:gd name="connsiteX1" fmla="*/ 349195 w 919812"/>
              <a:gd name="connsiteY1" fmla="*/ 90152 h 721216"/>
              <a:gd name="connsiteX2" fmla="*/ 156012 w 919812"/>
              <a:gd name="connsiteY2" fmla="*/ 103031 h 721216"/>
              <a:gd name="connsiteX3" fmla="*/ 117376 w 919812"/>
              <a:gd name="connsiteY3" fmla="*/ 128788 h 721216"/>
              <a:gd name="connsiteX4" fmla="*/ 52981 w 919812"/>
              <a:gd name="connsiteY4" fmla="*/ 206062 h 721216"/>
              <a:gd name="connsiteX5" fmla="*/ 14345 w 919812"/>
              <a:gd name="connsiteY5" fmla="*/ 244698 h 721216"/>
              <a:gd name="connsiteX6" fmla="*/ 14345 w 919812"/>
              <a:gd name="connsiteY6" fmla="*/ 437881 h 721216"/>
              <a:gd name="connsiteX7" fmla="*/ 27223 w 919812"/>
              <a:gd name="connsiteY7" fmla="*/ 489397 h 721216"/>
              <a:gd name="connsiteX8" fmla="*/ 65860 w 919812"/>
              <a:gd name="connsiteY8" fmla="*/ 528033 h 721216"/>
              <a:gd name="connsiteX9" fmla="*/ 91618 w 919812"/>
              <a:gd name="connsiteY9" fmla="*/ 566670 h 721216"/>
              <a:gd name="connsiteX10" fmla="*/ 143133 w 919812"/>
              <a:gd name="connsiteY10" fmla="*/ 579549 h 721216"/>
              <a:gd name="connsiteX11" fmla="*/ 181770 w 919812"/>
              <a:gd name="connsiteY11" fmla="*/ 605307 h 721216"/>
              <a:gd name="connsiteX12" fmla="*/ 271922 w 919812"/>
              <a:gd name="connsiteY12" fmla="*/ 669701 h 721216"/>
              <a:gd name="connsiteX13" fmla="*/ 452226 w 919812"/>
              <a:gd name="connsiteY13" fmla="*/ 721216 h 721216"/>
              <a:gd name="connsiteX14" fmla="*/ 671167 w 919812"/>
              <a:gd name="connsiteY14" fmla="*/ 695459 h 721216"/>
              <a:gd name="connsiteX15" fmla="*/ 722683 w 919812"/>
              <a:gd name="connsiteY15" fmla="*/ 669701 h 721216"/>
              <a:gd name="connsiteX16" fmla="*/ 787077 w 919812"/>
              <a:gd name="connsiteY16" fmla="*/ 605307 h 721216"/>
              <a:gd name="connsiteX17" fmla="*/ 812835 w 919812"/>
              <a:gd name="connsiteY17" fmla="*/ 553791 h 721216"/>
              <a:gd name="connsiteX18" fmla="*/ 851471 w 919812"/>
              <a:gd name="connsiteY18" fmla="*/ 515155 h 721216"/>
              <a:gd name="connsiteX19" fmla="*/ 902987 w 919812"/>
              <a:gd name="connsiteY19" fmla="*/ 437881 h 721216"/>
              <a:gd name="connsiteX20" fmla="*/ 902987 w 919812"/>
              <a:gd name="connsiteY20" fmla="*/ 231819 h 721216"/>
              <a:gd name="connsiteX21" fmla="*/ 825714 w 919812"/>
              <a:gd name="connsiteY21" fmla="*/ 167425 h 721216"/>
              <a:gd name="connsiteX22" fmla="*/ 812835 w 919812"/>
              <a:gd name="connsiteY22" fmla="*/ 128788 h 721216"/>
              <a:gd name="connsiteX23" fmla="*/ 658288 w 919812"/>
              <a:gd name="connsiteY23" fmla="*/ 51515 h 721216"/>
              <a:gd name="connsiteX24" fmla="*/ 529500 w 919812"/>
              <a:gd name="connsiteY24" fmla="*/ 0 h 721216"/>
              <a:gd name="connsiteX25" fmla="*/ 310559 w 919812"/>
              <a:gd name="connsiteY25" fmla="*/ 12878 h 721216"/>
              <a:gd name="connsiteX26" fmla="*/ 259043 w 919812"/>
              <a:gd name="connsiteY26" fmla="*/ 90152 h 721216"/>
              <a:gd name="connsiteX27" fmla="*/ 233285 w 919812"/>
              <a:gd name="connsiteY27" fmla="*/ 128788 h 721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919812" h="721216">
                <a:moveTo>
                  <a:pt x="413590" y="115909"/>
                </a:moveTo>
                <a:cubicBezTo>
                  <a:pt x="392125" y="107323"/>
                  <a:pt x="372285" y="91306"/>
                  <a:pt x="349195" y="90152"/>
                </a:cubicBezTo>
                <a:cubicBezTo>
                  <a:pt x="284738" y="86929"/>
                  <a:pt x="219671" y="92421"/>
                  <a:pt x="156012" y="103031"/>
                </a:cubicBezTo>
                <a:cubicBezTo>
                  <a:pt x="140744" y="105576"/>
                  <a:pt x="129267" y="118879"/>
                  <a:pt x="117376" y="128788"/>
                </a:cubicBezTo>
                <a:cubicBezTo>
                  <a:pt x="55807" y="180096"/>
                  <a:pt x="99029" y="150804"/>
                  <a:pt x="52981" y="206062"/>
                </a:cubicBezTo>
                <a:cubicBezTo>
                  <a:pt x="41321" y="220054"/>
                  <a:pt x="27224" y="231819"/>
                  <a:pt x="14345" y="244698"/>
                </a:cubicBezTo>
                <a:cubicBezTo>
                  <a:pt x="-5085" y="341850"/>
                  <a:pt x="-4476" y="306131"/>
                  <a:pt x="14345" y="437881"/>
                </a:cubicBezTo>
                <a:cubicBezTo>
                  <a:pt x="16848" y="455404"/>
                  <a:pt x="18441" y="474029"/>
                  <a:pt x="27223" y="489397"/>
                </a:cubicBezTo>
                <a:cubicBezTo>
                  <a:pt x="36259" y="505211"/>
                  <a:pt x="54200" y="514041"/>
                  <a:pt x="65860" y="528033"/>
                </a:cubicBezTo>
                <a:cubicBezTo>
                  <a:pt x="75769" y="539924"/>
                  <a:pt x="78739" y="558084"/>
                  <a:pt x="91618" y="566670"/>
                </a:cubicBezTo>
                <a:cubicBezTo>
                  <a:pt x="106345" y="576488"/>
                  <a:pt x="125961" y="575256"/>
                  <a:pt x="143133" y="579549"/>
                </a:cubicBezTo>
                <a:cubicBezTo>
                  <a:pt x="156012" y="588135"/>
                  <a:pt x="169879" y="595398"/>
                  <a:pt x="181770" y="605307"/>
                </a:cubicBezTo>
                <a:cubicBezTo>
                  <a:pt x="229942" y="645450"/>
                  <a:pt x="208376" y="648519"/>
                  <a:pt x="271922" y="669701"/>
                </a:cubicBezTo>
                <a:cubicBezTo>
                  <a:pt x="331221" y="689467"/>
                  <a:pt x="452226" y="721216"/>
                  <a:pt x="452226" y="721216"/>
                </a:cubicBezTo>
                <a:cubicBezTo>
                  <a:pt x="496978" y="717774"/>
                  <a:pt x="609723" y="718501"/>
                  <a:pt x="671167" y="695459"/>
                </a:cubicBezTo>
                <a:cubicBezTo>
                  <a:pt x="689143" y="688718"/>
                  <a:pt x="707528" y="681488"/>
                  <a:pt x="722683" y="669701"/>
                </a:cubicBezTo>
                <a:cubicBezTo>
                  <a:pt x="746644" y="651064"/>
                  <a:pt x="768440" y="629268"/>
                  <a:pt x="787077" y="605307"/>
                </a:cubicBezTo>
                <a:cubicBezTo>
                  <a:pt x="798864" y="590152"/>
                  <a:pt x="801676" y="569414"/>
                  <a:pt x="812835" y="553791"/>
                </a:cubicBezTo>
                <a:cubicBezTo>
                  <a:pt x="823421" y="538970"/>
                  <a:pt x="840289" y="529532"/>
                  <a:pt x="851471" y="515155"/>
                </a:cubicBezTo>
                <a:cubicBezTo>
                  <a:pt x="870477" y="490719"/>
                  <a:pt x="902987" y="437881"/>
                  <a:pt x="902987" y="437881"/>
                </a:cubicBezTo>
                <a:cubicBezTo>
                  <a:pt x="919112" y="357256"/>
                  <a:pt x="930960" y="329725"/>
                  <a:pt x="902987" y="231819"/>
                </a:cubicBezTo>
                <a:cubicBezTo>
                  <a:pt x="897154" y="211405"/>
                  <a:pt x="842325" y="178499"/>
                  <a:pt x="825714" y="167425"/>
                </a:cubicBezTo>
                <a:cubicBezTo>
                  <a:pt x="821421" y="154546"/>
                  <a:pt x="822434" y="138387"/>
                  <a:pt x="812835" y="128788"/>
                </a:cubicBezTo>
                <a:cubicBezTo>
                  <a:pt x="739017" y="54970"/>
                  <a:pt x="742085" y="93414"/>
                  <a:pt x="658288" y="51515"/>
                </a:cubicBezTo>
                <a:cubicBezTo>
                  <a:pt x="582489" y="13615"/>
                  <a:pt x="624986" y="31828"/>
                  <a:pt x="529500" y="0"/>
                </a:cubicBezTo>
                <a:lnTo>
                  <a:pt x="310559" y="12878"/>
                </a:lnTo>
                <a:cubicBezTo>
                  <a:pt x="281190" y="22668"/>
                  <a:pt x="276215" y="64394"/>
                  <a:pt x="259043" y="90152"/>
                </a:cubicBezTo>
                <a:lnTo>
                  <a:pt x="233285" y="128788"/>
                </a:lnTo>
              </a:path>
            </a:pathLst>
          </a:cu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Freeform 15"/>
          <p:cNvSpPr/>
          <p:nvPr/>
        </p:nvSpPr>
        <p:spPr>
          <a:xfrm>
            <a:off x="5209294" y="1727698"/>
            <a:ext cx="714988" cy="603378"/>
          </a:xfrm>
          <a:custGeom>
            <a:avLst/>
            <a:gdLst>
              <a:gd name="connsiteX0" fmla="*/ 413590 w 919812"/>
              <a:gd name="connsiteY0" fmla="*/ 115909 h 721216"/>
              <a:gd name="connsiteX1" fmla="*/ 349195 w 919812"/>
              <a:gd name="connsiteY1" fmla="*/ 90152 h 721216"/>
              <a:gd name="connsiteX2" fmla="*/ 156012 w 919812"/>
              <a:gd name="connsiteY2" fmla="*/ 103031 h 721216"/>
              <a:gd name="connsiteX3" fmla="*/ 117376 w 919812"/>
              <a:gd name="connsiteY3" fmla="*/ 128788 h 721216"/>
              <a:gd name="connsiteX4" fmla="*/ 52981 w 919812"/>
              <a:gd name="connsiteY4" fmla="*/ 206062 h 721216"/>
              <a:gd name="connsiteX5" fmla="*/ 14345 w 919812"/>
              <a:gd name="connsiteY5" fmla="*/ 244698 h 721216"/>
              <a:gd name="connsiteX6" fmla="*/ 14345 w 919812"/>
              <a:gd name="connsiteY6" fmla="*/ 437881 h 721216"/>
              <a:gd name="connsiteX7" fmla="*/ 27223 w 919812"/>
              <a:gd name="connsiteY7" fmla="*/ 489397 h 721216"/>
              <a:gd name="connsiteX8" fmla="*/ 65860 w 919812"/>
              <a:gd name="connsiteY8" fmla="*/ 528033 h 721216"/>
              <a:gd name="connsiteX9" fmla="*/ 91618 w 919812"/>
              <a:gd name="connsiteY9" fmla="*/ 566670 h 721216"/>
              <a:gd name="connsiteX10" fmla="*/ 143133 w 919812"/>
              <a:gd name="connsiteY10" fmla="*/ 579549 h 721216"/>
              <a:gd name="connsiteX11" fmla="*/ 181770 w 919812"/>
              <a:gd name="connsiteY11" fmla="*/ 605307 h 721216"/>
              <a:gd name="connsiteX12" fmla="*/ 271922 w 919812"/>
              <a:gd name="connsiteY12" fmla="*/ 669701 h 721216"/>
              <a:gd name="connsiteX13" fmla="*/ 452226 w 919812"/>
              <a:gd name="connsiteY13" fmla="*/ 721216 h 721216"/>
              <a:gd name="connsiteX14" fmla="*/ 671167 w 919812"/>
              <a:gd name="connsiteY14" fmla="*/ 695459 h 721216"/>
              <a:gd name="connsiteX15" fmla="*/ 722683 w 919812"/>
              <a:gd name="connsiteY15" fmla="*/ 669701 h 721216"/>
              <a:gd name="connsiteX16" fmla="*/ 787077 w 919812"/>
              <a:gd name="connsiteY16" fmla="*/ 605307 h 721216"/>
              <a:gd name="connsiteX17" fmla="*/ 812835 w 919812"/>
              <a:gd name="connsiteY17" fmla="*/ 553791 h 721216"/>
              <a:gd name="connsiteX18" fmla="*/ 851471 w 919812"/>
              <a:gd name="connsiteY18" fmla="*/ 515155 h 721216"/>
              <a:gd name="connsiteX19" fmla="*/ 902987 w 919812"/>
              <a:gd name="connsiteY19" fmla="*/ 437881 h 721216"/>
              <a:gd name="connsiteX20" fmla="*/ 902987 w 919812"/>
              <a:gd name="connsiteY20" fmla="*/ 231819 h 721216"/>
              <a:gd name="connsiteX21" fmla="*/ 825714 w 919812"/>
              <a:gd name="connsiteY21" fmla="*/ 167425 h 721216"/>
              <a:gd name="connsiteX22" fmla="*/ 812835 w 919812"/>
              <a:gd name="connsiteY22" fmla="*/ 128788 h 721216"/>
              <a:gd name="connsiteX23" fmla="*/ 658288 w 919812"/>
              <a:gd name="connsiteY23" fmla="*/ 51515 h 721216"/>
              <a:gd name="connsiteX24" fmla="*/ 529500 w 919812"/>
              <a:gd name="connsiteY24" fmla="*/ 0 h 721216"/>
              <a:gd name="connsiteX25" fmla="*/ 310559 w 919812"/>
              <a:gd name="connsiteY25" fmla="*/ 12878 h 721216"/>
              <a:gd name="connsiteX26" fmla="*/ 259043 w 919812"/>
              <a:gd name="connsiteY26" fmla="*/ 90152 h 721216"/>
              <a:gd name="connsiteX27" fmla="*/ 233285 w 919812"/>
              <a:gd name="connsiteY27" fmla="*/ 128788 h 721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919812" h="721216">
                <a:moveTo>
                  <a:pt x="413590" y="115909"/>
                </a:moveTo>
                <a:cubicBezTo>
                  <a:pt x="392125" y="107323"/>
                  <a:pt x="372285" y="91306"/>
                  <a:pt x="349195" y="90152"/>
                </a:cubicBezTo>
                <a:cubicBezTo>
                  <a:pt x="284738" y="86929"/>
                  <a:pt x="219671" y="92421"/>
                  <a:pt x="156012" y="103031"/>
                </a:cubicBezTo>
                <a:cubicBezTo>
                  <a:pt x="140744" y="105576"/>
                  <a:pt x="129267" y="118879"/>
                  <a:pt x="117376" y="128788"/>
                </a:cubicBezTo>
                <a:cubicBezTo>
                  <a:pt x="55807" y="180096"/>
                  <a:pt x="99029" y="150804"/>
                  <a:pt x="52981" y="206062"/>
                </a:cubicBezTo>
                <a:cubicBezTo>
                  <a:pt x="41321" y="220054"/>
                  <a:pt x="27224" y="231819"/>
                  <a:pt x="14345" y="244698"/>
                </a:cubicBezTo>
                <a:cubicBezTo>
                  <a:pt x="-5085" y="341850"/>
                  <a:pt x="-4476" y="306131"/>
                  <a:pt x="14345" y="437881"/>
                </a:cubicBezTo>
                <a:cubicBezTo>
                  <a:pt x="16848" y="455404"/>
                  <a:pt x="18441" y="474029"/>
                  <a:pt x="27223" y="489397"/>
                </a:cubicBezTo>
                <a:cubicBezTo>
                  <a:pt x="36259" y="505211"/>
                  <a:pt x="54200" y="514041"/>
                  <a:pt x="65860" y="528033"/>
                </a:cubicBezTo>
                <a:cubicBezTo>
                  <a:pt x="75769" y="539924"/>
                  <a:pt x="78739" y="558084"/>
                  <a:pt x="91618" y="566670"/>
                </a:cubicBezTo>
                <a:cubicBezTo>
                  <a:pt x="106345" y="576488"/>
                  <a:pt x="125961" y="575256"/>
                  <a:pt x="143133" y="579549"/>
                </a:cubicBezTo>
                <a:cubicBezTo>
                  <a:pt x="156012" y="588135"/>
                  <a:pt x="169879" y="595398"/>
                  <a:pt x="181770" y="605307"/>
                </a:cubicBezTo>
                <a:cubicBezTo>
                  <a:pt x="229942" y="645450"/>
                  <a:pt x="208376" y="648519"/>
                  <a:pt x="271922" y="669701"/>
                </a:cubicBezTo>
                <a:cubicBezTo>
                  <a:pt x="331221" y="689467"/>
                  <a:pt x="452226" y="721216"/>
                  <a:pt x="452226" y="721216"/>
                </a:cubicBezTo>
                <a:cubicBezTo>
                  <a:pt x="496978" y="717774"/>
                  <a:pt x="609723" y="718501"/>
                  <a:pt x="671167" y="695459"/>
                </a:cubicBezTo>
                <a:cubicBezTo>
                  <a:pt x="689143" y="688718"/>
                  <a:pt x="707528" y="681488"/>
                  <a:pt x="722683" y="669701"/>
                </a:cubicBezTo>
                <a:cubicBezTo>
                  <a:pt x="746644" y="651064"/>
                  <a:pt x="768440" y="629268"/>
                  <a:pt x="787077" y="605307"/>
                </a:cubicBezTo>
                <a:cubicBezTo>
                  <a:pt x="798864" y="590152"/>
                  <a:pt x="801676" y="569414"/>
                  <a:pt x="812835" y="553791"/>
                </a:cubicBezTo>
                <a:cubicBezTo>
                  <a:pt x="823421" y="538970"/>
                  <a:pt x="840289" y="529532"/>
                  <a:pt x="851471" y="515155"/>
                </a:cubicBezTo>
                <a:cubicBezTo>
                  <a:pt x="870477" y="490719"/>
                  <a:pt x="902987" y="437881"/>
                  <a:pt x="902987" y="437881"/>
                </a:cubicBezTo>
                <a:cubicBezTo>
                  <a:pt x="919112" y="357256"/>
                  <a:pt x="930960" y="329725"/>
                  <a:pt x="902987" y="231819"/>
                </a:cubicBezTo>
                <a:cubicBezTo>
                  <a:pt x="897154" y="211405"/>
                  <a:pt x="842325" y="178499"/>
                  <a:pt x="825714" y="167425"/>
                </a:cubicBezTo>
                <a:cubicBezTo>
                  <a:pt x="821421" y="154546"/>
                  <a:pt x="822434" y="138387"/>
                  <a:pt x="812835" y="128788"/>
                </a:cubicBezTo>
                <a:cubicBezTo>
                  <a:pt x="739017" y="54970"/>
                  <a:pt x="742085" y="93414"/>
                  <a:pt x="658288" y="51515"/>
                </a:cubicBezTo>
                <a:cubicBezTo>
                  <a:pt x="582489" y="13615"/>
                  <a:pt x="624986" y="31828"/>
                  <a:pt x="529500" y="0"/>
                </a:cubicBezTo>
                <a:lnTo>
                  <a:pt x="310559" y="12878"/>
                </a:lnTo>
                <a:cubicBezTo>
                  <a:pt x="281190" y="22668"/>
                  <a:pt x="276215" y="64394"/>
                  <a:pt x="259043" y="90152"/>
                </a:cubicBezTo>
                <a:lnTo>
                  <a:pt x="233285" y="128788"/>
                </a:lnTo>
              </a:path>
            </a:pathLst>
          </a:cu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Freeform 16"/>
          <p:cNvSpPr/>
          <p:nvPr/>
        </p:nvSpPr>
        <p:spPr>
          <a:xfrm>
            <a:off x="10389639" y="2059714"/>
            <a:ext cx="621798" cy="64395"/>
          </a:xfrm>
          <a:custGeom>
            <a:avLst/>
            <a:gdLst>
              <a:gd name="connsiteX0" fmla="*/ 413590 w 919812"/>
              <a:gd name="connsiteY0" fmla="*/ 115909 h 721216"/>
              <a:gd name="connsiteX1" fmla="*/ 349195 w 919812"/>
              <a:gd name="connsiteY1" fmla="*/ 90152 h 721216"/>
              <a:gd name="connsiteX2" fmla="*/ 156012 w 919812"/>
              <a:gd name="connsiteY2" fmla="*/ 103031 h 721216"/>
              <a:gd name="connsiteX3" fmla="*/ 117376 w 919812"/>
              <a:gd name="connsiteY3" fmla="*/ 128788 h 721216"/>
              <a:gd name="connsiteX4" fmla="*/ 52981 w 919812"/>
              <a:gd name="connsiteY4" fmla="*/ 206062 h 721216"/>
              <a:gd name="connsiteX5" fmla="*/ 14345 w 919812"/>
              <a:gd name="connsiteY5" fmla="*/ 244698 h 721216"/>
              <a:gd name="connsiteX6" fmla="*/ 14345 w 919812"/>
              <a:gd name="connsiteY6" fmla="*/ 437881 h 721216"/>
              <a:gd name="connsiteX7" fmla="*/ 27223 w 919812"/>
              <a:gd name="connsiteY7" fmla="*/ 489397 h 721216"/>
              <a:gd name="connsiteX8" fmla="*/ 65860 w 919812"/>
              <a:gd name="connsiteY8" fmla="*/ 528033 h 721216"/>
              <a:gd name="connsiteX9" fmla="*/ 91618 w 919812"/>
              <a:gd name="connsiteY9" fmla="*/ 566670 h 721216"/>
              <a:gd name="connsiteX10" fmla="*/ 143133 w 919812"/>
              <a:gd name="connsiteY10" fmla="*/ 579549 h 721216"/>
              <a:gd name="connsiteX11" fmla="*/ 181770 w 919812"/>
              <a:gd name="connsiteY11" fmla="*/ 605307 h 721216"/>
              <a:gd name="connsiteX12" fmla="*/ 271922 w 919812"/>
              <a:gd name="connsiteY12" fmla="*/ 669701 h 721216"/>
              <a:gd name="connsiteX13" fmla="*/ 452226 w 919812"/>
              <a:gd name="connsiteY13" fmla="*/ 721216 h 721216"/>
              <a:gd name="connsiteX14" fmla="*/ 671167 w 919812"/>
              <a:gd name="connsiteY14" fmla="*/ 695459 h 721216"/>
              <a:gd name="connsiteX15" fmla="*/ 722683 w 919812"/>
              <a:gd name="connsiteY15" fmla="*/ 669701 h 721216"/>
              <a:gd name="connsiteX16" fmla="*/ 787077 w 919812"/>
              <a:gd name="connsiteY16" fmla="*/ 605307 h 721216"/>
              <a:gd name="connsiteX17" fmla="*/ 812835 w 919812"/>
              <a:gd name="connsiteY17" fmla="*/ 553791 h 721216"/>
              <a:gd name="connsiteX18" fmla="*/ 851471 w 919812"/>
              <a:gd name="connsiteY18" fmla="*/ 515155 h 721216"/>
              <a:gd name="connsiteX19" fmla="*/ 902987 w 919812"/>
              <a:gd name="connsiteY19" fmla="*/ 437881 h 721216"/>
              <a:gd name="connsiteX20" fmla="*/ 902987 w 919812"/>
              <a:gd name="connsiteY20" fmla="*/ 231819 h 721216"/>
              <a:gd name="connsiteX21" fmla="*/ 825714 w 919812"/>
              <a:gd name="connsiteY21" fmla="*/ 167425 h 721216"/>
              <a:gd name="connsiteX22" fmla="*/ 812835 w 919812"/>
              <a:gd name="connsiteY22" fmla="*/ 128788 h 721216"/>
              <a:gd name="connsiteX23" fmla="*/ 658288 w 919812"/>
              <a:gd name="connsiteY23" fmla="*/ 51515 h 721216"/>
              <a:gd name="connsiteX24" fmla="*/ 529500 w 919812"/>
              <a:gd name="connsiteY24" fmla="*/ 0 h 721216"/>
              <a:gd name="connsiteX25" fmla="*/ 310559 w 919812"/>
              <a:gd name="connsiteY25" fmla="*/ 12878 h 721216"/>
              <a:gd name="connsiteX26" fmla="*/ 259043 w 919812"/>
              <a:gd name="connsiteY26" fmla="*/ 90152 h 721216"/>
              <a:gd name="connsiteX27" fmla="*/ 233285 w 919812"/>
              <a:gd name="connsiteY27" fmla="*/ 128788 h 721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919812" h="721216">
                <a:moveTo>
                  <a:pt x="413590" y="115909"/>
                </a:moveTo>
                <a:cubicBezTo>
                  <a:pt x="392125" y="107323"/>
                  <a:pt x="372285" y="91306"/>
                  <a:pt x="349195" y="90152"/>
                </a:cubicBezTo>
                <a:cubicBezTo>
                  <a:pt x="284738" y="86929"/>
                  <a:pt x="219671" y="92421"/>
                  <a:pt x="156012" y="103031"/>
                </a:cubicBezTo>
                <a:cubicBezTo>
                  <a:pt x="140744" y="105576"/>
                  <a:pt x="129267" y="118879"/>
                  <a:pt x="117376" y="128788"/>
                </a:cubicBezTo>
                <a:cubicBezTo>
                  <a:pt x="55807" y="180096"/>
                  <a:pt x="99029" y="150804"/>
                  <a:pt x="52981" y="206062"/>
                </a:cubicBezTo>
                <a:cubicBezTo>
                  <a:pt x="41321" y="220054"/>
                  <a:pt x="27224" y="231819"/>
                  <a:pt x="14345" y="244698"/>
                </a:cubicBezTo>
                <a:cubicBezTo>
                  <a:pt x="-5085" y="341850"/>
                  <a:pt x="-4476" y="306131"/>
                  <a:pt x="14345" y="437881"/>
                </a:cubicBezTo>
                <a:cubicBezTo>
                  <a:pt x="16848" y="455404"/>
                  <a:pt x="18441" y="474029"/>
                  <a:pt x="27223" y="489397"/>
                </a:cubicBezTo>
                <a:cubicBezTo>
                  <a:pt x="36259" y="505211"/>
                  <a:pt x="54200" y="514041"/>
                  <a:pt x="65860" y="528033"/>
                </a:cubicBezTo>
                <a:cubicBezTo>
                  <a:pt x="75769" y="539924"/>
                  <a:pt x="78739" y="558084"/>
                  <a:pt x="91618" y="566670"/>
                </a:cubicBezTo>
                <a:cubicBezTo>
                  <a:pt x="106345" y="576488"/>
                  <a:pt x="125961" y="575256"/>
                  <a:pt x="143133" y="579549"/>
                </a:cubicBezTo>
                <a:cubicBezTo>
                  <a:pt x="156012" y="588135"/>
                  <a:pt x="169879" y="595398"/>
                  <a:pt x="181770" y="605307"/>
                </a:cubicBezTo>
                <a:cubicBezTo>
                  <a:pt x="229942" y="645450"/>
                  <a:pt x="208376" y="648519"/>
                  <a:pt x="271922" y="669701"/>
                </a:cubicBezTo>
                <a:cubicBezTo>
                  <a:pt x="331221" y="689467"/>
                  <a:pt x="452226" y="721216"/>
                  <a:pt x="452226" y="721216"/>
                </a:cubicBezTo>
                <a:cubicBezTo>
                  <a:pt x="496978" y="717774"/>
                  <a:pt x="609723" y="718501"/>
                  <a:pt x="671167" y="695459"/>
                </a:cubicBezTo>
                <a:cubicBezTo>
                  <a:pt x="689143" y="688718"/>
                  <a:pt x="707528" y="681488"/>
                  <a:pt x="722683" y="669701"/>
                </a:cubicBezTo>
                <a:cubicBezTo>
                  <a:pt x="746644" y="651064"/>
                  <a:pt x="768440" y="629268"/>
                  <a:pt x="787077" y="605307"/>
                </a:cubicBezTo>
                <a:cubicBezTo>
                  <a:pt x="798864" y="590152"/>
                  <a:pt x="801676" y="569414"/>
                  <a:pt x="812835" y="553791"/>
                </a:cubicBezTo>
                <a:cubicBezTo>
                  <a:pt x="823421" y="538970"/>
                  <a:pt x="840289" y="529532"/>
                  <a:pt x="851471" y="515155"/>
                </a:cubicBezTo>
                <a:cubicBezTo>
                  <a:pt x="870477" y="490719"/>
                  <a:pt x="902987" y="437881"/>
                  <a:pt x="902987" y="437881"/>
                </a:cubicBezTo>
                <a:cubicBezTo>
                  <a:pt x="919112" y="357256"/>
                  <a:pt x="930960" y="329725"/>
                  <a:pt x="902987" y="231819"/>
                </a:cubicBezTo>
                <a:cubicBezTo>
                  <a:pt x="897154" y="211405"/>
                  <a:pt x="842325" y="178499"/>
                  <a:pt x="825714" y="167425"/>
                </a:cubicBezTo>
                <a:cubicBezTo>
                  <a:pt x="821421" y="154546"/>
                  <a:pt x="822434" y="138387"/>
                  <a:pt x="812835" y="128788"/>
                </a:cubicBezTo>
                <a:cubicBezTo>
                  <a:pt x="739017" y="54970"/>
                  <a:pt x="742085" y="93414"/>
                  <a:pt x="658288" y="51515"/>
                </a:cubicBezTo>
                <a:cubicBezTo>
                  <a:pt x="582489" y="13615"/>
                  <a:pt x="624986" y="31828"/>
                  <a:pt x="529500" y="0"/>
                </a:cubicBezTo>
                <a:lnTo>
                  <a:pt x="310559" y="12878"/>
                </a:lnTo>
                <a:cubicBezTo>
                  <a:pt x="281190" y="22668"/>
                  <a:pt x="276215" y="64394"/>
                  <a:pt x="259043" y="90152"/>
                </a:cubicBezTo>
                <a:lnTo>
                  <a:pt x="233285" y="128788"/>
                </a:lnTo>
              </a:path>
            </a:pathLst>
          </a:cu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2" descr="37 Years of Microsoft Excel Design History - 71 Images - Version Museum">
            <a:extLst>
              <a:ext uri="{FF2B5EF4-FFF2-40B4-BE49-F238E27FC236}">
                <a16:creationId xmlns:a16="http://schemas.microsoft.com/office/drawing/2014/main" id="{1B647545-56CA-D801-683E-AF783EB8E10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4087" t="19661" r="13719" b="13238"/>
          <a:stretch/>
        </p:blipFill>
        <p:spPr bwMode="auto">
          <a:xfrm>
            <a:off x="8963696" y="6328768"/>
            <a:ext cx="526566" cy="4140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72699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2156920D-D2C4-D07A-8782-8330625505B2}"/>
              </a:ext>
            </a:extLst>
          </p:cNvPr>
          <p:cNvSpPr>
            <a:spLocks noGrp="1"/>
          </p:cNvSpPr>
          <p:nvPr>
            <p:ph type="dt" sz="half" idx="10"/>
          </p:nvPr>
        </p:nvSpPr>
        <p:spPr/>
        <p:txBody>
          <a:bodyPr/>
          <a:lstStyle/>
          <a:p>
            <a:fld id="{DD4516DF-95FE-4FB4-8BFF-EE710E653FF8}" type="datetime1">
              <a:rPr lang="en-US" smtClean="0"/>
              <a:t>10/1/2024</a:t>
            </a:fld>
            <a:endParaRPr lang="en-US" dirty="0"/>
          </a:p>
        </p:txBody>
      </p:sp>
      <p:sp>
        <p:nvSpPr>
          <p:cNvPr id="5" name="Footer Placeholder 4">
            <a:extLst>
              <a:ext uri="{FF2B5EF4-FFF2-40B4-BE49-F238E27FC236}">
                <a16:creationId xmlns:a16="http://schemas.microsoft.com/office/drawing/2014/main" id="{E92447DE-4DB0-FD86-B2B0-1805FBC1A309}"/>
              </a:ext>
            </a:extLst>
          </p:cNvPr>
          <p:cNvSpPr>
            <a:spLocks noGrp="1"/>
          </p:cNvSpPr>
          <p:nvPr>
            <p:ph type="ftr" sz="quarter" idx="11"/>
          </p:nvPr>
        </p:nvSpPr>
        <p:spPr/>
        <p:txBody>
          <a:bodyPr/>
          <a:lstStyle/>
          <a:p>
            <a:r>
              <a:rPr lang="en-US"/>
              <a:t>FOMBA Mohamed, PhD/SPS/FT/2019/11125; PGS4513003</a:t>
            </a:r>
          </a:p>
        </p:txBody>
      </p:sp>
      <p:sp>
        <p:nvSpPr>
          <p:cNvPr id="6" name="Slide Number Placeholder 5">
            <a:extLst>
              <a:ext uri="{FF2B5EF4-FFF2-40B4-BE49-F238E27FC236}">
                <a16:creationId xmlns:a16="http://schemas.microsoft.com/office/drawing/2014/main" id="{337F2DAF-15A9-376C-DA79-FC8E2732E133}"/>
              </a:ext>
            </a:extLst>
          </p:cNvPr>
          <p:cNvSpPr>
            <a:spLocks noGrp="1"/>
          </p:cNvSpPr>
          <p:nvPr>
            <p:ph type="sldNum" sz="quarter" idx="12"/>
          </p:nvPr>
        </p:nvSpPr>
        <p:spPr/>
        <p:txBody>
          <a:bodyPr/>
          <a:lstStyle/>
          <a:p>
            <a:fld id="{C01E168F-91DF-435C-AC77-1F0369919946}" type="slidenum">
              <a:rPr lang="en-US" smtClean="0"/>
              <a:t>13</a:t>
            </a:fld>
            <a:endParaRPr lang="en-US"/>
          </a:p>
        </p:txBody>
      </p:sp>
      <p:grpSp>
        <p:nvGrpSpPr>
          <p:cNvPr id="7" name="Group 6">
            <a:extLst>
              <a:ext uri="{FF2B5EF4-FFF2-40B4-BE49-F238E27FC236}">
                <a16:creationId xmlns:a16="http://schemas.microsoft.com/office/drawing/2014/main" id="{C831B901-5408-4629-5C63-46E483EBB7C3}"/>
              </a:ext>
            </a:extLst>
          </p:cNvPr>
          <p:cNvGrpSpPr/>
          <p:nvPr/>
        </p:nvGrpSpPr>
        <p:grpSpPr>
          <a:xfrm>
            <a:off x="1039035" y="1429516"/>
            <a:ext cx="5417128" cy="1995049"/>
            <a:chOff x="838200" y="1573562"/>
            <a:chExt cx="11103234" cy="4160992"/>
          </a:xfrm>
        </p:grpSpPr>
        <p:pic>
          <p:nvPicPr>
            <p:cNvPr id="12" name="Picture 11">
              <a:extLst>
                <a:ext uri="{FF2B5EF4-FFF2-40B4-BE49-F238E27FC236}">
                  <a16:creationId xmlns:a16="http://schemas.microsoft.com/office/drawing/2014/main" id="{87970D1F-8FB4-6546-CCE2-21A7A4F1F1B6}"/>
                </a:ext>
              </a:extLst>
            </p:cNvPr>
            <p:cNvPicPr>
              <a:picLocks noChangeAspect="1"/>
            </p:cNvPicPr>
            <p:nvPr/>
          </p:nvPicPr>
          <p:blipFill>
            <a:blip r:embed="rId2"/>
            <a:stretch>
              <a:fillRect/>
            </a:stretch>
          </p:blipFill>
          <p:spPr>
            <a:xfrm>
              <a:off x="6234548" y="1573562"/>
              <a:ext cx="5706886" cy="4076347"/>
            </a:xfrm>
            <a:prstGeom prst="rect">
              <a:avLst/>
            </a:prstGeom>
          </p:spPr>
        </p:pic>
        <p:pic>
          <p:nvPicPr>
            <p:cNvPr id="14" name="Picture 13">
              <a:extLst>
                <a:ext uri="{FF2B5EF4-FFF2-40B4-BE49-F238E27FC236}">
                  <a16:creationId xmlns:a16="http://schemas.microsoft.com/office/drawing/2014/main" id="{C2C2AAEC-8DD8-F081-83A1-C0CBDE61FC78}"/>
                </a:ext>
              </a:extLst>
            </p:cNvPr>
            <p:cNvPicPr>
              <a:picLocks noChangeAspect="1"/>
            </p:cNvPicPr>
            <p:nvPr/>
          </p:nvPicPr>
          <p:blipFill>
            <a:blip r:embed="rId3"/>
            <a:stretch>
              <a:fillRect/>
            </a:stretch>
          </p:blipFill>
          <p:spPr>
            <a:xfrm>
              <a:off x="838200" y="1645822"/>
              <a:ext cx="5706886" cy="4088732"/>
            </a:xfrm>
            <a:prstGeom prst="rect">
              <a:avLst/>
            </a:prstGeom>
          </p:spPr>
        </p:pic>
      </p:grpSp>
      <p:sp>
        <p:nvSpPr>
          <p:cNvPr id="9" name="TextBox 8">
            <a:extLst>
              <a:ext uri="{FF2B5EF4-FFF2-40B4-BE49-F238E27FC236}">
                <a16:creationId xmlns:a16="http://schemas.microsoft.com/office/drawing/2014/main" id="{11F15805-0683-9BA1-470E-32F4A2CD8439}"/>
              </a:ext>
            </a:extLst>
          </p:cNvPr>
          <p:cNvSpPr txBox="1"/>
          <p:nvPr/>
        </p:nvSpPr>
        <p:spPr>
          <a:xfrm>
            <a:off x="1063869" y="1138118"/>
            <a:ext cx="5417128" cy="376023"/>
          </a:xfrm>
          <a:prstGeom prst="rect">
            <a:avLst/>
          </a:prstGeom>
        </p:spPr>
        <p:txBody>
          <a:bodyPr vert="horz" lIns="91440" tIns="45720" rIns="91440" bIns="45720" rtlCol="0">
            <a:noAutofit/>
          </a:bodyPr>
          <a:lstStyle>
            <a:defPPr>
              <a:defRPr lang="en-US"/>
            </a:defPPr>
            <a:lvl1pPr indent="0" algn="ctr">
              <a:spcBef>
                <a:spcPts val="0"/>
              </a:spcBef>
              <a:buFont typeface="Arial" pitchFamily="34" charset="0"/>
              <a:buNone/>
              <a:defRPr sz="1400" b="1" i="1">
                <a:solidFill>
                  <a:srgbClr val="105016"/>
                </a:solidFill>
                <a:effectLst>
                  <a:outerShdw blurRad="38100" dist="38100" dir="2700000" algn="tl">
                    <a:srgbClr val="000000">
                      <a:alpha val="43137"/>
                    </a:srgbClr>
                  </a:outerShdw>
                </a:effectLst>
                <a:latin typeface="Perpetua" panose="02020502060401020303" pitchFamily="18" charset="0"/>
                <a:ea typeface="Times New Roman" panose="02020603050405020304" pitchFamily="18" charset="0"/>
                <a:cs typeface="Times New Roman" panose="02020603050405020304" pitchFamily="18" charset="0"/>
              </a:defRPr>
            </a:lvl1pPr>
            <a:lvl2pPr marL="742950" indent="-285750">
              <a:spcBef>
                <a:spcPct val="20000"/>
              </a:spcBef>
              <a:buFont typeface="Arial" pitchFamily="34" charset="0"/>
              <a:buChar char="–"/>
              <a:defRPr sz="2800"/>
            </a:lvl2pPr>
            <a:lvl3pPr marL="1143000" indent="-228600">
              <a:spcBef>
                <a:spcPct val="20000"/>
              </a:spcBef>
              <a:buFont typeface="Arial" pitchFamily="34" charset="0"/>
              <a:buChar char="•"/>
              <a:defRPr sz="2400"/>
            </a:lvl3pPr>
            <a:lvl4pPr marL="1600200" indent="-228600">
              <a:spcBef>
                <a:spcPct val="20000"/>
              </a:spcBef>
              <a:buFont typeface="Arial" pitchFamily="34" charset="0"/>
              <a:buChar char="–"/>
              <a:defRPr sz="2000"/>
            </a:lvl4pPr>
            <a:lvl5pPr marL="2057400" indent="-228600">
              <a:spcBef>
                <a:spcPct val="20000"/>
              </a:spcBef>
              <a:buFont typeface="Arial" pitchFamily="34" charset="0"/>
              <a:buChar char="»"/>
              <a:defRPr sz="2000"/>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r>
              <a:rPr lang="en-GB" sz="1200" dirty="0"/>
              <a:t>CORRELATION BETWEEN LULC  AND CLIMATE IN BAMAKO AND SIKASSO</a:t>
            </a:r>
            <a:endParaRPr lang="en-US" sz="1200" dirty="0"/>
          </a:p>
        </p:txBody>
      </p:sp>
      <p:sp>
        <p:nvSpPr>
          <p:cNvPr id="10" name="TextBox 9">
            <a:extLst>
              <a:ext uri="{FF2B5EF4-FFF2-40B4-BE49-F238E27FC236}">
                <a16:creationId xmlns:a16="http://schemas.microsoft.com/office/drawing/2014/main" id="{99EAB4A9-F909-B11F-FC82-01E18EAD8ED4}"/>
              </a:ext>
            </a:extLst>
          </p:cNvPr>
          <p:cNvSpPr txBox="1"/>
          <p:nvPr/>
        </p:nvSpPr>
        <p:spPr>
          <a:xfrm>
            <a:off x="1058999" y="3504283"/>
            <a:ext cx="5702691" cy="184666"/>
          </a:xfrm>
          <a:prstGeom prst="rect">
            <a:avLst/>
          </a:prstGeom>
          <a:solidFill>
            <a:prstClr val="white"/>
          </a:solidFill>
          <a:ln>
            <a:noFill/>
          </a:ln>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algn="ctr">
              <a:spcAft>
                <a:spcPts val="1000"/>
              </a:spcAft>
              <a:defRPr sz="1400" i="1">
                <a:solidFill>
                  <a:srgbClr val="1F497D"/>
                </a:solidFill>
                <a:effectLst/>
                <a:latin typeface="Times New Roman" panose="02020603050405020304" pitchFamily="18" charset="0"/>
                <a:ea typeface="Calibri" panose="020F0502020204030204" pitchFamily="34" charset="0"/>
                <a:cs typeface="SimSun" panose="02010600030101010101" pitchFamily="2" charset="-122"/>
              </a:defRPr>
            </a:lvl1pPr>
          </a:lstStyle>
          <a:p>
            <a:r>
              <a:rPr lang="en-US" sz="1200" dirty="0">
                <a:latin typeface="Perpetua" panose="02020502060401020303" pitchFamily="18" charset="0"/>
              </a:rPr>
              <a:t>Figures 17 and 18:Correlations between Land Use Land Cover (LULC) and Climate Variability from 1990 to 2022</a:t>
            </a:r>
          </a:p>
        </p:txBody>
      </p:sp>
      <p:sp>
        <p:nvSpPr>
          <p:cNvPr id="13" name="Freeform: Shape 12">
            <a:extLst>
              <a:ext uri="{FF2B5EF4-FFF2-40B4-BE49-F238E27FC236}">
                <a16:creationId xmlns:a16="http://schemas.microsoft.com/office/drawing/2014/main" id="{37D54859-97D9-AA4C-801A-38455AC2E85B}"/>
              </a:ext>
            </a:extLst>
          </p:cNvPr>
          <p:cNvSpPr/>
          <p:nvPr/>
        </p:nvSpPr>
        <p:spPr>
          <a:xfrm>
            <a:off x="1442311" y="1505557"/>
            <a:ext cx="503263" cy="429059"/>
          </a:xfrm>
          <a:custGeom>
            <a:avLst/>
            <a:gdLst>
              <a:gd name="connsiteX0" fmla="*/ 966280 w 966280"/>
              <a:gd name="connsiteY0" fmla="*/ 83127 h 822263"/>
              <a:gd name="connsiteX1" fmla="*/ 897007 w 966280"/>
              <a:gd name="connsiteY1" fmla="*/ 69273 h 822263"/>
              <a:gd name="connsiteX2" fmla="*/ 661480 w 966280"/>
              <a:gd name="connsiteY2" fmla="*/ 13855 h 822263"/>
              <a:gd name="connsiteX3" fmla="*/ 467516 w 966280"/>
              <a:gd name="connsiteY3" fmla="*/ 0 h 822263"/>
              <a:gd name="connsiteX4" fmla="*/ 51880 w 966280"/>
              <a:gd name="connsiteY4" fmla="*/ 651164 h 822263"/>
              <a:gd name="connsiteX5" fmla="*/ 79589 w 966280"/>
              <a:gd name="connsiteY5" fmla="*/ 692727 h 822263"/>
              <a:gd name="connsiteX6" fmla="*/ 148862 w 966280"/>
              <a:gd name="connsiteY6" fmla="*/ 734291 h 822263"/>
              <a:gd name="connsiteX7" fmla="*/ 384389 w 966280"/>
              <a:gd name="connsiteY7" fmla="*/ 762000 h 822263"/>
              <a:gd name="connsiteX8" fmla="*/ 647625 w 966280"/>
              <a:gd name="connsiteY8" fmla="*/ 803564 h 822263"/>
              <a:gd name="connsiteX9" fmla="*/ 938571 w 966280"/>
              <a:gd name="connsiteY9" fmla="*/ 789709 h 822263"/>
              <a:gd name="connsiteX10" fmla="*/ 924716 w 966280"/>
              <a:gd name="connsiteY10" fmla="*/ 540327 h 822263"/>
              <a:gd name="connsiteX11" fmla="*/ 910862 w 966280"/>
              <a:gd name="connsiteY11" fmla="*/ 443345 h 822263"/>
              <a:gd name="connsiteX12" fmla="*/ 910862 w 966280"/>
              <a:gd name="connsiteY12" fmla="*/ 69273 h 822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66280" h="822263">
                <a:moveTo>
                  <a:pt x="966280" y="83127"/>
                </a:moveTo>
                <a:cubicBezTo>
                  <a:pt x="943189" y="78509"/>
                  <a:pt x="919852" y="74984"/>
                  <a:pt x="897007" y="69273"/>
                </a:cubicBezTo>
                <a:cubicBezTo>
                  <a:pt x="742248" y="30584"/>
                  <a:pt x="1098213" y="76245"/>
                  <a:pt x="661480" y="13855"/>
                </a:cubicBezTo>
                <a:cubicBezTo>
                  <a:pt x="597312" y="4688"/>
                  <a:pt x="532171" y="4618"/>
                  <a:pt x="467516" y="0"/>
                </a:cubicBezTo>
                <a:cubicBezTo>
                  <a:pt x="-148182" y="39722"/>
                  <a:pt x="4074" y="-113732"/>
                  <a:pt x="51880" y="651164"/>
                </a:cubicBezTo>
                <a:cubicBezTo>
                  <a:pt x="52919" y="667782"/>
                  <a:pt x="66947" y="681891"/>
                  <a:pt x="79589" y="692727"/>
                </a:cubicBezTo>
                <a:cubicBezTo>
                  <a:pt x="100035" y="710252"/>
                  <a:pt x="123555" y="725088"/>
                  <a:pt x="148862" y="734291"/>
                </a:cubicBezTo>
                <a:cubicBezTo>
                  <a:pt x="186470" y="747967"/>
                  <a:pt x="378035" y="761153"/>
                  <a:pt x="384389" y="762000"/>
                </a:cubicBezTo>
                <a:cubicBezTo>
                  <a:pt x="472442" y="773741"/>
                  <a:pt x="647625" y="803564"/>
                  <a:pt x="647625" y="803564"/>
                </a:cubicBezTo>
                <a:cubicBezTo>
                  <a:pt x="744607" y="798946"/>
                  <a:pt x="868179" y="856581"/>
                  <a:pt x="938571" y="789709"/>
                </a:cubicBezTo>
                <a:cubicBezTo>
                  <a:pt x="998931" y="732367"/>
                  <a:pt x="931355" y="623317"/>
                  <a:pt x="924716" y="540327"/>
                </a:cubicBezTo>
                <a:cubicBezTo>
                  <a:pt x="922112" y="507775"/>
                  <a:pt x="911822" y="475986"/>
                  <a:pt x="910862" y="443345"/>
                </a:cubicBezTo>
                <a:cubicBezTo>
                  <a:pt x="907196" y="318708"/>
                  <a:pt x="910862" y="193964"/>
                  <a:pt x="910862" y="69273"/>
                </a:cubicBezTo>
              </a:path>
            </a:pathLst>
          </a:custGeom>
          <a:noFill/>
          <a:ln w="57150">
            <a:solidFill>
              <a:srgbClr val="FA8A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0"/>
              <a:solidFill>
                <a:schemeClr val="tx1"/>
              </a:solidFill>
              <a:effectLst>
                <a:outerShdw blurRad="38100" dist="19050" dir="2700000" algn="tl" rotWithShape="0">
                  <a:schemeClr val="dk1">
                    <a:alpha val="40000"/>
                  </a:schemeClr>
                </a:outerShdw>
              </a:effectLst>
            </a:endParaRPr>
          </a:p>
        </p:txBody>
      </p:sp>
      <p:sp>
        <p:nvSpPr>
          <p:cNvPr id="15" name="Freeform: Shape 14">
            <a:extLst>
              <a:ext uri="{FF2B5EF4-FFF2-40B4-BE49-F238E27FC236}">
                <a16:creationId xmlns:a16="http://schemas.microsoft.com/office/drawing/2014/main" id="{CE0CD7F0-253E-7C5D-9489-48ADF0E12337}"/>
              </a:ext>
            </a:extLst>
          </p:cNvPr>
          <p:cNvSpPr/>
          <p:nvPr/>
        </p:nvSpPr>
        <p:spPr>
          <a:xfrm>
            <a:off x="2225501" y="2018759"/>
            <a:ext cx="1157256" cy="1126194"/>
          </a:xfrm>
          <a:custGeom>
            <a:avLst/>
            <a:gdLst>
              <a:gd name="connsiteX0" fmla="*/ 966280 w 966280"/>
              <a:gd name="connsiteY0" fmla="*/ 83127 h 822263"/>
              <a:gd name="connsiteX1" fmla="*/ 897007 w 966280"/>
              <a:gd name="connsiteY1" fmla="*/ 69273 h 822263"/>
              <a:gd name="connsiteX2" fmla="*/ 661480 w 966280"/>
              <a:gd name="connsiteY2" fmla="*/ 13855 h 822263"/>
              <a:gd name="connsiteX3" fmla="*/ 467516 w 966280"/>
              <a:gd name="connsiteY3" fmla="*/ 0 h 822263"/>
              <a:gd name="connsiteX4" fmla="*/ 51880 w 966280"/>
              <a:gd name="connsiteY4" fmla="*/ 651164 h 822263"/>
              <a:gd name="connsiteX5" fmla="*/ 79589 w 966280"/>
              <a:gd name="connsiteY5" fmla="*/ 692727 h 822263"/>
              <a:gd name="connsiteX6" fmla="*/ 148862 w 966280"/>
              <a:gd name="connsiteY6" fmla="*/ 734291 h 822263"/>
              <a:gd name="connsiteX7" fmla="*/ 384389 w 966280"/>
              <a:gd name="connsiteY7" fmla="*/ 762000 h 822263"/>
              <a:gd name="connsiteX8" fmla="*/ 647625 w 966280"/>
              <a:gd name="connsiteY8" fmla="*/ 803564 h 822263"/>
              <a:gd name="connsiteX9" fmla="*/ 938571 w 966280"/>
              <a:gd name="connsiteY9" fmla="*/ 789709 h 822263"/>
              <a:gd name="connsiteX10" fmla="*/ 924716 w 966280"/>
              <a:gd name="connsiteY10" fmla="*/ 540327 h 822263"/>
              <a:gd name="connsiteX11" fmla="*/ 910862 w 966280"/>
              <a:gd name="connsiteY11" fmla="*/ 443345 h 822263"/>
              <a:gd name="connsiteX12" fmla="*/ 910862 w 966280"/>
              <a:gd name="connsiteY12" fmla="*/ 69273 h 822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66280" h="822263">
                <a:moveTo>
                  <a:pt x="966280" y="83127"/>
                </a:moveTo>
                <a:cubicBezTo>
                  <a:pt x="943189" y="78509"/>
                  <a:pt x="919852" y="74984"/>
                  <a:pt x="897007" y="69273"/>
                </a:cubicBezTo>
                <a:cubicBezTo>
                  <a:pt x="742248" y="30584"/>
                  <a:pt x="1098213" y="76245"/>
                  <a:pt x="661480" y="13855"/>
                </a:cubicBezTo>
                <a:cubicBezTo>
                  <a:pt x="597312" y="4688"/>
                  <a:pt x="532171" y="4618"/>
                  <a:pt x="467516" y="0"/>
                </a:cubicBezTo>
                <a:cubicBezTo>
                  <a:pt x="-148182" y="39722"/>
                  <a:pt x="4074" y="-113732"/>
                  <a:pt x="51880" y="651164"/>
                </a:cubicBezTo>
                <a:cubicBezTo>
                  <a:pt x="52919" y="667782"/>
                  <a:pt x="66947" y="681891"/>
                  <a:pt x="79589" y="692727"/>
                </a:cubicBezTo>
                <a:cubicBezTo>
                  <a:pt x="100035" y="710252"/>
                  <a:pt x="123555" y="725088"/>
                  <a:pt x="148862" y="734291"/>
                </a:cubicBezTo>
                <a:cubicBezTo>
                  <a:pt x="186470" y="747967"/>
                  <a:pt x="378035" y="761153"/>
                  <a:pt x="384389" y="762000"/>
                </a:cubicBezTo>
                <a:cubicBezTo>
                  <a:pt x="472442" y="773741"/>
                  <a:pt x="647625" y="803564"/>
                  <a:pt x="647625" y="803564"/>
                </a:cubicBezTo>
                <a:cubicBezTo>
                  <a:pt x="744607" y="798946"/>
                  <a:pt x="868179" y="856581"/>
                  <a:pt x="938571" y="789709"/>
                </a:cubicBezTo>
                <a:cubicBezTo>
                  <a:pt x="998931" y="732367"/>
                  <a:pt x="931355" y="623317"/>
                  <a:pt x="924716" y="540327"/>
                </a:cubicBezTo>
                <a:cubicBezTo>
                  <a:pt x="922112" y="507775"/>
                  <a:pt x="911822" y="475986"/>
                  <a:pt x="910862" y="443345"/>
                </a:cubicBezTo>
                <a:cubicBezTo>
                  <a:pt x="907196" y="318708"/>
                  <a:pt x="910862" y="193964"/>
                  <a:pt x="910862" y="69273"/>
                </a:cubicBezTo>
              </a:path>
            </a:pathLst>
          </a:custGeom>
          <a:noFill/>
          <a:ln w="57150">
            <a:solidFill>
              <a:srgbClr val="FA8A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0"/>
              <a:solidFill>
                <a:schemeClr val="tx1"/>
              </a:solidFill>
              <a:effectLst>
                <a:outerShdw blurRad="38100" dist="19050" dir="2700000" algn="tl" rotWithShape="0">
                  <a:schemeClr val="dk1">
                    <a:alpha val="40000"/>
                  </a:schemeClr>
                </a:outerShdw>
              </a:effectLst>
            </a:endParaRPr>
          </a:p>
        </p:txBody>
      </p:sp>
      <p:sp>
        <p:nvSpPr>
          <p:cNvPr id="18" name="Freeform: Shape 17">
            <a:extLst>
              <a:ext uri="{FF2B5EF4-FFF2-40B4-BE49-F238E27FC236}">
                <a16:creationId xmlns:a16="http://schemas.microsoft.com/office/drawing/2014/main" id="{C9DF1A5F-8E09-C556-7E5B-BABA5C659C6F}"/>
              </a:ext>
            </a:extLst>
          </p:cNvPr>
          <p:cNvSpPr/>
          <p:nvPr/>
        </p:nvSpPr>
        <p:spPr>
          <a:xfrm>
            <a:off x="3984049" y="1464162"/>
            <a:ext cx="1219189" cy="920256"/>
          </a:xfrm>
          <a:custGeom>
            <a:avLst/>
            <a:gdLst>
              <a:gd name="connsiteX0" fmla="*/ 60823 w 2166714"/>
              <a:gd name="connsiteY0" fmla="*/ 70336 h 1677464"/>
              <a:gd name="connsiteX1" fmla="*/ 919805 w 2166714"/>
              <a:gd name="connsiteY1" fmla="*/ 56482 h 1677464"/>
              <a:gd name="connsiteX2" fmla="*/ 878241 w 2166714"/>
              <a:gd name="connsiteY2" fmla="*/ 98045 h 1677464"/>
              <a:gd name="connsiteX3" fmla="*/ 864387 w 2166714"/>
              <a:gd name="connsiteY3" fmla="*/ 167318 h 1677464"/>
              <a:gd name="connsiteX4" fmla="*/ 892096 w 2166714"/>
              <a:gd name="connsiteY4" fmla="*/ 361282 h 1677464"/>
              <a:gd name="connsiteX5" fmla="*/ 1210750 w 2166714"/>
              <a:gd name="connsiteY5" fmla="*/ 375136 h 1677464"/>
              <a:gd name="connsiteX6" fmla="*/ 1293877 w 2166714"/>
              <a:gd name="connsiteY6" fmla="*/ 388991 h 1677464"/>
              <a:gd name="connsiteX7" fmla="*/ 1307732 w 2166714"/>
              <a:gd name="connsiteY7" fmla="*/ 347427 h 1677464"/>
              <a:gd name="connsiteX8" fmla="*/ 2166714 w 2166714"/>
              <a:gd name="connsiteY8" fmla="*/ 70336 h 1677464"/>
              <a:gd name="connsiteX9" fmla="*/ 2125150 w 2166714"/>
              <a:gd name="connsiteY9" fmla="*/ 402845 h 1677464"/>
              <a:gd name="connsiteX10" fmla="*/ 1945041 w 2166714"/>
              <a:gd name="connsiteY10" fmla="*/ 416700 h 1677464"/>
              <a:gd name="connsiteX11" fmla="*/ 1889623 w 2166714"/>
              <a:gd name="connsiteY11" fmla="*/ 430554 h 1677464"/>
              <a:gd name="connsiteX12" fmla="*/ 1778787 w 2166714"/>
              <a:gd name="connsiteY12" fmla="*/ 458264 h 1677464"/>
              <a:gd name="connsiteX13" fmla="*/ 1751077 w 2166714"/>
              <a:gd name="connsiteY13" fmla="*/ 943173 h 1677464"/>
              <a:gd name="connsiteX14" fmla="*/ 1737223 w 2166714"/>
              <a:gd name="connsiteY14" fmla="*/ 998591 h 1677464"/>
              <a:gd name="connsiteX15" fmla="*/ 1709514 w 2166714"/>
              <a:gd name="connsiteY15" fmla="*/ 1081718 h 1677464"/>
              <a:gd name="connsiteX16" fmla="*/ 1723368 w 2166714"/>
              <a:gd name="connsiteY16" fmla="*/ 1303391 h 1677464"/>
              <a:gd name="connsiteX17" fmla="*/ 1737223 w 2166714"/>
              <a:gd name="connsiteY17" fmla="*/ 1344954 h 1677464"/>
              <a:gd name="connsiteX18" fmla="*/ 476459 w 2166714"/>
              <a:gd name="connsiteY18" fmla="*/ 1372664 h 1677464"/>
              <a:gd name="connsiteX19" fmla="*/ 490314 w 2166714"/>
              <a:gd name="connsiteY19" fmla="*/ 1566627 h 1677464"/>
              <a:gd name="connsiteX20" fmla="*/ 504168 w 2166714"/>
              <a:gd name="connsiteY20" fmla="*/ 1635900 h 1677464"/>
              <a:gd name="connsiteX21" fmla="*/ 365623 w 2166714"/>
              <a:gd name="connsiteY21" fmla="*/ 1663609 h 1677464"/>
              <a:gd name="connsiteX22" fmla="*/ 46968 w 2166714"/>
              <a:gd name="connsiteY22" fmla="*/ 1677464 h 1677464"/>
              <a:gd name="connsiteX23" fmla="*/ 46968 w 2166714"/>
              <a:gd name="connsiteY23" fmla="*/ 1538918 h 1677464"/>
              <a:gd name="connsiteX24" fmla="*/ 60823 w 2166714"/>
              <a:gd name="connsiteY24" fmla="*/ 1358809 h 1677464"/>
              <a:gd name="connsiteX25" fmla="*/ 74677 w 2166714"/>
              <a:gd name="connsiteY25" fmla="*/ 1303391 h 1677464"/>
              <a:gd name="connsiteX26" fmla="*/ 88532 w 2166714"/>
              <a:gd name="connsiteY26" fmla="*/ 1192554 h 1677464"/>
              <a:gd name="connsiteX27" fmla="*/ 116241 w 2166714"/>
              <a:gd name="connsiteY27" fmla="*/ 1054009 h 1677464"/>
              <a:gd name="connsiteX28" fmla="*/ 171659 w 2166714"/>
              <a:gd name="connsiteY28" fmla="*/ 1040154 h 1677464"/>
              <a:gd name="connsiteX29" fmla="*/ 407187 w 2166714"/>
              <a:gd name="connsiteY29" fmla="*/ 1026300 h 1677464"/>
              <a:gd name="connsiteX30" fmla="*/ 434896 w 2166714"/>
              <a:gd name="connsiteY30" fmla="*/ 735354 h 1677464"/>
              <a:gd name="connsiteX31" fmla="*/ 143950 w 2166714"/>
              <a:gd name="connsiteY31" fmla="*/ 721500 h 1677464"/>
              <a:gd name="connsiteX32" fmla="*/ 5405 w 2166714"/>
              <a:gd name="connsiteY32" fmla="*/ 707645 h 1677464"/>
              <a:gd name="connsiteX33" fmla="*/ 19259 w 2166714"/>
              <a:gd name="connsiteY33" fmla="*/ 652227 h 1677464"/>
              <a:gd name="connsiteX34" fmla="*/ 33114 w 2166714"/>
              <a:gd name="connsiteY34" fmla="*/ 569100 h 1677464"/>
              <a:gd name="connsiteX35" fmla="*/ 46968 w 2166714"/>
              <a:gd name="connsiteY35" fmla="*/ 472118 h 1677464"/>
              <a:gd name="connsiteX36" fmla="*/ 157805 w 2166714"/>
              <a:gd name="connsiteY36" fmla="*/ 70336 h 1677464"/>
              <a:gd name="connsiteX37" fmla="*/ 504168 w 2166714"/>
              <a:gd name="connsiteY37" fmla="*/ 42627 h 1677464"/>
              <a:gd name="connsiteX38" fmla="*/ 1446277 w 2166714"/>
              <a:gd name="connsiteY38" fmla="*/ 14918 h 1677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166714" h="1677464">
                <a:moveTo>
                  <a:pt x="60823" y="70336"/>
                </a:moveTo>
                <a:cubicBezTo>
                  <a:pt x="347150" y="65718"/>
                  <a:pt x="633605" y="46780"/>
                  <a:pt x="919805" y="56482"/>
                </a:cubicBezTo>
                <a:cubicBezTo>
                  <a:pt x="939387" y="57146"/>
                  <a:pt x="887003" y="80520"/>
                  <a:pt x="878241" y="98045"/>
                </a:cubicBezTo>
                <a:cubicBezTo>
                  <a:pt x="867710" y="119107"/>
                  <a:pt x="869005" y="144227"/>
                  <a:pt x="864387" y="167318"/>
                </a:cubicBezTo>
                <a:cubicBezTo>
                  <a:pt x="873623" y="231973"/>
                  <a:pt x="836092" y="327680"/>
                  <a:pt x="892096" y="361282"/>
                </a:cubicBezTo>
                <a:cubicBezTo>
                  <a:pt x="983263" y="415982"/>
                  <a:pt x="1104684" y="367821"/>
                  <a:pt x="1210750" y="375136"/>
                </a:cubicBezTo>
                <a:cubicBezTo>
                  <a:pt x="1238775" y="377069"/>
                  <a:pt x="1266168" y="384373"/>
                  <a:pt x="1293877" y="388991"/>
                </a:cubicBezTo>
                <a:cubicBezTo>
                  <a:pt x="1298495" y="375136"/>
                  <a:pt x="1301850" y="360794"/>
                  <a:pt x="1307732" y="347427"/>
                </a:cubicBezTo>
                <a:cubicBezTo>
                  <a:pt x="1538235" y="-176443"/>
                  <a:pt x="1350882" y="38958"/>
                  <a:pt x="2166714" y="70336"/>
                </a:cubicBezTo>
                <a:cubicBezTo>
                  <a:pt x="2152859" y="181172"/>
                  <a:pt x="2185362" y="308764"/>
                  <a:pt x="2125150" y="402845"/>
                </a:cubicBezTo>
                <a:cubicBezTo>
                  <a:pt x="2092692" y="453561"/>
                  <a:pt x="2004842" y="409665"/>
                  <a:pt x="1945041" y="416700"/>
                </a:cubicBezTo>
                <a:cubicBezTo>
                  <a:pt x="1926130" y="418925"/>
                  <a:pt x="1908211" y="426423"/>
                  <a:pt x="1889623" y="430554"/>
                </a:cubicBezTo>
                <a:cubicBezTo>
                  <a:pt x="1789319" y="452844"/>
                  <a:pt x="1853053" y="433507"/>
                  <a:pt x="1778787" y="458264"/>
                </a:cubicBezTo>
                <a:cubicBezTo>
                  <a:pt x="1735051" y="676935"/>
                  <a:pt x="1781574" y="424715"/>
                  <a:pt x="1751077" y="943173"/>
                </a:cubicBezTo>
                <a:cubicBezTo>
                  <a:pt x="1749959" y="962181"/>
                  <a:pt x="1742694" y="980353"/>
                  <a:pt x="1737223" y="998591"/>
                </a:cubicBezTo>
                <a:cubicBezTo>
                  <a:pt x="1728830" y="1026567"/>
                  <a:pt x="1709514" y="1081718"/>
                  <a:pt x="1709514" y="1081718"/>
                </a:cubicBezTo>
                <a:cubicBezTo>
                  <a:pt x="1714132" y="1155609"/>
                  <a:pt x="1715618" y="1229763"/>
                  <a:pt x="1723368" y="1303391"/>
                </a:cubicBezTo>
                <a:cubicBezTo>
                  <a:pt x="1724897" y="1317915"/>
                  <a:pt x="1751804" y="1344144"/>
                  <a:pt x="1737223" y="1344954"/>
                </a:cubicBezTo>
                <a:cubicBezTo>
                  <a:pt x="1317514" y="1368271"/>
                  <a:pt x="896714" y="1363427"/>
                  <a:pt x="476459" y="1372664"/>
                </a:cubicBezTo>
                <a:cubicBezTo>
                  <a:pt x="481077" y="1437318"/>
                  <a:pt x="483528" y="1502164"/>
                  <a:pt x="490314" y="1566627"/>
                </a:cubicBezTo>
                <a:cubicBezTo>
                  <a:pt x="492779" y="1590046"/>
                  <a:pt x="522756" y="1621443"/>
                  <a:pt x="504168" y="1635900"/>
                </a:cubicBezTo>
                <a:cubicBezTo>
                  <a:pt x="466992" y="1664814"/>
                  <a:pt x="412526" y="1659345"/>
                  <a:pt x="365623" y="1663609"/>
                </a:cubicBezTo>
                <a:cubicBezTo>
                  <a:pt x="259741" y="1673235"/>
                  <a:pt x="153186" y="1672846"/>
                  <a:pt x="46968" y="1677464"/>
                </a:cubicBezTo>
                <a:cubicBezTo>
                  <a:pt x="23317" y="1582854"/>
                  <a:pt x="34387" y="1658440"/>
                  <a:pt x="46968" y="1538918"/>
                </a:cubicBezTo>
                <a:cubicBezTo>
                  <a:pt x="53271" y="1479035"/>
                  <a:pt x="53788" y="1418610"/>
                  <a:pt x="60823" y="1358809"/>
                </a:cubicBezTo>
                <a:cubicBezTo>
                  <a:pt x="63048" y="1339898"/>
                  <a:pt x="71547" y="1322173"/>
                  <a:pt x="74677" y="1303391"/>
                </a:cubicBezTo>
                <a:cubicBezTo>
                  <a:pt x="80798" y="1266664"/>
                  <a:pt x="82411" y="1229281"/>
                  <a:pt x="88532" y="1192554"/>
                </a:cubicBezTo>
                <a:cubicBezTo>
                  <a:pt x="96275" y="1146099"/>
                  <a:pt x="93689" y="1095355"/>
                  <a:pt x="116241" y="1054009"/>
                </a:cubicBezTo>
                <a:cubicBezTo>
                  <a:pt x="125359" y="1037293"/>
                  <a:pt x="152704" y="1041959"/>
                  <a:pt x="171659" y="1040154"/>
                </a:cubicBezTo>
                <a:cubicBezTo>
                  <a:pt x="249950" y="1032698"/>
                  <a:pt x="328678" y="1030918"/>
                  <a:pt x="407187" y="1026300"/>
                </a:cubicBezTo>
                <a:cubicBezTo>
                  <a:pt x="502426" y="994552"/>
                  <a:pt x="665146" y="955138"/>
                  <a:pt x="434896" y="735354"/>
                </a:cubicBezTo>
                <a:cubicBezTo>
                  <a:pt x="364664" y="668314"/>
                  <a:pt x="240932" y="726118"/>
                  <a:pt x="143950" y="721500"/>
                </a:cubicBezTo>
                <a:cubicBezTo>
                  <a:pt x="97768" y="716882"/>
                  <a:pt x="45976" y="730185"/>
                  <a:pt x="5405" y="707645"/>
                </a:cubicBezTo>
                <a:cubicBezTo>
                  <a:pt x="-11240" y="698398"/>
                  <a:pt x="15525" y="670898"/>
                  <a:pt x="19259" y="652227"/>
                </a:cubicBezTo>
                <a:cubicBezTo>
                  <a:pt x="24768" y="624681"/>
                  <a:pt x="28843" y="596865"/>
                  <a:pt x="33114" y="569100"/>
                </a:cubicBezTo>
                <a:cubicBezTo>
                  <a:pt x="38079" y="536824"/>
                  <a:pt x="39048" y="503798"/>
                  <a:pt x="46968" y="472118"/>
                </a:cubicBezTo>
                <a:cubicBezTo>
                  <a:pt x="80663" y="337336"/>
                  <a:pt x="56546" y="165458"/>
                  <a:pt x="157805" y="70336"/>
                </a:cubicBezTo>
                <a:cubicBezTo>
                  <a:pt x="242223" y="-8965"/>
                  <a:pt x="388452" y="47604"/>
                  <a:pt x="504168" y="42627"/>
                </a:cubicBezTo>
                <a:cubicBezTo>
                  <a:pt x="818050" y="29127"/>
                  <a:pt x="1132241" y="24154"/>
                  <a:pt x="1446277" y="14918"/>
                </a:cubicBezTo>
              </a:path>
            </a:pathLst>
          </a:cu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0"/>
              <a:solidFill>
                <a:schemeClr val="tx1"/>
              </a:solidFill>
              <a:effectLst>
                <a:outerShdw blurRad="38100" dist="19050" dir="2700000" algn="tl" rotWithShape="0">
                  <a:schemeClr val="dk1">
                    <a:alpha val="40000"/>
                  </a:schemeClr>
                </a:outerShdw>
              </a:effectLst>
            </a:endParaRPr>
          </a:p>
        </p:txBody>
      </p:sp>
      <p:sp>
        <p:nvSpPr>
          <p:cNvPr id="17" name="Rectangle 16">
            <a:extLst>
              <a:ext uri="{FF2B5EF4-FFF2-40B4-BE49-F238E27FC236}">
                <a16:creationId xmlns:a16="http://schemas.microsoft.com/office/drawing/2014/main" id="{AADFBA68-97C9-D094-6444-251815A13FD4}"/>
              </a:ext>
            </a:extLst>
          </p:cNvPr>
          <p:cNvSpPr/>
          <p:nvPr/>
        </p:nvSpPr>
        <p:spPr>
          <a:xfrm>
            <a:off x="2382982" y="131787"/>
            <a:ext cx="7218218" cy="830997"/>
          </a:xfrm>
          <a:prstGeom prst="rect">
            <a:avLst/>
          </a:prstGeom>
          <a:noFill/>
        </p:spPr>
        <p:txBody>
          <a:bodyPr wrap="square" lIns="91440" tIns="45720" rIns="91440" bIns="45720">
            <a:spAutoFit/>
          </a:bodyPr>
          <a:lstStyle/>
          <a:p>
            <a:pPr algn="ctr"/>
            <a:r>
              <a:rPr lang="en-US" sz="2400" b="1" cap="none" spc="0" dirty="0">
                <a:ln w="0"/>
                <a:solidFill>
                  <a:srgbClr val="00B050"/>
                </a:solidFill>
                <a:effectLst>
                  <a:outerShdw blurRad="38100" dist="19050" dir="2700000" algn="tl" rotWithShape="0">
                    <a:schemeClr val="dk1">
                      <a:alpha val="40000"/>
                    </a:schemeClr>
                  </a:outerShdw>
                </a:effectLst>
                <a:latin typeface="Perpetua" panose="02020502060401020303" pitchFamily="18" charset="0"/>
              </a:rPr>
              <a:t>Objective 1: </a:t>
            </a:r>
            <a:r>
              <a:rPr lang="en-US" sz="2400" b="1" dirty="0">
                <a:ln w="0"/>
                <a:solidFill>
                  <a:srgbClr val="00B050"/>
                </a:solidFill>
                <a:effectLst>
                  <a:outerShdw blurRad="38100" dist="19050" dir="2700000" algn="tl" rotWithShape="0">
                    <a:schemeClr val="dk1">
                      <a:alpha val="40000"/>
                    </a:schemeClr>
                  </a:outerShdw>
                </a:effectLst>
                <a:latin typeface="Perpetua" panose="02020502060401020303" pitchFamily="18" charset="0"/>
              </a:rPr>
              <a:t>Spatial changes and the characteristics of the different types of UGS</a:t>
            </a:r>
            <a:endParaRPr lang="en-US" sz="2400" b="1" cap="none" spc="0" dirty="0">
              <a:ln w="0"/>
              <a:solidFill>
                <a:srgbClr val="00B050"/>
              </a:solidFill>
              <a:effectLst>
                <a:outerShdw blurRad="38100" dist="19050" dir="2700000" algn="tl" rotWithShape="0">
                  <a:schemeClr val="dk1">
                    <a:alpha val="40000"/>
                  </a:schemeClr>
                </a:outerShdw>
              </a:effectLst>
            </a:endParaRPr>
          </a:p>
        </p:txBody>
      </p:sp>
      <p:sp>
        <p:nvSpPr>
          <p:cNvPr id="19" name="Rectangle 18">
            <a:extLst>
              <a:ext uri="{FF2B5EF4-FFF2-40B4-BE49-F238E27FC236}">
                <a16:creationId xmlns:a16="http://schemas.microsoft.com/office/drawing/2014/main" id="{808B57FC-A3FE-1BBC-B714-519169B969CD}"/>
              </a:ext>
            </a:extLst>
          </p:cNvPr>
          <p:cNvSpPr/>
          <p:nvPr/>
        </p:nvSpPr>
        <p:spPr>
          <a:xfrm>
            <a:off x="0" y="2282556"/>
            <a:ext cx="800219" cy="2089098"/>
          </a:xfrm>
          <a:prstGeom prst="rect">
            <a:avLst/>
          </a:prstGeom>
          <a:noFill/>
        </p:spPr>
        <p:txBody>
          <a:bodyPr vert="vert270" wrap="none" lIns="91440" tIns="45720" rIns="91440" bIns="45720">
            <a:spAutoFit/>
          </a:bodyPr>
          <a:lstStyle/>
          <a:p>
            <a:pPr algn="ctr"/>
            <a:r>
              <a:rPr lang="fr-FR" sz="4000" b="1" spc="50" dirty="0">
                <a:ln w="11430"/>
                <a:solidFill>
                  <a:schemeClr val="bg1"/>
                </a:solidFill>
                <a:effectLst>
                  <a:outerShdw blurRad="76200" dist="50800" dir="5400000" algn="tl" rotWithShape="0">
                    <a:srgbClr val="000000">
                      <a:alpha val="65000"/>
                    </a:srgbClr>
                  </a:outerShdw>
                </a:effectLst>
                <a:latin typeface="Perpetua" panose="02020502060401020303" pitchFamily="18" charset="0"/>
                <a:ea typeface="+mj-ea"/>
                <a:cs typeface="+mj-cs"/>
              </a:rPr>
              <a:t>RESULTS</a:t>
            </a:r>
            <a:endParaRPr lang="en-US" sz="4000" b="1" spc="50" dirty="0">
              <a:ln w="11430"/>
              <a:solidFill>
                <a:schemeClr val="bg1"/>
              </a:solidFill>
              <a:effectLst>
                <a:outerShdw blurRad="76200" dist="50800" dir="5400000" algn="tl" rotWithShape="0">
                  <a:srgbClr val="000000">
                    <a:alpha val="65000"/>
                  </a:srgbClr>
                </a:outerShdw>
              </a:effectLst>
              <a:latin typeface="Perpetua" panose="02020502060401020303" pitchFamily="18" charset="0"/>
              <a:ea typeface="+mj-ea"/>
              <a:cs typeface="+mj-cs"/>
            </a:endParaRPr>
          </a:p>
        </p:txBody>
      </p:sp>
      <p:sp>
        <p:nvSpPr>
          <p:cNvPr id="20" name="Rectangle 19">
            <a:extLst>
              <a:ext uri="{FF2B5EF4-FFF2-40B4-BE49-F238E27FC236}">
                <a16:creationId xmlns:a16="http://schemas.microsoft.com/office/drawing/2014/main" id="{F6018EBB-2E75-8C68-7509-DB05AA62AFED}"/>
              </a:ext>
            </a:extLst>
          </p:cNvPr>
          <p:cNvSpPr/>
          <p:nvPr/>
        </p:nvSpPr>
        <p:spPr>
          <a:xfrm>
            <a:off x="19403" y="16649"/>
            <a:ext cx="800219" cy="932307"/>
          </a:xfrm>
          <a:prstGeom prst="rect">
            <a:avLst/>
          </a:prstGeom>
          <a:noFill/>
        </p:spPr>
        <p:txBody>
          <a:bodyPr vert="vert270" wrap="none" lIns="91440" tIns="45720" rIns="91440" bIns="45720">
            <a:spAutoFit/>
          </a:bodyPr>
          <a:lstStyle/>
          <a:p>
            <a:pPr algn="ctr"/>
            <a:r>
              <a:rPr lang="en-US" sz="4000" b="1" cap="none" spc="0" dirty="0">
                <a:ln w="9525">
                  <a:solidFill>
                    <a:schemeClr val="bg1"/>
                  </a:solidFill>
                  <a:prstDash val="solid"/>
                </a:ln>
                <a:solidFill>
                  <a:schemeClr val="bg1"/>
                </a:solidFill>
                <a:latin typeface="Perpetua" panose="02020502060401020303" pitchFamily="18" charset="0"/>
              </a:rPr>
              <a:t>OS1</a:t>
            </a:r>
          </a:p>
        </p:txBody>
      </p:sp>
      <p:pic>
        <p:nvPicPr>
          <p:cNvPr id="21" name="Picture 2" descr="37 Years of Microsoft Excel Design History - 71 Images - Version Museum">
            <a:extLst>
              <a:ext uri="{FF2B5EF4-FFF2-40B4-BE49-F238E27FC236}">
                <a16:creationId xmlns:a16="http://schemas.microsoft.com/office/drawing/2014/main" id="{1B647545-56CA-D801-683E-AF783EB8E10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4087" t="19661" r="13719" b="13238"/>
          <a:stretch/>
        </p:blipFill>
        <p:spPr bwMode="auto">
          <a:xfrm>
            <a:off x="9006676" y="6409663"/>
            <a:ext cx="419978" cy="40914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1">
            <a:extLst>
              <a:ext uri="{FF2B5EF4-FFF2-40B4-BE49-F238E27FC236}">
                <a16:creationId xmlns:a16="http://schemas.microsoft.com/office/drawing/2014/main" id="{F1B85202-41D4-DAFD-8A38-DBC7C1461C8C}"/>
              </a:ext>
            </a:extLst>
          </p:cNvPr>
          <p:cNvPicPr>
            <a:picLocks noChangeAspect="1"/>
          </p:cNvPicPr>
          <p:nvPr/>
        </p:nvPicPr>
        <p:blipFill>
          <a:blip r:embed="rId5"/>
          <a:stretch>
            <a:fillRect/>
          </a:stretch>
        </p:blipFill>
        <p:spPr>
          <a:xfrm>
            <a:off x="9538565" y="6441653"/>
            <a:ext cx="690578" cy="403258"/>
          </a:xfrm>
          <a:prstGeom prst="rect">
            <a:avLst/>
          </a:prstGeom>
        </p:spPr>
      </p:pic>
      <p:grpSp>
        <p:nvGrpSpPr>
          <p:cNvPr id="2" name="Group 2">
            <a:extLst>
              <a:ext uri="{FF2B5EF4-FFF2-40B4-BE49-F238E27FC236}">
                <a16:creationId xmlns:a16="http://schemas.microsoft.com/office/drawing/2014/main" id="{246945CF-BF09-DA85-B472-B0726BC90C44}"/>
              </a:ext>
            </a:extLst>
          </p:cNvPr>
          <p:cNvGrpSpPr/>
          <p:nvPr/>
        </p:nvGrpSpPr>
        <p:grpSpPr>
          <a:xfrm>
            <a:off x="947818" y="3848385"/>
            <a:ext cx="6214981" cy="2256196"/>
            <a:chOff x="977948" y="1695327"/>
            <a:chExt cx="10137435" cy="3894643"/>
          </a:xfrm>
        </p:grpSpPr>
        <p:sp>
          <p:nvSpPr>
            <p:cNvPr id="23" name="TextBox 9">
              <a:extLst>
                <a:ext uri="{FF2B5EF4-FFF2-40B4-BE49-F238E27FC236}">
                  <a16:creationId xmlns:a16="http://schemas.microsoft.com/office/drawing/2014/main" id="{8B28BF3D-75F1-60B1-8097-F7FF760669DA}"/>
                </a:ext>
              </a:extLst>
            </p:cNvPr>
            <p:cNvSpPr txBox="1"/>
            <p:nvPr/>
          </p:nvSpPr>
          <p:spPr>
            <a:xfrm>
              <a:off x="977948" y="1695327"/>
              <a:ext cx="10137435" cy="573882"/>
            </a:xfrm>
            <a:prstGeom prst="rect">
              <a:avLst/>
            </a:prstGeom>
          </p:spPr>
          <p:txBody>
            <a:bodyPr vert="horz" lIns="91440" tIns="45720" rIns="91440" bIns="45720" rtlCol="0">
              <a:noAutofit/>
            </a:bodyPr>
            <a:lstStyle>
              <a:defPPr>
                <a:defRPr lang="en-US"/>
              </a:defPPr>
              <a:lvl1pPr indent="0" algn="ctr">
                <a:spcBef>
                  <a:spcPts val="0"/>
                </a:spcBef>
                <a:buFont typeface="Arial" pitchFamily="34" charset="0"/>
                <a:buNone/>
                <a:defRPr sz="1400" b="1" i="1">
                  <a:solidFill>
                    <a:srgbClr val="105016"/>
                  </a:solidFill>
                  <a:effectLst>
                    <a:outerShdw blurRad="38100" dist="38100" dir="2700000" algn="tl">
                      <a:srgbClr val="000000">
                        <a:alpha val="43137"/>
                      </a:srgbClr>
                    </a:outerShdw>
                  </a:effectLst>
                  <a:latin typeface="Perpetua" panose="02020502060401020303" pitchFamily="18" charset="0"/>
                  <a:ea typeface="Times New Roman" panose="02020603050405020304" pitchFamily="18" charset="0"/>
                  <a:cs typeface="Times New Roman" panose="02020603050405020304" pitchFamily="18" charset="0"/>
                </a:defRPr>
              </a:lvl1pPr>
              <a:lvl2pPr marL="742950" indent="-285750">
                <a:spcBef>
                  <a:spcPct val="20000"/>
                </a:spcBef>
                <a:buFont typeface="Arial" pitchFamily="34" charset="0"/>
                <a:buChar char="–"/>
                <a:defRPr sz="2800"/>
              </a:lvl2pPr>
              <a:lvl3pPr marL="1143000" indent="-228600">
                <a:spcBef>
                  <a:spcPct val="20000"/>
                </a:spcBef>
                <a:buFont typeface="Arial" pitchFamily="34" charset="0"/>
                <a:buChar char="•"/>
                <a:defRPr sz="2400"/>
              </a:lvl3pPr>
              <a:lvl4pPr marL="1600200" indent="-228600">
                <a:spcBef>
                  <a:spcPct val="20000"/>
                </a:spcBef>
                <a:buFont typeface="Arial" pitchFamily="34" charset="0"/>
                <a:buChar char="–"/>
                <a:defRPr sz="2000"/>
              </a:lvl4pPr>
              <a:lvl5pPr marL="2057400" indent="-228600">
                <a:spcBef>
                  <a:spcPct val="20000"/>
                </a:spcBef>
                <a:buFont typeface="Arial" pitchFamily="34" charset="0"/>
                <a:buChar char="»"/>
                <a:defRPr sz="2000"/>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r>
                <a:rPr lang="en-GB" sz="1200" dirty="0"/>
                <a:t>CORRELATION BETWEEN LULC AND DEMOGRAPHIC IN  BAMAKO AND SIKASSO</a:t>
              </a:r>
              <a:endParaRPr lang="en-US" sz="1200" dirty="0"/>
            </a:p>
          </p:txBody>
        </p:sp>
        <p:grpSp>
          <p:nvGrpSpPr>
            <p:cNvPr id="24" name="Group 10">
              <a:extLst>
                <a:ext uri="{FF2B5EF4-FFF2-40B4-BE49-F238E27FC236}">
                  <a16:creationId xmlns:a16="http://schemas.microsoft.com/office/drawing/2014/main" id="{FB5DAD0D-EB23-D6D7-6820-D9B6FFED1180}"/>
                </a:ext>
              </a:extLst>
            </p:cNvPr>
            <p:cNvGrpSpPr/>
            <p:nvPr/>
          </p:nvGrpSpPr>
          <p:grpSpPr>
            <a:xfrm>
              <a:off x="1157792" y="2107442"/>
              <a:ext cx="9939035" cy="3482528"/>
              <a:chOff x="1157792" y="2107442"/>
              <a:chExt cx="9939035" cy="3482528"/>
            </a:xfrm>
          </p:grpSpPr>
          <p:pic>
            <p:nvPicPr>
              <p:cNvPr id="25" name="Picture 11">
                <a:extLst>
                  <a:ext uri="{FF2B5EF4-FFF2-40B4-BE49-F238E27FC236}">
                    <a16:creationId xmlns:a16="http://schemas.microsoft.com/office/drawing/2014/main" id="{C4FA1EB3-8EA2-EEF9-B57F-89EF2B8E1739}"/>
                  </a:ext>
                </a:extLst>
              </p:cNvPr>
              <p:cNvPicPr>
                <a:picLocks noChangeAspect="1"/>
              </p:cNvPicPr>
              <p:nvPr/>
            </p:nvPicPr>
            <p:blipFill>
              <a:blip r:embed="rId6"/>
              <a:stretch>
                <a:fillRect/>
              </a:stretch>
            </p:blipFill>
            <p:spPr>
              <a:xfrm>
                <a:off x="6086087" y="2107442"/>
                <a:ext cx="5010740" cy="3459307"/>
              </a:xfrm>
              <a:prstGeom prst="rect">
                <a:avLst/>
              </a:prstGeom>
            </p:spPr>
          </p:pic>
          <p:pic>
            <p:nvPicPr>
              <p:cNvPr id="26" name="Picture 12">
                <a:extLst>
                  <a:ext uri="{FF2B5EF4-FFF2-40B4-BE49-F238E27FC236}">
                    <a16:creationId xmlns:a16="http://schemas.microsoft.com/office/drawing/2014/main" id="{9AAFCD3B-A992-F928-730F-6FC32374C82F}"/>
                  </a:ext>
                </a:extLst>
              </p:cNvPr>
              <p:cNvPicPr>
                <a:picLocks noChangeAspect="1"/>
              </p:cNvPicPr>
              <p:nvPr/>
            </p:nvPicPr>
            <p:blipFill>
              <a:blip r:embed="rId7"/>
              <a:stretch>
                <a:fillRect/>
              </a:stretch>
            </p:blipFill>
            <p:spPr>
              <a:xfrm>
                <a:off x="1157792" y="2132007"/>
                <a:ext cx="5010740" cy="3457963"/>
              </a:xfrm>
              <a:prstGeom prst="rect">
                <a:avLst/>
              </a:prstGeom>
            </p:spPr>
          </p:pic>
        </p:grpSp>
      </p:grpSp>
      <p:sp>
        <p:nvSpPr>
          <p:cNvPr id="27" name="Freeform: Shape 6">
            <a:extLst>
              <a:ext uri="{FF2B5EF4-FFF2-40B4-BE49-F238E27FC236}">
                <a16:creationId xmlns:a16="http://schemas.microsoft.com/office/drawing/2014/main" id="{05BF40B4-BA2F-ADAD-FA2B-DA2AEA1888D7}"/>
              </a:ext>
            </a:extLst>
          </p:cNvPr>
          <p:cNvSpPr/>
          <p:nvPr/>
        </p:nvSpPr>
        <p:spPr>
          <a:xfrm>
            <a:off x="2254139" y="5004532"/>
            <a:ext cx="1387226" cy="932452"/>
          </a:xfrm>
          <a:custGeom>
            <a:avLst/>
            <a:gdLst>
              <a:gd name="connsiteX0" fmla="*/ 83127 w 1987003"/>
              <a:gd name="connsiteY0" fmla="*/ 15871 h 1532213"/>
              <a:gd name="connsiteX1" fmla="*/ 1607127 w 1987003"/>
              <a:gd name="connsiteY1" fmla="*/ 15871 h 1532213"/>
              <a:gd name="connsiteX2" fmla="*/ 1620982 w 1987003"/>
              <a:gd name="connsiteY2" fmla="*/ 306816 h 1532213"/>
              <a:gd name="connsiteX3" fmla="*/ 1662545 w 1987003"/>
              <a:gd name="connsiteY3" fmla="*/ 597762 h 1532213"/>
              <a:gd name="connsiteX4" fmla="*/ 1911927 w 1987003"/>
              <a:gd name="connsiteY4" fmla="*/ 611616 h 1532213"/>
              <a:gd name="connsiteX5" fmla="*/ 1981200 w 1987003"/>
              <a:gd name="connsiteY5" fmla="*/ 625471 h 1532213"/>
              <a:gd name="connsiteX6" fmla="*/ 1967345 w 1987003"/>
              <a:gd name="connsiteY6" fmla="*/ 805580 h 1532213"/>
              <a:gd name="connsiteX7" fmla="*/ 1953491 w 1987003"/>
              <a:gd name="connsiteY7" fmla="*/ 860998 h 1532213"/>
              <a:gd name="connsiteX8" fmla="*/ 1898073 w 1987003"/>
              <a:gd name="connsiteY8" fmla="*/ 888707 h 1532213"/>
              <a:gd name="connsiteX9" fmla="*/ 1648691 w 1987003"/>
              <a:gd name="connsiteY9" fmla="*/ 902562 h 1532213"/>
              <a:gd name="connsiteX10" fmla="*/ 1607127 w 1987003"/>
              <a:gd name="connsiteY10" fmla="*/ 916416 h 1532213"/>
              <a:gd name="connsiteX11" fmla="*/ 1593273 w 1987003"/>
              <a:gd name="connsiteY11" fmla="*/ 1082671 h 1532213"/>
              <a:gd name="connsiteX12" fmla="*/ 1607127 w 1987003"/>
              <a:gd name="connsiteY12" fmla="*/ 1193507 h 1532213"/>
              <a:gd name="connsiteX13" fmla="*/ 1898073 w 1987003"/>
              <a:gd name="connsiteY13" fmla="*/ 1207362 h 1532213"/>
              <a:gd name="connsiteX14" fmla="*/ 1981200 w 1987003"/>
              <a:gd name="connsiteY14" fmla="*/ 1221216 h 1532213"/>
              <a:gd name="connsiteX15" fmla="*/ 1953491 w 1987003"/>
              <a:gd name="connsiteY15" fmla="*/ 1526016 h 1532213"/>
              <a:gd name="connsiteX16" fmla="*/ 1579418 w 1987003"/>
              <a:gd name="connsiteY16" fmla="*/ 1512162 h 1532213"/>
              <a:gd name="connsiteX17" fmla="*/ 1565564 w 1987003"/>
              <a:gd name="connsiteY17" fmla="*/ 1401325 h 1532213"/>
              <a:gd name="connsiteX18" fmla="*/ 1537855 w 1987003"/>
              <a:gd name="connsiteY18" fmla="*/ 1207362 h 1532213"/>
              <a:gd name="connsiteX19" fmla="*/ 1205345 w 1987003"/>
              <a:gd name="connsiteY19" fmla="*/ 1221216 h 1532213"/>
              <a:gd name="connsiteX20" fmla="*/ 1094509 w 1987003"/>
              <a:gd name="connsiteY20" fmla="*/ 1512162 h 1532213"/>
              <a:gd name="connsiteX21" fmla="*/ 997527 w 1987003"/>
              <a:gd name="connsiteY21" fmla="*/ 1498307 h 1532213"/>
              <a:gd name="connsiteX22" fmla="*/ 845127 w 1987003"/>
              <a:gd name="connsiteY22" fmla="*/ 1470598 h 1532213"/>
              <a:gd name="connsiteX23" fmla="*/ 817418 w 1987003"/>
              <a:gd name="connsiteY23" fmla="*/ 1429034 h 1532213"/>
              <a:gd name="connsiteX24" fmla="*/ 831273 w 1987003"/>
              <a:gd name="connsiteY24" fmla="*/ 1373616 h 1532213"/>
              <a:gd name="connsiteX25" fmla="*/ 845127 w 1987003"/>
              <a:gd name="connsiteY25" fmla="*/ 1276634 h 1532213"/>
              <a:gd name="connsiteX26" fmla="*/ 471055 w 1987003"/>
              <a:gd name="connsiteY26" fmla="*/ 1207362 h 1532213"/>
              <a:gd name="connsiteX27" fmla="*/ 277091 w 1987003"/>
              <a:gd name="connsiteY27" fmla="*/ 1179652 h 1532213"/>
              <a:gd name="connsiteX28" fmla="*/ 13855 w 1987003"/>
              <a:gd name="connsiteY28" fmla="*/ 1193507 h 1532213"/>
              <a:gd name="connsiteX29" fmla="*/ 83127 w 1987003"/>
              <a:gd name="connsiteY29" fmla="*/ 1221216 h 1532213"/>
              <a:gd name="connsiteX30" fmla="*/ 124691 w 1987003"/>
              <a:gd name="connsiteY30" fmla="*/ 1138089 h 1532213"/>
              <a:gd name="connsiteX31" fmla="*/ 96982 w 1987003"/>
              <a:gd name="connsiteY31" fmla="*/ 888707 h 1532213"/>
              <a:gd name="connsiteX32" fmla="*/ 41564 w 1987003"/>
              <a:gd name="connsiteY32" fmla="*/ 764016 h 1532213"/>
              <a:gd name="connsiteX33" fmla="*/ 13855 w 1987003"/>
              <a:gd name="connsiteY33" fmla="*/ 639325 h 1532213"/>
              <a:gd name="connsiteX34" fmla="*/ 0 w 1987003"/>
              <a:gd name="connsiteY34" fmla="*/ 597762 h 1532213"/>
              <a:gd name="connsiteX35" fmla="*/ 13855 w 1987003"/>
              <a:gd name="connsiteY35" fmla="*/ 376089 h 1532213"/>
              <a:gd name="connsiteX36" fmla="*/ 27709 w 1987003"/>
              <a:gd name="connsiteY36" fmla="*/ 320671 h 1532213"/>
              <a:gd name="connsiteX37" fmla="*/ 69273 w 1987003"/>
              <a:gd name="connsiteY37" fmla="*/ 154416 h 1532213"/>
              <a:gd name="connsiteX38" fmla="*/ 83127 w 1987003"/>
              <a:gd name="connsiteY38" fmla="*/ 57434 h 1532213"/>
              <a:gd name="connsiteX39" fmla="*/ 207818 w 1987003"/>
              <a:gd name="connsiteY39" fmla="*/ 2016 h 1532213"/>
              <a:gd name="connsiteX40" fmla="*/ 1510145 w 1987003"/>
              <a:gd name="connsiteY40" fmla="*/ 2016 h 1532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987003" h="1532213">
                <a:moveTo>
                  <a:pt x="83127" y="15871"/>
                </a:moveTo>
                <a:cubicBezTo>
                  <a:pt x="155220" y="14584"/>
                  <a:pt x="1519483" y="-19187"/>
                  <a:pt x="1607127" y="15871"/>
                </a:cubicBezTo>
                <a:cubicBezTo>
                  <a:pt x="1697274" y="51930"/>
                  <a:pt x="1611777" y="210162"/>
                  <a:pt x="1620982" y="306816"/>
                </a:cubicBezTo>
                <a:cubicBezTo>
                  <a:pt x="1630270" y="404341"/>
                  <a:pt x="1594902" y="526897"/>
                  <a:pt x="1662545" y="597762"/>
                </a:cubicBezTo>
                <a:cubicBezTo>
                  <a:pt x="1720031" y="657985"/>
                  <a:pt x="1828800" y="606998"/>
                  <a:pt x="1911927" y="611616"/>
                </a:cubicBezTo>
                <a:cubicBezTo>
                  <a:pt x="1935018" y="616234"/>
                  <a:pt x="1974731" y="602829"/>
                  <a:pt x="1981200" y="625471"/>
                </a:cubicBezTo>
                <a:cubicBezTo>
                  <a:pt x="1997742" y="683368"/>
                  <a:pt x="1974380" y="745779"/>
                  <a:pt x="1967345" y="805580"/>
                </a:cubicBezTo>
                <a:cubicBezTo>
                  <a:pt x="1965120" y="824491"/>
                  <a:pt x="1965681" y="846370"/>
                  <a:pt x="1953491" y="860998"/>
                </a:cubicBezTo>
                <a:cubicBezTo>
                  <a:pt x="1940269" y="876864"/>
                  <a:pt x="1918537" y="885916"/>
                  <a:pt x="1898073" y="888707"/>
                </a:cubicBezTo>
                <a:cubicBezTo>
                  <a:pt x="1815581" y="899956"/>
                  <a:pt x="1731818" y="897944"/>
                  <a:pt x="1648691" y="902562"/>
                </a:cubicBezTo>
                <a:cubicBezTo>
                  <a:pt x="1634836" y="907180"/>
                  <a:pt x="1620189" y="909885"/>
                  <a:pt x="1607127" y="916416"/>
                </a:cubicBezTo>
                <a:cubicBezTo>
                  <a:pt x="1522622" y="958668"/>
                  <a:pt x="1572921" y="960556"/>
                  <a:pt x="1593273" y="1082671"/>
                </a:cubicBezTo>
                <a:cubicBezTo>
                  <a:pt x="1599394" y="1119397"/>
                  <a:pt x="1572666" y="1179409"/>
                  <a:pt x="1607127" y="1193507"/>
                </a:cubicBezTo>
                <a:cubicBezTo>
                  <a:pt x="1696990" y="1230269"/>
                  <a:pt x="1801091" y="1202744"/>
                  <a:pt x="1898073" y="1207362"/>
                </a:cubicBezTo>
                <a:lnTo>
                  <a:pt x="1981200" y="1221216"/>
                </a:lnTo>
                <a:cubicBezTo>
                  <a:pt x="1998680" y="1321726"/>
                  <a:pt x="1953491" y="1526016"/>
                  <a:pt x="1953491" y="1526016"/>
                </a:cubicBezTo>
                <a:cubicBezTo>
                  <a:pt x="1828800" y="1521398"/>
                  <a:pt x="1698209" y="1550345"/>
                  <a:pt x="1579418" y="1512162"/>
                </a:cubicBezTo>
                <a:cubicBezTo>
                  <a:pt x="1543971" y="1500768"/>
                  <a:pt x="1570595" y="1438217"/>
                  <a:pt x="1565564" y="1401325"/>
                </a:cubicBezTo>
                <a:cubicBezTo>
                  <a:pt x="1556740" y="1336613"/>
                  <a:pt x="1547091" y="1272016"/>
                  <a:pt x="1537855" y="1207362"/>
                </a:cubicBezTo>
                <a:cubicBezTo>
                  <a:pt x="1427018" y="1211980"/>
                  <a:pt x="1296758" y="1158369"/>
                  <a:pt x="1205345" y="1221216"/>
                </a:cubicBezTo>
                <a:cubicBezTo>
                  <a:pt x="1119825" y="1280011"/>
                  <a:pt x="1156777" y="1429137"/>
                  <a:pt x="1094509" y="1512162"/>
                </a:cubicBezTo>
                <a:cubicBezTo>
                  <a:pt x="1074916" y="1538286"/>
                  <a:pt x="1029738" y="1503676"/>
                  <a:pt x="997527" y="1498307"/>
                </a:cubicBezTo>
                <a:cubicBezTo>
                  <a:pt x="946597" y="1489819"/>
                  <a:pt x="895927" y="1479834"/>
                  <a:pt x="845127" y="1470598"/>
                </a:cubicBezTo>
                <a:cubicBezTo>
                  <a:pt x="835891" y="1456743"/>
                  <a:pt x="819773" y="1445518"/>
                  <a:pt x="817418" y="1429034"/>
                </a:cubicBezTo>
                <a:cubicBezTo>
                  <a:pt x="814725" y="1410184"/>
                  <a:pt x="827867" y="1392350"/>
                  <a:pt x="831273" y="1373616"/>
                </a:cubicBezTo>
                <a:cubicBezTo>
                  <a:pt x="837115" y="1341487"/>
                  <a:pt x="840509" y="1308961"/>
                  <a:pt x="845127" y="1276634"/>
                </a:cubicBezTo>
                <a:cubicBezTo>
                  <a:pt x="765108" y="1116596"/>
                  <a:pt x="841614" y="1229160"/>
                  <a:pt x="471055" y="1207362"/>
                </a:cubicBezTo>
                <a:cubicBezTo>
                  <a:pt x="377811" y="1201877"/>
                  <a:pt x="356485" y="1195531"/>
                  <a:pt x="277091" y="1179652"/>
                </a:cubicBezTo>
                <a:cubicBezTo>
                  <a:pt x="189346" y="1184270"/>
                  <a:pt x="99771" y="1175096"/>
                  <a:pt x="13855" y="1193507"/>
                </a:cubicBezTo>
                <a:cubicBezTo>
                  <a:pt x="-10462" y="1198718"/>
                  <a:pt x="60883" y="1232338"/>
                  <a:pt x="83127" y="1221216"/>
                </a:cubicBezTo>
                <a:cubicBezTo>
                  <a:pt x="110836" y="1207361"/>
                  <a:pt x="110836" y="1165798"/>
                  <a:pt x="124691" y="1138089"/>
                </a:cubicBezTo>
                <a:cubicBezTo>
                  <a:pt x="123679" y="1125949"/>
                  <a:pt x="112312" y="934697"/>
                  <a:pt x="96982" y="888707"/>
                </a:cubicBezTo>
                <a:cubicBezTo>
                  <a:pt x="82599" y="845557"/>
                  <a:pt x="57892" y="806468"/>
                  <a:pt x="41564" y="764016"/>
                </a:cubicBezTo>
                <a:cubicBezTo>
                  <a:pt x="31401" y="737593"/>
                  <a:pt x="19813" y="663158"/>
                  <a:pt x="13855" y="639325"/>
                </a:cubicBezTo>
                <a:cubicBezTo>
                  <a:pt x="10313" y="625157"/>
                  <a:pt x="4618" y="611616"/>
                  <a:pt x="0" y="597762"/>
                </a:cubicBezTo>
                <a:cubicBezTo>
                  <a:pt x="4618" y="523871"/>
                  <a:pt x="6488" y="449757"/>
                  <a:pt x="13855" y="376089"/>
                </a:cubicBezTo>
                <a:cubicBezTo>
                  <a:pt x="15750" y="357142"/>
                  <a:pt x="23975" y="339342"/>
                  <a:pt x="27709" y="320671"/>
                </a:cubicBezTo>
                <a:cubicBezTo>
                  <a:pt x="55692" y="180753"/>
                  <a:pt x="22983" y="293285"/>
                  <a:pt x="69273" y="154416"/>
                </a:cubicBezTo>
                <a:cubicBezTo>
                  <a:pt x="73891" y="122089"/>
                  <a:pt x="70999" y="87754"/>
                  <a:pt x="83127" y="57434"/>
                </a:cubicBezTo>
                <a:cubicBezTo>
                  <a:pt x="103053" y="7619"/>
                  <a:pt x="164866" y="2446"/>
                  <a:pt x="207818" y="2016"/>
                </a:cubicBezTo>
                <a:cubicBezTo>
                  <a:pt x="641905" y="-2325"/>
                  <a:pt x="1076036" y="2016"/>
                  <a:pt x="1510145" y="2016"/>
                </a:cubicBezTo>
              </a:path>
            </a:pathLst>
          </a:custGeom>
          <a:ln w="57150">
            <a:solidFill>
              <a:srgbClr val="FFFF00"/>
            </a:solidFill>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a:p>
        </p:txBody>
      </p:sp>
      <p:sp>
        <p:nvSpPr>
          <p:cNvPr id="28" name="Freeform: Shape 20">
            <a:extLst>
              <a:ext uri="{FF2B5EF4-FFF2-40B4-BE49-F238E27FC236}">
                <a16:creationId xmlns:a16="http://schemas.microsoft.com/office/drawing/2014/main" id="{E6641801-112D-AC3A-0AEE-50C207806F53}"/>
              </a:ext>
            </a:extLst>
          </p:cNvPr>
          <p:cNvSpPr/>
          <p:nvPr/>
        </p:nvSpPr>
        <p:spPr>
          <a:xfrm>
            <a:off x="4335698" y="4152152"/>
            <a:ext cx="1313291" cy="977050"/>
          </a:xfrm>
          <a:custGeom>
            <a:avLst/>
            <a:gdLst>
              <a:gd name="connsiteX0" fmla="*/ 41564 w 1981200"/>
              <a:gd name="connsiteY0" fmla="*/ 83127 h 1634851"/>
              <a:gd name="connsiteX1" fmla="*/ 55418 w 1981200"/>
              <a:gd name="connsiteY1" fmla="*/ 1191491 h 1634851"/>
              <a:gd name="connsiteX2" fmla="*/ 41564 w 1981200"/>
              <a:gd name="connsiteY2" fmla="*/ 1454727 h 1634851"/>
              <a:gd name="connsiteX3" fmla="*/ 55418 w 1981200"/>
              <a:gd name="connsiteY3" fmla="*/ 1593273 h 1634851"/>
              <a:gd name="connsiteX4" fmla="*/ 277091 w 1981200"/>
              <a:gd name="connsiteY4" fmla="*/ 1607127 h 1634851"/>
              <a:gd name="connsiteX5" fmla="*/ 484909 w 1981200"/>
              <a:gd name="connsiteY5" fmla="*/ 1620982 h 1634851"/>
              <a:gd name="connsiteX6" fmla="*/ 498764 w 1981200"/>
              <a:gd name="connsiteY6" fmla="*/ 1288473 h 1634851"/>
              <a:gd name="connsiteX7" fmla="*/ 568036 w 1981200"/>
              <a:gd name="connsiteY7" fmla="*/ 1274618 h 1634851"/>
              <a:gd name="connsiteX8" fmla="*/ 872836 w 1981200"/>
              <a:gd name="connsiteY8" fmla="*/ 1288473 h 1634851"/>
              <a:gd name="connsiteX9" fmla="*/ 969818 w 1981200"/>
              <a:gd name="connsiteY9" fmla="*/ 1260763 h 1634851"/>
              <a:gd name="connsiteX10" fmla="*/ 1163782 w 1981200"/>
              <a:gd name="connsiteY10" fmla="*/ 1302327 h 1634851"/>
              <a:gd name="connsiteX11" fmla="*/ 1219200 w 1981200"/>
              <a:gd name="connsiteY11" fmla="*/ 1316182 h 1634851"/>
              <a:gd name="connsiteX12" fmla="*/ 1454727 w 1981200"/>
              <a:gd name="connsiteY12" fmla="*/ 1565563 h 1634851"/>
              <a:gd name="connsiteX13" fmla="*/ 1524000 w 1981200"/>
              <a:gd name="connsiteY13" fmla="*/ 1551709 h 1634851"/>
              <a:gd name="connsiteX14" fmla="*/ 1648691 w 1981200"/>
              <a:gd name="connsiteY14" fmla="*/ 1565563 h 1634851"/>
              <a:gd name="connsiteX15" fmla="*/ 1717964 w 1981200"/>
              <a:gd name="connsiteY15" fmla="*/ 1579418 h 1634851"/>
              <a:gd name="connsiteX16" fmla="*/ 1967345 w 1981200"/>
              <a:gd name="connsiteY16" fmla="*/ 1565563 h 1634851"/>
              <a:gd name="connsiteX17" fmla="*/ 1953491 w 1981200"/>
              <a:gd name="connsiteY17" fmla="*/ 1357745 h 1634851"/>
              <a:gd name="connsiteX18" fmla="*/ 1967345 w 1981200"/>
              <a:gd name="connsiteY18" fmla="*/ 983673 h 1634851"/>
              <a:gd name="connsiteX19" fmla="*/ 1842654 w 1981200"/>
              <a:gd name="connsiteY19" fmla="*/ 969818 h 1634851"/>
              <a:gd name="connsiteX20" fmla="*/ 1773382 w 1981200"/>
              <a:gd name="connsiteY20" fmla="*/ 955963 h 1634851"/>
              <a:gd name="connsiteX21" fmla="*/ 1662545 w 1981200"/>
              <a:gd name="connsiteY21" fmla="*/ 942109 h 1634851"/>
              <a:gd name="connsiteX22" fmla="*/ 1634836 w 1981200"/>
              <a:gd name="connsiteY22" fmla="*/ 858982 h 1634851"/>
              <a:gd name="connsiteX23" fmla="*/ 1607127 w 1981200"/>
              <a:gd name="connsiteY23" fmla="*/ 554182 h 1634851"/>
              <a:gd name="connsiteX24" fmla="*/ 1620982 w 1981200"/>
              <a:gd name="connsiteY24" fmla="*/ 429491 h 1634851"/>
              <a:gd name="connsiteX25" fmla="*/ 1981200 w 1981200"/>
              <a:gd name="connsiteY25" fmla="*/ 360218 h 1634851"/>
              <a:gd name="connsiteX26" fmla="*/ 1967345 w 1981200"/>
              <a:gd name="connsiteY26" fmla="*/ 277091 h 1634851"/>
              <a:gd name="connsiteX27" fmla="*/ 1953491 w 1981200"/>
              <a:gd name="connsiteY27" fmla="*/ 27709 h 1634851"/>
              <a:gd name="connsiteX28" fmla="*/ 1759527 w 1981200"/>
              <a:gd name="connsiteY28" fmla="*/ 13854 h 1634851"/>
              <a:gd name="connsiteX29" fmla="*/ 1343891 w 1981200"/>
              <a:gd name="connsiteY29" fmla="*/ 27709 h 1634851"/>
              <a:gd name="connsiteX30" fmla="*/ 1080654 w 1981200"/>
              <a:gd name="connsiteY30" fmla="*/ 0 h 1634851"/>
              <a:gd name="connsiteX31" fmla="*/ 180109 w 1981200"/>
              <a:gd name="connsiteY31" fmla="*/ 27709 h 1634851"/>
              <a:gd name="connsiteX32" fmla="*/ 69273 w 1981200"/>
              <a:gd name="connsiteY32" fmla="*/ 41563 h 1634851"/>
              <a:gd name="connsiteX33" fmla="*/ 27709 w 1981200"/>
              <a:gd name="connsiteY33" fmla="*/ 290945 h 1634851"/>
              <a:gd name="connsiteX34" fmla="*/ 13854 w 1981200"/>
              <a:gd name="connsiteY34" fmla="*/ 443345 h 1634851"/>
              <a:gd name="connsiteX35" fmla="*/ 0 w 1981200"/>
              <a:gd name="connsiteY35" fmla="*/ 623454 h 1634851"/>
              <a:gd name="connsiteX36" fmla="*/ 13854 w 1981200"/>
              <a:gd name="connsiteY36" fmla="*/ 1413163 h 1634851"/>
              <a:gd name="connsiteX37" fmla="*/ 27709 w 1981200"/>
              <a:gd name="connsiteY37" fmla="*/ 1510145 h 1634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981200" h="1634851">
                <a:moveTo>
                  <a:pt x="41564" y="83127"/>
                </a:moveTo>
                <a:cubicBezTo>
                  <a:pt x="46182" y="452582"/>
                  <a:pt x="55418" y="822007"/>
                  <a:pt x="55418" y="1191491"/>
                </a:cubicBezTo>
                <a:cubicBezTo>
                  <a:pt x="55418" y="1279358"/>
                  <a:pt x="41564" y="1366860"/>
                  <a:pt x="41564" y="1454727"/>
                </a:cubicBezTo>
                <a:cubicBezTo>
                  <a:pt x="41564" y="1501139"/>
                  <a:pt x="16452" y="1568059"/>
                  <a:pt x="55418" y="1593273"/>
                </a:cubicBezTo>
                <a:cubicBezTo>
                  <a:pt x="117576" y="1633493"/>
                  <a:pt x="203200" y="1602509"/>
                  <a:pt x="277091" y="1607127"/>
                </a:cubicBezTo>
                <a:cubicBezTo>
                  <a:pt x="419607" y="1642756"/>
                  <a:pt x="350227" y="1640221"/>
                  <a:pt x="484909" y="1620982"/>
                </a:cubicBezTo>
                <a:cubicBezTo>
                  <a:pt x="464768" y="1500140"/>
                  <a:pt x="445727" y="1432430"/>
                  <a:pt x="498764" y="1288473"/>
                </a:cubicBezTo>
                <a:cubicBezTo>
                  <a:pt x="506905" y="1266377"/>
                  <a:pt x="544945" y="1279236"/>
                  <a:pt x="568036" y="1274618"/>
                </a:cubicBezTo>
                <a:cubicBezTo>
                  <a:pt x="669636" y="1279236"/>
                  <a:pt x="771192" y="1291978"/>
                  <a:pt x="872836" y="1288473"/>
                </a:cubicBezTo>
                <a:cubicBezTo>
                  <a:pt x="906437" y="1287314"/>
                  <a:pt x="936197" y="1260763"/>
                  <a:pt x="969818" y="1260763"/>
                </a:cubicBezTo>
                <a:cubicBezTo>
                  <a:pt x="1083796" y="1260763"/>
                  <a:pt x="1088166" y="1280722"/>
                  <a:pt x="1163782" y="1302327"/>
                </a:cubicBezTo>
                <a:cubicBezTo>
                  <a:pt x="1182091" y="1307558"/>
                  <a:pt x="1200727" y="1311564"/>
                  <a:pt x="1219200" y="1316182"/>
                </a:cubicBezTo>
                <a:cubicBezTo>
                  <a:pt x="1236316" y="1641391"/>
                  <a:pt x="1145889" y="1594976"/>
                  <a:pt x="1454727" y="1565563"/>
                </a:cubicBezTo>
                <a:cubicBezTo>
                  <a:pt x="1478169" y="1563330"/>
                  <a:pt x="1500909" y="1556327"/>
                  <a:pt x="1524000" y="1551709"/>
                </a:cubicBezTo>
                <a:cubicBezTo>
                  <a:pt x="1565564" y="1556327"/>
                  <a:pt x="1607292" y="1559649"/>
                  <a:pt x="1648691" y="1565563"/>
                </a:cubicBezTo>
                <a:cubicBezTo>
                  <a:pt x="1672003" y="1568893"/>
                  <a:pt x="1694416" y="1579418"/>
                  <a:pt x="1717964" y="1579418"/>
                </a:cubicBezTo>
                <a:cubicBezTo>
                  <a:pt x="1801219" y="1579418"/>
                  <a:pt x="1884218" y="1570181"/>
                  <a:pt x="1967345" y="1565563"/>
                </a:cubicBezTo>
                <a:cubicBezTo>
                  <a:pt x="1962727" y="1496290"/>
                  <a:pt x="1953491" y="1427171"/>
                  <a:pt x="1953491" y="1357745"/>
                </a:cubicBezTo>
                <a:cubicBezTo>
                  <a:pt x="1953491" y="1232969"/>
                  <a:pt x="2001624" y="1103648"/>
                  <a:pt x="1967345" y="983673"/>
                </a:cubicBezTo>
                <a:cubicBezTo>
                  <a:pt x="1955856" y="943463"/>
                  <a:pt x="1884053" y="975732"/>
                  <a:pt x="1842654" y="969818"/>
                </a:cubicBezTo>
                <a:cubicBezTo>
                  <a:pt x="1819343" y="966488"/>
                  <a:pt x="1796656" y="959544"/>
                  <a:pt x="1773382" y="955963"/>
                </a:cubicBezTo>
                <a:cubicBezTo>
                  <a:pt x="1736582" y="950301"/>
                  <a:pt x="1699491" y="946727"/>
                  <a:pt x="1662545" y="942109"/>
                </a:cubicBezTo>
                <a:cubicBezTo>
                  <a:pt x="1653309" y="914400"/>
                  <a:pt x="1640956" y="887542"/>
                  <a:pt x="1634836" y="858982"/>
                </a:cubicBezTo>
                <a:cubicBezTo>
                  <a:pt x="1620763" y="793306"/>
                  <a:pt x="1610021" y="594691"/>
                  <a:pt x="1607127" y="554182"/>
                </a:cubicBezTo>
                <a:cubicBezTo>
                  <a:pt x="1611745" y="512618"/>
                  <a:pt x="1582379" y="445575"/>
                  <a:pt x="1620982" y="429491"/>
                </a:cubicBezTo>
                <a:cubicBezTo>
                  <a:pt x="2101828" y="229137"/>
                  <a:pt x="1845629" y="540977"/>
                  <a:pt x="1981200" y="360218"/>
                </a:cubicBezTo>
                <a:cubicBezTo>
                  <a:pt x="1976582" y="332509"/>
                  <a:pt x="1969678" y="305085"/>
                  <a:pt x="1967345" y="277091"/>
                </a:cubicBezTo>
                <a:cubicBezTo>
                  <a:pt x="1960431" y="194123"/>
                  <a:pt x="2005080" y="93055"/>
                  <a:pt x="1953491" y="27709"/>
                </a:cubicBezTo>
                <a:cubicBezTo>
                  <a:pt x="1913326" y="-23167"/>
                  <a:pt x="1824182" y="18472"/>
                  <a:pt x="1759527" y="13854"/>
                </a:cubicBezTo>
                <a:cubicBezTo>
                  <a:pt x="1620982" y="18472"/>
                  <a:pt x="1482513" y="27709"/>
                  <a:pt x="1343891" y="27709"/>
                </a:cubicBezTo>
                <a:cubicBezTo>
                  <a:pt x="1292225" y="27709"/>
                  <a:pt x="1141512" y="7607"/>
                  <a:pt x="1080654" y="0"/>
                </a:cubicBezTo>
                <a:cubicBezTo>
                  <a:pt x="692161" y="48560"/>
                  <a:pt x="1123106" y="-1306"/>
                  <a:pt x="180109" y="27709"/>
                </a:cubicBezTo>
                <a:cubicBezTo>
                  <a:pt x="142894" y="28854"/>
                  <a:pt x="106218" y="36945"/>
                  <a:pt x="69273" y="41563"/>
                </a:cubicBezTo>
                <a:cubicBezTo>
                  <a:pt x="2429" y="141830"/>
                  <a:pt x="45274" y="62609"/>
                  <a:pt x="27709" y="290945"/>
                </a:cubicBezTo>
                <a:cubicBezTo>
                  <a:pt x="23797" y="341804"/>
                  <a:pt x="18090" y="392512"/>
                  <a:pt x="13854" y="443345"/>
                </a:cubicBezTo>
                <a:cubicBezTo>
                  <a:pt x="8854" y="503351"/>
                  <a:pt x="4618" y="563418"/>
                  <a:pt x="0" y="623454"/>
                </a:cubicBezTo>
                <a:cubicBezTo>
                  <a:pt x="4618" y="886690"/>
                  <a:pt x="5500" y="1150019"/>
                  <a:pt x="13854" y="1413163"/>
                </a:cubicBezTo>
                <a:cubicBezTo>
                  <a:pt x="28468" y="1873513"/>
                  <a:pt x="27709" y="1406936"/>
                  <a:pt x="27709" y="1510145"/>
                </a:cubicBezTo>
              </a:path>
            </a:pathLst>
          </a:custGeom>
          <a:noFill/>
          <a:ln w="57150">
            <a:solidFill>
              <a:srgbClr val="28B50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5">
            <a:extLst>
              <a:ext uri="{FF2B5EF4-FFF2-40B4-BE49-F238E27FC236}">
                <a16:creationId xmlns:a16="http://schemas.microsoft.com/office/drawing/2014/main" id="{198A4850-D501-8EE1-530D-2686F71EE340}"/>
              </a:ext>
            </a:extLst>
          </p:cNvPr>
          <p:cNvSpPr/>
          <p:nvPr/>
        </p:nvSpPr>
        <p:spPr>
          <a:xfrm>
            <a:off x="2225558" y="4339021"/>
            <a:ext cx="1234316" cy="469630"/>
          </a:xfrm>
          <a:custGeom>
            <a:avLst/>
            <a:gdLst>
              <a:gd name="connsiteX0" fmla="*/ 56992 w 2045676"/>
              <a:gd name="connsiteY0" fmla="*/ 360219 h 750906"/>
              <a:gd name="connsiteX1" fmla="*/ 431065 w 2045676"/>
              <a:gd name="connsiteY1" fmla="*/ 387928 h 750906"/>
              <a:gd name="connsiteX2" fmla="*/ 763574 w 2045676"/>
              <a:gd name="connsiteY2" fmla="*/ 374073 h 750906"/>
              <a:gd name="connsiteX3" fmla="*/ 791283 w 2045676"/>
              <a:gd name="connsiteY3" fmla="*/ 332509 h 750906"/>
              <a:gd name="connsiteX4" fmla="*/ 791283 w 2045676"/>
              <a:gd name="connsiteY4" fmla="*/ 69273 h 750906"/>
              <a:gd name="connsiteX5" fmla="*/ 943683 w 2045676"/>
              <a:gd name="connsiteY5" fmla="*/ 41564 h 750906"/>
              <a:gd name="connsiteX6" fmla="*/ 1068374 w 2045676"/>
              <a:gd name="connsiteY6" fmla="*/ 0 h 750906"/>
              <a:gd name="connsiteX7" fmla="*/ 1165356 w 2045676"/>
              <a:gd name="connsiteY7" fmla="*/ 13855 h 750906"/>
              <a:gd name="connsiteX8" fmla="*/ 1193065 w 2045676"/>
              <a:gd name="connsiteY8" fmla="*/ 69273 h 750906"/>
              <a:gd name="connsiteX9" fmla="*/ 1206920 w 2045676"/>
              <a:gd name="connsiteY9" fmla="*/ 304800 h 750906"/>
              <a:gd name="connsiteX10" fmla="*/ 1220774 w 2045676"/>
              <a:gd name="connsiteY10" fmla="*/ 374073 h 750906"/>
              <a:gd name="connsiteX11" fmla="*/ 1345465 w 2045676"/>
              <a:gd name="connsiteY11" fmla="*/ 360219 h 750906"/>
              <a:gd name="connsiteX12" fmla="*/ 1525574 w 2045676"/>
              <a:gd name="connsiteY12" fmla="*/ 374073 h 750906"/>
              <a:gd name="connsiteX13" fmla="*/ 1608701 w 2045676"/>
              <a:gd name="connsiteY13" fmla="*/ 83128 h 750906"/>
              <a:gd name="connsiteX14" fmla="*/ 1927356 w 2045676"/>
              <a:gd name="connsiteY14" fmla="*/ 96982 h 750906"/>
              <a:gd name="connsiteX15" fmla="*/ 1705683 w 2045676"/>
              <a:gd name="connsiteY15" fmla="*/ 429491 h 750906"/>
              <a:gd name="connsiteX16" fmla="*/ 1539429 w 2045676"/>
              <a:gd name="connsiteY16" fmla="*/ 720437 h 750906"/>
              <a:gd name="connsiteX17" fmla="*/ 1276192 w 2045676"/>
              <a:gd name="connsiteY17" fmla="*/ 734291 h 750906"/>
              <a:gd name="connsiteX18" fmla="*/ 1220774 w 2045676"/>
              <a:gd name="connsiteY18" fmla="*/ 748146 h 750906"/>
              <a:gd name="connsiteX19" fmla="*/ 888265 w 2045676"/>
              <a:gd name="connsiteY19" fmla="*/ 720437 h 750906"/>
              <a:gd name="connsiteX20" fmla="*/ 763574 w 2045676"/>
              <a:gd name="connsiteY20" fmla="*/ 734291 h 750906"/>
              <a:gd name="connsiteX21" fmla="*/ 334083 w 2045676"/>
              <a:gd name="connsiteY21" fmla="*/ 706582 h 750906"/>
              <a:gd name="connsiteX22" fmla="*/ 112410 w 2045676"/>
              <a:gd name="connsiteY22" fmla="*/ 720437 h 750906"/>
              <a:gd name="connsiteX23" fmla="*/ 29283 w 2045676"/>
              <a:gd name="connsiteY23" fmla="*/ 720437 h 750906"/>
              <a:gd name="connsiteX24" fmla="*/ 15429 w 2045676"/>
              <a:gd name="connsiteY24" fmla="*/ 651164 h 750906"/>
              <a:gd name="connsiteX25" fmla="*/ 1574 w 2045676"/>
              <a:gd name="connsiteY25" fmla="*/ 609600 h 750906"/>
              <a:gd name="connsiteX26" fmla="*/ 1574 w 2045676"/>
              <a:gd name="connsiteY26" fmla="*/ 471055 h 750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045676" h="750906">
                <a:moveTo>
                  <a:pt x="56992" y="360219"/>
                </a:moveTo>
                <a:cubicBezTo>
                  <a:pt x="175938" y="372113"/>
                  <a:pt x="315018" y="387928"/>
                  <a:pt x="431065" y="387928"/>
                </a:cubicBezTo>
                <a:cubicBezTo>
                  <a:pt x="541998" y="387928"/>
                  <a:pt x="652738" y="378691"/>
                  <a:pt x="763574" y="374073"/>
                </a:cubicBezTo>
                <a:cubicBezTo>
                  <a:pt x="772810" y="360218"/>
                  <a:pt x="789775" y="349092"/>
                  <a:pt x="791283" y="332509"/>
                </a:cubicBezTo>
                <a:cubicBezTo>
                  <a:pt x="797195" y="267474"/>
                  <a:pt x="738310" y="126660"/>
                  <a:pt x="791283" y="69273"/>
                </a:cubicBezTo>
                <a:cubicBezTo>
                  <a:pt x="826304" y="31333"/>
                  <a:pt x="892883" y="50800"/>
                  <a:pt x="943683" y="41564"/>
                </a:cubicBezTo>
                <a:cubicBezTo>
                  <a:pt x="965699" y="32758"/>
                  <a:pt x="1038547" y="0"/>
                  <a:pt x="1068374" y="0"/>
                </a:cubicBezTo>
                <a:cubicBezTo>
                  <a:pt x="1101030" y="0"/>
                  <a:pt x="1133029" y="9237"/>
                  <a:pt x="1165356" y="13855"/>
                </a:cubicBezTo>
                <a:cubicBezTo>
                  <a:pt x="1174592" y="32328"/>
                  <a:pt x="1190144" y="48828"/>
                  <a:pt x="1193065" y="69273"/>
                </a:cubicBezTo>
                <a:cubicBezTo>
                  <a:pt x="1204187" y="147127"/>
                  <a:pt x="1199800" y="226478"/>
                  <a:pt x="1206920" y="304800"/>
                </a:cubicBezTo>
                <a:cubicBezTo>
                  <a:pt x="1209052" y="328252"/>
                  <a:pt x="1216156" y="350982"/>
                  <a:pt x="1220774" y="374073"/>
                </a:cubicBezTo>
                <a:cubicBezTo>
                  <a:pt x="1262338" y="369455"/>
                  <a:pt x="1303646" y="360219"/>
                  <a:pt x="1345465" y="360219"/>
                </a:cubicBezTo>
                <a:cubicBezTo>
                  <a:pt x="1405679" y="360219"/>
                  <a:pt x="1489855" y="422548"/>
                  <a:pt x="1525574" y="374073"/>
                </a:cubicBezTo>
                <a:cubicBezTo>
                  <a:pt x="1782761" y="25034"/>
                  <a:pt x="1387086" y="127450"/>
                  <a:pt x="1608701" y="83128"/>
                </a:cubicBezTo>
                <a:cubicBezTo>
                  <a:pt x="1714919" y="87746"/>
                  <a:pt x="1855514" y="18609"/>
                  <a:pt x="1927356" y="96982"/>
                </a:cubicBezTo>
                <a:cubicBezTo>
                  <a:pt x="2261582" y="461592"/>
                  <a:pt x="1790317" y="423849"/>
                  <a:pt x="1705683" y="429491"/>
                </a:cubicBezTo>
                <a:cubicBezTo>
                  <a:pt x="1252642" y="511862"/>
                  <a:pt x="1920501" y="339365"/>
                  <a:pt x="1539429" y="720437"/>
                </a:cubicBezTo>
                <a:cubicBezTo>
                  <a:pt x="1477298" y="782568"/>
                  <a:pt x="1363938" y="729673"/>
                  <a:pt x="1276192" y="734291"/>
                </a:cubicBezTo>
                <a:cubicBezTo>
                  <a:pt x="1257719" y="738909"/>
                  <a:pt x="1239815" y="748146"/>
                  <a:pt x="1220774" y="748146"/>
                </a:cubicBezTo>
                <a:cubicBezTo>
                  <a:pt x="1063061" y="748146"/>
                  <a:pt x="1017255" y="738863"/>
                  <a:pt x="888265" y="720437"/>
                </a:cubicBezTo>
                <a:cubicBezTo>
                  <a:pt x="846701" y="725055"/>
                  <a:pt x="805393" y="734291"/>
                  <a:pt x="763574" y="734291"/>
                </a:cubicBezTo>
                <a:cubicBezTo>
                  <a:pt x="428706" y="734291"/>
                  <a:pt x="501665" y="748479"/>
                  <a:pt x="334083" y="706582"/>
                </a:cubicBezTo>
                <a:cubicBezTo>
                  <a:pt x="260192" y="711200"/>
                  <a:pt x="186038" y="712687"/>
                  <a:pt x="112410" y="720437"/>
                </a:cubicBezTo>
                <a:cubicBezTo>
                  <a:pt x="28175" y="729304"/>
                  <a:pt x="113519" y="748514"/>
                  <a:pt x="29283" y="720437"/>
                </a:cubicBezTo>
                <a:cubicBezTo>
                  <a:pt x="24665" y="697346"/>
                  <a:pt x="21140" y="674009"/>
                  <a:pt x="15429" y="651164"/>
                </a:cubicBezTo>
                <a:cubicBezTo>
                  <a:pt x="11887" y="636996"/>
                  <a:pt x="2694" y="624161"/>
                  <a:pt x="1574" y="609600"/>
                </a:cubicBezTo>
                <a:cubicBezTo>
                  <a:pt x="-1968" y="563554"/>
                  <a:pt x="1574" y="517237"/>
                  <a:pt x="1574" y="471055"/>
                </a:cubicBezTo>
              </a:path>
            </a:pathLst>
          </a:custGeom>
          <a:noFill/>
          <a:ln w="57150">
            <a:solidFill>
              <a:srgbClr val="FA8A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Shape 26">
            <a:extLst>
              <a:ext uri="{FF2B5EF4-FFF2-40B4-BE49-F238E27FC236}">
                <a16:creationId xmlns:a16="http://schemas.microsoft.com/office/drawing/2014/main" id="{E0B0E9EB-67C6-E24C-5F6A-DEEEC85A60B2}"/>
              </a:ext>
            </a:extLst>
          </p:cNvPr>
          <p:cNvSpPr/>
          <p:nvPr/>
        </p:nvSpPr>
        <p:spPr>
          <a:xfrm>
            <a:off x="5831427" y="4159305"/>
            <a:ext cx="279185" cy="778009"/>
          </a:xfrm>
          <a:custGeom>
            <a:avLst/>
            <a:gdLst>
              <a:gd name="connsiteX0" fmla="*/ 0 w 417762"/>
              <a:gd name="connsiteY0" fmla="*/ 73113 h 1223041"/>
              <a:gd name="connsiteX1" fmla="*/ 27709 w 417762"/>
              <a:gd name="connsiteY1" fmla="*/ 835113 h 1223041"/>
              <a:gd name="connsiteX2" fmla="*/ 41564 w 417762"/>
              <a:gd name="connsiteY2" fmla="*/ 987513 h 1223041"/>
              <a:gd name="connsiteX3" fmla="*/ 55418 w 417762"/>
              <a:gd name="connsiteY3" fmla="*/ 1223041 h 1223041"/>
              <a:gd name="connsiteX4" fmla="*/ 193964 w 417762"/>
              <a:gd name="connsiteY4" fmla="*/ 1195331 h 1223041"/>
              <a:gd name="connsiteX5" fmla="*/ 332509 w 417762"/>
              <a:gd name="connsiteY5" fmla="*/ 1153768 h 1223041"/>
              <a:gd name="connsiteX6" fmla="*/ 401782 w 417762"/>
              <a:gd name="connsiteY6" fmla="*/ 1167622 h 1223041"/>
              <a:gd name="connsiteX7" fmla="*/ 374073 w 417762"/>
              <a:gd name="connsiteY7" fmla="*/ 848968 h 1223041"/>
              <a:gd name="connsiteX8" fmla="*/ 360218 w 417762"/>
              <a:gd name="connsiteY8" fmla="*/ 668859 h 1223041"/>
              <a:gd name="connsiteX9" fmla="*/ 346364 w 417762"/>
              <a:gd name="connsiteY9" fmla="*/ 516459 h 1223041"/>
              <a:gd name="connsiteX10" fmla="*/ 374073 w 417762"/>
              <a:gd name="connsiteY10" fmla="*/ 225513 h 1223041"/>
              <a:gd name="connsiteX11" fmla="*/ 387927 w 417762"/>
              <a:gd name="connsiteY11" fmla="*/ 73113 h 1223041"/>
              <a:gd name="connsiteX12" fmla="*/ 346364 w 417762"/>
              <a:gd name="connsiteY12" fmla="*/ 3841 h 1223041"/>
              <a:gd name="connsiteX13" fmla="*/ 221673 w 417762"/>
              <a:gd name="connsiteY13" fmla="*/ 17695 h 1223041"/>
              <a:gd name="connsiteX14" fmla="*/ 69273 w 417762"/>
              <a:gd name="connsiteY14" fmla="*/ 17695 h 1223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17762" h="1223041">
                <a:moveTo>
                  <a:pt x="0" y="73113"/>
                </a:moveTo>
                <a:cubicBezTo>
                  <a:pt x="52483" y="388005"/>
                  <a:pt x="1859" y="59622"/>
                  <a:pt x="27709" y="835113"/>
                </a:cubicBezTo>
                <a:cubicBezTo>
                  <a:pt x="29408" y="886094"/>
                  <a:pt x="37930" y="936633"/>
                  <a:pt x="41564" y="987513"/>
                </a:cubicBezTo>
                <a:cubicBezTo>
                  <a:pt x="47167" y="1065958"/>
                  <a:pt x="50800" y="1144532"/>
                  <a:pt x="55418" y="1223041"/>
                </a:cubicBezTo>
                <a:cubicBezTo>
                  <a:pt x="111596" y="1213678"/>
                  <a:pt x="142292" y="1210833"/>
                  <a:pt x="193964" y="1195331"/>
                </a:cubicBezTo>
                <a:cubicBezTo>
                  <a:pt x="362591" y="1144742"/>
                  <a:pt x="204792" y="1185696"/>
                  <a:pt x="332509" y="1153768"/>
                </a:cubicBezTo>
                <a:cubicBezTo>
                  <a:pt x="355600" y="1158386"/>
                  <a:pt x="386457" y="1185501"/>
                  <a:pt x="401782" y="1167622"/>
                </a:cubicBezTo>
                <a:cubicBezTo>
                  <a:pt x="449460" y="1111998"/>
                  <a:pt x="375386" y="855535"/>
                  <a:pt x="374073" y="848968"/>
                </a:cubicBezTo>
                <a:cubicBezTo>
                  <a:pt x="369455" y="788932"/>
                  <a:pt x="365218" y="728865"/>
                  <a:pt x="360218" y="668859"/>
                </a:cubicBezTo>
                <a:cubicBezTo>
                  <a:pt x="355982" y="618026"/>
                  <a:pt x="346364" y="567468"/>
                  <a:pt x="346364" y="516459"/>
                </a:cubicBezTo>
                <a:cubicBezTo>
                  <a:pt x="346364" y="344141"/>
                  <a:pt x="359203" y="359348"/>
                  <a:pt x="374073" y="225513"/>
                </a:cubicBezTo>
                <a:cubicBezTo>
                  <a:pt x="379706" y="174816"/>
                  <a:pt x="383309" y="123913"/>
                  <a:pt x="387927" y="73113"/>
                </a:cubicBezTo>
                <a:cubicBezTo>
                  <a:pt x="374073" y="50022"/>
                  <a:pt x="371910" y="12356"/>
                  <a:pt x="346364" y="3841"/>
                </a:cubicBezTo>
                <a:cubicBezTo>
                  <a:pt x="306691" y="-9383"/>
                  <a:pt x="263440" y="15607"/>
                  <a:pt x="221673" y="17695"/>
                </a:cubicBezTo>
                <a:cubicBezTo>
                  <a:pt x="170936" y="20232"/>
                  <a:pt x="120073" y="17695"/>
                  <a:pt x="69273" y="17695"/>
                </a:cubicBezTo>
              </a:path>
            </a:pathLst>
          </a:custGeom>
          <a:noFill/>
          <a:ln w="57150">
            <a:solidFill>
              <a:srgbClr val="28B50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1">
            <a:extLst>
              <a:ext uri="{FF2B5EF4-FFF2-40B4-BE49-F238E27FC236}">
                <a16:creationId xmlns:a16="http://schemas.microsoft.com/office/drawing/2014/main" id="{5F41287B-9D33-FCCB-5862-F4E71D951C08}"/>
              </a:ext>
            </a:extLst>
          </p:cNvPr>
          <p:cNvSpPr/>
          <p:nvPr/>
        </p:nvSpPr>
        <p:spPr>
          <a:xfrm>
            <a:off x="4372138" y="5277643"/>
            <a:ext cx="1480055" cy="635330"/>
          </a:xfrm>
          <a:custGeom>
            <a:avLst/>
            <a:gdLst>
              <a:gd name="connsiteX0" fmla="*/ 41751 w 2409361"/>
              <a:gd name="connsiteY0" fmla="*/ 27709 h 1015850"/>
              <a:gd name="connsiteX1" fmla="*/ 443532 w 2409361"/>
              <a:gd name="connsiteY1" fmla="*/ 13855 h 1015850"/>
              <a:gd name="connsiteX2" fmla="*/ 498951 w 2409361"/>
              <a:gd name="connsiteY2" fmla="*/ 0 h 1015850"/>
              <a:gd name="connsiteX3" fmla="*/ 789896 w 2409361"/>
              <a:gd name="connsiteY3" fmla="*/ 13855 h 1015850"/>
              <a:gd name="connsiteX4" fmla="*/ 831460 w 2409361"/>
              <a:gd name="connsiteY4" fmla="*/ 55418 h 1015850"/>
              <a:gd name="connsiteX5" fmla="*/ 914587 w 2409361"/>
              <a:gd name="connsiteY5" fmla="*/ 41564 h 1015850"/>
              <a:gd name="connsiteX6" fmla="*/ 1330223 w 2409361"/>
              <a:gd name="connsiteY6" fmla="*/ 27709 h 1015850"/>
              <a:gd name="connsiteX7" fmla="*/ 1496478 w 2409361"/>
              <a:gd name="connsiteY7" fmla="*/ 41564 h 1015850"/>
              <a:gd name="connsiteX8" fmla="*/ 1787423 w 2409361"/>
              <a:gd name="connsiteY8" fmla="*/ 55418 h 1015850"/>
              <a:gd name="connsiteX9" fmla="*/ 1842841 w 2409361"/>
              <a:gd name="connsiteY9" fmla="*/ 69273 h 1015850"/>
              <a:gd name="connsiteX10" fmla="*/ 1912114 w 2409361"/>
              <a:gd name="connsiteY10" fmla="*/ 83128 h 1015850"/>
              <a:gd name="connsiteX11" fmla="*/ 1981387 w 2409361"/>
              <a:gd name="connsiteY11" fmla="*/ 138546 h 1015850"/>
              <a:gd name="connsiteX12" fmla="*/ 1995241 w 2409361"/>
              <a:gd name="connsiteY12" fmla="*/ 346364 h 1015850"/>
              <a:gd name="connsiteX13" fmla="*/ 2009096 w 2409361"/>
              <a:gd name="connsiteY13" fmla="*/ 387928 h 1015850"/>
              <a:gd name="connsiteX14" fmla="*/ 2383169 w 2409361"/>
              <a:gd name="connsiteY14" fmla="*/ 387928 h 1015850"/>
              <a:gd name="connsiteX15" fmla="*/ 2397023 w 2409361"/>
              <a:gd name="connsiteY15" fmla="*/ 443346 h 1015850"/>
              <a:gd name="connsiteX16" fmla="*/ 2383169 w 2409361"/>
              <a:gd name="connsiteY16" fmla="*/ 678873 h 1015850"/>
              <a:gd name="connsiteX17" fmla="*/ 2369314 w 2409361"/>
              <a:gd name="connsiteY17" fmla="*/ 983673 h 1015850"/>
              <a:gd name="connsiteX18" fmla="*/ 1953678 w 2409361"/>
              <a:gd name="connsiteY18" fmla="*/ 969818 h 1015850"/>
              <a:gd name="connsiteX19" fmla="*/ 1912114 w 2409361"/>
              <a:gd name="connsiteY19" fmla="*/ 734291 h 1015850"/>
              <a:gd name="connsiteX20" fmla="*/ 1898260 w 2409361"/>
              <a:gd name="connsiteY20" fmla="*/ 457200 h 1015850"/>
              <a:gd name="connsiteX21" fmla="*/ 1842841 w 2409361"/>
              <a:gd name="connsiteY21" fmla="*/ 429491 h 1015850"/>
              <a:gd name="connsiteX22" fmla="*/ 720623 w 2409361"/>
              <a:gd name="connsiteY22" fmla="*/ 401782 h 1015850"/>
              <a:gd name="connsiteX23" fmla="*/ 152587 w 2409361"/>
              <a:gd name="connsiteY23" fmla="*/ 415637 h 1015850"/>
              <a:gd name="connsiteX24" fmla="*/ 27896 w 2409361"/>
              <a:gd name="connsiteY24" fmla="*/ 415637 h 1015850"/>
              <a:gd name="connsiteX25" fmla="*/ 187 w 2409361"/>
              <a:gd name="connsiteY25" fmla="*/ 304800 h 1015850"/>
              <a:gd name="connsiteX26" fmla="*/ 14041 w 2409361"/>
              <a:gd name="connsiteY26" fmla="*/ 83128 h 1015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409361" h="1015850">
                <a:moveTo>
                  <a:pt x="41751" y="27709"/>
                </a:moveTo>
                <a:cubicBezTo>
                  <a:pt x="175678" y="23091"/>
                  <a:pt x="309771" y="21962"/>
                  <a:pt x="443532" y="13855"/>
                </a:cubicBezTo>
                <a:cubicBezTo>
                  <a:pt x="462539" y="12703"/>
                  <a:pt x="479909" y="0"/>
                  <a:pt x="498951" y="0"/>
                </a:cubicBezTo>
                <a:cubicBezTo>
                  <a:pt x="596043" y="0"/>
                  <a:pt x="692914" y="9237"/>
                  <a:pt x="789896" y="13855"/>
                </a:cubicBezTo>
                <a:cubicBezTo>
                  <a:pt x="803751" y="27709"/>
                  <a:pt x="812333" y="51168"/>
                  <a:pt x="831460" y="55418"/>
                </a:cubicBezTo>
                <a:cubicBezTo>
                  <a:pt x="858882" y="61512"/>
                  <a:pt x="886539" y="43122"/>
                  <a:pt x="914587" y="41564"/>
                </a:cubicBezTo>
                <a:cubicBezTo>
                  <a:pt x="1052996" y="33875"/>
                  <a:pt x="1191678" y="32327"/>
                  <a:pt x="1330223" y="27709"/>
                </a:cubicBezTo>
                <a:cubicBezTo>
                  <a:pt x="1385641" y="32327"/>
                  <a:pt x="1440969" y="38200"/>
                  <a:pt x="1496478" y="41564"/>
                </a:cubicBezTo>
                <a:cubicBezTo>
                  <a:pt x="1593392" y="47438"/>
                  <a:pt x="1690641" y="47675"/>
                  <a:pt x="1787423" y="55418"/>
                </a:cubicBezTo>
                <a:cubicBezTo>
                  <a:pt x="1806404" y="56936"/>
                  <a:pt x="1824253" y="65142"/>
                  <a:pt x="1842841" y="69273"/>
                </a:cubicBezTo>
                <a:cubicBezTo>
                  <a:pt x="1865829" y="74382"/>
                  <a:pt x="1889023" y="78510"/>
                  <a:pt x="1912114" y="83128"/>
                </a:cubicBezTo>
                <a:cubicBezTo>
                  <a:pt x="1935205" y="101601"/>
                  <a:pt x="1972482" y="110348"/>
                  <a:pt x="1981387" y="138546"/>
                </a:cubicBezTo>
                <a:cubicBezTo>
                  <a:pt x="2002293" y="204750"/>
                  <a:pt x="1987574" y="277362"/>
                  <a:pt x="1995241" y="346364"/>
                </a:cubicBezTo>
                <a:cubicBezTo>
                  <a:pt x="1996854" y="360879"/>
                  <a:pt x="2004478" y="374073"/>
                  <a:pt x="2009096" y="387928"/>
                </a:cubicBezTo>
                <a:cubicBezTo>
                  <a:pt x="2135418" y="373892"/>
                  <a:pt x="2253520" y="353810"/>
                  <a:pt x="2383169" y="387928"/>
                </a:cubicBezTo>
                <a:cubicBezTo>
                  <a:pt x="2401583" y="392774"/>
                  <a:pt x="2392405" y="424873"/>
                  <a:pt x="2397023" y="443346"/>
                </a:cubicBezTo>
                <a:cubicBezTo>
                  <a:pt x="2392405" y="521855"/>
                  <a:pt x="2387197" y="600332"/>
                  <a:pt x="2383169" y="678873"/>
                </a:cubicBezTo>
                <a:cubicBezTo>
                  <a:pt x="2377960" y="780444"/>
                  <a:pt x="2453517" y="926632"/>
                  <a:pt x="2369314" y="983673"/>
                </a:cubicBezTo>
                <a:cubicBezTo>
                  <a:pt x="2254546" y="1061419"/>
                  <a:pt x="2092223" y="974436"/>
                  <a:pt x="1953678" y="969818"/>
                </a:cubicBezTo>
                <a:cubicBezTo>
                  <a:pt x="1942192" y="912386"/>
                  <a:pt x="1916941" y="799451"/>
                  <a:pt x="1912114" y="734291"/>
                </a:cubicBezTo>
                <a:cubicBezTo>
                  <a:pt x="1905282" y="642065"/>
                  <a:pt x="1918755" y="547379"/>
                  <a:pt x="1898260" y="457200"/>
                </a:cubicBezTo>
                <a:cubicBezTo>
                  <a:pt x="1893683" y="437060"/>
                  <a:pt x="1863442" y="430962"/>
                  <a:pt x="1842841" y="429491"/>
                </a:cubicBezTo>
                <a:cubicBezTo>
                  <a:pt x="1796810" y="426203"/>
                  <a:pt x="723578" y="401851"/>
                  <a:pt x="720623" y="401782"/>
                </a:cubicBezTo>
                <a:cubicBezTo>
                  <a:pt x="531278" y="406400"/>
                  <a:pt x="341587" y="403311"/>
                  <a:pt x="152587" y="415637"/>
                </a:cubicBezTo>
                <a:cubicBezTo>
                  <a:pt x="11750" y="424822"/>
                  <a:pt x="149064" y="476221"/>
                  <a:pt x="27896" y="415637"/>
                </a:cubicBezTo>
                <a:cubicBezTo>
                  <a:pt x="18660" y="378691"/>
                  <a:pt x="-2188" y="342809"/>
                  <a:pt x="187" y="304800"/>
                </a:cubicBezTo>
                <a:lnTo>
                  <a:pt x="14041" y="83128"/>
                </a:lnTo>
              </a:path>
            </a:pathLst>
          </a:custGeom>
          <a:noFill/>
          <a:ln w="57150">
            <a:solidFill>
              <a:srgbClr val="28B50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Shape 32">
            <a:extLst>
              <a:ext uri="{FF2B5EF4-FFF2-40B4-BE49-F238E27FC236}">
                <a16:creationId xmlns:a16="http://schemas.microsoft.com/office/drawing/2014/main" id="{2DDE47BB-F56E-914E-3C96-2F09E4F403BF}"/>
              </a:ext>
            </a:extLst>
          </p:cNvPr>
          <p:cNvSpPr/>
          <p:nvPr/>
        </p:nvSpPr>
        <p:spPr>
          <a:xfrm>
            <a:off x="6112883" y="5504597"/>
            <a:ext cx="477491" cy="411112"/>
          </a:xfrm>
          <a:custGeom>
            <a:avLst/>
            <a:gdLst>
              <a:gd name="connsiteX0" fmla="*/ 75325 w 826792"/>
              <a:gd name="connsiteY0" fmla="*/ 112941 h 797305"/>
              <a:gd name="connsiteX1" fmla="*/ 338561 w 826792"/>
              <a:gd name="connsiteY1" fmla="*/ 71377 h 797305"/>
              <a:gd name="connsiteX2" fmla="*/ 393979 w 826792"/>
              <a:gd name="connsiteY2" fmla="*/ 57523 h 797305"/>
              <a:gd name="connsiteX3" fmla="*/ 518670 w 826792"/>
              <a:gd name="connsiteY3" fmla="*/ 43668 h 797305"/>
              <a:gd name="connsiteX4" fmla="*/ 754197 w 826792"/>
              <a:gd name="connsiteY4" fmla="*/ 29814 h 797305"/>
              <a:gd name="connsiteX5" fmla="*/ 795761 w 826792"/>
              <a:gd name="connsiteY5" fmla="*/ 71377 h 797305"/>
              <a:gd name="connsiteX6" fmla="*/ 809615 w 826792"/>
              <a:gd name="connsiteY6" fmla="*/ 653268 h 797305"/>
              <a:gd name="connsiteX7" fmla="*/ 823470 w 826792"/>
              <a:gd name="connsiteY7" fmla="*/ 708686 h 797305"/>
              <a:gd name="connsiteX8" fmla="*/ 740343 w 826792"/>
              <a:gd name="connsiteY8" fmla="*/ 736395 h 797305"/>
              <a:gd name="connsiteX9" fmla="*/ 546379 w 826792"/>
              <a:gd name="connsiteY9" fmla="*/ 750250 h 797305"/>
              <a:gd name="connsiteX10" fmla="*/ 241579 w 826792"/>
              <a:gd name="connsiteY10" fmla="*/ 791814 h 797305"/>
              <a:gd name="connsiteX11" fmla="*/ 19906 w 826792"/>
              <a:gd name="connsiteY11" fmla="*/ 764105 h 797305"/>
              <a:gd name="connsiteX12" fmla="*/ 6052 w 826792"/>
              <a:gd name="connsiteY12" fmla="*/ 223777 h 797305"/>
              <a:gd name="connsiteX13" fmla="*/ 19906 w 826792"/>
              <a:gd name="connsiteY13" fmla="*/ 71377 h 797305"/>
              <a:gd name="connsiteX14" fmla="*/ 144597 w 826792"/>
              <a:gd name="connsiteY14" fmla="*/ 71377 h 797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26792" h="797305">
                <a:moveTo>
                  <a:pt x="75325" y="112941"/>
                </a:moveTo>
                <a:cubicBezTo>
                  <a:pt x="163070" y="99086"/>
                  <a:pt x="252381" y="92921"/>
                  <a:pt x="338561" y="71377"/>
                </a:cubicBezTo>
                <a:cubicBezTo>
                  <a:pt x="357034" y="66759"/>
                  <a:pt x="375159" y="60418"/>
                  <a:pt x="393979" y="57523"/>
                </a:cubicBezTo>
                <a:cubicBezTo>
                  <a:pt x="435312" y="51164"/>
                  <a:pt x="477106" y="48286"/>
                  <a:pt x="518670" y="43668"/>
                </a:cubicBezTo>
                <a:cubicBezTo>
                  <a:pt x="604340" y="-13444"/>
                  <a:pt x="581881" y="-10731"/>
                  <a:pt x="754197" y="29814"/>
                </a:cubicBezTo>
                <a:cubicBezTo>
                  <a:pt x="773269" y="34302"/>
                  <a:pt x="781906" y="57523"/>
                  <a:pt x="795761" y="71377"/>
                </a:cubicBezTo>
                <a:cubicBezTo>
                  <a:pt x="800379" y="265341"/>
                  <a:pt x="801187" y="459432"/>
                  <a:pt x="809615" y="653268"/>
                </a:cubicBezTo>
                <a:cubicBezTo>
                  <a:pt x="810442" y="672291"/>
                  <a:pt x="835660" y="694058"/>
                  <a:pt x="823470" y="708686"/>
                </a:cubicBezTo>
                <a:cubicBezTo>
                  <a:pt x="804772" y="731124"/>
                  <a:pt x="769477" y="734314"/>
                  <a:pt x="740343" y="736395"/>
                </a:cubicBezTo>
                <a:lnTo>
                  <a:pt x="546379" y="750250"/>
                </a:lnTo>
                <a:cubicBezTo>
                  <a:pt x="427245" y="809817"/>
                  <a:pt x="468248" y="798480"/>
                  <a:pt x="241579" y="791814"/>
                </a:cubicBezTo>
                <a:cubicBezTo>
                  <a:pt x="167145" y="789625"/>
                  <a:pt x="19906" y="764105"/>
                  <a:pt x="19906" y="764105"/>
                </a:cubicBezTo>
                <a:cubicBezTo>
                  <a:pt x="15288" y="583996"/>
                  <a:pt x="6052" y="403946"/>
                  <a:pt x="6052" y="223777"/>
                </a:cubicBezTo>
                <a:cubicBezTo>
                  <a:pt x="6052" y="172768"/>
                  <a:pt x="-14407" y="109121"/>
                  <a:pt x="19906" y="71377"/>
                </a:cubicBezTo>
                <a:cubicBezTo>
                  <a:pt x="47865" y="40622"/>
                  <a:pt x="103033" y="71377"/>
                  <a:pt x="144597" y="71377"/>
                </a:cubicBezTo>
              </a:path>
            </a:pathLst>
          </a:custGeom>
          <a:noFill/>
          <a:ln w="57150">
            <a:solidFill>
              <a:srgbClr val="28B50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Shape 33">
            <a:extLst>
              <a:ext uri="{FF2B5EF4-FFF2-40B4-BE49-F238E27FC236}">
                <a16:creationId xmlns:a16="http://schemas.microsoft.com/office/drawing/2014/main" id="{513B62A2-A661-7482-D271-7D10B77104CD}"/>
              </a:ext>
            </a:extLst>
          </p:cNvPr>
          <p:cNvSpPr/>
          <p:nvPr/>
        </p:nvSpPr>
        <p:spPr>
          <a:xfrm>
            <a:off x="1591695" y="4992652"/>
            <a:ext cx="535420" cy="970466"/>
          </a:xfrm>
          <a:custGeom>
            <a:avLst/>
            <a:gdLst>
              <a:gd name="connsiteX0" fmla="*/ 422780 w 812057"/>
              <a:gd name="connsiteY0" fmla="*/ 13855 h 1551710"/>
              <a:gd name="connsiteX1" fmla="*/ 492053 w 812057"/>
              <a:gd name="connsiteY1" fmla="*/ 27710 h 1551710"/>
              <a:gd name="connsiteX2" fmla="*/ 533616 w 812057"/>
              <a:gd name="connsiteY2" fmla="*/ 41564 h 1551710"/>
              <a:gd name="connsiteX3" fmla="*/ 589034 w 812057"/>
              <a:gd name="connsiteY3" fmla="*/ 55419 h 1551710"/>
              <a:gd name="connsiteX4" fmla="*/ 782998 w 812057"/>
              <a:gd name="connsiteY4" fmla="*/ 83128 h 1551710"/>
              <a:gd name="connsiteX5" fmla="*/ 796853 w 812057"/>
              <a:gd name="connsiteY5" fmla="*/ 1094510 h 1551710"/>
              <a:gd name="connsiteX6" fmla="*/ 796853 w 812057"/>
              <a:gd name="connsiteY6" fmla="*/ 1246910 h 1551710"/>
              <a:gd name="connsiteX7" fmla="*/ 492053 w 812057"/>
              <a:gd name="connsiteY7" fmla="*/ 1260764 h 1551710"/>
              <a:gd name="connsiteX8" fmla="*/ 422780 w 812057"/>
              <a:gd name="connsiteY8" fmla="*/ 1274619 h 1551710"/>
              <a:gd name="connsiteX9" fmla="*/ 408925 w 812057"/>
              <a:gd name="connsiteY9" fmla="*/ 1496291 h 1551710"/>
              <a:gd name="connsiteX10" fmla="*/ 395071 w 812057"/>
              <a:gd name="connsiteY10" fmla="*/ 1551710 h 1551710"/>
              <a:gd name="connsiteX11" fmla="*/ 76416 w 812057"/>
              <a:gd name="connsiteY11" fmla="*/ 1524000 h 1551710"/>
              <a:gd name="connsiteX12" fmla="*/ 7144 w 812057"/>
              <a:gd name="connsiteY12" fmla="*/ 1510146 h 1551710"/>
              <a:gd name="connsiteX13" fmla="*/ 34853 w 812057"/>
              <a:gd name="connsiteY13" fmla="*/ 1191491 h 1551710"/>
              <a:gd name="connsiteX14" fmla="*/ 367362 w 812057"/>
              <a:gd name="connsiteY14" fmla="*/ 1219200 h 1551710"/>
              <a:gd name="connsiteX15" fmla="*/ 381216 w 812057"/>
              <a:gd name="connsiteY15" fmla="*/ 1149928 h 1551710"/>
              <a:gd name="connsiteX16" fmla="*/ 367362 w 812057"/>
              <a:gd name="connsiteY16" fmla="*/ 955964 h 1551710"/>
              <a:gd name="connsiteX17" fmla="*/ 256525 w 812057"/>
              <a:gd name="connsiteY17" fmla="*/ 969819 h 1551710"/>
              <a:gd name="connsiteX18" fmla="*/ 76416 w 812057"/>
              <a:gd name="connsiteY18" fmla="*/ 983673 h 1551710"/>
              <a:gd name="connsiteX19" fmla="*/ 7144 w 812057"/>
              <a:gd name="connsiteY19" fmla="*/ 969819 h 1551710"/>
              <a:gd name="connsiteX20" fmla="*/ 20998 w 812057"/>
              <a:gd name="connsiteY20" fmla="*/ 637310 h 1551710"/>
              <a:gd name="connsiteX21" fmla="*/ 48707 w 812057"/>
              <a:gd name="connsiteY21" fmla="*/ 609600 h 1551710"/>
              <a:gd name="connsiteX22" fmla="*/ 173398 w 812057"/>
              <a:gd name="connsiteY22" fmla="*/ 595746 h 1551710"/>
              <a:gd name="connsiteX23" fmla="*/ 270380 w 812057"/>
              <a:gd name="connsiteY23" fmla="*/ 568037 h 1551710"/>
              <a:gd name="connsiteX24" fmla="*/ 381216 w 812057"/>
              <a:gd name="connsiteY24" fmla="*/ 554182 h 1551710"/>
              <a:gd name="connsiteX25" fmla="*/ 450489 w 812057"/>
              <a:gd name="connsiteY25" fmla="*/ 13855 h 1551710"/>
              <a:gd name="connsiteX26" fmla="*/ 492053 w 812057"/>
              <a:gd name="connsiteY26" fmla="*/ 0 h 1551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12057" h="1551710">
                <a:moveTo>
                  <a:pt x="422780" y="13855"/>
                </a:moveTo>
                <a:cubicBezTo>
                  <a:pt x="445871" y="18473"/>
                  <a:pt x="469208" y="21999"/>
                  <a:pt x="492053" y="27710"/>
                </a:cubicBezTo>
                <a:cubicBezTo>
                  <a:pt x="506221" y="31252"/>
                  <a:pt x="519574" y="37552"/>
                  <a:pt x="533616" y="41564"/>
                </a:cubicBezTo>
                <a:cubicBezTo>
                  <a:pt x="551925" y="46795"/>
                  <a:pt x="570446" y="51288"/>
                  <a:pt x="589034" y="55419"/>
                </a:cubicBezTo>
                <a:cubicBezTo>
                  <a:pt x="677250" y="75022"/>
                  <a:pt x="674088" y="71026"/>
                  <a:pt x="782998" y="83128"/>
                </a:cubicBezTo>
                <a:cubicBezTo>
                  <a:pt x="787616" y="420255"/>
                  <a:pt x="788320" y="757459"/>
                  <a:pt x="796853" y="1094510"/>
                </a:cubicBezTo>
                <a:cubicBezTo>
                  <a:pt x="796891" y="1096008"/>
                  <a:pt x="831043" y="1237991"/>
                  <a:pt x="796853" y="1246910"/>
                </a:cubicBezTo>
                <a:cubicBezTo>
                  <a:pt x="698442" y="1272583"/>
                  <a:pt x="593653" y="1256146"/>
                  <a:pt x="492053" y="1260764"/>
                </a:cubicBezTo>
                <a:cubicBezTo>
                  <a:pt x="468962" y="1265382"/>
                  <a:pt x="430617" y="1252413"/>
                  <a:pt x="422780" y="1274619"/>
                </a:cubicBezTo>
                <a:cubicBezTo>
                  <a:pt x="398139" y="1344433"/>
                  <a:pt x="416292" y="1422624"/>
                  <a:pt x="408925" y="1496291"/>
                </a:cubicBezTo>
                <a:cubicBezTo>
                  <a:pt x="407030" y="1515238"/>
                  <a:pt x="399689" y="1533237"/>
                  <a:pt x="395071" y="1551710"/>
                </a:cubicBezTo>
                <a:cubicBezTo>
                  <a:pt x="288853" y="1542473"/>
                  <a:pt x="182428" y="1535359"/>
                  <a:pt x="76416" y="1524000"/>
                </a:cubicBezTo>
                <a:cubicBezTo>
                  <a:pt x="53002" y="1521491"/>
                  <a:pt x="10065" y="1533512"/>
                  <a:pt x="7144" y="1510146"/>
                </a:cubicBezTo>
                <a:cubicBezTo>
                  <a:pt x="-6080" y="1404350"/>
                  <a:pt x="25617" y="1297709"/>
                  <a:pt x="34853" y="1191491"/>
                </a:cubicBezTo>
                <a:cubicBezTo>
                  <a:pt x="146704" y="1219455"/>
                  <a:pt x="232908" y="1244810"/>
                  <a:pt x="367362" y="1219200"/>
                </a:cubicBezTo>
                <a:cubicBezTo>
                  <a:pt x="390494" y="1214794"/>
                  <a:pt x="376598" y="1173019"/>
                  <a:pt x="381216" y="1149928"/>
                </a:cubicBezTo>
                <a:cubicBezTo>
                  <a:pt x="376598" y="1085273"/>
                  <a:pt x="404258" y="1009258"/>
                  <a:pt x="367362" y="955964"/>
                </a:cubicBezTo>
                <a:cubicBezTo>
                  <a:pt x="346168" y="925351"/>
                  <a:pt x="293590" y="966289"/>
                  <a:pt x="256525" y="969819"/>
                </a:cubicBezTo>
                <a:cubicBezTo>
                  <a:pt x="196583" y="975528"/>
                  <a:pt x="136452" y="979055"/>
                  <a:pt x="76416" y="983673"/>
                </a:cubicBezTo>
                <a:cubicBezTo>
                  <a:pt x="53325" y="979055"/>
                  <a:pt x="10864" y="993071"/>
                  <a:pt x="7144" y="969819"/>
                </a:cubicBezTo>
                <a:cubicBezTo>
                  <a:pt x="-10382" y="860280"/>
                  <a:pt x="8283" y="747511"/>
                  <a:pt x="20998" y="637310"/>
                </a:cubicBezTo>
                <a:cubicBezTo>
                  <a:pt x="22495" y="624334"/>
                  <a:pt x="36105" y="613037"/>
                  <a:pt x="48707" y="609600"/>
                </a:cubicBezTo>
                <a:cubicBezTo>
                  <a:pt x="89053" y="598596"/>
                  <a:pt x="131834" y="600364"/>
                  <a:pt x="173398" y="595746"/>
                </a:cubicBezTo>
                <a:cubicBezTo>
                  <a:pt x="206345" y="584764"/>
                  <a:pt x="235581" y="573837"/>
                  <a:pt x="270380" y="568037"/>
                </a:cubicBezTo>
                <a:cubicBezTo>
                  <a:pt x="307106" y="561916"/>
                  <a:pt x="344271" y="558800"/>
                  <a:pt x="381216" y="554182"/>
                </a:cubicBezTo>
                <a:cubicBezTo>
                  <a:pt x="409693" y="13126"/>
                  <a:pt x="242210" y="83283"/>
                  <a:pt x="450489" y="13855"/>
                </a:cubicBezTo>
                <a:lnTo>
                  <a:pt x="492053" y="0"/>
                </a:lnTo>
              </a:path>
            </a:pathLst>
          </a:cu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4">
            <a:extLst>
              <a:ext uri="{FF2B5EF4-FFF2-40B4-BE49-F238E27FC236}">
                <a16:creationId xmlns:a16="http://schemas.microsoft.com/office/drawing/2014/main" id="{37AA0838-188B-29D8-3568-B4D633CF2AE5}"/>
              </a:ext>
            </a:extLst>
          </p:cNvPr>
          <p:cNvSpPr txBox="1"/>
          <p:nvPr/>
        </p:nvSpPr>
        <p:spPr>
          <a:xfrm>
            <a:off x="1202614" y="6119885"/>
            <a:ext cx="5300366" cy="169277"/>
          </a:xfrm>
          <a:prstGeom prst="rect">
            <a:avLst/>
          </a:prstGeom>
          <a:solidFill>
            <a:prstClr val="white"/>
          </a:solidFill>
          <a:ln>
            <a:noFill/>
          </a:ln>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a:spcAft>
                <a:spcPts val="1000"/>
              </a:spcAft>
              <a:defRPr sz="1400" i="1">
                <a:solidFill>
                  <a:srgbClr val="1F497D"/>
                </a:solidFill>
                <a:effectLst/>
                <a:latin typeface="Times New Roman" panose="02020603050405020304" pitchFamily="18" charset="0"/>
                <a:ea typeface="Calibri" panose="020F0502020204030204" pitchFamily="34" charset="0"/>
                <a:cs typeface="SimSun" panose="02010600030101010101" pitchFamily="2" charset="-122"/>
              </a:defRPr>
            </a:lvl1pPr>
          </a:lstStyle>
          <a:p>
            <a:pPr algn="ctr"/>
            <a:r>
              <a:rPr lang="en-US" sz="1100" dirty="0">
                <a:latin typeface="Perpetua" panose="02020502060401020303" pitchFamily="18" charset="0"/>
              </a:rPr>
              <a:t>Figures 19 and 20: Correlation between LULC and Demographic in Bamako  (1) and Sikasso (2) from 1990 to 2020</a:t>
            </a:r>
          </a:p>
        </p:txBody>
      </p:sp>
      <p:grpSp>
        <p:nvGrpSpPr>
          <p:cNvPr id="49" name="Groupe 48">
            <a:extLst>
              <a:ext uri="{FF2B5EF4-FFF2-40B4-BE49-F238E27FC236}">
                <a16:creationId xmlns:a16="http://schemas.microsoft.com/office/drawing/2014/main" id="{CD80E480-E05B-5F45-467E-148CE4A648A3}"/>
              </a:ext>
            </a:extLst>
          </p:cNvPr>
          <p:cNvGrpSpPr/>
          <p:nvPr/>
        </p:nvGrpSpPr>
        <p:grpSpPr>
          <a:xfrm>
            <a:off x="6096001" y="1164216"/>
            <a:ext cx="6096000" cy="3037043"/>
            <a:chOff x="6485803" y="2831894"/>
            <a:chExt cx="5476708" cy="2393300"/>
          </a:xfrm>
        </p:grpSpPr>
        <p:pic>
          <p:nvPicPr>
            <p:cNvPr id="35" name="Picture 6">
              <a:extLst>
                <a:ext uri="{FF2B5EF4-FFF2-40B4-BE49-F238E27FC236}">
                  <a16:creationId xmlns:a16="http://schemas.microsoft.com/office/drawing/2014/main" id="{22C47BD8-A974-539B-A794-3D5C6ECB85D8}"/>
                </a:ext>
              </a:extLst>
            </p:cNvPr>
            <p:cNvPicPr>
              <a:picLocks noChangeAspect="1"/>
            </p:cNvPicPr>
            <p:nvPr/>
          </p:nvPicPr>
          <p:blipFill>
            <a:blip r:embed="rId8"/>
            <a:stretch>
              <a:fillRect/>
            </a:stretch>
          </p:blipFill>
          <p:spPr>
            <a:xfrm>
              <a:off x="6723586" y="3294471"/>
              <a:ext cx="2611564" cy="1920085"/>
            </a:xfrm>
            <a:prstGeom prst="rect">
              <a:avLst/>
            </a:prstGeom>
          </p:spPr>
        </p:pic>
        <p:pic>
          <p:nvPicPr>
            <p:cNvPr id="36" name="Picture 15">
              <a:extLst>
                <a:ext uri="{FF2B5EF4-FFF2-40B4-BE49-F238E27FC236}">
                  <a16:creationId xmlns:a16="http://schemas.microsoft.com/office/drawing/2014/main" id="{BFFB9E6E-8237-59BB-88C1-56270EBD434E}"/>
                </a:ext>
              </a:extLst>
            </p:cNvPr>
            <p:cNvPicPr>
              <a:picLocks noChangeAspect="1"/>
            </p:cNvPicPr>
            <p:nvPr/>
          </p:nvPicPr>
          <p:blipFill>
            <a:blip r:embed="rId9"/>
            <a:stretch>
              <a:fillRect/>
            </a:stretch>
          </p:blipFill>
          <p:spPr>
            <a:xfrm>
              <a:off x="9319757" y="3283835"/>
              <a:ext cx="2642754" cy="1941359"/>
            </a:xfrm>
            <a:prstGeom prst="rect">
              <a:avLst/>
            </a:prstGeom>
          </p:spPr>
        </p:pic>
        <p:sp>
          <p:nvSpPr>
            <p:cNvPr id="37" name="TextBox 9">
              <a:extLst>
                <a:ext uri="{FF2B5EF4-FFF2-40B4-BE49-F238E27FC236}">
                  <a16:creationId xmlns:a16="http://schemas.microsoft.com/office/drawing/2014/main" id="{EBB52BF9-AC9E-EDF7-08E2-493021617A51}"/>
                </a:ext>
              </a:extLst>
            </p:cNvPr>
            <p:cNvSpPr txBox="1"/>
            <p:nvPr/>
          </p:nvSpPr>
          <p:spPr>
            <a:xfrm>
              <a:off x="6485803" y="2831894"/>
              <a:ext cx="5233852" cy="279178"/>
            </a:xfrm>
            <a:prstGeom prst="rect">
              <a:avLst/>
            </a:prstGeom>
          </p:spPr>
          <p:txBody>
            <a:bodyPr vert="horz" lIns="91440" tIns="45720" rIns="91440" bIns="45720" rtlCol="0">
              <a:noAutofit/>
            </a:bodyPr>
            <a:lstStyle>
              <a:defPPr>
                <a:defRPr lang="en-US"/>
              </a:defPPr>
              <a:lvl1pPr indent="0" algn="ctr">
                <a:spcBef>
                  <a:spcPts val="0"/>
                </a:spcBef>
                <a:buFont typeface="Arial" pitchFamily="34" charset="0"/>
                <a:buNone/>
                <a:defRPr sz="1400" b="1" i="1">
                  <a:solidFill>
                    <a:srgbClr val="105016"/>
                  </a:solidFill>
                  <a:effectLst>
                    <a:outerShdw blurRad="38100" dist="38100" dir="2700000" algn="tl">
                      <a:srgbClr val="000000">
                        <a:alpha val="43137"/>
                      </a:srgbClr>
                    </a:outerShdw>
                  </a:effectLst>
                  <a:latin typeface="Perpetua" panose="02020502060401020303" pitchFamily="18" charset="0"/>
                  <a:ea typeface="Times New Roman" panose="02020603050405020304" pitchFamily="18" charset="0"/>
                  <a:cs typeface="Times New Roman" panose="02020603050405020304" pitchFamily="18" charset="0"/>
                </a:defRPr>
              </a:lvl1pPr>
              <a:lvl2pPr marL="742950" indent="-285750">
                <a:spcBef>
                  <a:spcPct val="20000"/>
                </a:spcBef>
                <a:buFont typeface="Arial" pitchFamily="34" charset="0"/>
                <a:buChar char="–"/>
                <a:defRPr sz="2800"/>
              </a:lvl2pPr>
              <a:lvl3pPr marL="1143000" indent="-228600">
                <a:spcBef>
                  <a:spcPct val="20000"/>
                </a:spcBef>
                <a:buFont typeface="Arial" pitchFamily="34" charset="0"/>
                <a:buChar char="•"/>
                <a:defRPr sz="2400"/>
              </a:lvl3pPr>
              <a:lvl4pPr marL="1600200" indent="-228600">
                <a:spcBef>
                  <a:spcPct val="20000"/>
                </a:spcBef>
                <a:buFont typeface="Arial" pitchFamily="34" charset="0"/>
                <a:buChar char="–"/>
                <a:defRPr sz="2000"/>
              </a:lvl4pPr>
              <a:lvl5pPr marL="2057400" indent="-228600">
                <a:spcBef>
                  <a:spcPct val="20000"/>
                </a:spcBef>
                <a:buFont typeface="Arial" pitchFamily="34" charset="0"/>
                <a:buChar char="»"/>
                <a:defRPr sz="2000"/>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r>
                <a:rPr lang="en-GB" sz="1200" dirty="0"/>
                <a:t>CORRELATION BETWEEN DEMOGRAPHC AND NDVI, NDBI &amp; NDWI IN  BAMAKO AND SIKASSO</a:t>
              </a:r>
              <a:endParaRPr lang="en-US" sz="1200" dirty="0"/>
            </a:p>
          </p:txBody>
        </p:sp>
      </p:grpSp>
      <p:sp>
        <p:nvSpPr>
          <p:cNvPr id="40" name="TextBox 4">
            <a:extLst>
              <a:ext uri="{FF2B5EF4-FFF2-40B4-BE49-F238E27FC236}">
                <a16:creationId xmlns:a16="http://schemas.microsoft.com/office/drawing/2014/main" id="{D4A70E74-D110-F450-D88F-C2DAFC78260D}"/>
              </a:ext>
            </a:extLst>
          </p:cNvPr>
          <p:cNvSpPr txBox="1"/>
          <p:nvPr/>
        </p:nvSpPr>
        <p:spPr>
          <a:xfrm>
            <a:off x="7394503" y="4201259"/>
            <a:ext cx="4408372" cy="215444"/>
          </a:xfrm>
          <a:prstGeom prst="rect">
            <a:avLst/>
          </a:prstGeom>
          <a:solidFill>
            <a:prstClr val="white"/>
          </a:solidFill>
          <a:ln>
            <a:noFill/>
          </a:ln>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a:spcAft>
                <a:spcPts val="1000"/>
              </a:spcAft>
              <a:defRPr sz="1400" i="1">
                <a:solidFill>
                  <a:srgbClr val="1F497D"/>
                </a:solidFill>
                <a:effectLst/>
                <a:latin typeface="Times New Roman" panose="02020603050405020304" pitchFamily="18" charset="0"/>
                <a:ea typeface="Calibri" panose="020F0502020204030204" pitchFamily="34" charset="0"/>
                <a:cs typeface="SimSun" panose="02010600030101010101" pitchFamily="2" charset="-122"/>
              </a:defRPr>
            </a:lvl1pPr>
          </a:lstStyle>
          <a:p>
            <a:pPr algn="ctr"/>
            <a:r>
              <a:rPr lang="en-US" dirty="0">
                <a:latin typeface="Perpetua" panose="02020502060401020303" pitchFamily="18" charset="0"/>
              </a:rPr>
              <a:t>Figures 21 and 22: Correlation between LULC and Demographic</a:t>
            </a:r>
          </a:p>
        </p:txBody>
      </p:sp>
      <p:sp>
        <p:nvSpPr>
          <p:cNvPr id="43" name="Freeform: Shape 12">
            <a:extLst>
              <a:ext uri="{FF2B5EF4-FFF2-40B4-BE49-F238E27FC236}">
                <a16:creationId xmlns:a16="http://schemas.microsoft.com/office/drawing/2014/main" id="{82672BC0-9400-2AC1-A6E8-8EB2DEC9E529}"/>
              </a:ext>
            </a:extLst>
          </p:cNvPr>
          <p:cNvSpPr/>
          <p:nvPr/>
        </p:nvSpPr>
        <p:spPr>
          <a:xfrm>
            <a:off x="7680782" y="2533990"/>
            <a:ext cx="858698" cy="736385"/>
          </a:xfrm>
          <a:custGeom>
            <a:avLst/>
            <a:gdLst>
              <a:gd name="connsiteX0" fmla="*/ 42001 w 1475984"/>
              <a:gd name="connsiteY0" fmla="*/ 1200781 h 1297766"/>
              <a:gd name="connsiteX1" fmla="*/ 28147 w 1475984"/>
              <a:gd name="connsiteY1" fmla="*/ 882127 h 1297766"/>
              <a:gd name="connsiteX2" fmla="*/ 438 w 1475984"/>
              <a:gd name="connsiteY2" fmla="*/ 466490 h 1297766"/>
              <a:gd name="connsiteX3" fmla="*/ 14292 w 1475984"/>
              <a:gd name="connsiteY3" fmla="*/ 147836 h 1297766"/>
              <a:gd name="connsiteX4" fmla="*/ 42001 w 1475984"/>
              <a:gd name="connsiteY4" fmla="*/ 64708 h 1297766"/>
              <a:gd name="connsiteX5" fmla="*/ 97419 w 1475984"/>
              <a:gd name="connsiteY5" fmla="*/ 50854 h 1297766"/>
              <a:gd name="connsiteX6" fmla="*/ 346801 w 1475984"/>
              <a:gd name="connsiteY6" fmla="*/ 9290 h 1297766"/>
              <a:gd name="connsiteX7" fmla="*/ 693165 w 1475984"/>
              <a:gd name="connsiteY7" fmla="*/ 23145 h 1297766"/>
              <a:gd name="connsiteX8" fmla="*/ 900983 w 1475984"/>
              <a:gd name="connsiteY8" fmla="*/ 36999 h 1297766"/>
              <a:gd name="connsiteX9" fmla="*/ 1427456 w 1475984"/>
              <a:gd name="connsiteY9" fmla="*/ 50854 h 1297766"/>
              <a:gd name="connsiteX10" fmla="*/ 1413601 w 1475984"/>
              <a:gd name="connsiteY10" fmla="*/ 438781 h 1297766"/>
              <a:gd name="connsiteX11" fmla="*/ 1330474 w 1475984"/>
              <a:gd name="connsiteY11" fmla="*/ 452636 h 1297766"/>
              <a:gd name="connsiteX12" fmla="*/ 1164219 w 1475984"/>
              <a:gd name="connsiteY12" fmla="*/ 466490 h 1297766"/>
              <a:gd name="connsiteX13" fmla="*/ 1122656 w 1475984"/>
              <a:gd name="connsiteY13" fmla="*/ 480345 h 1297766"/>
              <a:gd name="connsiteX14" fmla="*/ 1039529 w 1475984"/>
              <a:gd name="connsiteY14" fmla="*/ 494199 h 1297766"/>
              <a:gd name="connsiteX15" fmla="*/ 1011819 w 1475984"/>
              <a:gd name="connsiteY15" fmla="*/ 535763 h 1297766"/>
              <a:gd name="connsiteX16" fmla="*/ 984110 w 1475984"/>
              <a:gd name="connsiteY16" fmla="*/ 785145 h 1297766"/>
              <a:gd name="connsiteX17" fmla="*/ 970256 w 1475984"/>
              <a:gd name="connsiteY17" fmla="*/ 826708 h 1297766"/>
              <a:gd name="connsiteX18" fmla="*/ 928692 w 1475984"/>
              <a:gd name="connsiteY18" fmla="*/ 868272 h 1297766"/>
              <a:gd name="connsiteX19" fmla="*/ 540765 w 1475984"/>
              <a:gd name="connsiteY19" fmla="*/ 868272 h 1297766"/>
              <a:gd name="connsiteX20" fmla="*/ 526910 w 1475984"/>
              <a:gd name="connsiteY20" fmla="*/ 909836 h 1297766"/>
              <a:gd name="connsiteX21" fmla="*/ 513056 w 1475984"/>
              <a:gd name="connsiteY21" fmla="*/ 1283908 h 1297766"/>
              <a:gd name="connsiteX22" fmla="*/ 471492 w 1475984"/>
              <a:gd name="connsiteY22" fmla="*/ 1297763 h 1297766"/>
              <a:gd name="connsiteX23" fmla="*/ 28147 w 1475984"/>
              <a:gd name="connsiteY23" fmla="*/ 1283908 h 1297766"/>
              <a:gd name="connsiteX24" fmla="*/ 42001 w 1475984"/>
              <a:gd name="connsiteY24" fmla="*/ 1145363 h 1297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475984" h="1297766">
                <a:moveTo>
                  <a:pt x="42001" y="1200781"/>
                </a:moveTo>
                <a:cubicBezTo>
                  <a:pt x="37383" y="1094563"/>
                  <a:pt x="34155" y="988275"/>
                  <a:pt x="28147" y="882127"/>
                </a:cubicBezTo>
                <a:cubicBezTo>
                  <a:pt x="20300" y="743496"/>
                  <a:pt x="3057" y="605318"/>
                  <a:pt x="438" y="466490"/>
                </a:cubicBezTo>
                <a:cubicBezTo>
                  <a:pt x="-1568" y="360191"/>
                  <a:pt x="3352" y="253590"/>
                  <a:pt x="14292" y="147836"/>
                </a:cubicBezTo>
                <a:cubicBezTo>
                  <a:pt x="17297" y="118783"/>
                  <a:pt x="22993" y="86885"/>
                  <a:pt x="42001" y="64708"/>
                </a:cubicBezTo>
                <a:cubicBezTo>
                  <a:pt x="54393" y="50251"/>
                  <a:pt x="79355" y="56875"/>
                  <a:pt x="97419" y="50854"/>
                </a:cubicBezTo>
                <a:cubicBezTo>
                  <a:pt x="255148" y="-1722"/>
                  <a:pt x="63089" y="31115"/>
                  <a:pt x="346801" y="9290"/>
                </a:cubicBezTo>
                <a:cubicBezTo>
                  <a:pt x="462256" y="13908"/>
                  <a:pt x="578122" y="12360"/>
                  <a:pt x="693165" y="23145"/>
                </a:cubicBezTo>
                <a:cubicBezTo>
                  <a:pt x="942466" y="46517"/>
                  <a:pt x="627749" y="71155"/>
                  <a:pt x="900983" y="36999"/>
                </a:cubicBezTo>
                <a:cubicBezTo>
                  <a:pt x="1076474" y="41617"/>
                  <a:pt x="1289287" y="-57441"/>
                  <a:pt x="1427456" y="50854"/>
                </a:cubicBezTo>
                <a:cubicBezTo>
                  <a:pt x="1529294" y="130673"/>
                  <a:pt x="1443962" y="313002"/>
                  <a:pt x="1413601" y="438781"/>
                </a:cubicBezTo>
                <a:cubicBezTo>
                  <a:pt x="1407010" y="466088"/>
                  <a:pt x="1358393" y="449534"/>
                  <a:pt x="1330474" y="452636"/>
                </a:cubicBezTo>
                <a:cubicBezTo>
                  <a:pt x="1275204" y="458777"/>
                  <a:pt x="1219637" y="461872"/>
                  <a:pt x="1164219" y="466490"/>
                </a:cubicBezTo>
                <a:cubicBezTo>
                  <a:pt x="1150365" y="471108"/>
                  <a:pt x="1136912" y="477177"/>
                  <a:pt x="1122656" y="480345"/>
                </a:cubicBezTo>
                <a:cubicBezTo>
                  <a:pt x="1095234" y="486439"/>
                  <a:pt x="1064655" y="481636"/>
                  <a:pt x="1039529" y="494199"/>
                </a:cubicBezTo>
                <a:cubicBezTo>
                  <a:pt x="1024636" y="501646"/>
                  <a:pt x="1021056" y="521908"/>
                  <a:pt x="1011819" y="535763"/>
                </a:cubicBezTo>
                <a:cubicBezTo>
                  <a:pt x="1001401" y="681616"/>
                  <a:pt x="1012279" y="686556"/>
                  <a:pt x="984110" y="785145"/>
                </a:cubicBezTo>
                <a:cubicBezTo>
                  <a:pt x="980098" y="799187"/>
                  <a:pt x="978357" y="814557"/>
                  <a:pt x="970256" y="826708"/>
                </a:cubicBezTo>
                <a:cubicBezTo>
                  <a:pt x="959388" y="843011"/>
                  <a:pt x="942547" y="854417"/>
                  <a:pt x="928692" y="868272"/>
                </a:cubicBezTo>
                <a:cubicBezTo>
                  <a:pt x="809657" y="859115"/>
                  <a:pt x="658432" y="838855"/>
                  <a:pt x="540765" y="868272"/>
                </a:cubicBezTo>
                <a:cubicBezTo>
                  <a:pt x="526597" y="871814"/>
                  <a:pt x="531528" y="895981"/>
                  <a:pt x="526910" y="909836"/>
                </a:cubicBezTo>
                <a:cubicBezTo>
                  <a:pt x="522292" y="1034527"/>
                  <a:pt x="530702" y="1160386"/>
                  <a:pt x="513056" y="1283908"/>
                </a:cubicBezTo>
                <a:cubicBezTo>
                  <a:pt x="510991" y="1298365"/>
                  <a:pt x="486096" y="1297763"/>
                  <a:pt x="471492" y="1297763"/>
                </a:cubicBezTo>
                <a:cubicBezTo>
                  <a:pt x="323638" y="1297763"/>
                  <a:pt x="175929" y="1288526"/>
                  <a:pt x="28147" y="1283908"/>
                </a:cubicBezTo>
                <a:cubicBezTo>
                  <a:pt x="42511" y="1154627"/>
                  <a:pt x="42001" y="1201036"/>
                  <a:pt x="42001" y="1145363"/>
                </a:cubicBezTo>
              </a:path>
            </a:pathLst>
          </a:cu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Freeform: Shape 20">
            <a:extLst>
              <a:ext uri="{FF2B5EF4-FFF2-40B4-BE49-F238E27FC236}">
                <a16:creationId xmlns:a16="http://schemas.microsoft.com/office/drawing/2014/main" id="{1E334397-1301-2477-96E3-E02894880C7A}"/>
              </a:ext>
            </a:extLst>
          </p:cNvPr>
          <p:cNvSpPr/>
          <p:nvPr/>
        </p:nvSpPr>
        <p:spPr>
          <a:xfrm>
            <a:off x="6921390" y="1753261"/>
            <a:ext cx="1315626" cy="1262956"/>
          </a:xfrm>
          <a:custGeom>
            <a:avLst/>
            <a:gdLst>
              <a:gd name="connsiteX0" fmla="*/ 41563 w 2341418"/>
              <a:gd name="connsiteY0" fmla="*/ 576617 h 2059054"/>
              <a:gd name="connsiteX1" fmla="*/ 512618 w 2341418"/>
              <a:gd name="connsiteY1" fmla="*/ 133272 h 2059054"/>
              <a:gd name="connsiteX2" fmla="*/ 526472 w 2341418"/>
              <a:gd name="connsiteY2" fmla="*/ 438072 h 2059054"/>
              <a:gd name="connsiteX3" fmla="*/ 540327 w 2341418"/>
              <a:gd name="connsiteY3" fmla="*/ 507344 h 2059054"/>
              <a:gd name="connsiteX4" fmla="*/ 720436 w 2341418"/>
              <a:gd name="connsiteY4" fmla="*/ 479635 h 2059054"/>
              <a:gd name="connsiteX5" fmla="*/ 1011382 w 2341418"/>
              <a:gd name="connsiteY5" fmla="*/ 507344 h 2059054"/>
              <a:gd name="connsiteX6" fmla="*/ 1025236 w 2341418"/>
              <a:gd name="connsiteY6" fmla="*/ 576617 h 2059054"/>
              <a:gd name="connsiteX7" fmla="*/ 1039091 w 2341418"/>
              <a:gd name="connsiteY7" fmla="*/ 839854 h 2059054"/>
              <a:gd name="connsiteX8" fmla="*/ 1177636 w 2341418"/>
              <a:gd name="connsiteY8" fmla="*/ 825999 h 2059054"/>
              <a:gd name="connsiteX9" fmla="*/ 1274618 w 2341418"/>
              <a:gd name="connsiteY9" fmla="*/ 839854 h 2059054"/>
              <a:gd name="connsiteX10" fmla="*/ 1371600 w 2341418"/>
              <a:gd name="connsiteY10" fmla="*/ 853708 h 2059054"/>
              <a:gd name="connsiteX11" fmla="*/ 1385454 w 2341418"/>
              <a:gd name="connsiteY11" fmla="*/ 507344 h 2059054"/>
              <a:gd name="connsiteX12" fmla="*/ 1496291 w 2341418"/>
              <a:gd name="connsiteY12" fmla="*/ 493490 h 2059054"/>
              <a:gd name="connsiteX13" fmla="*/ 1704109 w 2341418"/>
              <a:gd name="connsiteY13" fmla="*/ 465781 h 2059054"/>
              <a:gd name="connsiteX14" fmla="*/ 1981200 w 2341418"/>
              <a:gd name="connsiteY14" fmla="*/ 479635 h 2059054"/>
              <a:gd name="connsiteX15" fmla="*/ 2064327 w 2341418"/>
              <a:gd name="connsiteY15" fmla="*/ 493490 h 2059054"/>
              <a:gd name="connsiteX16" fmla="*/ 2272145 w 2341418"/>
              <a:gd name="connsiteY16" fmla="*/ 507344 h 2059054"/>
              <a:gd name="connsiteX17" fmla="*/ 2327563 w 2341418"/>
              <a:gd name="connsiteY17" fmla="*/ 521199 h 2059054"/>
              <a:gd name="connsiteX18" fmla="*/ 2341418 w 2341418"/>
              <a:gd name="connsiteY18" fmla="*/ 576617 h 2059054"/>
              <a:gd name="connsiteX19" fmla="*/ 2313709 w 2341418"/>
              <a:gd name="connsiteY19" fmla="*/ 950690 h 2059054"/>
              <a:gd name="connsiteX20" fmla="*/ 2036618 w 2341418"/>
              <a:gd name="connsiteY20" fmla="*/ 922981 h 2059054"/>
              <a:gd name="connsiteX21" fmla="*/ 1510145 w 2341418"/>
              <a:gd name="connsiteY21" fmla="*/ 978399 h 2059054"/>
              <a:gd name="connsiteX22" fmla="*/ 1482436 w 2341418"/>
              <a:gd name="connsiteY22" fmla="*/ 1019963 h 2059054"/>
              <a:gd name="connsiteX23" fmla="*/ 1454727 w 2341418"/>
              <a:gd name="connsiteY23" fmla="*/ 1172363 h 2059054"/>
              <a:gd name="connsiteX24" fmla="*/ 1357745 w 2341418"/>
              <a:gd name="connsiteY24" fmla="*/ 1255490 h 2059054"/>
              <a:gd name="connsiteX25" fmla="*/ 1288472 w 2341418"/>
              <a:gd name="connsiteY25" fmla="*/ 1324763 h 2059054"/>
              <a:gd name="connsiteX26" fmla="*/ 1108363 w 2341418"/>
              <a:gd name="connsiteY26" fmla="*/ 1338617 h 2059054"/>
              <a:gd name="connsiteX27" fmla="*/ 969818 w 2341418"/>
              <a:gd name="connsiteY27" fmla="*/ 1352472 h 2059054"/>
              <a:gd name="connsiteX28" fmla="*/ 955963 w 2341418"/>
              <a:gd name="connsiteY28" fmla="*/ 1851235 h 2059054"/>
              <a:gd name="connsiteX29" fmla="*/ 942109 w 2341418"/>
              <a:gd name="connsiteY29" fmla="*/ 2031344 h 2059054"/>
              <a:gd name="connsiteX30" fmla="*/ 817418 w 2341418"/>
              <a:gd name="connsiteY30" fmla="*/ 2045199 h 2059054"/>
              <a:gd name="connsiteX31" fmla="*/ 678872 w 2341418"/>
              <a:gd name="connsiteY31" fmla="*/ 2059054 h 2059054"/>
              <a:gd name="connsiteX32" fmla="*/ 471054 w 2341418"/>
              <a:gd name="connsiteY32" fmla="*/ 1283199 h 2059054"/>
              <a:gd name="connsiteX33" fmla="*/ 512618 w 2341418"/>
              <a:gd name="connsiteY33" fmla="*/ 1255490 h 2059054"/>
              <a:gd name="connsiteX34" fmla="*/ 651163 w 2341418"/>
              <a:gd name="connsiteY34" fmla="*/ 1213926 h 2059054"/>
              <a:gd name="connsiteX35" fmla="*/ 789709 w 2341418"/>
              <a:gd name="connsiteY35" fmla="*/ 1200072 h 2059054"/>
              <a:gd name="connsiteX36" fmla="*/ 831272 w 2341418"/>
              <a:gd name="connsiteY36" fmla="*/ 1186217 h 2059054"/>
              <a:gd name="connsiteX37" fmla="*/ 858982 w 2341418"/>
              <a:gd name="connsiteY37" fmla="*/ 922981 h 2059054"/>
              <a:gd name="connsiteX38" fmla="*/ 484909 w 2341418"/>
              <a:gd name="connsiteY38" fmla="*/ 922981 h 2059054"/>
              <a:gd name="connsiteX39" fmla="*/ 471054 w 2341418"/>
              <a:gd name="connsiteY39" fmla="*/ 645890 h 2059054"/>
              <a:gd name="connsiteX40" fmla="*/ 457200 w 2341418"/>
              <a:gd name="connsiteY40" fmla="*/ 548908 h 2059054"/>
              <a:gd name="connsiteX41" fmla="*/ 318654 w 2341418"/>
              <a:gd name="connsiteY41" fmla="*/ 590472 h 2059054"/>
              <a:gd name="connsiteX42" fmla="*/ 0 w 2341418"/>
              <a:gd name="connsiteY42" fmla="*/ 562763 h 2059054"/>
              <a:gd name="connsiteX43" fmla="*/ 13854 w 2341418"/>
              <a:gd name="connsiteY43" fmla="*/ 396508 h 2059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2341418" h="2059054">
                <a:moveTo>
                  <a:pt x="41563" y="576617"/>
                </a:moveTo>
                <a:cubicBezTo>
                  <a:pt x="48339" y="353008"/>
                  <a:pt x="-85285" y="-271193"/>
                  <a:pt x="512618" y="133272"/>
                </a:cubicBezTo>
                <a:cubicBezTo>
                  <a:pt x="596858" y="190258"/>
                  <a:pt x="518959" y="336645"/>
                  <a:pt x="526472" y="438072"/>
                </a:cubicBezTo>
                <a:cubicBezTo>
                  <a:pt x="528212" y="461556"/>
                  <a:pt x="535709" y="484253"/>
                  <a:pt x="540327" y="507344"/>
                </a:cubicBezTo>
                <a:cubicBezTo>
                  <a:pt x="560941" y="503908"/>
                  <a:pt x="705761" y="479111"/>
                  <a:pt x="720436" y="479635"/>
                </a:cubicBezTo>
                <a:cubicBezTo>
                  <a:pt x="817795" y="483112"/>
                  <a:pt x="914400" y="498108"/>
                  <a:pt x="1011382" y="507344"/>
                </a:cubicBezTo>
                <a:cubicBezTo>
                  <a:pt x="1016000" y="530435"/>
                  <a:pt x="1023280" y="553150"/>
                  <a:pt x="1025236" y="576617"/>
                </a:cubicBezTo>
                <a:cubicBezTo>
                  <a:pt x="1032533" y="664181"/>
                  <a:pt x="993273" y="764879"/>
                  <a:pt x="1039091" y="839854"/>
                </a:cubicBezTo>
                <a:cubicBezTo>
                  <a:pt x="1063293" y="879457"/>
                  <a:pt x="1131454" y="830617"/>
                  <a:pt x="1177636" y="825999"/>
                </a:cubicBezTo>
                <a:cubicBezTo>
                  <a:pt x="1209963" y="830617"/>
                  <a:pt x="1243340" y="830470"/>
                  <a:pt x="1274618" y="839854"/>
                </a:cubicBezTo>
                <a:cubicBezTo>
                  <a:pt x="1370295" y="868557"/>
                  <a:pt x="1256265" y="882543"/>
                  <a:pt x="1371600" y="853708"/>
                </a:cubicBezTo>
                <a:cubicBezTo>
                  <a:pt x="1376218" y="738253"/>
                  <a:pt x="1347657" y="616534"/>
                  <a:pt x="1385454" y="507344"/>
                </a:cubicBezTo>
                <a:cubicBezTo>
                  <a:pt x="1397633" y="472159"/>
                  <a:pt x="1459286" y="497602"/>
                  <a:pt x="1496291" y="493490"/>
                </a:cubicBezTo>
                <a:cubicBezTo>
                  <a:pt x="1678509" y="473244"/>
                  <a:pt x="1579055" y="490791"/>
                  <a:pt x="1704109" y="465781"/>
                </a:cubicBezTo>
                <a:cubicBezTo>
                  <a:pt x="1796473" y="470399"/>
                  <a:pt x="1888993" y="472542"/>
                  <a:pt x="1981200" y="479635"/>
                </a:cubicBezTo>
                <a:cubicBezTo>
                  <a:pt x="2009208" y="481789"/>
                  <a:pt x="2036362" y="490827"/>
                  <a:pt x="2064327" y="493490"/>
                </a:cubicBezTo>
                <a:cubicBezTo>
                  <a:pt x="2133441" y="500072"/>
                  <a:pt x="2202872" y="502726"/>
                  <a:pt x="2272145" y="507344"/>
                </a:cubicBezTo>
                <a:cubicBezTo>
                  <a:pt x="2290618" y="511962"/>
                  <a:pt x="2314099" y="507735"/>
                  <a:pt x="2327563" y="521199"/>
                </a:cubicBezTo>
                <a:cubicBezTo>
                  <a:pt x="2341027" y="534663"/>
                  <a:pt x="2341418" y="557576"/>
                  <a:pt x="2341418" y="576617"/>
                </a:cubicBezTo>
                <a:cubicBezTo>
                  <a:pt x="2341418" y="692664"/>
                  <a:pt x="2325603" y="831744"/>
                  <a:pt x="2313709" y="950690"/>
                </a:cubicBezTo>
                <a:cubicBezTo>
                  <a:pt x="2221345" y="941454"/>
                  <a:pt x="2129442" y="922981"/>
                  <a:pt x="2036618" y="922981"/>
                </a:cubicBezTo>
                <a:cubicBezTo>
                  <a:pt x="1901564" y="922981"/>
                  <a:pt x="1657666" y="958730"/>
                  <a:pt x="1510145" y="978399"/>
                </a:cubicBezTo>
                <a:cubicBezTo>
                  <a:pt x="1500909" y="992254"/>
                  <a:pt x="1487701" y="1004166"/>
                  <a:pt x="1482436" y="1019963"/>
                </a:cubicBezTo>
                <a:cubicBezTo>
                  <a:pt x="1480828" y="1024786"/>
                  <a:pt x="1460580" y="1160657"/>
                  <a:pt x="1454727" y="1172363"/>
                </a:cubicBezTo>
                <a:cubicBezTo>
                  <a:pt x="1439647" y="1202522"/>
                  <a:pt x="1378383" y="1234852"/>
                  <a:pt x="1357745" y="1255490"/>
                </a:cubicBezTo>
                <a:cubicBezTo>
                  <a:pt x="1330746" y="1282489"/>
                  <a:pt x="1333944" y="1316237"/>
                  <a:pt x="1288472" y="1324763"/>
                </a:cubicBezTo>
                <a:cubicBezTo>
                  <a:pt x="1229290" y="1335860"/>
                  <a:pt x="1168350" y="1333401"/>
                  <a:pt x="1108363" y="1338617"/>
                </a:cubicBezTo>
                <a:cubicBezTo>
                  <a:pt x="1062125" y="1342638"/>
                  <a:pt x="1016000" y="1347854"/>
                  <a:pt x="969818" y="1352472"/>
                </a:cubicBezTo>
                <a:cubicBezTo>
                  <a:pt x="965200" y="1518726"/>
                  <a:pt x="962746" y="1685055"/>
                  <a:pt x="955963" y="1851235"/>
                </a:cubicBezTo>
                <a:cubicBezTo>
                  <a:pt x="953507" y="1911399"/>
                  <a:pt x="977107" y="1982346"/>
                  <a:pt x="942109" y="2031344"/>
                </a:cubicBezTo>
                <a:cubicBezTo>
                  <a:pt x="917802" y="2065374"/>
                  <a:pt x="859008" y="2040821"/>
                  <a:pt x="817418" y="2045199"/>
                </a:cubicBezTo>
                <a:lnTo>
                  <a:pt x="678872" y="2059054"/>
                </a:lnTo>
                <a:cubicBezTo>
                  <a:pt x="216265" y="2030140"/>
                  <a:pt x="412576" y="2116517"/>
                  <a:pt x="471054" y="1283199"/>
                </a:cubicBezTo>
                <a:cubicBezTo>
                  <a:pt x="472220" y="1266589"/>
                  <a:pt x="497402" y="1262253"/>
                  <a:pt x="512618" y="1255490"/>
                </a:cubicBezTo>
                <a:cubicBezTo>
                  <a:pt x="530883" y="1247372"/>
                  <a:pt x="621471" y="1218168"/>
                  <a:pt x="651163" y="1213926"/>
                </a:cubicBezTo>
                <a:cubicBezTo>
                  <a:pt x="697109" y="1207362"/>
                  <a:pt x="743527" y="1204690"/>
                  <a:pt x="789709" y="1200072"/>
                </a:cubicBezTo>
                <a:cubicBezTo>
                  <a:pt x="803563" y="1195454"/>
                  <a:pt x="817016" y="1189385"/>
                  <a:pt x="831272" y="1186217"/>
                </a:cubicBezTo>
                <a:cubicBezTo>
                  <a:pt x="996430" y="1149515"/>
                  <a:pt x="926455" y="1226610"/>
                  <a:pt x="858982" y="922981"/>
                </a:cubicBezTo>
                <a:cubicBezTo>
                  <a:pt x="586075" y="957094"/>
                  <a:pt x="710574" y="964011"/>
                  <a:pt x="484909" y="922981"/>
                </a:cubicBezTo>
                <a:cubicBezTo>
                  <a:pt x="410436" y="811270"/>
                  <a:pt x="471054" y="920287"/>
                  <a:pt x="471054" y="645890"/>
                </a:cubicBezTo>
                <a:cubicBezTo>
                  <a:pt x="471054" y="613234"/>
                  <a:pt x="461818" y="581235"/>
                  <a:pt x="457200" y="548908"/>
                </a:cubicBezTo>
                <a:cubicBezTo>
                  <a:pt x="411018" y="562763"/>
                  <a:pt x="366763" y="587265"/>
                  <a:pt x="318654" y="590472"/>
                </a:cubicBezTo>
                <a:cubicBezTo>
                  <a:pt x="112053" y="604245"/>
                  <a:pt x="115862" y="601383"/>
                  <a:pt x="0" y="562763"/>
                </a:cubicBezTo>
                <a:cubicBezTo>
                  <a:pt x="15384" y="424302"/>
                  <a:pt x="13854" y="479891"/>
                  <a:pt x="13854" y="396508"/>
                </a:cubicBezTo>
              </a:path>
            </a:pathLst>
          </a:custGeom>
          <a:noFill/>
          <a:ln w="57150">
            <a:solidFill>
              <a:srgbClr val="28B50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Freeform: Shape 2">
            <a:extLst>
              <a:ext uri="{FF2B5EF4-FFF2-40B4-BE49-F238E27FC236}">
                <a16:creationId xmlns:a16="http://schemas.microsoft.com/office/drawing/2014/main" id="{66DC1177-F280-3744-1654-0B364D46B142}"/>
              </a:ext>
            </a:extLst>
          </p:cNvPr>
          <p:cNvSpPr/>
          <p:nvPr/>
        </p:nvSpPr>
        <p:spPr>
          <a:xfrm>
            <a:off x="10033581" y="1893714"/>
            <a:ext cx="1508314" cy="1480923"/>
          </a:xfrm>
          <a:custGeom>
            <a:avLst/>
            <a:gdLst>
              <a:gd name="connsiteX0" fmla="*/ 61731 w 2648457"/>
              <a:gd name="connsiteY0" fmla="*/ 182854 h 2313836"/>
              <a:gd name="connsiteX1" fmla="*/ 1751986 w 2648457"/>
              <a:gd name="connsiteY1" fmla="*/ 432236 h 2313836"/>
              <a:gd name="connsiteX2" fmla="*/ 1738131 w 2648457"/>
              <a:gd name="connsiteY2" fmla="*/ 487654 h 2313836"/>
              <a:gd name="connsiteX3" fmla="*/ 1724277 w 2648457"/>
              <a:gd name="connsiteY3" fmla="*/ 1263508 h 2313836"/>
              <a:gd name="connsiteX4" fmla="*/ 1710422 w 2648457"/>
              <a:gd name="connsiteY4" fmla="*/ 1318927 h 2313836"/>
              <a:gd name="connsiteX5" fmla="*/ 1682713 w 2648457"/>
              <a:gd name="connsiteY5" fmla="*/ 1499036 h 2313836"/>
              <a:gd name="connsiteX6" fmla="*/ 2403149 w 2648457"/>
              <a:gd name="connsiteY6" fmla="*/ 1540599 h 2313836"/>
              <a:gd name="connsiteX7" fmla="*/ 2638677 w 2648457"/>
              <a:gd name="connsiteY7" fmla="*/ 1554454 h 2313836"/>
              <a:gd name="connsiteX8" fmla="*/ 2624822 w 2648457"/>
              <a:gd name="connsiteY8" fmla="*/ 1776127 h 2313836"/>
              <a:gd name="connsiteX9" fmla="*/ 2610968 w 2648457"/>
              <a:gd name="connsiteY9" fmla="*/ 1886963 h 2313836"/>
              <a:gd name="connsiteX10" fmla="*/ 2597113 w 2648457"/>
              <a:gd name="connsiteY10" fmla="*/ 2261036 h 2313836"/>
              <a:gd name="connsiteX11" fmla="*/ 1862822 w 2648457"/>
              <a:gd name="connsiteY11" fmla="*/ 2274890 h 2313836"/>
              <a:gd name="connsiteX12" fmla="*/ 1807404 w 2648457"/>
              <a:gd name="connsiteY12" fmla="*/ 2288745 h 2313836"/>
              <a:gd name="connsiteX13" fmla="*/ 1724277 w 2648457"/>
              <a:gd name="connsiteY13" fmla="*/ 2274890 h 2313836"/>
              <a:gd name="connsiteX14" fmla="*/ 1751986 w 2648457"/>
              <a:gd name="connsiteY14" fmla="*/ 2094781 h 2313836"/>
              <a:gd name="connsiteX15" fmla="*/ 1765840 w 2648457"/>
              <a:gd name="connsiteY15" fmla="*/ 1983945 h 2313836"/>
              <a:gd name="connsiteX16" fmla="*/ 1765840 w 2648457"/>
              <a:gd name="connsiteY16" fmla="*/ 1623727 h 2313836"/>
              <a:gd name="connsiteX17" fmla="*/ 1682713 w 2648457"/>
              <a:gd name="connsiteY17" fmla="*/ 1609872 h 2313836"/>
              <a:gd name="connsiteX18" fmla="*/ 1433331 w 2648457"/>
              <a:gd name="connsiteY18" fmla="*/ 1596017 h 2313836"/>
              <a:gd name="connsiteX19" fmla="*/ 893004 w 2648457"/>
              <a:gd name="connsiteY19" fmla="*/ 1582163 h 2313836"/>
              <a:gd name="connsiteX20" fmla="*/ 906858 w 2648457"/>
              <a:gd name="connsiteY20" fmla="*/ 1305072 h 2313836"/>
              <a:gd name="connsiteX21" fmla="*/ 934568 w 2648457"/>
              <a:gd name="connsiteY21" fmla="*/ 917145 h 2313836"/>
              <a:gd name="connsiteX22" fmla="*/ 699040 w 2648457"/>
              <a:gd name="connsiteY22" fmla="*/ 847872 h 2313836"/>
              <a:gd name="connsiteX23" fmla="*/ 463513 w 2648457"/>
              <a:gd name="connsiteY23" fmla="*/ 875581 h 2313836"/>
              <a:gd name="connsiteX24" fmla="*/ 491222 w 2648457"/>
              <a:gd name="connsiteY24" fmla="*/ 1499036 h 2313836"/>
              <a:gd name="connsiteX25" fmla="*/ 6313 w 2648457"/>
              <a:gd name="connsiteY25" fmla="*/ 1512890 h 2313836"/>
              <a:gd name="connsiteX26" fmla="*/ 20168 w 2648457"/>
              <a:gd name="connsiteY26" fmla="*/ 1457472 h 2313836"/>
              <a:gd name="connsiteX27" fmla="*/ 34022 w 2648457"/>
              <a:gd name="connsiteY27" fmla="*/ 335254 h 2313836"/>
              <a:gd name="connsiteX28" fmla="*/ 75586 w 2648457"/>
              <a:gd name="connsiteY28" fmla="*/ 210563 h 2313836"/>
              <a:gd name="connsiteX29" fmla="*/ 89440 w 2648457"/>
              <a:gd name="connsiteY29" fmla="*/ 141290 h 2313836"/>
              <a:gd name="connsiteX30" fmla="*/ 629768 w 2648457"/>
              <a:gd name="connsiteY30" fmla="*/ 99727 h 2313836"/>
              <a:gd name="connsiteX31" fmla="*/ 809877 w 2648457"/>
              <a:gd name="connsiteY31" fmla="*/ 168999 h 2313836"/>
              <a:gd name="connsiteX32" fmla="*/ 879149 w 2648457"/>
              <a:gd name="connsiteY32" fmla="*/ 182854 h 2313836"/>
              <a:gd name="connsiteX33" fmla="*/ 1627295 w 2648457"/>
              <a:gd name="connsiteY33" fmla="*/ 210563 h 2313836"/>
              <a:gd name="connsiteX34" fmla="*/ 1668858 w 2648457"/>
              <a:gd name="connsiteY34" fmla="*/ 224417 h 2313836"/>
              <a:gd name="connsiteX35" fmla="*/ 1765840 w 2648457"/>
              <a:gd name="connsiteY35" fmla="*/ 238272 h 2313836"/>
              <a:gd name="connsiteX36" fmla="*/ 1710422 w 2648457"/>
              <a:gd name="connsiteY36" fmla="*/ 515363 h 2313836"/>
              <a:gd name="connsiteX37" fmla="*/ 1696568 w 2648457"/>
              <a:gd name="connsiteY37" fmla="*/ 543072 h 2313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2648457" h="2313836">
                <a:moveTo>
                  <a:pt x="61731" y="182854"/>
                </a:moveTo>
                <a:cubicBezTo>
                  <a:pt x="1445947" y="193927"/>
                  <a:pt x="1952884" y="-371327"/>
                  <a:pt x="1751986" y="432236"/>
                </a:cubicBezTo>
                <a:lnTo>
                  <a:pt x="1738131" y="487654"/>
                </a:lnTo>
                <a:cubicBezTo>
                  <a:pt x="1733513" y="746272"/>
                  <a:pt x="1732894" y="1004992"/>
                  <a:pt x="1724277" y="1263508"/>
                </a:cubicBezTo>
                <a:cubicBezTo>
                  <a:pt x="1723643" y="1282539"/>
                  <a:pt x="1713115" y="1300077"/>
                  <a:pt x="1710422" y="1318927"/>
                </a:cubicBezTo>
                <a:cubicBezTo>
                  <a:pt x="1683634" y="1506447"/>
                  <a:pt x="1714858" y="1402604"/>
                  <a:pt x="1682713" y="1499036"/>
                </a:cubicBezTo>
                <a:cubicBezTo>
                  <a:pt x="1967083" y="1555907"/>
                  <a:pt x="1709413" y="1508080"/>
                  <a:pt x="2403149" y="1540599"/>
                </a:cubicBezTo>
                <a:cubicBezTo>
                  <a:pt x="2481708" y="1544281"/>
                  <a:pt x="2560168" y="1549836"/>
                  <a:pt x="2638677" y="1554454"/>
                </a:cubicBezTo>
                <a:cubicBezTo>
                  <a:pt x="2634059" y="1628345"/>
                  <a:pt x="2630970" y="1702348"/>
                  <a:pt x="2624822" y="1776127"/>
                </a:cubicBezTo>
                <a:cubicBezTo>
                  <a:pt x="2621730" y="1813231"/>
                  <a:pt x="2613092" y="1849791"/>
                  <a:pt x="2610968" y="1886963"/>
                </a:cubicBezTo>
                <a:cubicBezTo>
                  <a:pt x="2603850" y="2011536"/>
                  <a:pt x="2707884" y="2203599"/>
                  <a:pt x="2597113" y="2261036"/>
                </a:cubicBezTo>
                <a:cubicBezTo>
                  <a:pt x="2379784" y="2373725"/>
                  <a:pt x="2107586" y="2270272"/>
                  <a:pt x="1862822" y="2274890"/>
                </a:cubicBezTo>
                <a:cubicBezTo>
                  <a:pt x="1844349" y="2279508"/>
                  <a:pt x="1826445" y="2288745"/>
                  <a:pt x="1807404" y="2288745"/>
                </a:cubicBezTo>
                <a:cubicBezTo>
                  <a:pt x="1779313" y="2288745"/>
                  <a:pt x="1736840" y="2300016"/>
                  <a:pt x="1724277" y="2274890"/>
                </a:cubicBezTo>
                <a:cubicBezTo>
                  <a:pt x="1710978" y="2248292"/>
                  <a:pt x="1741309" y="2137489"/>
                  <a:pt x="1751986" y="2094781"/>
                </a:cubicBezTo>
                <a:cubicBezTo>
                  <a:pt x="1756604" y="2057836"/>
                  <a:pt x="1759719" y="2020671"/>
                  <a:pt x="1765840" y="1983945"/>
                </a:cubicBezTo>
                <a:cubicBezTo>
                  <a:pt x="1790511" y="1835918"/>
                  <a:pt x="1854546" y="1915188"/>
                  <a:pt x="1765840" y="1623727"/>
                </a:cubicBezTo>
                <a:cubicBezTo>
                  <a:pt x="1757661" y="1596853"/>
                  <a:pt x="1710707" y="1612205"/>
                  <a:pt x="1682713" y="1609872"/>
                </a:cubicBezTo>
                <a:cubicBezTo>
                  <a:pt x="1599745" y="1602958"/>
                  <a:pt x="1516535" y="1598936"/>
                  <a:pt x="1433331" y="1596017"/>
                </a:cubicBezTo>
                <a:lnTo>
                  <a:pt x="893004" y="1582163"/>
                </a:lnTo>
                <a:cubicBezTo>
                  <a:pt x="897622" y="1489799"/>
                  <a:pt x="901582" y="1397400"/>
                  <a:pt x="906858" y="1305072"/>
                </a:cubicBezTo>
                <a:cubicBezTo>
                  <a:pt x="914795" y="1166177"/>
                  <a:pt x="923995" y="1054591"/>
                  <a:pt x="934568" y="917145"/>
                </a:cubicBezTo>
                <a:cubicBezTo>
                  <a:pt x="856059" y="894054"/>
                  <a:pt x="780558" y="855065"/>
                  <a:pt x="699040" y="847872"/>
                </a:cubicBezTo>
                <a:cubicBezTo>
                  <a:pt x="620295" y="840924"/>
                  <a:pt x="491080" y="801493"/>
                  <a:pt x="463513" y="875581"/>
                </a:cubicBezTo>
                <a:cubicBezTo>
                  <a:pt x="384294" y="1088481"/>
                  <a:pt x="440838" y="1297487"/>
                  <a:pt x="491222" y="1499036"/>
                </a:cubicBezTo>
                <a:cubicBezTo>
                  <a:pt x="297062" y="1571845"/>
                  <a:pt x="312794" y="1583616"/>
                  <a:pt x="6313" y="1512890"/>
                </a:cubicBezTo>
                <a:cubicBezTo>
                  <a:pt x="-12241" y="1508608"/>
                  <a:pt x="15550" y="1475945"/>
                  <a:pt x="20168" y="1457472"/>
                </a:cubicBezTo>
                <a:cubicBezTo>
                  <a:pt x="24786" y="1083399"/>
                  <a:pt x="25424" y="709256"/>
                  <a:pt x="34022" y="335254"/>
                </a:cubicBezTo>
                <a:cubicBezTo>
                  <a:pt x="35800" y="257925"/>
                  <a:pt x="41076" y="262328"/>
                  <a:pt x="75586" y="210563"/>
                </a:cubicBezTo>
                <a:cubicBezTo>
                  <a:pt x="80204" y="187472"/>
                  <a:pt x="68628" y="152308"/>
                  <a:pt x="89440" y="141290"/>
                </a:cubicBezTo>
                <a:cubicBezTo>
                  <a:pt x="255836" y="53198"/>
                  <a:pt x="456160" y="92179"/>
                  <a:pt x="629768" y="99727"/>
                </a:cubicBezTo>
                <a:cubicBezTo>
                  <a:pt x="689804" y="122818"/>
                  <a:pt x="748854" y="148658"/>
                  <a:pt x="809877" y="168999"/>
                </a:cubicBezTo>
                <a:cubicBezTo>
                  <a:pt x="832217" y="176446"/>
                  <a:pt x="855631" y="181658"/>
                  <a:pt x="879149" y="182854"/>
                </a:cubicBezTo>
                <a:cubicBezTo>
                  <a:pt x="1128380" y="195527"/>
                  <a:pt x="1377913" y="201327"/>
                  <a:pt x="1627295" y="210563"/>
                </a:cubicBezTo>
                <a:cubicBezTo>
                  <a:pt x="1641149" y="215181"/>
                  <a:pt x="1654538" y="221553"/>
                  <a:pt x="1668858" y="224417"/>
                </a:cubicBezTo>
                <a:cubicBezTo>
                  <a:pt x="1700879" y="230821"/>
                  <a:pt x="1753712" y="207952"/>
                  <a:pt x="1765840" y="238272"/>
                </a:cubicBezTo>
                <a:cubicBezTo>
                  <a:pt x="1808673" y="345353"/>
                  <a:pt x="1752827" y="430553"/>
                  <a:pt x="1710422" y="515363"/>
                </a:cubicBezTo>
                <a:lnTo>
                  <a:pt x="1696568" y="543072"/>
                </a:lnTo>
              </a:path>
            </a:pathLst>
          </a:custGeom>
          <a:noFill/>
          <a:ln w="57150">
            <a:solidFill>
              <a:srgbClr val="28B50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Freeform: Shape 26">
            <a:extLst>
              <a:ext uri="{FF2B5EF4-FFF2-40B4-BE49-F238E27FC236}">
                <a16:creationId xmlns:a16="http://schemas.microsoft.com/office/drawing/2014/main" id="{47DC547E-388F-FCF2-A2EF-F1BEB0841894}"/>
              </a:ext>
            </a:extLst>
          </p:cNvPr>
          <p:cNvSpPr/>
          <p:nvPr/>
        </p:nvSpPr>
        <p:spPr>
          <a:xfrm>
            <a:off x="5257074" y="1643102"/>
            <a:ext cx="279656" cy="571260"/>
          </a:xfrm>
          <a:custGeom>
            <a:avLst/>
            <a:gdLst>
              <a:gd name="connsiteX0" fmla="*/ 0 w 417762"/>
              <a:gd name="connsiteY0" fmla="*/ 73113 h 1223041"/>
              <a:gd name="connsiteX1" fmla="*/ 27709 w 417762"/>
              <a:gd name="connsiteY1" fmla="*/ 835113 h 1223041"/>
              <a:gd name="connsiteX2" fmla="*/ 41564 w 417762"/>
              <a:gd name="connsiteY2" fmla="*/ 987513 h 1223041"/>
              <a:gd name="connsiteX3" fmla="*/ 55418 w 417762"/>
              <a:gd name="connsiteY3" fmla="*/ 1223041 h 1223041"/>
              <a:gd name="connsiteX4" fmla="*/ 193964 w 417762"/>
              <a:gd name="connsiteY4" fmla="*/ 1195331 h 1223041"/>
              <a:gd name="connsiteX5" fmla="*/ 332509 w 417762"/>
              <a:gd name="connsiteY5" fmla="*/ 1153768 h 1223041"/>
              <a:gd name="connsiteX6" fmla="*/ 401782 w 417762"/>
              <a:gd name="connsiteY6" fmla="*/ 1167622 h 1223041"/>
              <a:gd name="connsiteX7" fmla="*/ 374073 w 417762"/>
              <a:gd name="connsiteY7" fmla="*/ 848968 h 1223041"/>
              <a:gd name="connsiteX8" fmla="*/ 360218 w 417762"/>
              <a:gd name="connsiteY8" fmla="*/ 668859 h 1223041"/>
              <a:gd name="connsiteX9" fmla="*/ 346364 w 417762"/>
              <a:gd name="connsiteY9" fmla="*/ 516459 h 1223041"/>
              <a:gd name="connsiteX10" fmla="*/ 374073 w 417762"/>
              <a:gd name="connsiteY10" fmla="*/ 225513 h 1223041"/>
              <a:gd name="connsiteX11" fmla="*/ 387927 w 417762"/>
              <a:gd name="connsiteY11" fmla="*/ 73113 h 1223041"/>
              <a:gd name="connsiteX12" fmla="*/ 346364 w 417762"/>
              <a:gd name="connsiteY12" fmla="*/ 3841 h 1223041"/>
              <a:gd name="connsiteX13" fmla="*/ 221673 w 417762"/>
              <a:gd name="connsiteY13" fmla="*/ 17695 h 1223041"/>
              <a:gd name="connsiteX14" fmla="*/ 69273 w 417762"/>
              <a:gd name="connsiteY14" fmla="*/ 17695 h 1223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17762" h="1223041">
                <a:moveTo>
                  <a:pt x="0" y="73113"/>
                </a:moveTo>
                <a:cubicBezTo>
                  <a:pt x="52483" y="388005"/>
                  <a:pt x="1859" y="59622"/>
                  <a:pt x="27709" y="835113"/>
                </a:cubicBezTo>
                <a:cubicBezTo>
                  <a:pt x="29408" y="886094"/>
                  <a:pt x="37930" y="936633"/>
                  <a:pt x="41564" y="987513"/>
                </a:cubicBezTo>
                <a:cubicBezTo>
                  <a:pt x="47167" y="1065958"/>
                  <a:pt x="50800" y="1144532"/>
                  <a:pt x="55418" y="1223041"/>
                </a:cubicBezTo>
                <a:cubicBezTo>
                  <a:pt x="111596" y="1213678"/>
                  <a:pt x="142292" y="1210833"/>
                  <a:pt x="193964" y="1195331"/>
                </a:cubicBezTo>
                <a:cubicBezTo>
                  <a:pt x="362591" y="1144742"/>
                  <a:pt x="204792" y="1185696"/>
                  <a:pt x="332509" y="1153768"/>
                </a:cubicBezTo>
                <a:cubicBezTo>
                  <a:pt x="355600" y="1158386"/>
                  <a:pt x="386457" y="1185501"/>
                  <a:pt x="401782" y="1167622"/>
                </a:cubicBezTo>
                <a:cubicBezTo>
                  <a:pt x="449460" y="1111998"/>
                  <a:pt x="375386" y="855535"/>
                  <a:pt x="374073" y="848968"/>
                </a:cubicBezTo>
                <a:cubicBezTo>
                  <a:pt x="369455" y="788932"/>
                  <a:pt x="365218" y="728865"/>
                  <a:pt x="360218" y="668859"/>
                </a:cubicBezTo>
                <a:cubicBezTo>
                  <a:pt x="355982" y="618026"/>
                  <a:pt x="346364" y="567468"/>
                  <a:pt x="346364" y="516459"/>
                </a:cubicBezTo>
                <a:cubicBezTo>
                  <a:pt x="346364" y="344141"/>
                  <a:pt x="359203" y="359348"/>
                  <a:pt x="374073" y="225513"/>
                </a:cubicBezTo>
                <a:cubicBezTo>
                  <a:pt x="379706" y="174816"/>
                  <a:pt x="383309" y="123913"/>
                  <a:pt x="387927" y="73113"/>
                </a:cubicBezTo>
                <a:cubicBezTo>
                  <a:pt x="374073" y="50022"/>
                  <a:pt x="371910" y="12356"/>
                  <a:pt x="346364" y="3841"/>
                </a:cubicBezTo>
                <a:cubicBezTo>
                  <a:pt x="306691" y="-9383"/>
                  <a:pt x="263440" y="15607"/>
                  <a:pt x="221673" y="17695"/>
                </a:cubicBezTo>
                <a:cubicBezTo>
                  <a:pt x="170936" y="20232"/>
                  <a:pt x="120073" y="17695"/>
                  <a:pt x="69273" y="17695"/>
                </a:cubicBezTo>
              </a:path>
            </a:pathLst>
          </a:custGeom>
          <a:noFill/>
          <a:ln w="57150">
            <a:solidFill>
              <a:srgbClr val="28B50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16181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heel(1)">
                                      <p:cBhvr>
                                        <p:cTn id="7" dur="2000"/>
                                        <p:tgtEl>
                                          <p:spTgt spid="13"/>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wheel(1)">
                                      <p:cBhvr>
                                        <p:cTn id="10" dur="2000"/>
                                        <p:tgtEl>
                                          <p:spTgt spid="15"/>
                                        </p:tgtEl>
                                      </p:cBhvr>
                                    </p:animEffect>
                                  </p:childTnLst>
                                </p:cTn>
                              </p:par>
                              <p:par>
                                <p:cTn id="11" presetID="21" presetClass="entr" presetSubtype="1"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wheel(1)">
                                      <p:cBhvr>
                                        <p:cTn id="13" dur="2000"/>
                                        <p:tgtEl>
                                          <p:spTgt spid="18"/>
                                        </p:tgtEl>
                                      </p:cBhvr>
                                    </p:animEffect>
                                  </p:childTnLst>
                                </p:cTn>
                              </p:par>
                              <p:par>
                                <p:cTn id="14" presetID="21" presetClass="entr" presetSubtype="1" fill="hold" grpId="0" nodeType="withEffect">
                                  <p:stCondLst>
                                    <p:cond delay="0"/>
                                  </p:stCondLst>
                                  <p:childTnLst>
                                    <p:set>
                                      <p:cBhvr>
                                        <p:cTn id="15" dur="1" fill="hold">
                                          <p:stCondLst>
                                            <p:cond delay="0"/>
                                          </p:stCondLst>
                                        </p:cTn>
                                        <p:tgtEl>
                                          <p:spTgt spid="48"/>
                                        </p:tgtEl>
                                        <p:attrNameLst>
                                          <p:attrName>style.visibility</p:attrName>
                                        </p:attrNameLst>
                                      </p:cBhvr>
                                      <p:to>
                                        <p:strVal val="visible"/>
                                      </p:to>
                                    </p:set>
                                    <p:animEffect transition="in" filter="wheel(1)">
                                      <p:cBhvr>
                                        <p:cTn id="16" dur="2000"/>
                                        <p:tgtEl>
                                          <p:spTgt spid="48"/>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p:cTn id="21" dur="500" fill="hold"/>
                                        <p:tgtEl>
                                          <p:spTgt spid="2"/>
                                        </p:tgtEl>
                                        <p:attrNameLst>
                                          <p:attrName>ppt_w</p:attrName>
                                        </p:attrNameLst>
                                      </p:cBhvr>
                                      <p:tavLst>
                                        <p:tav tm="0">
                                          <p:val>
                                            <p:fltVal val="0"/>
                                          </p:val>
                                        </p:tav>
                                        <p:tav tm="100000">
                                          <p:val>
                                            <p:strVal val="#ppt_w"/>
                                          </p:val>
                                        </p:tav>
                                      </p:tavLst>
                                    </p:anim>
                                    <p:anim calcmode="lin" valueType="num">
                                      <p:cBhvr>
                                        <p:cTn id="22" dur="500" fill="hold"/>
                                        <p:tgtEl>
                                          <p:spTgt spid="2"/>
                                        </p:tgtEl>
                                        <p:attrNameLst>
                                          <p:attrName>ppt_h</p:attrName>
                                        </p:attrNameLst>
                                      </p:cBhvr>
                                      <p:tavLst>
                                        <p:tav tm="0">
                                          <p:val>
                                            <p:fltVal val="0"/>
                                          </p:val>
                                        </p:tav>
                                        <p:tav tm="100000">
                                          <p:val>
                                            <p:strVal val="#ppt_h"/>
                                          </p:val>
                                        </p:tav>
                                      </p:tavLst>
                                    </p:anim>
                                    <p:animEffect transition="in" filter="fade">
                                      <p:cBhvr>
                                        <p:cTn id="23" dur="500"/>
                                        <p:tgtEl>
                                          <p:spTgt spid="2"/>
                                        </p:tgtEl>
                                      </p:cBhvr>
                                    </p:animEffect>
                                  </p:childTnLst>
                                </p:cTn>
                              </p:par>
                            </p:childTnLst>
                          </p:cTn>
                        </p:par>
                      </p:childTnLst>
                    </p:cTn>
                  </p:par>
                  <p:par>
                    <p:cTn id="24" fill="hold">
                      <p:stCondLst>
                        <p:cond delay="indefinite"/>
                      </p:stCondLst>
                      <p:childTnLst>
                        <p:par>
                          <p:cTn id="25" fill="hold">
                            <p:stCondLst>
                              <p:cond delay="0"/>
                            </p:stCondLst>
                            <p:childTnLst>
                              <p:par>
                                <p:cTn id="26" presetID="21" presetClass="entr" presetSubtype="1" fill="hold" grpId="0" nodeType="click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wheel(1)">
                                      <p:cBhvr>
                                        <p:cTn id="28" dur="2000"/>
                                        <p:tgtEl>
                                          <p:spTgt spid="33"/>
                                        </p:tgtEl>
                                      </p:cBhvr>
                                    </p:animEffect>
                                  </p:childTnLst>
                                </p:cTn>
                              </p:par>
                              <p:par>
                                <p:cTn id="29" presetID="21" presetClass="entr" presetSubtype="1" fill="hold" grpId="0" nodeType="withEffect">
                                  <p:stCondLst>
                                    <p:cond delay="0"/>
                                  </p:stCondLst>
                                  <p:childTnLst>
                                    <p:set>
                                      <p:cBhvr>
                                        <p:cTn id="30" dur="1" fill="hold">
                                          <p:stCondLst>
                                            <p:cond delay="0"/>
                                          </p:stCondLst>
                                        </p:cTn>
                                        <p:tgtEl>
                                          <p:spTgt spid="27"/>
                                        </p:tgtEl>
                                        <p:attrNameLst>
                                          <p:attrName>style.visibility</p:attrName>
                                        </p:attrNameLst>
                                      </p:cBhvr>
                                      <p:to>
                                        <p:strVal val="visible"/>
                                      </p:to>
                                    </p:set>
                                    <p:animEffect transition="in" filter="wheel(1)">
                                      <p:cBhvr>
                                        <p:cTn id="31" dur="2000"/>
                                        <p:tgtEl>
                                          <p:spTgt spid="27"/>
                                        </p:tgtEl>
                                      </p:cBhvr>
                                    </p:animEffect>
                                  </p:childTnLst>
                                </p:cTn>
                              </p:par>
                              <p:par>
                                <p:cTn id="32" presetID="21" presetClass="entr" presetSubtype="1" fill="hold" grpId="0" nodeType="withEffect">
                                  <p:stCondLst>
                                    <p:cond delay="0"/>
                                  </p:stCondLst>
                                  <p:childTnLst>
                                    <p:set>
                                      <p:cBhvr>
                                        <p:cTn id="33" dur="1" fill="hold">
                                          <p:stCondLst>
                                            <p:cond delay="0"/>
                                          </p:stCondLst>
                                        </p:cTn>
                                        <p:tgtEl>
                                          <p:spTgt spid="29"/>
                                        </p:tgtEl>
                                        <p:attrNameLst>
                                          <p:attrName>style.visibility</p:attrName>
                                        </p:attrNameLst>
                                      </p:cBhvr>
                                      <p:to>
                                        <p:strVal val="visible"/>
                                      </p:to>
                                    </p:set>
                                    <p:animEffect transition="in" filter="wheel(1)">
                                      <p:cBhvr>
                                        <p:cTn id="34" dur="2000"/>
                                        <p:tgtEl>
                                          <p:spTgt spid="29"/>
                                        </p:tgtEl>
                                      </p:cBhvr>
                                    </p:animEffect>
                                  </p:childTnLst>
                                </p:cTn>
                              </p:par>
                              <p:par>
                                <p:cTn id="35" presetID="21" presetClass="entr" presetSubtype="1" fill="hold" grpId="0" nodeType="withEffect">
                                  <p:stCondLst>
                                    <p:cond delay="0"/>
                                  </p:stCondLst>
                                  <p:childTnLst>
                                    <p:set>
                                      <p:cBhvr>
                                        <p:cTn id="36" dur="1" fill="hold">
                                          <p:stCondLst>
                                            <p:cond delay="0"/>
                                          </p:stCondLst>
                                        </p:cTn>
                                        <p:tgtEl>
                                          <p:spTgt spid="28"/>
                                        </p:tgtEl>
                                        <p:attrNameLst>
                                          <p:attrName>style.visibility</p:attrName>
                                        </p:attrNameLst>
                                      </p:cBhvr>
                                      <p:to>
                                        <p:strVal val="visible"/>
                                      </p:to>
                                    </p:set>
                                    <p:animEffect transition="in" filter="wheel(1)">
                                      <p:cBhvr>
                                        <p:cTn id="37" dur="2000"/>
                                        <p:tgtEl>
                                          <p:spTgt spid="28"/>
                                        </p:tgtEl>
                                      </p:cBhvr>
                                    </p:animEffect>
                                  </p:childTnLst>
                                </p:cTn>
                              </p:par>
                              <p:par>
                                <p:cTn id="38" presetID="21" presetClass="entr" presetSubtype="1" fill="hold" grpId="0" nodeType="withEffect">
                                  <p:stCondLst>
                                    <p:cond delay="0"/>
                                  </p:stCondLst>
                                  <p:childTnLst>
                                    <p:set>
                                      <p:cBhvr>
                                        <p:cTn id="39" dur="1" fill="hold">
                                          <p:stCondLst>
                                            <p:cond delay="0"/>
                                          </p:stCondLst>
                                        </p:cTn>
                                        <p:tgtEl>
                                          <p:spTgt spid="31"/>
                                        </p:tgtEl>
                                        <p:attrNameLst>
                                          <p:attrName>style.visibility</p:attrName>
                                        </p:attrNameLst>
                                      </p:cBhvr>
                                      <p:to>
                                        <p:strVal val="visible"/>
                                      </p:to>
                                    </p:set>
                                    <p:animEffect transition="in" filter="wheel(1)">
                                      <p:cBhvr>
                                        <p:cTn id="40" dur="2000"/>
                                        <p:tgtEl>
                                          <p:spTgt spid="31"/>
                                        </p:tgtEl>
                                      </p:cBhvr>
                                    </p:animEffect>
                                  </p:childTnLst>
                                </p:cTn>
                              </p:par>
                              <p:par>
                                <p:cTn id="41" presetID="21" presetClass="entr" presetSubtype="1" fill="hold" grpId="0" nodeType="withEffect">
                                  <p:stCondLst>
                                    <p:cond delay="0"/>
                                  </p:stCondLst>
                                  <p:childTnLst>
                                    <p:set>
                                      <p:cBhvr>
                                        <p:cTn id="42" dur="1" fill="hold">
                                          <p:stCondLst>
                                            <p:cond delay="0"/>
                                          </p:stCondLst>
                                        </p:cTn>
                                        <p:tgtEl>
                                          <p:spTgt spid="30"/>
                                        </p:tgtEl>
                                        <p:attrNameLst>
                                          <p:attrName>style.visibility</p:attrName>
                                        </p:attrNameLst>
                                      </p:cBhvr>
                                      <p:to>
                                        <p:strVal val="visible"/>
                                      </p:to>
                                    </p:set>
                                    <p:animEffect transition="in" filter="wheel(1)">
                                      <p:cBhvr>
                                        <p:cTn id="43" dur="2000"/>
                                        <p:tgtEl>
                                          <p:spTgt spid="30"/>
                                        </p:tgtEl>
                                      </p:cBhvr>
                                    </p:animEffect>
                                  </p:childTnLst>
                                </p:cTn>
                              </p:par>
                              <p:par>
                                <p:cTn id="44" presetID="21" presetClass="entr" presetSubtype="1" fill="hold" grpId="0" nodeType="withEffect">
                                  <p:stCondLst>
                                    <p:cond delay="0"/>
                                  </p:stCondLst>
                                  <p:childTnLst>
                                    <p:set>
                                      <p:cBhvr>
                                        <p:cTn id="45" dur="1" fill="hold">
                                          <p:stCondLst>
                                            <p:cond delay="0"/>
                                          </p:stCondLst>
                                        </p:cTn>
                                        <p:tgtEl>
                                          <p:spTgt spid="32"/>
                                        </p:tgtEl>
                                        <p:attrNameLst>
                                          <p:attrName>style.visibility</p:attrName>
                                        </p:attrNameLst>
                                      </p:cBhvr>
                                      <p:to>
                                        <p:strVal val="visible"/>
                                      </p:to>
                                    </p:set>
                                    <p:animEffect transition="in" filter="wheel(1)">
                                      <p:cBhvr>
                                        <p:cTn id="46" dur="2000"/>
                                        <p:tgtEl>
                                          <p:spTgt spid="32"/>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nodeType="clickEffect">
                                  <p:stCondLst>
                                    <p:cond delay="0"/>
                                  </p:stCondLst>
                                  <p:childTnLst>
                                    <p:set>
                                      <p:cBhvr>
                                        <p:cTn id="50" dur="1" fill="hold">
                                          <p:stCondLst>
                                            <p:cond delay="0"/>
                                          </p:stCondLst>
                                        </p:cTn>
                                        <p:tgtEl>
                                          <p:spTgt spid="49"/>
                                        </p:tgtEl>
                                        <p:attrNameLst>
                                          <p:attrName>style.visibility</p:attrName>
                                        </p:attrNameLst>
                                      </p:cBhvr>
                                      <p:to>
                                        <p:strVal val="visible"/>
                                      </p:to>
                                    </p:set>
                                    <p:anim calcmode="lin" valueType="num">
                                      <p:cBhvr>
                                        <p:cTn id="51" dur="500" fill="hold"/>
                                        <p:tgtEl>
                                          <p:spTgt spid="49"/>
                                        </p:tgtEl>
                                        <p:attrNameLst>
                                          <p:attrName>ppt_w</p:attrName>
                                        </p:attrNameLst>
                                      </p:cBhvr>
                                      <p:tavLst>
                                        <p:tav tm="0">
                                          <p:val>
                                            <p:fltVal val="0"/>
                                          </p:val>
                                        </p:tav>
                                        <p:tav tm="100000">
                                          <p:val>
                                            <p:strVal val="#ppt_w"/>
                                          </p:val>
                                        </p:tav>
                                      </p:tavLst>
                                    </p:anim>
                                    <p:anim calcmode="lin" valueType="num">
                                      <p:cBhvr>
                                        <p:cTn id="52" dur="500" fill="hold"/>
                                        <p:tgtEl>
                                          <p:spTgt spid="49"/>
                                        </p:tgtEl>
                                        <p:attrNameLst>
                                          <p:attrName>ppt_h</p:attrName>
                                        </p:attrNameLst>
                                      </p:cBhvr>
                                      <p:tavLst>
                                        <p:tav tm="0">
                                          <p:val>
                                            <p:fltVal val="0"/>
                                          </p:val>
                                        </p:tav>
                                        <p:tav tm="100000">
                                          <p:val>
                                            <p:strVal val="#ppt_h"/>
                                          </p:val>
                                        </p:tav>
                                      </p:tavLst>
                                    </p:anim>
                                    <p:animEffect transition="in" filter="fade">
                                      <p:cBhvr>
                                        <p:cTn id="53" dur="500"/>
                                        <p:tgtEl>
                                          <p:spTgt spid="49"/>
                                        </p:tgtEl>
                                      </p:cBhvr>
                                    </p:animEffect>
                                  </p:childTnLst>
                                </p:cTn>
                              </p:par>
                            </p:childTnLst>
                          </p:cTn>
                        </p:par>
                      </p:childTnLst>
                    </p:cTn>
                  </p:par>
                  <p:par>
                    <p:cTn id="54" fill="hold">
                      <p:stCondLst>
                        <p:cond delay="indefinite"/>
                      </p:stCondLst>
                      <p:childTnLst>
                        <p:par>
                          <p:cTn id="55" fill="hold">
                            <p:stCondLst>
                              <p:cond delay="0"/>
                            </p:stCondLst>
                            <p:childTnLst>
                              <p:par>
                                <p:cTn id="56" presetID="21" presetClass="entr" presetSubtype="1" fill="hold" grpId="0" nodeType="clickEffect">
                                  <p:stCondLst>
                                    <p:cond delay="0"/>
                                  </p:stCondLst>
                                  <p:childTnLst>
                                    <p:set>
                                      <p:cBhvr>
                                        <p:cTn id="57" dur="1" fill="hold">
                                          <p:stCondLst>
                                            <p:cond delay="0"/>
                                          </p:stCondLst>
                                        </p:cTn>
                                        <p:tgtEl>
                                          <p:spTgt spid="44"/>
                                        </p:tgtEl>
                                        <p:attrNameLst>
                                          <p:attrName>style.visibility</p:attrName>
                                        </p:attrNameLst>
                                      </p:cBhvr>
                                      <p:to>
                                        <p:strVal val="visible"/>
                                      </p:to>
                                    </p:set>
                                    <p:animEffect transition="in" filter="wheel(1)">
                                      <p:cBhvr>
                                        <p:cTn id="58" dur="2000"/>
                                        <p:tgtEl>
                                          <p:spTgt spid="44"/>
                                        </p:tgtEl>
                                      </p:cBhvr>
                                    </p:animEffect>
                                  </p:childTnLst>
                                </p:cTn>
                              </p:par>
                              <p:par>
                                <p:cTn id="59" presetID="21" presetClass="entr" presetSubtype="1" fill="hold" grpId="0" nodeType="withEffect">
                                  <p:stCondLst>
                                    <p:cond delay="0"/>
                                  </p:stCondLst>
                                  <p:childTnLst>
                                    <p:set>
                                      <p:cBhvr>
                                        <p:cTn id="60" dur="1" fill="hold">
                                          <p:stCondLst>
                                            <p:cond delay="0"/>
                                          </p:stCondLst>
                                        </p:cTn>
                                        <p:tgtEl>
                                          <p:spTgt spid="43"/>
                                        </p:tgtEl>
                                        <p:attrNameLst>
                                          <p:attrName>style.visibility</p:attrName>
                                        </p:attrNameLst>
                                      </p:cBhvr>
                                      <p:to>
                                        <p:strVal val="visible"/>
                                      </p:to>
                                    </p:set>
                                    <p:animEffect transition="in" filter="wheel(1)">
                                      <p:cBhvr>
                                        <p:cTn id="61" dur="2000"/>
                                        <p:tgtEl>
                                          <p:spTgt spid="43"/>
                                        </p:tgtEl>
                                      </p:cBhvr>
                                    </p:animEffect>
                                  </p:childTnLst>
                                </p:cTn>
                              </p:par>
                              <p:par>
                                <p:cTn id="62" presetID="21" presetClass="entr" presetSubtype="1" fill="hold" grpId="0" nodeType="withEffect">
                                  <p:stCondLst>
                                    <p:cond delay="0"/>
                                  </p:stCondLst>
                                  <p:childTnLst>
                                    <p:set>
                                      <p:cBhvr>
                                        <p:cTn id="63" dur="1" fill="hold">
                                          <p:stCondLst>
                                            <p:cond delay="0"/>
                                          </p:stCondLst>
                                        </p:cTn>
                                        <p:tgtEl>
                                          <p:spTgt spid="45"/>
                                        </p:tgtEl>
                                        <p:attrNameLst>
                                          <p:attrName>style.visibility</p:attrName>
                                        </p:attrNameLst>
                                      </p:cBhvr>
                                      <p:to>
                                        <p:strVal val="visible"/>
                                      </p:to>
                                    </p:set>
                                    <p:animEffect transition="in" filter="wheel(1)">
                                      <p:cBhvr>
                                        <p:cTn id="64" dur="20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animBg="1"/>
      <p:bldP spid="18" grpId="0" animBg="1"/>
      <p:bldP spid="27" grpId="0" animBg="1"/>
      <p:bldP spid="28" grpId="0" animBg="1"/>
      <p:bldP spid="29" grpId="0" animBg="1"/>
      <p:bldP spid="30" grpId="0" animBg="1"/>
      <p:bldP spid="31" grpId="0" animBg="1"/>
      <p:bldP spid="32" grpId="0" animBg="1"/>
      <p:bldP spid="33" grpId="0" animBg="1"/>
      <p:bldP spid="43" grpId="0" animBg="1"/>
      <p:bldP spid="44" grpId="0" animBg="1"/>
      <p:bldP spid="45" grpId="0" animBg="1"/>
      <p:bldP spid="4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4F6B1F31-CA08-CFF5-2053-9394A3A4D309}"/>
              </a:ext>
            </a:extLst>
          </p:cNvPr>
          <p:cNvPicPr>
            <a:picLocks noChangeAspect="1"/>
          </p:cNvPicPr>
          <p:nvPr/>
        </p:nvPicPr>
        <p:blipFill rotWithShape="1">
          <a:blip r:embed="rId2"/>
          <a:srcRect l="9738"/>
          <a:stretch/>
        </p:blipFill>
        <p:spPr>
          <a:xfrm>
            <a:off x="5292437" y="1061455"/>
            <a:ext cx="5142148" cy="2416728"/>
          </a:xfrm>
          <a:prstGeom prst="rect">
            <a:avLst/>
          </a:prstGeom>
        </p:spPr>
      </p:pic>
      <p:sp>
        <p:nvSpPr>
          <p:cNvPr id="4" name="Date Placeholder 3">
            <a:extLst>
              <a:ext uri="{FF2B5EF4-FFF2-40B4-BE49-F238E27FC236}">
                <a16:creationId xmlns:a16="http://schemas.microsoft.com/office/drawing/2014/main" id="{2AB65217-2E65-04DB-C4E8-0C96D0EB3AA1}"/>
              </a:ext>
            </a:extLst>
          </p:cNvPr>
          <p:cNvSpPr>
            <a:spLocks noGrp="1"/>
          </p:cNvSpPr>
          <p:nvPr>
            <p:ph type="dt" sz="half" idx="10"/>
          </p:nvPr>
        </p:nvSpPr>
        <p:spPr/>
        <p:txBody>
          <a:bodyPr/>
          <a:lstStyle/>
          <a:p>
            <a:fld id="{DD4516DF-95FE-4FB4-8BFF-EE710E653FF8}" type="datetime1">
              <a:rPr lang="en-US" smtClean="0"/>
              <a:t>10/1/2024</a:t>
            </a:fld>
            <a:endParaRPr lang="en-US"/>
          </a:p>
        </p:txBody>
      </p:sp>
      <p:sp>
        <p:nvSpPr>
          <p:cNvPr id="5" name="Footer Placeholder 4">
            <a:extLst>
              <a:ext uri="{FF2B5EF4-FFF2-40B4-BE49-F238E27FC236}">
                <a16:creationId xmlns:a16="http://schemas.microsoft.com/office/drawing/2014/main" id="{AC634365-71ED-641D-ADAD-E5EE37D63DE0}"/>
              </a:ext>
            </a:extLst>
          </p:cNvPr>
          <p:cNvSpPr>
            <a:spLocks noGrp="1"/>
          </p:cNvSpPr>
          <p:nvPr>
            <p:ph type="ftr" sz="quarter" idx="11"/>
          </p:nvPr>
        </p:nvSpPr>
        <p:spPr/>
        <p:txBody>
          <a:bodyPr/>
          <a:lstStyle/>
          <a:p>
            <a:r>
              <a:rPr lang="en-US"/>
              <a:t>FOMBA Mohamed, PhD/SPS/FT/2019/11125; PGS4513003</a:t>
            </a:r>
          </a:p>
        </p:txBody>
      </p:sp>
      <p:sp>
        <p:nvSpPr>
          <p:cNvPr id="6" name="Slide Number Placeholder 5">
            <a:extLst>
              <a:ext uri="{FF2B5EF4-FFF2-40B4-BE49-F238E27FC236}">
                <a16:creationId xmlns:a16="http://schemas.microsoft.com/office/drawing/2014/main" id="{1E114D57-C274-008D-ED16-AC730AD2BAE6}"/>
              </a:ext>
            </a:extLst>
          </p:cNvPr>
          <p:cNvSpPr>
            <a:spLocks noGrp="1"/>
          </p:cNvSpPr>
          <p:nvPr>
            <p:ph type="sldNum" sz="quarter" idx="12"/>
          </p:nvPr>
        </p:nvSpPr>
        <p:spPr/>
        <p:txBody>
          <a:bodyPr/>
          <a:lstStyle/>
          <a:p>
            <a:fld id="{C01E168F-91DF-435C-AC77-1F0369919946}" type="slidenum">
              <a:rPr lang="en-US" smtClean="0"/>
              <a:t>14</a:t>
            </a:fld>
            <a:endParaRPr lang="en-US"/>
          </a:p>
        </p:txBody>
      </p:sp>
      <p:sp>
        <p:nvSpPr>
          <p:cNvPr id="8" name="Rectangle 7">
            <a:extLst>
              <a:ext uri="{FF2B5EF4-FFF2-40B4-BE49-F238E27FC236}">
                <a16:creationId xmlns:a16="http://schemas.microsoft.com/office/drawing/2014/main" id="{D3CED4EB-3F52-E391-D459-EAD609B25D72}"/>
              </a:ext>
            </a:extLst>
          </p:cNvPr>
          <p:cNvSpPr/>
          <p:nvPr/>
        </p:nvSpPr>
        <p:spPr>
          <a:xfrm>
            <a:off x="0" y="2384451"/>
            <a:ext cx="800219" cy="2089097"/>
          </a:xfrm>
          <a:prstGeom prst="rect">
            <a:avLst/>
          </a:prstGeom>
          <a:noFill/>
        </p:spPr>
        <p:txBody>
          <a:bodyPr vert="vert270" wrap="none" lIns="91440" tIns="45720" rIns="91440" bIns="45720">
            <a:spAutoFit/>
          </a:bodyPr>
          <a:lstStyle/>
          <a:p>
            <a:pPr algn="ctr"/>
            <a:r>
              <a:rPr lang="fr-FR" sz="4000" b="1" spc="50" dirty="0">
                <a:ln w="11430"/>
                <a:solidFill>
                  <a:schemeClr val="bg1"/>
                </a:solidFill>
                <a:effectLst>
                  <a:outerShdw blurRad="76200" dist="50800" dir="5400000" algn="tl" rotWithShape="0">
                    <a:srgbClr val="000000">
                      <a:alpha val="65000"/>
                    </a:srgbClr>
                  </a:outerShdw>
                </a:effectLst>
                <a:latin typeface="Perpetua" panose="02020502060401020303" pitchFamily="18" charset="0"/>
                <a:ea typeface="+mj-ea"/>
                <a:cs typeface="+mj-cs"/>
              </a:rPr>
              <a:t>RESULTS</a:t>
            </a:r>
            <a:endParaRPr lang="en-US" sz="4000" b="1" spc="50" dirty="0">
              <a:ln w="11430"/>
              <a:solidFill>
                <a:schemeClr val="bg1"/>
              </a:solidFill>
              <a:effectLst>
                <a:outerShdw blurRad="76200" dist="50800" dir="5400000" algn="tl" rotWithShape="0">
                  <a:srgbClr val="000000">
                    <a:alpha val="65000"/>
                  </a:srgbClr>
                </a:outerShdw>
              </a:effectLst>
              <a:latin typeface="Perpetua" panose="02020502060401020303" pitchFamily="18" charset="0"/>
              <a:ea typeface="+mj-ea"/>
              <a:cs typeface="+mj-cs"/>
            </a:endParaRPr>
          </a:p>
        </p:txBody>
      </p:sp>
      <p:sp>
        <p:nvSpPr>
          <p:cNvPr id="9" name="Rectangle 8">
            <a:extLst>
              <a:ext uri="{FF2B5EF4-FFF2-40B4-BE49-F238E27FC236}">
                <a16:creationId xmlns:a16="http://schemas.microsoft.com/office/drawing/2014/main" id="{F43F4DB6-2AA6-F599-A786-EDBE30829805}"/>
              </a:ext>
            </a:extLst>
          </p:cNvPr>
          <p:cNvSpPr/>
          <p:nvPr/>
        </p:nvSpPr>
        <p:spPr>
          <a:xfrm>
            <a:off x="19403" y="16648"/>
            <a:ext cx="800219" cy="932308"/>
          </a:xfrm>
          <a:prstGeom prst="rect">
            <a:avLst/>
          </a:prstGeom>
          <a:noFill/>
        </p:spPr>
        <p:txBody>
          <a:bodyPr vert="vert270" wrap="none" lIns="91440" tIns="45720" rIns="91440" bIns="45720">
            <a:spAutoFit/>
          </a:bodyPr>
          <a:lstStyle/>
          <a:p>
            <a:pPr algn="ctr"/>
            <a:r>
              <a:rPr lang="en-US" sz="4000" b="1" cap="none" spc="0" dirty="0">
                <a:ln w="9525">
                  <a:solidFill>
                    <a:schemeClr val="bg1"/>
                  </a:solidFill>
                  <a:prstDash val="solid"/>
                </a:ln>
                <a:solidFill>
                  <a:schemeClr val="bg1"/>
                </a:solidFill>
                <a:latin typeface="Perpetua" panose="02020502060401020303" pitchFamily="18" charset="0"/>
              </a:rPr>
              <a:t>OS2</a:t>
            </a:r>
          </a:p>
        </p:txBody>
      </p:sp>
      <p:sp>
        <p:nvSpPr>
          <p:cNvPr id="10" name="Rectangle 9">
            <a:extLst>
              <a:ext uri="{FF2B5EF4-FFF2-40B4-BE49-F238E27FC236}">
                <a16:creationId xmlns:a16="http://schemas.microsoft.com/office/drawing/2014/main" id="{8CFAD83C-A32D-B5EF-F676-3FEB8D52E210}"/>
              </a:ext>
            </a:extLst>
          </p:cNvPr>
          <p:cNvSpPr/>
          <p:nvPr/>
        </p:nvSpPr>
        <p:spPr>
          <a:xfrm>
            <a:off x="2382982" y="62539"/>
            <a:ext cx="7218218" cy="830997"/>
          </a:xfrm>
          <a:prstGeom prst="rect">
            <a:avLst/>
          </a:prstGeom>
          <a:noFill/>
        </p:spPr>
        <p:txBody>
          <a:bodyPr wrap="square" lIns="91440" tIns="45720" rIns="91440" bIns="45720">
            <a:spAutoFit/>
          </a:bodyPr>
          <a:lstStyle/>
          <a:p>
            <a:pPr algn="ctr"/>
            <a:r>
              <a:rPr lang="en-US" sz="2400" b="1" cap="none" spc="0" dirty="0">
                <a:ln w="0"/>
                <a:solidFill>
                  <a:srgbClr val="00B050"/>
                </a:solidFill>
                <a:effectLst>
                  <a:outerShdw blurRad="38100" dist="19050" dir="2700000" algn="tl" rotWithShape="0">
                    <a:schemeClr val="dk1">
                      <a:alpha val="40000"/>
                    </a:schemeClr>
                  </a:outerShdw>
                </a:effectLst>
                <a:latin typeface="Perpetua" panose="02020502060401020303" pitchFamily="18" charset="0"/>
              </a:rPr>
              <a:t>Objective 2: Effects of UGS on Sustainability and Climate Change resilience and their ES</a:t>
            </a:r>
            <a:endParaRPr lang="en-US" sz="2400" b="1" cap="none" spc="0" dirty="0">
              <a:ln w="0"/>
              <a:solidFill>
                <a:srgbClr val="00B050"/>
              </a:solidFill>
              <a:effectLst>
                <a:outerShdw blurRad="38100" dist="19050" dir="2700000" algn="tl" rotWithShape="0">
                  <a:schemeClr val="dk1">
                    <a:alpha val="40000"/>
                  </a:schemeClr>
                </a:outerShdw>
              </a:effectLst>
            </a:endParaRPr>
          </a:p>
        </p:txBody>
      </p:sp>
      <p:sp>
        <p:nvSpPr>
          <p:cNvPr id="12" name="TextBox 11">
            <a:extLst>
              <a:ext uri="{FF2B5EF4-FFF2-40B4-BE49-F238E27FC236}">
                <a16:creationId xmlns:a16="http://schemas.microsoft.com/office/drawing/2014/main" id="{FC76830D-E5D9-6309-6566-56F4EA70D3AD}"/>
              </a:ext>
            </a:extLst>
          </p:cNvPr>
          <p:cNvSpPr txBox="1"/>
          <p:nvPr/>
        </p:nvSpPr>
        <p:spPr>
          <a:xfrm>
            <a:off x="3027219" y="856567"/>
            <a:ext cx="6137562" cy="307777"/>
          </a:xfrm>
          <a:prstGeom prst="rect">
            <a:avLst/>
          </a:prstGeom>
          <a:noFill/>
        </p:spPr>
        <p:txBody>
          <a:bodyPr wrap="square">
            <a:spAutoFit/>
          </a:bodyPr>
          <a:lstStyle/>
          <a:p>
            <a:r>
              <a:rPr lang="en-US" sz="1400" b="1" dirty="0">
                <a:latin typeface="Perpetua" panose="02020502060401020303" pitchFamily="18" charset="0"/>
              </a:rPr>
              <a:t>SOCIO-DEMOGRAPHIC CHARACTERISTICS OF THE RESPONDENT</a:t>
            </a:r>
          </a:p>
        </p:txBody>
      </p:sp>
      <p:sp>
        <p:nvSpPr>
          <p:cNvPr id="17" name="TextBox 16">
            <a:extLst>
              <a:ext uri="{FF2B5EF4-FFF2-40B4-BE49-F238E27FC236}">
                <a16:creationId xmlns:a16="http://schemas.microsoft.com/office/drawing/2014/main" id="{C24D9374-640D-5E68-9140-8DDFD934181C}"/>
              </a:ext>
            </a:extLst>
          </p:cNvPr>
          <p:cNvSpPr txBox="1"/>
          <p:nvPr/>
        </p:nvSpPr>
        <p:spPr>
          <a:xfrm>
            <a:off x="10424109" y="1380239"/>
            <a:ext cx="1531966" cy="2031325"/>
          </a:xfrm>
          <a:prstGeom prst="rect">
            <a:avLst/>
          </a:prstGeom>
          <a:noFill/>
        </p:spPr>
        <p:txBody>
          <a:bodyPr wrap="square">
            <a:spAutoFit/>
          </a:bodyPr>
          <a:lstStyle/>
          <a:p>
            <a:r>
              <a:rPr lang="en-US" dirty="0">
                <a:latin typeface="Perpetua" panose="02020502060401020303" pitchFamily="18" charset="0"/>
              </a:rPr>
              <a:t>Most of the respondents are male in Bamako and female in Sikasso, with high educational level </a:t>
            </a:r>
          </a:p>
        </p:txBody>
      </p:sp>
      <p:sp>
        <p:nvSpPr>
          <p:cNvPr id="18" name="TextBox 17">
            <a:extLst>
              <a:ext uri="{FF2B5EF4-FFF2-40B4-BE49-F238E27FC236}">
                <a16:creationId xmlns:a16="http://schemas.microsoft.com/office/drawing/2014/main" id="{C1C59728-1700-9EBB-5241-B2A3CD29CE0C}"/>
              </a:ext>
            </a:extLst>
          </p:cNvPr>
          <p:cNvSpPr txBox="1"/>
          <p:nvPr/>
        </p:nvSpPr>
        <p:spPr>
          <a:xfrm>
            <a:off x="1165395" y="6175487"/>
            <a:ext cx="8939529" cy="215444"/>
          </a:xfrm>
          <a:prstGeom prst="rect">
            <a:avLst/>
          </a:prstGeom>
          <a:solidFill>
            <a:prstClr val="white"/>
          </a:solidFill>
          <a:ln>
            <a:noFill/>
          </a:ln>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a:spcAft>
                <a:spcPts val="1000"/>
              </a:spcAft>
              <a:defRPr sz="1400" i="1">
                <a:solidFill>
                  <a:srgbClr val="1F497D"/>
                </a:solidFill>
                <a:effectLst/>
                <a:latin typeface="Times New Roman" panose="02020603050405020304" pitchFamily="18" charset="0"/>
                <a:ea typeface="Calibri" panose="020F0502020204030204" pitchFamily="34" charset="0"/>
                <a:cs typeface="SimSun" panose="02010600030101010101" pitchFamily="2" charset="-122"/>
              </a:defRPr>
            </a:lvl1pPr>
          </a:lstStyle>
          <a:p>
            <a:r>
              <a:rPr lang="en-US" dirty="0"/>
              <a:t>Figures 23, 24, 25 and 26: Socio-demographic characteristic of the respondents in Bamako and Sikasso</a:t>
            </a:r>
          </a:p>
        </p:txBody>
      </p:sp>
      <p:pic>
        <p:nvPicPr>
          <p:cNvPr id="38" name="Picture 37">
            <a:extLst>
              <a:ext uri="{FF2B5EF4-FFF2-40B4-BE49-F238E27FC236}">
                <a16:creationId xmlns:a16="http://schemas.microsoft.com/office/drawing/2014/main" id="{710BA71A-C180-2515-3A85-6766790AAB80}"/>
              </a:ext>
            </a:extLst>
          </p:cNvPr>
          <p:cNvPicPr>
            <a:picLocks noChangeAspect="1"/>
          </p:cNvPicPr>
          <p:nvPr/>
        </p:nvPicPr>
        <p:blipFill rotWithShape="1">
          <a:blip r:embed="rId3"/>
          <a:srcRect l="11095"/>
          <a:stretch/>
        </p:blipFill>
        <p:spPr>
          <a:xfrm>
            <a:off x="1444456" y="1498073"/>
            <a:ext cx="3625117" cy="1696580"/>
          </a:xfrm>
          <a:prstGeom prst="rect">
            <a:avLst/>
          </a:prstGeom>
        </p:spPr>
      </p:pic>
      <p:sp>
        <p:nvSpPr>
          <p:cNvPr id="30" name="Content Placeholder 4">
            <a:extLst>
              <a:ext uri="{FF2B5EF4-FFF2-40B4-BE49-F238E27FC236}">
                <a16:creationId xmlns:a16="http://schemas.microsoft.com/office/drawing/2014/main" id="{F195F2E7-FB2A-59C3-E596-4D17EC34B272}"/>
              </a:ext>
            </a:extLst>
          </p:cNvPr>
          <p:cNvSpPr>
            <a:spLocks noGrp="1"/>
          </p:cNvSpPr>
          <p:nvPr>
            <p:ph idx="1"/>
          </p:nvPr>
        </p:nvSpPr>
        <p:spPr>
          <a:xfrm>
            <a:off x="1552070" y="1212995"/>
            <a:ext cx="2716656" cy="288729"/>
          </a:xfrm>
        </p:spPr>
        <p:txBody>
          <a:bodyPr vert="horz">
            <a:noAutofit/>
          </a:bodyPr>
          <a:lstStyle/>
          <a:p>
            <a:pPr marL="0" indent="0" algn="ctr">
              <a:spcBef>
                <a:spcPts val="0"/>
              </a:spcBef>
              <a:buNone/>
            </a:pPr>
            <a:r>
              <a:rPr lang="en-US" sz="1600" b="1" i="1" dirty="0">
                <a:solidFill>
                  <a:srgbClr val="105016"/>
                </a:solidFill>
                <a:effectLst>
                  <a:outerShdw blurRad="38100" dist="38100" dir="2700000" algn="tl">
                    <a:srgbClr val="000000">
                      <a:alpha val="43137"/>
                    </a:srgbClr>
                  </a:outerShdw>
                </a:effectLst>
                <a:latin typeface="Perpetua" panose="02020502060401020303" pitchFamily="18" charset="0"/>
                <a:ea typeface="Times New Roman" panose="02020603050405020304" pitchFamily="18" charset="0"/>
                <a:cs typeface="Times New Roman" panose="02020603050405020304" pitchFamily="18" charset="0"/>
              </a:rPr>
              <a:t>Gender of respondent</a:t>
            </a:r>
          </a:p>
        </p:txBody>
      </p:sp>
      <p:sp>
        <p:nvSpPr>
          <p:cNvPr id="2" name="Rectangle 1">
            <a:extLst>
              <a:ext uri="{FF2B5EF4-FFF2-40B4-BE49-F238E27FC236}">
                <a16:creationId xmlns:a16="http://schemas.microsoft.com/office/drawing/2014/main" id="{637C0671-DDB1-B734-FCBD-5C5B78DDF021}"/>
              </a:ext>
            </a:extLst>
          </p:cNvPr>
          <p:cNvSpPr/>
          <p:nvPr/>
        </p:nvSpPr>
        <p:spPr>
          <a:xfrm>
            <a:off x="9401882" y="4199228"/>
            <a:ext cx="1846926" cy="175781"/>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7" name="Picture 6">
            <a:extLst>
              <a:ext uri="{FF2B5EF4-FFF2-40B4-BE49-F238E27FC236}">
                <a16:creationId xmlns:a16="http://schemas.microsoft.com/office/drawing/2014/main" id="{9FEC85C3-F01D-A926-EACB-6537F183DF6D}"/>
              </a:ext>
            </a:extLst>
          </p:cNvPr>
          <p:cNvPicPr>
            <a:picLocks noChangeAspect="1"/>
          </p:cNvPicPr>
          <p:nvPr/>
        </p:nvPicPr>
        <p:blipFill>
          <a:blip r:embed="rId4"/>
          <a:stretch>
            <a:fillRect/>
          </a:stretch>
        </p:blipFill>
        <p:spPr>
          <a:xfrm>
            <a:off x="921980" y="3069593"/>
            <a:ext cx="3336271" cy="2929677"/>
          </a:xfrm>
          <a:prstGeom prst="rect">
            <a:avLst/>
          </a:prstGeom>
        </p:spPr>
      </p:pic>
      <p:sp>
        <p:nvSpPr>
          <p:cNvPr id="13" name="Content Placeholder 4">
            <a:extLst>
              <a:ext uri="{FF2B5EF4-FFF2-40B4-BE49-F238E27FC236}">
                <a16:creationId xmlns:a16="http://schemas.microsoft.com/office/drawing/2014/main" id="{706E190F-B8A1-18E8-1E1A-70E2BA522F75}"/>
              </a:ext>
            </a:extLst>
          </p:cNvPr>
          <p:cNvSpPr txBox="1">
            <a:spLocks/>
          </p:cNvSpPr>
          <p:nvPr/>
        </p:nvSpPr>
        <p:spPr>
          <a:xfrm>
            <a:off x="1336806" y="3245810"/>
            <a:ext cx="2549516" cy="31649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buFont typeface="Arial" panose="020B0604020202020204" pitchFamily="34" charset="0"/>
              <a:buNone/>
            </a:pPr>
            <a:r>
              <a:rPr lang="en-US" sz="1600" b="1" i="1" dirty="0">
                <a:solidFill>
                  <a:srgbClr val="105016"/>
                </a:solidFill>
                <a:effectLst>
                  <a:outerShdw blurRad="38100" dist="38100" dir="2700000" algn="tl">
                    <a:srgbClr val="000000">
                      <a:alpha val="43137"/>
                    </a:srgbClr>
                  </a:outerShdw>
                </a:effectLst>
                <a:latin typeface="Perpetua" panose="02020502060401020303" pitchFamily="18" charset="0"/>
                <a:ea typeface="Times New Roman" panose="02020603050405020304" pitchFamily="18" charset="0"/>
                <a:cs typeface="Times New Roman" panose="02020603050405020304" pitchFamily="18" charset="0"/>
              </a:rPr>
              <a:t>Residence status</a:t>
            </a:r>
          </a:p>
        </p:txBody>
      </p:sp>
      <p:sp>
        <p:nvSpPr>
          <p:cNvPr id="19" name="Content Placeholder 4">
            <a:extLst>
              <a:ext uri="{FF2B5EF4-FFF2-40B4-BE49-F238E27FC236}">
                <a16:creationId xmlns:a16="http://schemas.microsoft.com/office/drawing/2014/main" id="{57F911D9-C1C0-F8DA-137D-A09FC317A11A}"/>
              </a:ext>
            </a:extLst>
          </p:cNvPr>
          <p:cNvSpPr txBox="1">
            <a:spLocks/>
          </p:cNvSpPr>
          <p:nvPr/>
        </p:nvSpPr>
        <p:spPr>
          <a:xfrm>
            <a:off x="5686883" y="1116064"/>
            <a:ext cx="3668078" cy="20233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buFont typeface="Arial" panose="020B0604020202020204" pitchFamily="34" charset="0"/>
              <a:buNone/>
            </a:pPr>
            <a:r>
              <a:rPr lang="en-US" sz="1600" b="1" i="1" dirty="0">
                <a:solidFill>
                  <a:srgbClr val="105016"/>
                </a:solidFill>
                <a:effectLst>
                  <a:outerShdw blurRad="38100" dist="38100" dir="2700000" algn="tl">
                    <a:srgbClr val="000000">
                      <a:alpha val="43137"/>
                    </a:srgbClr>
                  </a:outerShdw>
                </a:effectLst>
                <a:latin typeface="Perpetua" panose="02020502060401020303" pitchFamily="18" charset="0"/>
                <a:ea typeface="Times New Roman" panose="02020603050405020304" pitchFamily="18" charset="0"/>
                <a:cs typeface="Times New Roman" panose="02020603050405020304" pitchFamily="18" charset="0"/>
              </a:rPr>
              <a:t>Educational level of respondents</a:t>
            </a:r>
          </a:p>
        </p:txBody>
      </p:sp>
      <p:pic>
        <p:nvPicPr>
          <p:cNvPr id="25" name="Picture 24">
            <a:extLst>
              <a:ext uri="{FF2B5EF4-FFF2-40B4-BE49-F238E27FC236}">
                <a16:creationId xmlns:a16="http://schemas.microsoft.com/office/drawing/2014/main" id="{16C182D6-9D51-E72E-98F1-0155A7A68AF8}"/>
              </a:ext>
            </a:extLst>
          </p:cNvPr>
          <p:cNvPicPr>
            <a:picLocks noChangeAspect="1"/>
          </p:cNvPicPr>
          <p:nvPr/>
        </p:nvPicPr>
        <p:blipFill rotWithShape="1">
          <a:blip r:embed="rId5"/>
          <a:srcRect l="10259"/>
          <a:stretch/>
        </p:blipFill>
        <p:spPr>
          <a:xfrm>
            <a:off x="4301148" y="3527862"/>
            <a:ext cx="6384621" cy="2733002"/>
          </a:xfrm>
          <a:prstGeom prst="rect">
            <a:avLst/>
          </a:prstGeom>
        </p:spPr>
      </p:pic>
      <p:sp>
        <p:nvSpPr>
          <p:cNvPr id="32" name="Content Placeholder 4">
            <a:extLst>
              <a:ext uri="{FF2B5EF4-FFF2-40B4-BE49-F238E27FC236}">
                <a16:creationId xmlns:a16="http://schemas.microsoft.com/office/drawing/2014/main" id="{B8129062-46FC-EA8A-2892-9D9D61DA5385}"/>
              </a:ext>
            </a:extLst>
          </p:cNvPr>
          <p:cNvSpPr txBox="1">
            <a:spLocks/>
          </p:cNvSpPr>
          <p:nvPr/>
        </p:nvSpPr>
        <p:spPr>
          <a:xfrm>
            <a:off x="6884378" y="3480696"/>
            <a:ext cx="1882233" cy="36512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buFont typeface="Arial" panose="020B0604020202020204" pitchFamily="34" charset="0"/>
              <a:buNone/>
            </a:pPr>
            <a:r>
              <a:rPr lang="en-US" sz="1600" b="1" i="1" dirty="0">
                <a:solidFill>
                  <a:srgbClr val="105016"/>
                </a:solidFill>
                <a:effectLst>
                  <a:outerShdw blurRad="38100" dist="38100" dir="2700000" algn="tl">
                    <a:srgbClr val="000000">
                      <a:alpha val="43137"/>
                    </a:srgbClr>
                  </a:outerShdw>
                </a:effectLst>
                <a:latin typeface="Perpetua" panose="02020502060401020303" pitchFamily="18" charset="0"/>
                <a:ea typeface="Times New Roman" panose="02020603050405020304" pitchFamily="18" charset="0"/>
                <a:cs typeface="Times New Roman" panose="02020603050405020304" pitchFamily="18" charset="0"/>
              </a:rPr>
              <a:t>Mains activities</a:t>
            </a:r>
          </a:p>
        </p:txBody>
      </p:sp>
      <p:sp>
        <p:nvSpPr>
          <p:cNvPr id="3" name="TextBox 2">
            <a:extLst>
              <a:ext uri="{FF2B5EF4-FFF2-40B4-BE49-F238E27FC236}">
                <a16:creationId xmlns:a16="http://schemas.microsoft.com/office/drawing/2014/main" id="{25BA9470-627D-102E-2222-3C4EC59FE324}"/>
              </a:ext>
            </a:extLst>
          </p:cNvPr>
          <p:cNvSpPr txBox="1"/>
          <p:nvPr/>
        </p:nvSpPr>
        <p:spPr>
          <a:xfrm>
            <a:off x="4912963" y="1094784"/>
            <a:ext cx="461665" cy="2031325"/>
          </a:xfrm>
          <a:prstGeom prst="rect">
            <a:avLst/>
          </a:prstGeom>
          <a:noFill/>
        </p:spPr>
        <p:txBody>
          <a:bodyPr vert="vert270" wrap="square" rtlCol="0">
            <a:spAutoFit/>
          </a:bodyPr>
          <a:lstStyle/>
          <a:p>
            <a:pPr algn="ctr"/>
            <a:r>
              <a:rPr lang="en-GB" dirty="0">
                <a:latin typeface="Times New Roman" panose="02020603050405020304" pitchFamily="18" charset="0"/>
                <a:cs typeface="Times New Roman" panose="02020603050405020304" pitchFamily="18" charset="0"/>
              </a:rPr>
              <a:t>Percentage %</a:t>
            </a:r>
            <a:endParaRPr lang="en-US" dirty="0">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17D006F7-3AE2-257F-F192-CC6335C368FB}"/>
              </a:ext>
            </a:extLst>
          </p:cNvPr>
          <p:cNvSpPr txBox="1"/>
          <p:nvPr/>
        </p:nvSpPr>
        <p:spPr>
          <a:xfrm>
            <a:off x="4025147" y="3545429"/>
            <a:ext cx="461665" cy="2031325"/>
          </a:xfrm>
          <a:prstGeom prst="rect">
            <a:avLst/>
          </a:prstGeom>
          <a:noFill/>
        </p:spPr>
        <p:txBody>
          <a:bodyPr vert="vert270" wrap="square" rtlCol="0">
            <a:spAutoFit/>
          </a:bodyPr>
          <a:lstStyle/>
          <a:p>
            <a:pPr algn="ctr"/>
            <a:r>
              <a:rPr lang="en-GB" dirty="0">
                <a:latin typeface="Times New Roman" panose="02020603050405020304" pitchFamily="18" charset="0"/>
                <a:cs typeface="Times New Roman" panose="02020603050405020304" pitchFamily="18" charset="0"/>
              </a:rPr>
              <a:t>Percentage %</a:t>
            </a:r>
            <a:endParaRPr lang="en-US" dirty="0">
              <a:latin typeface="Times New Roman" panose="02020603050405020304" pitchFamily="18" charset="0"/>
              <a:cs typeface="Times New Roman" panose="02020603050405020304" pitchFamily="18" charset="0"/>
            </a:endParaRPr>
          </a:p>
        </p:txBody>
      </p:sp>
      <p:sp>
        <p:nvSpPr>
          <p:cNvPr id="14" name="TextBox 13">
            <a:extLst>
              <a:ext uri="{FF2B5EF4-FFF2-40B4-BE49-F238E27FC236}">
                <a16:creationId xmlns:a16="http://schemas.microsoft.com/office/drawing/2014/main" id="{5B49301A-E71D-C6BB-CD34-8440FB0FD307}"/>
              </a:ext>
            </a:extLst>
          </p:cNvPr>
          <p:cNvSpPr txBox="1"/>
          <p:nvPr/>
        </p:nvSpPr>
        <p:spPr>
          <a:xfrm>
            <a:off x="1008982" y="1501724"/>
            <a:ext cx="461665" cy="2031325"/>
          </a:xfrm>
          <a:prstGeom prst="rect">
            <a:avLst/>
          </a:prstGeom>
          <a:noFill/>
        </p:spPr>
        <p:txBody>
          <a:bodyPr vert="vert270" wrap="square" rtlCol="0">
            <a:spAutoFit/>
          </a:bodyPr>
          <a:lstStyle/>
          <a:p>
            <a:pPr algn="ctr"/>
            <a:r>
              <a:rPr lang="en-GB" dirty="0">
                <a:latin typeface="Times New Roman" panose="02020603050405020304" pitchFamily="18" charset="0"/>
                <a:cs typeface="Times New Roman" panose="02020603050405020304" pitchFamily="18" charset="0"/>
              </a:rPr>
              <a:t>Percentage %</a:t>
            </a:r>
            <a:endParaRPr lang="en-US" dirty="0">
              <a:latin typeface="Times New Roman" panose="02020603050405020304" pitchFamily="18" charset="0"/>
              <a:cs typeface="Times New Roman" panose="02020603050405020304" pitchFamily="18" charset="0"/>
            </a:endParaRPr>
          </a:p>
        </p:txBody>
      </p:sp>
      <p:grpSp>
        <p:nvGrpSpPr>
          <p:cNvPr id="29" name="Group 28"/>
          <p:cNvGrpSpPr/>
          <p:nvPr/>
        </p:nvGrpSpPr>
        <p:grpSpPr>
          <a:xfrm>
            <a:off x="1610871" y="1460506"/>
            <a:ext cx="2522986" cy="1182398"/>
            <a:chOff x="1610871" y="1460506"/>
            <a:chExt cx="2522986" cy="1182398"/>
          </a:xfrm>
        </p:grpSpPr>
        <p:sp>
          <p:nvSpPr>
            <p:cNvPr id="24" name="Freeform 23"/>
            <p:cNvSpPr/>
            <p:nvPr/>
          </p:nvSpPr>
          <p:spPr>
            <a:xfrm>
              <a:off x="1610871" y="1460506"/>
              <a:ext cx="605307" cy="399102"/>
            </a:xfrm>
            <a:custGeom>
              <a:avLst/>
              <a:gdLst>
                <a:gd name="connsiteX0" fmla="*/ 413590 w 919812"/>
                <a:gd name="connsiteY0" fmla="*/ 115909 h 721216"/>
                <a:gd name="connsiteX1" fmla="*/ 349195 w 919812"/>
                <a:gd name="connsiteY1" fmla="*/ 90152 h 721216"/>
                <a:gd name="connsiteX2" fmla="*/ 156012 w 919812"/>
                <a:gd name="connsiteY2" fmla="*/ 103031 h 721216"/>
                <a:gd name="connsiteX3" fmla="*/ 117376 w 919812"/>
                <a:gd name="connsiteY3" fmla="*/ 128788 h 721216"/>
                <a:gd name="connsiteX4" fmla="*/ 52981 w 919812"/>
                <a:gd name="connsiteY4" fmla="*/ 206062 h 721216"/>
                <a:gd name="connsiteX5" fmla="*/ 14345 w 919812"/>
                <a:gd name="connsiteY5" fmla="*/ 244698 h 721216"/>
                <a:gd name="connsiteX6" fmla="*/ 14345 w 919812"/>
                <a:gd name="connsiteY6" fmla="*/ 437881 h 721216"/>
                <a:gd name="connsiteX7" fmla="*/ 27223 w 919812"/>
                <a:gd name="connsiteY7" fmla="*/ 489397 h 721216"/>
                <a:gd name="connsiteX8" fmla="*/ 65860 w 919812"/>
                <a:gd name="connsiteY8" fmla="*/ 528033 h 721216"/>
                <a:gd name="connsiteX9" fmla="*/ 91618 w 919812"/>
                <a:gd name="connsiteY9" fmla="*/ 566670 h 721216"/>
                <a:gd name="connsiteX10" fmla="*/ 143133 w 919812"/>
                <a:gd name="connsiteY10" fmla="*/ 579549 h 721216"/>
                <a:gd name="connsiteX11" fmla="*/ 181770 w 919812"/>
                <a:gd name="connsiteY11" fmla="*/ 605307 h 721216"/>
                <a:gd name="connsiteX12" fmla="*/ 271922 w 919812"/>
                <a:gd name="connsiteY12" fmla="*/ 669701 h 721216"/>
                <a:gd name="connsiteX13" fmla="*/ 452226 w 919812"/>
                <a:gd name="connsiteY13" fmla="*/ 721216 h 721216"/>
                <a:gd name="connsiteX14" fmla="*/ 671167 w 919812"/>
                <a:gd name="connsiteY14" fmla="*/ 695459 h 721216"/>
                <a:gd name="connsiteX15" fmla="*/ 722683 w 919812"/>
                <a:gd name="connsiteY15" fmla="*/ 669701 h 721216"/>
                <a:gd name="connsiteX16" fmla="*/ 787077 w 919812"/>
                <a:gd name="connsiteY16" fmla="*/ 605307 h 721216"/>
                <a:gd name="connsiteX17" fmla="*/ 812835 w 919812"/>
                <a:gd name="connsiteY17" fmla="*/ 553791 h 721216"/>
                <a:gd name="connsiteX18" fmla="*/ 851471 w 919812"/>
                <a:gd name="connsiteY18" fmla="*/ 515155 h 721216"/>
                <a:gd name="connsiteX19" fmla="*/ 902987 w 919812"/>
                <a:gd name="connsiteY19" fmla="*/ 437881 h 721216"/>
                <a:gd name="connsiteX20" fmla="*/ 902987 w 919812"/>
                <a:gd name="connsiteY20" fmla="*/ 231819 h 721216"/>
                <a:gd name="connsiteX21" fmla="*/ 825714 w 919812"/>
                <a:gd name="connsiteY21" fmla="*/ 167425 h 721216"/>
                <a:gd name="connsiteX22" fmla="*/ 812835 w 919812"/>
                <a:gd name="connsiteY22" fmla="*/ 128788 h 721216"/>
                <a:gd name="connsiteX23" fmla="*/ 658288 w 919812"/>
                <a:gd name="connsiteY23" fmla="*/ 51515 h 721216"/>
                <a:gd name="connsiteX24" fmla="*/ 529500 w 919812"/>
                <a:gd name="connsiteY24" fmla="*/ 0 h 721216"/>
                <a:gd name="connsiteX25" fmla="*/ 310559 w 919812"/>
                <a:gd name="connsiteY25" fmla="*/ 12878 h 721216"/>
                <a:gd name="connsiteX26" fmla="*/ 259043 w 919812"/>
                <a:gd name="connsiteY26" fmla="*/ 90152 h 721216"/>
                <a:gd name="connsiteX27" fmla="*/ 233285 w 919812"/>
                <a:gd name="connsiteY27" fmla="*/ 128788 h 721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919812" h="721216">
                  <a:moveTo>
                    <a:pt x="413590" y="115909"/>
                  </a:moveTo>
                  <a:cubicBezTo>
                    <a:pt x="392125" y="107323"/>
                    <a:pt x="372285" y="91306"/>
                    <a:pt x="349195" y="90152"/>
                  </a:cubicBezTo>
                  <a:cubicBezTo>
                    <a:pt x="284738" y="86929"/>
                    <a:pt x="219671" y="92421"/>
                    <a:pt x="156012" y="103031"/>
                  </a:cubicBezTo>
                  <a:cubicBezTo>
                    <a:pt x="140744" y="105576"/>
                    <a:pt x="129267" y="118879"/>
                    <a:pt x="117376" y="128788"/>
                  </a:cubicBezTo>
                  <a:cubicBezTo>
                    <a:pt x="55807" y="180096"/>
                    <a:pt x="99029" y="150804"/>
                    <a:pt x="52981" y="206062"/>
                  </a:cubicBezTo>
                  <a:cubicBezTo>
                    <a:pt x="41321" y="220054"/>
                    <a:pt x="27224" y="231819"/>
                    <a:pt x="14345" y="244698"/>
                  </a:cubicBezTo>
                  <a:cubicBezTo>
                    <a:pt x="-5085" y="341850"/>
                    <a:pt x="-4476" y="306131"/>
                    <a:pt x="14345" y="437881"/>
                  </a:cubicBezTo>
                  <a:cubicBezTo>
                    <a:pt x="16848" y="455404"/>
                    <a:pt x="18441" y="474029"/>
                    <a:pt x="27223" y="489397"/>
                  </a:cubicBezTo>
                  <a:cubicBezTo>
                    <a:pt x="36259" y="505211"/>
                    <a:pt x="54200" y="514041"/>
                    <a:pt x="65860" y="528033"/>
                  </a:cubicBezTo>
                  <a:cubicBezTo>
                    <a:pt x="75769" y="539924"/>
                    <a:pt x="78739" y="558084"/>
                    <a:pt x="91618" y="566670"/>
                  </a:cubicBezTo>
                  <a:cubicBezTo>
                    <a:pt x="106345" y="576488"/>
                    <a:pt x="125961" y="575256"/>
                    <a:pt x="143133" y="579549"/>
                  </a:cubicBezTo>
                  <a:cubicBezTo>
                    <a:pt x="156012" y="588135"/>
                    <a:pt x="169879" y="595398"/>
                    <a:pt x="181770" y="605307"/>
                  </a:cubicBezTo>
                  <a:cubicBezTo>
                    <a:pt x="229942" y="645450"/>
                    <a:pt x="208376" y="648519"/>
                    <a:pt x="271922" y="669701"/>
                  </a:cubicBezTo>
                  <a:cubicBezTo>
                    <a:pt x="331221" y="689467"/>
                    <a:pt x="452226" y="721216"/>
                    <a:pt x="452226" y="721216"/>
                  </a:cubicBezTo>
                  <a:cubicBezTo>
                    <a:pt x="496978" y="717774"/>
                    <a:pt x="609723" y="718501"/>
                    <a:pt x="671167" y="695459"/>
                  </a:cubicBezTo>
                  <a:cubicBezTo>
                    <a:pt x="689143" y="688718"/>
                    <a:pt x="707528" y="681488"/>
                    <a:pt x="722683" y="669701"/>
                  </a:cubicBezTo>
                  <a:cubicBezTo>
                    <a:pt x="746644" y="651064"/>
                    <a:pt x="768440" y="629268"/>
                    <a:pt x="787077" y="605307"/>
                  </a:cubicBezTo>
                  <a:cubicBezTo>
                    <a:pt x="798864" y="590152"/>
                    <a:pt x="801676" y="569414"/>
                    <a:pt x="812835" y="553791"/>
                  </a:cubicBezTo>
                  <a:cubicBezTo>
                    <a:pt x="823421" y="538970"/>
                    <a:pt x="840289" y="529532"/>
                    <a:pt x="851471" y="515155"/>
                  </a:cubicBezTo>
                  <a:cubicBezTo>
                    <a:pt x="870477" y="490719"/>
                    <a:pt x="902987" y="437881"/>
                    <a:pt x="902987" y="437881"/>
                  </a:cubicBezTo>
                  <a:cubicBezTo>
                    <a:pt x="919112" y="357256"/>
                    <a:pt x="930960" y="329725"/>
                    <a:pt x="902987" y="231819"/>
                  </a:cubicBezTo>
                  <a:cubicBezTo>
                    <a:pt x="897154" y="211405"/>
                    <a:pt x="842325" y="178499"/>
                    <a:pt x="825714" y="167425"/>
                  </a:cubicBezTo>
                  <a:cubicBezTo>
                    <a:pt x="821421" y="154546"/>
                    <a:pt x="822434" y="138387"/>
                    <a:pt x="812835" y="128788"/>
                  </a:cubicBezTo>
                  <a:cubicBezTo>
                    <a:pt x="739017" y="54970"/>
                    <a:pt x="742085" y="93414"/>
                    <a:pt x="658288" y="51515"/>
                  </a:cubicBezTo>
                  <a:cubicBezTo>
                    <a:pt x="582489" y="13615"/>
                    <a:pt x="624986" y="31828"/>
                    <a:pt x="529500" y="0"/>
                  </a:cubicBezTo>
                  <a:lnTo>
                    <a:pt x="310559" y="12878"/>
                  </a:lnTo>
                  <a:cubicBezTo>
                    <a:pt x="281190" y="22668"/>
                    <a:pt x="276215" y="64394"/>
                    <a:pt x="259043" y="90152"/>
                  </a:cubicBezTo>
                  <a:lnTo>
                    <a:pt x="233285" y="128788"/>
                  </a:lnTo>
                </a:path>
              </a:pathLst>
            </a:cu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Freeform 25"/>
            <p:cNvSpPr/>
            <p:nvPr/>
          </p:nvSpPr>
          <p:spPr>
            <a:xfrm>
              <a:off x="3528550" y="2243802"/>
              <a:ext cx="605307" cy="399102"/>
            </a:xfrm>
            <a:custGeom>
              <a:avLst/>
              <a:gdLst>
                <a:gd name="connsiteX0" fmla="*/ 413590 w 919812"/>
                <a:gd name="connsiteY0" fmla="*/ 115909 h 721216"/>
                <a:gd name="connsiteX1" fmla="*/ 349195 w 919812"/>
                <a:gd name="connsiteY1" fmla="*/ 90152 h 721216"/>
                <a:gd name="connsiteX2" fmla="*/ 156012 w 919812"/>
                <a:gd name="connsiteY2" fmla="*/ 103031 h 721216"/>
                <a:gd name="connsiteX3" fmla="*/ 117376 w 919812"/>
                <a:gd name="connsiteY3" fmla="*/ 128788 h 721216"/>
                <a:gd name="connsiteX4" fmla="*/ 52981 w 919812"/>
                <a:gd name="connsiteY4" fmla="*/ 206062 h 721216"/>
                <a:gd name="connsiteX5" fmla="*/ 14345 w 919812"/>
                <a:gd name="connsiteY5" fmla="*/ 244698 h 721216"/>
                <a:gd name="connsiteX6" fmla="*/ 14345 w 919812"/>
                <a:gd name="connsiteY6" fmla="*/ 437881 h 721216"/>
                <a:gd name="connsiteX7" fmla="*/ 27223 w 919812"/>
                <a:gd name="connsiteY7" fmla="*/ 489397 h 721216"/>
                <a:gd name="connsiteX8" fmla="*/ 65860 w 919812"/>
                <a:gd name="connsiteY8" fmla="*/ 528033 h 721216"/>
                <a:gd name="connsiteX9" fmla="*/ 91618 w 919812"/>
                <a:gd name="connsiteY9" fmla="*/ 566670 h 721216"/>
                <a:gd name="connsiteX10" fmla="*/ 143133 w 919812"/>
                <a:gd name="connsiteY10" fmla="*/ 579549 h 721216"/>
                <a:gd name="connsiteX11" fmla="*/ 181770 w 919812"/>
                <a:gd name="connsiteY11" fmla="*/ 605307 h 721216"/>
                <a:gd name="connsiteX12" fmla="*/ 271922 w 919812"/>
                <a:gd name="connsiteY12" fmla="*/ 669701 h 721216"/>
                <a:gd name="connsiteX13" fmla="*/ 452226 w 919812"/>
                <a:gd name="connsiteY13" fmla="*/ 721216 h 721216"/>
                <a:gd name="connsiteX14" fmla="*/ 671167 w 919812"/>
                <a:gd name="connsiteY14" fmla="*/ 695459 h 721216"/>
                <a:gd name="connsiteX15" fmla="*/ 722683 w 919812"/>
                <a:gd name="connsiteY15" fmla="*/ 669701 h 721216"/>
                <a:gd name="connsiteX16" fmla="*/ 787077 w 919812"/>
                <a:gd name="connsiteY16" fmla="*/ 605307 h 721216"/>
                <a:gd name="connsiteX17" fmla="*/ 812835 w 919812"/>
                <a:gd name="connsiteY17" fmla="*/ 553791 h 721216"/>
                <a:gd name="connsiteX18" fmla="*/ 851471 w 919812"/>
                <a:gd name="connsiteY18" fmla="*/ 515155 h 721216"/>
                <a:gd name="connsiteX19" fmla="*/ 902987 w 919812"/>
                <a:gd name="connsiteY19" fmla="*/ 437881 h 721216"/>
                <a:gd name="connsiteX20" fmla="*/ 902987 w 919812"/>
                <a:gd name="connsiteY20" fmla="*/ 231819 h 721216"/>
                <a:gd name="connsiteX21" fmla="*/ 825714 w 919812"/>
                <a:gd name="connsiteY21" fmla="*/ 167425 h 721216"/>
                <a:gd name="connsiteX22" fmla="*/ 812835 w 919812"/>
                <a:gd name="connsiteY22" fmla="*/ 128788 h 721216"/>
                <a:gd name="connsiteX23" fmla="*/ 658288 w 919812"/>
                <a:gd name="connsiteY23" fmla="*/ 51515 h 721216"/>
                <a:gd name="connsiteX24" fmla="*/ 529500 w 919812"/>
                <a:gd name="connsiteY24" fmla="*/ 0 h 721216"/>
                <a:gd name="connsiteX25" fmla="*/ 310559 w 919812"/>
                <a:gd name="connsiteY25" fmla="*/ 12878 h 721216"/>
                <a:gd name="connsiteX26" fmla="*/ 259043 w 919812"/>
                <a:gd name="connsiteY26" fmla="*/ 90152 h 721216"/>
                <a:gd name="connsiteX27" fmla="*/ 233285 w 919812"/>
                <a:gd name="connsiteY27" fmla="*/ 128788 h 721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919812" h="721216">
                  <a:moveTo>
                    <a:pt x="413590" y="115909"/>
                  </a:moveTo>
                  <a:cubicBezTo>
                    <a:pt x="392125" y="107323"/>
                    <a:pt x="372285" y="91306"/>
                    <a:pt x="349195" y="90152"/>
                  </a:cubicBezTo>
                  <a:cubicBezTo>
                    <a:pt x="284738" y="86929"/>
                    <a:pt x="219671" y="92421"/>
                    <a:pt x="156012" y="103031"/>
                  </a:cubicBezTo>
                  <a:cubicBezTo>
                    <a:pt x="140744" y="105576"/>
                    <a:pt x="129267" y="118879"/>
                    <a:pt x="117376" y="128788"/>
                  </a:cubicBezTo>
                  <a:cubicBezTo>
                    <a:pt x="55807" y="180096"/>
                    <a:pt x="99029" y="150804"/>
                    <a:pt x="52981" y="206062"/>
                  </a:cubicBezTo>
                  <a:cubicBezTo>
                    <a:pt x="41321" y="220054"/>
                    <a:pt x="27224" y="231819"/>
                    <a:pt x="14345" y="244698"/>
                  </a:cubicBezTo>
                  <a:cubicBezTo>
                    <a:pt x="-5085" y="341850"/>
                    <a:pt x="-4476" y="306131"/>
                    <a:pt x="14345" y="437881"/>
                  </a:cubicBezTo>
                  <a:cubicBezTo>
                    <a:pt x="16848" y="455404"/>
                    <a:pt x="18441" y="474029"/>
                    <a:pt x="27223" y="489397"/>
                  </a:cubicBezTo>
                  <a:cubicBezTo>
                    <a:pt x="36259" y="505211"/>
                    <a:pt x="54200" y="514041"/>
                    <a:pt x="65860" y="528033"/>
                  </a:cubicBezTo>
                  <a:cubicBezTo>
                    <a:pt x="75769" y="539924"/>
                    <a:pt x="78739" y="558084"/>
                    <a:pt x="91618" y="566670"/>
                  </a:cubicBezTo>
                  <a:cubicBezTo>
                    <a:pt x="106345" y="576488"/>
                    <a:pt x="125961" y="575256"/>
                    <a:pt x="143133" y="579549"/>
                  </a:cubicBezTo>
                  <a:cubicBezTo>
                    <a:pt x="156012" y="588135"/>
                    <a:pt x="169879" y="595398"/>
                    <a:pt x="181770" y="605307"/>
                  </a:cubicBezTo>
                  <a:cubicBezTo>
                    <a:pt x="229942" y="645450"/>
                    <a:pt x="208376" y="648519"/>
                    <a:pt x="271922" y="669701"/>
                  </a:cubicBezTo>
                  <a:cubicBezTo>
                    <a:pt x="331221" y="689467"/>
                    <a:pt x="452226" y="721216"/>
                    <a:pt x="452226" y="721216"/>
                  </a:cubicBezTo>
                  <a:cubicBezTo>
                    <a:pt x="496978" y="717774"/>
                    <a:pt x="609723" y="718501"/>
                    <a:pt x="671167" y="695459"/>
                  </a:cubicBezTo>
                  <a:cubicBezTo>
                    <a:pt x="689143" y="688718"/>
                    <a:pt x="707528" y="681488"/>
                    <a:pt x="722683" y="669701"/>
                  </a:cubicBezTo>
                  <a:cubicBezTo>
                    <a:pt x="746644" y="651064"/>
                    <a:pt x="768440" y="629268"/>
                    <a:pt x="787077" y="605307"/>
                  </a:cubicBezTo>
                  <a:cubicBezTo>
                    <a:pt x="798864" y="590152"/>
                    <a:pt x="801676" y="569414"/>
                    <a:pt x="812835" y="553791"/>
                  </a:cubicBezTo>
                  <a:cubicBezTo>
                    <a:pt x="823421" y="538970"/>
                    <a:pt x="840289" y="529532"/>
                    <a:pt x="851471" y="515155"/>
                  </a:cubicBezTo>
                  <a:cubicBezTo>
                    <a:pt x="870477" y="490719"/>
                    <a:pt x="902987" y="437881"/>
                    <a:pt x="902987" y="437881"/>
                  </a:cubicBezTo>
                  <a:cubicBezTo>
                    <a:pt x="919112" y="357256"/>
                    <a:pt x="930960" y="329725"/>
                    <a:pt x="902987" y="231819"/>
                  </a:cubicBezTo>
                  <a:cubicBezTo>
                    <a:pt x="897154" y="211405"/>
                    <a:pt x="842325" y="178499"/>
                    <a:pt x="825714" y="167425"/>
                  </a:cubicBezTo>
                  <a:cubicBezTo>
                    <a:pt x="821421" y="154546"/>
                    <a:pt x="822434" y="138387"/>
                    <a:pt x="812835" y="128788"/>
                  </a:cubicBezTo>
                  <a:cubicBezTo>
                    <a:pt x="739017" y="54970"/>
                    <a:pt x="742085" y="93414"/>
                    <a:pt x="658288" y="51515"/>
                  </a:cubicBezTo>
                  <a:cubicBezTo>
                    <a:pt x="582489" y="13615"/>
                    <a:pt x="624986" y="31828"/>
                    <a:pt x="529500" y="0"/>
                  </a:cubicBezTo>
                  <a:lnTo>
                    <a:pt x="310559" y="12878"/>
                  </a:lnTo>
                  <a:cubicBezTo>
                    <a:pt x="281190" y="22668"/>
                    <a:pt x="276215" y="64394"/>
                    <a:pt x="259043" y="90152"/>
                  </a:cubicBezTo>
                  <a:lnTo>
                    <a:pt x="233285" y="128788"/>
                  </a:lnTo>
                </a:path>
              </a:pathLst>
            </a:cu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6" name="Group 35"/>
          <p:cNvGrpSpPr/>
          <p:nvPr/>
        </p:nvGrpSpPr>
        <p:grpSpPr>
          <a:xfrm>
            <a:off x="7098491" y="1212995"/>
            <a:ext cx="3057966" cy="1250014"/>
            <a:chOff x="7098491" y="1212995"/>
            <a:chExt cx="3057966" cy="1250014"/>
          </a:xfrm>
        </p:grpSpPr>
        <p:sp>
          <p:nvSpPr>
            <p:cNvPr id="27" name="Freeform 26"/>
            <p:cNvSpPr/>
            <p:nvPr/>
          </p:nvSpPr>
          <p:spPr>
            <a:xfrm>
              <a:off x="9551150" y="1212995"/>
              <a:ext cx="605307" cy="399102"/>
            </a:xfrm>
            <a:custGeom>
              <a:avLst/>
              <a:gdLst>
                <a:gd name="connsiteX0" fmla="*/ 413590 w 919812"/>
                <a:gd name="connsiteY0" fmla="*/ 115909 h 721216"/>
                <a:gd name="connsiteX1" fmla="*/ 349195 w 919812"/>
                <a:gd name="connsiteY1" fmla="*/ 90152 h 721216"/>
                <a:gd name="connsiteX2" fmla="*/ 156012 w 919812"/>
                <a:gd name="connsiteY2" fmla="*/ 103031 h 721216"/>
                <a:gd name="connsiteX3" fmla="*/ 117376 w 919812"/>
                <a:gd name="connsiteY3" fmla="*/ 128788 h 721216"/>
                <a:gd name="connsiteX4" fmla="*/ 52981 w 919812"/>
                <a:gd name="connsiteY4" fmla="*/ 206062 h 721216"/>
                <a:gd name="connsiteX5" fmla="*/ 14345 w 919812"/>
                <a:gd name="connsiteY5" fmla="*/ 244698 h 721216"/>
                <a:gd name="connsiteX6" fmla="*/ 14345 w 919812"/>
                <a:gd name="connsiteY6" fmla="*/ 437881 h 721216"/>
                <a:gd name="connsiteX7" fmla="*/ 27223 w 919812"/>
                <a:gd name="connsiteY7" fmla="*/ 489397 h 721216"/>
                <a:gd name="connsiteX8" fmla="*/ 65860 w 919812"/>
                <a:gd name="connsiteY8" fmla="*/ 528033 h 721216"/>
                <a:gd name="connsiteX9" fmla="*/ 91618 w 919812"/>
                <a:gd name="connsiteY9" fmla="*/ 566670 h 721216"/>
                <a:gd name="connsiteX10" fmla="*/ 143133 w 919812"/>
                <a:gd name="connsiteY10" fmla="*/ 579549 h 721216"/>
                <a:gd name="connsiteX11" fmla="*/ 181770 w 919812"/>
                <a:gd name="connsiteY11" fmla="*/ 605307 h 721216"/>
                <a:gd name="connsiteX12" fmla="*/ 271922 w 919812"/>
                <a:gd name="connsiteY12" fmla="*/ 669701 h 721216"/>
                <a:gd name="connsiteX13" fmla="*/ 452226 w 919812"/>
                <a:gd name="connsiteY13" fmla="*/ 721216 h 721216"/>
                <a:gd name="connsiteX14" fmla="*/ 671167 w 919812"/>
                <a:gd name="connsiteY14" fmla="*/ 695459 h 721216"/>
                <a:gd name="connsiteX15" fmla="*/ 722683 w 919812"/>
                <a:gd name="connsiteY15" fmla="*/ 669701 h 721216"/>
                <a:gd name="connsiteX16" fmla="*/ 787077 w 919812"/>
                <a:gd name="connsiteY16" fmla="*/ 605307 h 721216"/>
                <a:gd name="connsiteX17" fmla="*/ 812835 w 919812"/>
                <a:gd name="connsiteY17" fmla="*/ 553791 h 721216"/>
                <a:gd name="connsiteX18" fmla="*/ 851471 w 919812"/>
                <a:gd name="connsiteY18" fmla="*/ 515155 h 721216"/>
                <a:gd name="connsiteX19" fmla="*/ 902987 w 919812"/>
                <a:gd name="connsiteY19" fmla="*/ 437881 h 721216"/>
                <a:gd name="connsiteX20" fmla="*/ 902987 w 919812"/>
                <a:gd name="connsiteY20" fmla="*/ 231819 h 721216"/>
                <a:gd name="connsiteX21" fmla="*/ 825714 w 919812"/>
                <a:gd name="connsiteY21" fmla="*/ 167425 h 721216"/>
                <a:gd name="connsiteX22" fmla="*/ 812835 w 919812"/>
                <a:gd name="connsiteY22" fmla="*/ 128788 h 721216"/>
                <a:gd name="connsiteX23" fmla="*/ 658288 w 919812"/>
                <a:gd name="connsiteY23" fmla="*/ 51515 h 721216"/>
                <a:gd name="connsiteX24" fmla="*/ 529500 w 919812"/>
                <a:gd name="connsiteY24" fmla="*/ 0 h 721216"/>
                <a:gd name="connsiteX25" fmla="*/ 310559 w 919812"/>
                <a:gd name="connsiteY25" fmla="*/ 12878 h 721216"/>
                <a:gd name="connsiteX26" fmla="*/ 259043 w 919812"/>
                <a:gd name="connsiteY26" fmla="*/ 90152 h 721216"/>
                <a:gd name="connsiteX27" fmla="*/ 233285 w 919812"/>
                <a:gd name="connsiteY27" fmla="*/ 128788 h 721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919812" h="721216">
                  <a:moveTo>
                    <a:pt x="413590" y="115909"/>
                  </a:moveTo>
                  <a:cubicBezTo>
                    <a:pt x="392125" y="107323"/>
                    <a:pt x="372285" y="91306"/>
                    <a:pt x="349195" y="90152"/>
                  </a:cubicBezTo>
                  <a:cubicBezTo>
                    <a:pt x="284738" y="86929"/>
                    <a:pt x="219671" y="92421"/>
                    <a:pt x="156012" y="103031"/>
                  </a:cubicBezTo>
                  <a:cubicBezTo>
                    <a:pt x="140744" y="105576"/>
                    <a:pt x="129267" y="118879"/>
                    <a:pt x="117376" y="128788"/>
                  </a:cubicBezTo>
                  <a:cubicBezTo>
                    <a:pt x="55807" y="180096"/>
                    <a:pt x="99029" y="150804"/>
                    <a:pt x="52981" y="206062"/>
                  </a:cubicBezTo>
                  <a:cubicBezTo>
                    <a:pt x="41321" y="220054"/>
                    <a:pt x="27224" y="231819"/>
                    <a:pt x="14345" y="244698"/>
                  </a:cubicBezTo>
                  <a:cubicBezTo>
                    <a:pt x="-5085" y="341850"/>
                    <a:pt x="-4476" y="306131"/>
                    <a:pt x="14345" y="437881"/>
                  </a:cubicBezTo>
                  <a:cubicBezTo>
                    <a:pt x="16848" y="455404"/>
                    <a:pt x="18441" y="474029"/>
                    <a:pt x="27223" y="489397"/>
                  </a:cubicBezTo>
                  <a:cubicBezTo>
                    <a:pt x="36259" y="505211"/>
                    <a:pt x="54200" y="514041"/>
                    <a:pt x="65860" y="528033"/>
                  </a:cubicBezTo>
                  <a:cubicBezTo>
                    <a:pt x="75769" y="539924"/>
                    <a:pt x="78739" y="558084"/>
                    <a:pt x="91618" y="566670"/>
                  </a:cubicBezTo>
                  <a:cubicBezTo>
                    <a:pt x="106345" y="576488"/>
                    <a:pt x="125961" y="575256"/>
                    <a:pt x="143133" y="579549"/>
                  </a:cubicBezTo>
                  <a:cubicBezTo>
                    <a:pt x="156012" y="588135"/>
                    <a:pt x="169879" y="595398"/>
                    <a:pt x="181770" y="605307"/>
                  </a:cubicBezTo>
                  <a:cubicBezTo>
                    <a:pt x="229942" y="645450"/>
                    <a:pt x="208376" y="648519"/>
                    <a:pt x="271922" y="669701"/>
                  </a:cubicBezTo>
                  <a:cubicBezTo>
                    <a:pt x="331221" y="689467"/>
                    <a:pt x="452226" y="721216"/>
                    <a:pt x="452226" y="721216"/>
                  </a:cubicBezTo>
                  <a:cubicBezTo>
                    <a:pt x="496978" y="717774"/>
                    <a:pt x="609723" y="718501"/>
                    <a:pt x="671167" y="695459"/>
                  </a:cubicBezTo>
                  <a:cubicBezTo>
                    <a:pt x="689143" y="688718"/>
                    <a:pt x="707528" y="681488"/>
                    <a:pt x="722683" y="669701"/>
                  </a:cubicBezTo>
                  <a:cubicBezTo>
                    <a:pt x="746644" y="651064"/>
                    <a:pt x="768440" y="629268"/>
                    <a:pt x="787077" y="605307"/>
                  </a:cubicBezTo>
                  <a:cubicBezTo>
                    <a:pt x="798864" y="590152"/>
                    <a:pt x="801676" y="569414"/>
                    <a:pt x="812835" y="553791"/>
                  </a:cubicBezTo>
                  <a:cubicBezTo>
                    <a:pt x="823421" y="538970"/>
                    <a:pt x="840289" y="529532"/>
                    <a:pt x="851471" y="515155"/>
                  </a:cubicBezTo>
                  <a:cubicBezTo>
                    <a:pt x="870477" y="490719"/>
                    <a:pt x="902987" y="437881"/>
                    <a:pt x="902987" y="437881"/>
                  </a:cubicBezTo>
                  <a:cubicBezTo>
                    <a:pt x="919112" y="357256"/>
                    <a:pt x="930960" y="329725"/>
                    <a:pt x="902987" y="231819"/>
                  </a:cubicBezTo>
                  <a:cubicBezTo>
                    <a:pt x="897154" y="211405"/>
                    <a:pt x="842325" y="178499"/>
                    <a:pt x="825714" y="167425"/>
                  </a:cubicBezTo>
                  <a:cubicBezTo>
                    <a:pt x="821421" y="154546"/>
                    <a:pt x="822434" y="138387"/>
                    <a:pt x="812835" y="128788"/>
                  </a:cubicBezTo>
                  <a:cubicBezTo>
                    <a:pt x="739017" y="54970"/>
                    <a:pt x="742085" y="93414"/>
                    <a:pt x="658288" y="51515"/>
                  </a:cubicBezTo>
                  <a:cubicBezTo>
                    <a:pt x="582489" y="13615"/>
                    <a:pt x="624986" y="31828"/>
                    <a:pt x="529500" y="0"/>
                  </a:cubicBezTo>
                  <a:lnTo>
                    <a:pt x="310559" y="12878"/>
                  </a:lnTo>
                  <a:cubicBezTo>
                    <a:pt x="281190" y="22668"/>
                    <a:pt x="276215" y="64394"/>
                    <a:pt x="259043" y="90152"/>
                  </a:cubicBezTo>
                  <a:lnTo>
                    <a:pt x="233285" y="128788"/>
                  </a:lnTo>
                </a:path>
              </a:pathLst>
            </a:cu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Freeform 27"/>
            <p:cNvSpPr/>
            <p:nvPr/>
          </p:nvSpPr>
          <p:spPr>
            <a:xfrm>
              <a:off x="7098491" y="2063907"/>
              <a:ext cx="605307" cy="399102"/>
            </a:xfrm>
            <a:custGeom>
              <a:avLst/>
              <a:gdLst>
                <a:gd name="connsiteX0" fmla="*/ 413590 w 919812"/>
                <a:gd name="connsiteY0" fmla="*/ 115909 h 721216"/>
                <a:gd name="connsiteX1" fmla="*/ 349195 w 919812"/>
                <a:gd name="connsiteY1" fmla="*/ 90152 h 721216"/>
                <a:gd name="connsiteX2" fmla="*/ 156012 w 919812"/>
                <a:gd name="connsiteY2" fmla="*/ 103031 h 721216"/>
                <a:gd name="connsiteX3" fmla="*/ 117376 w 919812"/>
                <a:gd name="connsiteY3" fmla="*/ 128788 h 721216"/>
                <a:gd name="connsiteX4" fmla="*/ 52981 w 919812"/>
                <a:gd name="connsiteY4" fmla="*/ 206062 h 721216"/>
                <a:gd name="connsiteX5" fmla="*/ 14345 w 919812"/>
                <a:gd name="connsiteY5" fmla="*/ 244698 h 721216"/>
                <a:gd name="connsiteX6" fmla="*/ 14345 w 919812"/>
                <a:gd name="connsiteY6" fmla="*/ 437881 h 721216"/>
                <a:gd name="connsiteX7" fmla="*/ 27223 w 919812"/>
                <a:gd name="connsiteY7" fmla="*/ 489397 h 721216"/>
                <a:gd name="connsiteX8" fmla="*/ 65860 w 919812"/>
                <a:gd name="connsiteY8" fmla="*/ 528033 h 721216"/>
                <a:gd name="connsiteX9" fmla="*/ 91618 w 919812"/>
                <a:gd name="connsiteY9" fmla="*/ 566670 h 721216"/>
                <a:gd name="connsiteX10" fmla="*/ 143133 w 919812"/>
                <a:gd name="connsiteY10" fmla="*/ 579549 h 721216"/>
                <a:gd name="connsiteX11" fmla="*/ 181770 w 919812"/>
                <a:gd name="connsiteY11" fmla="*/ 605307 h 721216"/>
                <a:gd name="connsiteX12" fmla="*/ 271922 w 919812"/>
                <a:gd name="connsiteY12" fmla="*/ 669701 h 721216"/>
                <a:gd name="connsiteX13" fmla="*/ 452226 w 919812"/>
                <a:gd name="connsiteY13" fmla="*/ 721216 h 721216"/>
                <a:gd name="connsiteX14" fmla="*/ 671167 w 919812"/>
                <a:gd name="connsiteY14" fmla="*/ 695459 h 721216"/>
                <a:gd name="connsiteX15" fmla="*/ 722683 w 919812"/>
                <a:gd name="connsiteY15" fmla="*/ 669701 h 721216"/>
                <a:gd name="connsiteX16" fmla="*/ 787077 w 919812"/>
                <a:gd name="connsiteY16" fmla="*/ 605307 h 721216"/>
                <a:gd name="connsiteX17" fmla="*/ 812835 w 919812"/>
                <a:gd name="connsiteY17" fmla="*/ 553791 h 721216"/>
                <a:gd name="connsiteX18" fmla="*/ 851471 w 919812"/>
                <a:gd name="connsiteY18" fmla="*/ 515155 h 721216"/>
                <a:gd name="connsiteX19" fmla="*/ 902987 w 919812"/>
                <a:gd name="connsiteY19" fmla="*/ 437881 h 721216"/>
                <a:gd name="connsiteX20" fmla="*/ 902987 w 919812"/>
                <a:gd name="connsiteY20" fmla="*/ 231819 h 721216"/>
                <a:gd name="connsiteX21" fmla="*/ 825714 w 919812"/>
                <a:gd name="connsiteY21" fmla="*/ 167425 h 721216"/>
                <a:gd name="connsiteX22" fmla="*/ 812835 w 919812"/>
                <a:gd name="connsiteY22" fmla="*/ 128788 h 721216"/>
                <a:gd name="connsiteX23" fmla="*/ 658288 w 919812"/>
                <a:gd name="connsiteY23" fmla="*/ 51515 h 721216"/>
                <a:gd name="connsiteX24" fmla="*/ 529500 w 919812"/>
                <a:gd name="connsiteY24" fmla="*/ 0 h 721216"/>
                <a:gd name="connsiteX25" fmla="*/ 310559 w 919812"/>
                <a:gd name="connsiteY25" fmla="*/ 12878 h 721216"/>
                <a:gd name="connsiteX26" fmla="*/ 259043 w 919812"/>
                <a:gd name="connsiteY26" fmla="*/ 90152 h 721216"/>
                <a:gd name="connsiteX27" fmla="*/ 233285 w 919812"/>
                <a:gd name="connsiteY27" fmla="*/ 128788 h 721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919812" h="721216">
                  <a:moveTo>
                    <a:pt x="413590" y="115909"/>
                  </a:moveTo>
                  <a:cubicBezTo>
                    <a:pt x="392125" y="107323"/>
                    <a:pt x="372285" y="91306"/>
                    <a:pt x="349195" y="90152"/>
                  </a:cubicBezTo>
                  <a:cubicBezTo>
                    <a:pt x="284738" y="86929"/>
                    <a:pt x="219671" y="92421"/>
                    <a:pt x="156012" y="103031"/>
                  </a:cubicBezTo>
                  <a:cubicBezTo>
                    <a:pt x="140744" y="105576"/>
                    <a:pt x="129267" y="118879"/>
                    <a:pt x="117376" y="128788"/>
                  </a:cubicBezTo>
                  <a:cubicBezTo>
                    <a:pt x="55807" y="180096"/>
                    <a:pt x="99029" y="150804"/>
                    <a:pt x="52981" y="206062"/>
                  </a:cubicBezTo>
                  <a:cubicBezTo>
                    <a:pt x="41321" y="220054"/>
                    <a:pt x="27224" y="231819"/>
                    <a:pt x="14345" y="244698"/>
                  </a:cubicBezTo>
                  <a:cubicBezTo>
                    <a:pt x="-5085" y="341850"/>
                    <a:pt x="-4476" y="306131"/>
                    <a:pt x="14345" y="437881"/>
                  </a:cubicBezTo>
                  <a:cubicBezTo>
                    <a:pt x="16848" y="455404"/>
                    <a:pt x="18441" y="474029"/>
                    <a:pt x="27223" y="489397"/>
                  </a:cubicBezTo>
                  <a:cubicBezTo>
                    <a:pt x="36259" y="505211"/>
                    <a:pt x="54200" y="514041"/>
                    <a:pt x="65860" y="528033"/>
                  </a:cubicBezTo>
                  <a:cubicBezTo>
                    <a:pt x="75769" y="539924"/>
                    <a:pt x="78739" y="558084"/>
                    <a:pt x="91618" y="566670"/>
                  </a:cubicBezTo>
                  <a:cubicBezTo>
                    <a:pt x="106345" y="576488"/>
                    <a:pt x="125961" y="575256"/>
                    <a:pt x="143133" y="579549"/>
                  </a:cubicBezTo>
                  <a:cubicBezTo>
                    <a:pt x="156012" y="588135"/>
                    <a:pt x="169879" y="595398"/>
                    <a:pt x="181770" y="605307"/>
                  </a:cubicBezTo>
                  <a:cubicBezTo>
                    <a:pt x="229942" y="645450"/>
                    <a:pt x="208376" y="648519"/>
                    <a:pt x="271922" y="669701"/>
                  </a:cubicBezTo>
                  <a:cubicBezTo>
                    <a:pt x="331221" y="689467"/>
                    <a:pt x="452226" y="721216"/>
                    <a:pt x="452226" y="721216"/>
                  </a:cubicBezTo>
                  <a:cubicBezTo>
                    <a:pt x="496978" y="717774"/>
                    <a:pt x="609723" y="718501"/>
                    <a:pt x="671167" y="695459"/>
                  </a:cubicBezTo>
                  <a:cubicBezTo>
                    <a:pt x="689143" y="688718"/>
                    <a:pt x="707528" y="681488"/>
                    <a:pt x="722683" y="669701"/>
                  </a:cubicBezTo>
                  <a:cubicBezTo>
                    <a:pt x="746644" y="651064"/>
                    <a:pt x="768440" y="629268"/>
                    <a:pt x="787077" y="605307"/>
                  </a:cubicBezTo>
                  <a:cubicBezTo>
                    <a:pt x="798864" y="590152"/>
                    <a:pt x="801676" y="569414"/>
                    <a:pt x="812835" y="553791"/>
                  </a:cubicBezTo>
                  <a:cubicBezTo>
                    <a:pt x="823421" y="538970"/>
                    <a:pt x="840289" y="529532"/>
                    <a:pt x="851471" y="515155"/>
                  </a:cubicBezTo>
                  <a:cubicBezTo>
                    <a:pt x="870477" y="490719"/>
                    <a:pt x="902987" y="437881"/>
                    <a:pt x="902987" y="437881"/>
                  </a:cubicBezTo>
                  <a:cubicBezTo>
                    <a:pt x="919112" y="357256"/>
                    <a:pt x="930960" y="329725"/>
                    <a:pt x="902987" y="231819"/>
                  </a:cubicBezTo>
                  <a:cubicBezTo>
                    <a:pt x="897154" y="211405"/>
                    <a:pt x="842325" y="178499"/>
                    <a:pt x="825714" y="167425"/>
                  </a:cubicBezTo>
                  <a:cubicBezTo>
                    <a:pt x="821421" y="154546"/>
                    <a:pt x="822434" y="138387"/>
                    <a:pt x="812835" y="128788"/>
                  </a:cubicBezTo>
                  <a:cubicBezTo>
                    <a:pt x="739017" y="54970"/>
                    <a:pt x="742085" y="93414"/>
                    <a:pt x="658288" y="51515"/>
                  </a:cubicBezTo>
                  <a:cubicBezTo>
                    <a:pt x="582489" y="13615"/>
                    <a:pt x="624986" y="31828"/>
                    <a:pt x="529500" y="0"/>
                  </a:cubicBezTo>
                  <a:lnTo>
                    <a:pt x="310559" y="12878"/>
                  </a:lnTo>
                  <a:cubicBezTo>
                    <a:pt x="281190" y="22668"/>
                    <a:pt x="276215" y="64394"/>
                    <a:pt x="259043" y="90152"/>
                  </a:cubicBezTo>
                  <a:lnTo>
                    <a:pt x="233285" y="128788"/>
                  </a:lnTo>
                </a:path>
              </a:pathLst>
            </a:cu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21" name="Straight Connector 20"/>
          <p:cNvCxnSpPr/>
          <p:nvPr/>
        </p:nvCxnSpPr>
        <p:spPr>
          <a:xfrm>
            <a:off x="1898642" y="5864985"/>
            <a:ext cx="302654"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9137006" y="5977461"/>
            <a:ext cx="604321"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37" name="Group 36"/>
          <p:cNvGrpSpPr/>
          <p:nvPr/>
        </p:nvGrpSpPr>
        <p:grpSpPr>
          <a:xfrm>
            <a:off x="5426844" y="3735679"/>
            <a:ext cx="3600996" cy="1107614"/>
            <a:chOff x="5558924" y="3735679"/>
            <a:chExt cx="3600996" cy="1107614"/>
          </a:xfrm>
        </p:grpSpPr>
        <p:sp>
          <p:nvSpPr>
            <p:cNvPr id="33" name="Freeform 32"/>
            <p:cNvSpPr/>
            <p:nvPr/>
          </p:nvSpPr>
          <p:spPr>
            <a:xfrm>
              <a:off x="8554613" y="3735679"/>
              <a:ext cx="605307" cy="399102"/>
            </a:xfrm>
            <a:custGeom>
              <a:avLst/>
              <a:gdLst>
                <a:gd name="connsiteX0" fmla="*/ 413590 w 919812"/>
                <a:gd name="connsiteY0" fmla="*/ 115909 h 721216"/>
                <a:gd name="connsiteX1" fmla="*/ 349195 w 919812"/>
                <a:gd name="connsiteY1" fmla="*/ 90152 h 721216"/>
                <a:gd name="connsiteX2" fmla="*/ 156012 w 919812"/>
                <a:gd name="connsiteY2" fmla="*/ 103031 h 721216"/>
                <a:gd name="connsiteX3" fmla="*/ 117376 w 919812"/>
                <a:gd name="connsiteY3" fmla="*/ 128788 h 721216"/>
                <a:gd name="connsiteX4" fmla="*/ 52981 w 919812"/>
                <a:gd name="connsiteY4" fmla="*/ 206062 h 721216"/>
                <a:gd name="connsiteX5" fmla="*/ 14345 w 919812"/>
                <a:gd name="connsiteY5" fmla="*/ 244698 h 721216"/>
                <a:gd name="connsiteX6" fmla="*/ 14345 w 919812"/>
                <a:gd name="connsiteY6" fmla="*/ 437881 h 721216"/>
                <a:gd name="connsiteX7" fmla="*/ 27223 w 919812"/>
                <a:gd name="connsiteY7" fmla="*/ 489397 h 721216"/>
                <a:gd name="connsiteX8" fmla="*/ 65860 w 919812"/>
                <a:gd name="connsiteY8" fmla="*/ 528033 h 721216"/>
                <a:gd name="connsiteX9" fmla="*/ 91618 w 919812"/>
                <a:gd name="connsiteY9" fmla="*/ 566670 h 721216"/>
                <a:gd name="connsiteX10" fmla="*/ 143133 w 919812"/>
                <a:gd name="connsiteY10" fmla="*/ 579549 h 721216"/>
                <a:gd name="connsiteX11" fmla="*/ 181770 w 919812"/>
                <a:gd name="connsiteY11" fmla="*/ 605307 h 721216"/>
                <a:gd name="connsiteX12" fmla="*/ 271922 w 919812"/>
                <a:gd name="connsiteY12" fmla="*/ 669701 h 721216"/>
                <a:gd name="connsiteX13" fmla="*/ 452226 w 919812"/>
                <a:gd name="connsiteY13" fmla="*/ 721216 h 721216"/>
                <a:gd name="connsiteX14" fmla="*/ 671167 w 919812"/>
                <a:gd name="connsiteY14" fmla="*/ 695459 h 721216"/>
                <a:gd name="connsiteX15" fmla="*/ 722683 w 919812"/>
                <a:gd name="connsiteY15" fmla="*/ 669701 h 721216"/>
                <a:gd name="connsiteX16" fmla="*/ 787077 w 919812"/>
                <a:gd name="connsiteY16" fmla="*/ 605307 h 721216"/>
                <a:gd name="connsiteX17" fmla="*/ 812835 w 919812"/>
                <a:gd name="connsiteY17" fmla="*/ 553791 h 721216"/>
                <a:gd name="connsiteX18" fmla="*/ 851471 w 919812"/>
                <a:gd name="connsiteY18" fmla="*/ 515155 h 721216"/>
                <a:gd name="connsiteX19" fmla="*/ 902987 w 919812"/>
                <a:gd name="connsiteY19" fmla="*/ 437881 h 721216"/>
                <a:gd name="connsiteX20" fmla="*/ 902987 w 919812"/>
                <a:gd name="connsiteY20" fmla="*/ 231819 h 721216"/>
                <a:gd name="connsiteX21" fmla="*/ 825714 w 919812"/>
                <a:gd name="connsiteY21" fmla="*/ 167425 h 721216"/>
                <a:gd name="connsiteX22" fmla="*/ 812835 w 919812"/>
                <a:gd name="connsiteY22" fmla="*/ 128788 h 721216"/>
                <a:gd name="connsiteX23" fmla="*/ 658288 w 919812"/>
                <a:gd name="connsiteY23" fmla="*/ 51515 h 721216"/>
                <a:gd name="connsiteX24" fmla="*/ 529500 w 919812"/>
                <a:gd name="connsiteY24" fmla="*/ 0 h 721216"/>
                <a:gd name="connsiteX25" fmla="*/ 310559 w 919812"/>
                <a:gd name="connsiteY25" fmla="*/ 12878 h 721216"/>
                <a:gd name="connsiteX26" fmla="*/ 259043 w 919812"/>
                <a:gd name="connsiteY26" fmla="*/ 90152 h 721216"/>
                <a:gd name="connsiteX27" fmla="*/ 233285 w 919812"/>
                <a:gd name="connsiteY27" fmla="*/ 128788 h 721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919812" h="721216">
                  <a:moveTo>
                    <a:pt x="413590" y="115909"/>
                  </a:moveTo>
                  <a:cubicBezTo>
                    <a:pt x="392125" y="107323"/>
                    <a:pt x="372285" y="91306"/>
                    <a:pt x="349195" y="90152"/>
                  </a:cubicBezTo>
                  <a:cubicBezTo>
                    <a:pt x="284738" y="86929"/>
                    <a:pt x="219671" y="92421"/>
                    <a:pt x="156012" y="103031"/>
                  </a:cubicBezTo>
                  <a:cubicBezTo>
                    <a:pt x="140744" y="105576"/>
                    <a:pt x="129267" y="118879"/>
                    <a:pt x="117376" y="128788"/>
                  </a:cubicBezTo>
                  <a:cubicBezTo>
                    <a:pt x="55807" y="180096"/>
                    <a:pt x="99029" y="150804"/>
                    <a:pt x="52981" y="206062"/>
                  </a:cubicBezTo>
                  <a:cubicBezTo>
                    <a:pt x="41321" y="220054"/>
                    <a:pt x="27224" y="231819"/>
                    <a:pt x="14345" y="244698"/>
                  </a:cubicBezTo>
                  <a:cubicBezTo>
                    <a:pt x="-5085" y="341850"/>
                    <a:pt x="-4476" y="306131"/>
                    <a:pt x="14345" y="437881"/>
                  </a:cubicBezTo>
                  <a:cubicBezTo>
                    <a:pt x="16848" y="455404"/>
                    <a:pt x="18441" y="474029"/>
                    <a:pt x="27223" y="489397"/>
                  </a:cubicBezTo>
                  <a:cubicBezTo>
                    <a:pt x="36259" y="505211"/>
                    <a:pt x="54200" y="514041"/>
                    <a:pt x="65860" y="528033"/>
                  </a:cubicBezTo>
                  <a:cubicBezTo>
                    <a:pt x="75769" y="539924"/>
                    <a:pt x="78739" y="558084"/>
                    <a:pt x="91618" y="566670"/>
                  </a:cubicBezTo>
                  <a:cubicBezTo>
                    <a:pt x="106345" y="576488"/>
                    <a:pt x="125961" y="575256"/>
                    <a:pt x="143133" y="579549"/>
                  </a:cubicBezTo>
                  <a:cubicBezTo>
                    <a:pt x="156012" y="588135"/>
                    <a:pt x="169879" y="595398"/>
                    <a:pt x="181770" y="605307"/>
                  </a:cubicBezTo>
                  <a:cubicBezTo>
                    <a:pt x="229942" y="645450"/>
                    <a:pt x="208376" y="648519"/>
                    <a:pt x="271922" y="669701"/>
                  </a:cubicBezTo>
                  <a:cubicBezTo>
                    <a:pt x="331221" y="689467"/>
                    <a:pt x="452226" y="721216"/>
                    <a:pt x="452226" y="721216"/>
                  </a:cubicBezTo>
                  <a:cubicBezTo>
                    <a:pt x="496978" y="717774"/>
                    <a:pt x="609723" y="718501"/>
                    <a:pt x="671167" y="695459"/>
                  </a:cubicBezTo>
                  <a:cubicBezTo>
                    <a:pt x="689143" y="688718"/>
                    <a:pt x="707528" y="681488"/>
                    <a:pt x="722683" y="669701"/>
                  </a:cubicBezTo>
                  <a:cubicBezTo>
                    <a:pt x="746644" y="651064"/>
                    <a:pt x="768440" y="629268"/>
                    <a:pt x="787077" y="605307"/>
                  </a:cubicBezTo>
                  <a:cubicBezTo>
                    <a:pt x="798864" y="590152"/>
                    <a:pt x="801676" y="569414"/>
                    <a:pt x="812835" y="553791"/>
                  </a:cubicBezTo>
                  <a:cubicBezTo>
                    <a:pt x="823421" y="538970"/>
                    <a:pt x="840289" y="529532"/>
                    <a:pt x="851471" y="515155"/>
                  </a:cubicBezTo>
                  <a:cubicBezTo>
                    <a:pt x="870477" y="490719"/>
                    <a:pt x="902987" y="437881"/>
                    <a:pt x="902987" y="437881"/>
                  </a:cubicBezTo>
                  <a:cubicBezTo>
                    <a:pt x="919112" y="357256"/>
                    <a:pt x="930960" y="329725"/>
                    <a:pt x="902987" y="231819"/>
                  </a:cubicBezTo>
                  <a:cubicBezTo>
                    <a:pt x="897154" y="211405"/>
                    <a:pt x="842325" y="178499"/>
                    <a:pt x="825714" y="167425"/>
                  </a:cubicBezTo>
                  <a:cubicBezTo>
                    <a:pt x="821421" y="154546"/>
                    <a:pt x="822434" y="138387"/>
                    <a:pt x="812835" y="128788"/>
                  </a:cubicBezTo>
                  <a:cubicBezTo>
                    <a:pt x="739017" y="54970"/>
                    <a:pt x="742085" y="93414"/>
                    <a:pt x="658288" y="51515"/>
                  </a:cubicBezTo>
                  <a:cubicBezTo>
                    <a:pt x="582489" y="13615"/>
                    <a:pt x="624986" y="31828"/>
                    <a:pt x="529500" y="0"/>
                  </a:cubicBezTo>
                  <a:lnTo>
                    <a:pt x="310559" y="12878"/>
                  </a:lnTo>
                  <a:cubicBezTo>
                    <a:pt x="281190" y="22668"/>
                    <a:pt x="276215" y="64394"/>
                    <a:pt x="259043" y="90152"/>
                  </a:cubicBezTo>
                  <a:lnTo>
                    <a:pt x="233285" y="128788"/>
                  </a:lnTo>
                </a:path>
              </a:pathLst>
            </a:cu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Freeform 33"/>
            <p:cNvSpPr/>
            <p:nvPr/>
          </p:nvSpPr>
          <p:spPr>
            <a:xfrm>
              <a:off x="5558924" y="4444191"/>
              <a:ext cx="605307" cy="399102"/>
            </a:xfrm>
            <a:custGeom>
              <a:avLst/>
              <a:gdLst>
                <a:gd name="connsiteX0" fmla="*/ 413590 w 919812"/>
                <a:gd name="connsiteY0" fmla="*/ 115909 h 721216"/>
                <a:gd name="connsiteX1" fmla="*/ 349195 w 919812"/>
                <a:gd name="connsiteY1" fmla="*/ 90152 h 721216"/>
                <a:gd name="connsiteX2" fmla="*/ 156012 w 919812"/>
                <a:gd name="connsiteY2" fmla="*/ 103031 h 721216"/>
                <a:gd name="connsiteX3" fmla="*/ 117376 w 919812"/>
                <a:gd name="connsiteY3" fmla="*/ 128788 h 721216"/>
                <a:gd name="connsiteX4" fmla="*/ 52981 w 919812"/>
                <a:gd name="connsiteY4" fmla="*/ 206062 h 721216"/>
                <a:gd name="connsiteX5" fmla="*/ 14345 w 919812"/>
                <a:gd name="connsiteY5" fmla="*/ 244698 h 721216"/>
                <a:gd name="connsiteX6" fmla="*/ 14345 w 919812"/>
                <a:gd name="connsiteY6" fmla="*/ 437881 h 721216"/>
                <a:gd name="connsiteX7" fmla="*/ 27223 w 919812"/>
                <a:gd name="connsiteY7" fmla="*/ 489397 h 721216"/>
                <a:gd name="connsiteX8" fmla="*/ 65860 w 919812"/>
                <a:gd name="connsiteY8" fmla="*/ 528033 h 721216"/>
                <a:gd name="connsiteX9" fmla="*/ 91618 w 919812"/>
                <a:gd name="connsiteY9" fmla="*/ 566670 h 721216"/>
                <a:gd name="connsiteX10" fmla="*/ 143133 w 919812"/>
                <a:gd name="connsiteY10" fmla="*/ 579549 h 721216"/>
                <a:gd name="connsiteX11" fmla="*/ 181770 w 919812"/>
                <a:gd name="connsiteY11" fmla="*/ 605307 h 721216"/>
                <a:gd name="connsiteX12" fmla="*/ 271922 w 919812"/>
                <a:gd name="connsiteY12" fmla="*/ 669701 h 721216"/>
                <a:gd name="connsiteX13" fmla="*/ 452226 w 919812"/>
                <a:gd name="connsiteY13" fmla="*/ 721216 h 721216"/>
                <a:gd name="connsiteX14" fmla="*/ 671167 w 919812"/>
                <a:gd name="connsiteY14" fmla="*/ 695459 h 721216"/>
                <a:gd name="connsiteX15" fmla="*/ 722683 w 919812"/>
                <a:gd name="connsiteY15" fmla="*/ 669701 h 721216"/>
                <a:gd name="connsiteX16" fmla="*/ 787077 w 919812"/>
                <a:gd name="connsiteY16" fmla="*/ 605307 h 721216"/>
                <a:gd name="connsiteX17" fmla="*/ 812835 w 919812"/>
                <a:gd name="connsiteY17" fmla="*/ 553791 h 721216"/>
                <a:gd name="connsiteX18" fmla="*/ 851471 w 919812"/>
                <a:gd name="connsiteY18" fmla="*/ 515155 h 721216"/>
                <a:gd name="connsiteX19" fmla="*/ 902987 w 919812"/>
                <a:gd name="connsiteY19" fmla="*/ 437881 h 721216"/>
                <a:gd name="connsiteX20" fmla="*/ 902987 w 919812"/>
                <a:gd name="connsiteY20" fmla="*/ 231819 h 721216"/>
                <a:gd name="connsiteX21" fmla="*/ 825714 w 919812"/>
                <a:gd name="connsiteY21" fmla="*/ 167425 h 721216"/>
                <a:gd name="connsiteX22" fmla="*/ 812835 w 919812"/>
                <a:gd name="connsiteY22" fmla="*/ 128788 h 721216"/>
                <a:gd name="connsiteX23" fmla="*/ 658288 w 919812"/>
                <a:gd name="connsiteY23" fmla="*/ 51515 h 721216"/>
                <a:gd name="connsiteX24" fmla="*/ 529500 w 919812"/>
                <a:gd name="connsiteY24" fmla="*/ 0 h 721216"/>
                <a:gd name="connsiteX25" fmla="*/ 310559 w 919812"/>
                <a:gd name="connsiteY25" fmla="*/ 12878 h 721216"/>
                <a:gd name="connsiteX26" fmla="*/ 259043 w 919812"/>
                <a:gd name="connsiteY26" fmla="*/ 90152 h 721216"/>
                <a:gd name="connsiteX27" fmla="*/ 233285 w 919812"/>
                <a:gd name="connsiteY27" fmla="*/ 128788 h 721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919812" h="721216">
                  <a:moveTo>
                    <a:pt x="413590" y="115909"/>
                  </a:moveTo>
                  <a:cubicBezTo>
                    <a:pt x="392125" y="107323"/>
                    <a:pt x="372285" y="91306"/>
                    <a:pt x="349195" y="90152"/>
                  </a:cubicBezTo>
                  <a:cubicBezTo>
                    <a:pt x="284738" y="86929"/>
                    <a:pt x="219671" y="92421"/>
                    <a:pt x="156012" y="103031"/>
                  </a:cubicBezTo>
                  <a:cubicBezTo>
                    <a:pt x="140744" y="105576"/>
                    <a:pt x="129267" y="118879"/>
                    <a:pt x="117376" y="128788"/>
                  </a:cubicBezTo>
                  <a:cubicBezTo>
                    <a:pt x="55807" y="180096"/>
                    <a:pt x="99029" y="150804"/>
                    <a:pt x="52981" y="206062"/>
                  </a:cubicBezTo>
                  <a:cubicBezTo>
                    <a:pt x="41321" y="220054"/>
                    <a:pt x="27224" y="231819"/>
                    <a:pt x="14345" y="244698"/>
                  </a:cubicBezTo>
                  <a:cubicBezTo>
                    <a:pt x="-5085" y="341850"/>
                    <a:pt x="-4476" y="306131"/>
                    <a:pt x="14345" y="437881"/>
                  </a:cubicBezTo>
                  <a:cubicBezTo>
                    <a:pt x="16848" y="455404"/>
                    <a:pt x="18441" y="474029"/>
                    <a:pt x="27223" y="489397"/>
                  </a:cubicBezTo>
                  <a:cubicBezTo>
                    <a:pt x="36259" y="505211"/>
                    <a:pt x="54200" y="514041"/>
                    <a:pt x="65860" y="528033"/>
                  </a:cubicBezTo>
                  <a:cubicBezTo>
                    <a:pt x="75769" y="539924"/>
                    <a:pt x="78739" y="558084"/>
                    <a:pt x="91618" y="566670"/>
                  </a:cubicBezTo>
                  <a:cubicBezTo>
                    <a:pt x="106345" y="576488"/>
                    <a:pt x="125961" y="575256"/>
                    <a:pt x="143133" y="579549"/>
                  </a:cubicBezTo>
                  <a:cubicBezTo>
                    <a:pt x="156012" y="588135"/>
                    <a:pt x="169879" y="595398"/>
                    <a:pt x="181770" y="605307"/>
                  </a:cubicBezTo>
                  <a:cubicBezTo>
                    <a:pt x="229942" y="645450"/>
                    <a:pt x="208376" y="648519"/>
                    <a:pt x="271922" y="669701"/>
                  </a:cubicBezTo>
                  <a:cubicBezTo>
                    <a:pt x="331221" y="689467"/>
                    <a:pt x="452226" y="721216"/>
                    <a:pt x="452226" y="721216"/>
                  </a:cubicBezTo>
                  <a:cubicBezTo>
                    <a:pt x="496978" y="717774"/>
                    <a:pt x="609723" y="718501"/>
                    <a:pt x="671167" y="695459"/>
                  </a:cubicBezTo>
                  <a:cubicBezTo>
                    <a:pt x="689143" y="688718"/>
                    <a:pt x="707528" y="681488"/>
                    <a:pt x="722683" y="669701"/>
                  </a:cubicBezTo>
                  <a:cubicBezTo>
                    <a:pt x="746644" y="651064"/>
                    <a:pt x="768440" y="629268"/>
                    <a:pt x="787077" y="605307"/>
                  </a:cubicBezTo>
                  <a:cubicBezTo>
                    <a:pt x="798864" y="590152"/>
                    <a:pt x="801676" y="569414"/>
                    <a:pt x="812835" y="553791"/>
                  </a:cubicBezTo>
                  <a:cubicBezTo>
                    <a:pt x="823421" y="538970"/>
                    <a:pt x="840289" y="529532"/>
                    <a:pt x="851471" y="515155"/>
                  </a:cubicBezTo>
                  <a:cubicBezTo>
                    <a:pt x="870477" y="490719"/>
                    <a:pt x="902987" y="437881"/>
                    <a:pt x="902987" y="437881"/>
                  </a:cubicBezTo>
                  <a:cubicBezTo>
                    <a:pt x="919112" y="357256"/>
                    <a:pt x="930960" y="329725"/>
                    <a:pt x="902987" y="231819"/>
                  </a:cubicBezTo>
                  <a:cubicBezTo>
                    <a:pt x="897154" y="211405"/>
                    <a:pt x="842325" y="178499"/>
                    <a:pt x="825714" y="167425"/>
                  </a:cubicBezTo>
                  <a:cubicBezTo>
                    <a:pt x="821421" y="154546"/>
                    <a:pt x="822434" y="138387"/>
                    <a:pt x="812835" y="128788"/>
                  </a:cubicBezTo>
                  <a:cubicBezTo>
                    <a:pt x="739017" y="54970"/>
                    <a:pt x="742085" y="93414"/>
                    <a:pt x="658288" y="51515"/>
                  </a:cubicBezTo>
                  <a:cubicBezTo>
                    <a:pt x="582489" y="13615"/>
                    <a:pt x="624986" y="31828"/>
                    <a:pt x="529500" y="0"/>
                  </a:cubicBezTo>
                  <a:lnTo>
                    <a:pt x="310559" y="12878"/>
                  </a:lnTo>
                  <a:cubicBezTo>
                    <a:pt x="281190" y="22668"/>
                    <a:pt x="276215" y="64394"/>
                    <a:pt x="259043" y="90152"/>
                  </a:cubicBezTo>
                  <a:lnTo>
                    <a:pt x="233285" y="128788"/>
                  </a:lnTo>
                </a:path>
              </a:pathLst>
            </a:cu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35" name="Straight Connector 34"/>
          <p:cNvCxnSpPr/>
          <p:nvPr/>
        </p:nvCxnSpPr>
        <p:spPr>
          <a:xfrm>
            <a:off x="8573325" y="3411631"/>
            <a:ext cx="604321"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pic>
        <p:nvPicPr>
          <p:cNvPr id="39" name="Picture 2">
            <a:extLst>
              <a:ext uri="{FF2B5EF4-FFF2-40B4-BE49-F238E27FC236}">
                <a16:creationId xmlns:a16="http://schemas.microsoft.com/office/drawing/2014/main" id="{E70396FE-B826-740E-45E8-CD75575C6B8C}"/>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r="62079"/>
          <a:stretch/>
        </p:blipFill>
        <p:spPr bwMode="auto">
          <a:xfrm>
            <a:off x="9851955" y="6383932"/>
            <a:ext cx="422988" cy="391439"/>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2" descr="37 Years of Microsoft Excel Design History - 71 Images - Version Museum">
            <a:extLst>
              <a:ext uri="{FF2B5EF4-FFF2-40B4-BE49-F238E27FC236}">
                <a16:creationId xmlns:a16="http://schemas.microsoft.com/office/drawing/2014/main" id="{1B647545-56CA-D801-683E-AF783EB8E100}"/>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24087" t="19661" r="13719" b="13238"/>
          <a:stretch/>
        </p:blipFill>
        <p:spPr bwMode="auto">
          <a:xfrm>
            <a:off x="9235237" y="6356350"/>
            <a:ext cx="526566" cy="414029"/>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71F6AD77-E313-95C8-D86A-9040AF7A8C96}"/>
              </a:ext>
            </a:extLst>
          </p:cNvPr>
          <p:cNvSpPr txBox="1"/>
          <p:nvPr/>
        </p:nvSpPr>
        <p:spPr>
          <a:xfrm>
            <a:off x="10543555" y="3766579"/>
            <a:ext cx="1452930" cy="1754326"/>
          </a:xfrm>
          <a:prstGeom prst="rect">
            <a:avLst/>
          </a:prstGeom>
          <a:noFill/>
        </p:spPr>
        <p:txBody>
          <a:bodyPr wrap="square">
            <a:spAutoFit/>
          </a:bodyPr>
          <a:lstStyle>
            <a:defPPr>
              <a:defRPr lang="en-US"/>
            </a:defPPr>
            <a:lvl1pPr>
              <a:defRPr>
                <a:latin typeface="Perpetua" panose="02020502060401020303" pitchFamily="18" charset="0"/>
              </a:defRPr>
            </a:lvl1pPr>
          </a:lstStyle>
          <a:p>
            <a:r>
              <a:rPr lang="en-US" dirty="0"/>
              <a:t>They have high level of  residence status and Student as main activities </a:t>
            </a:r>
          </a:p>
        </p:txBody>
      </p:sp>
    </p:spTree>
    <p:extLst>
      <p:ext uri="{BB962C8B-B14F-4D97-AF65-F5344CB8AC3E}">
        <p14:creationId xmlns:p14="http://schemas.microsoft.com/office/powerpoint/2010/main" val="17208363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3E85C30-9F01-157D-7490-75920FBC6377}"/>
              </a:ext>
            </a:extLst>
          </p:cNvPr>
          <p:cNvSpPr>
            <a:spLocks noGrp="1"/>
          </p:cNvSpPr>
          <p:nvPr>
            <p:ph type="dt" sz="half" idx="10"/>
          </p:nvPr>
        </p:nvSpPr>
        <p:spPr/>
        <p:txBody>
          <a:bodyPr/>
          <a:lstStyle/>
          <a:p>
            <a:fld id="{00416BC5-3968-4F0C-B5AC-B6C8083B1EF3}" type="datetime1">
              <a:rPr lang="en-US" smtClean="0"/>
              <a:t>10/1/2024</a:t>
            </a:fld>
            <a:endParaRPr lang="en-US"/>
          </a:p>
        </p:txBody>
      </p:sp>
      <p:sp>
        <p:nvSpPr>
          <p:cNvPr id="6" name="Slide Number Placeholder 5">
            <a:extLst>
              <a:ext uri="{FF2B5EF4-FFF2-40B4-BE49-F238E27FC236}">
                <a16:creationId xmlns:a16="http://schemas.microsoft.com/office/drawing/2014/main" id="{DEE3A292-2F0C-4CE5-2555-567FA9DEBDAF}"/>
              </a:ext>
            </a:extLst>
          </p:cNvPr>
          <p:cNvSpPr>
            <a:spLocks noGrp="1"/>
          </p:cNvSpPr>
          <p:nvPr>
            <p:ph type="sldNum" sz="quarter" idx="12"/>
          </p:nvPr>
        </p:nvSpPr>
        <p:spPr/>
        <p:txBody>
          <a:bodyPr/>
          <a:lstStyle/>
          <a:p>
            <a:fld id="{3E024793-0E71-48C3-8471-0C8AF9CBC2C2}" type="slidenum">
              <a:rPr lang="en-US" smtClean="0"/>
              <a:t>15</a:t>
            </a:fld>
            <a:endParaRPr lang="en-US" dirty="0"/>
          </a:p>
        </p:txBody>
      </p:sp>
      <p:sp>
        <p:nvSpPr>
          <p:cNvPr id="9" name="Rectangle 8">
            <a:extLst>
              <a:ext uri="{FF2B5EF4-FFF2-40B4-BE49-F238E27FC236}">
                <a16:creationId xmlns:a16="http://schemas.microsoft.com/office/drawing/2014/main" id="{859397F8-CE5A-C3D8-1522-79F9D9072491}"/>
              </a:ext>
            </a:extLst>
          </p:cNvPr>
          <p:cNvSpPr/>
          <p:nvPr/>
        </p:nvSpPr>
        <p:spPr>
          <a:xfrm>
            <a:off x="0" y="2384451"/>
            <a:ext cx="800219" cy="2089097"/>
          </a:xfrm>
          <a:prstGeom prst="rect">
            <a:avLst/>
          </a:prstGeom>
          <a:noFill/>
        </p:spPr>
        <p:txBody>
          <a:bodyPr vert="vert270" wrap="none" lIns="91440" tIns="45720" rIns="91440" bIns="45720">
            <a:spAutoFit/>
          </a:bodyPr>
          <a:lstStyle/>
          <a:p>
            <a:pPr algn="ctr"/>
            <a:r>
              <a:rPr lang="fr-FR" sz="4000" b="1" spc="50" dirty="0">
                <a:ln w="11430"/>
                <a:solidFill>
                  <a:schemeClr val="bg1"/>
                </a:solidFill>
                <a:effectLst>
                  <a:outerShdw blurRad="76200" dist="50800" dir="5400000" algn="tl" rotWithShape="0">
                    <a:srgbClr val="000000">
                      <a:alpha val="65000"/>
                    </a:srgbClr>
                  </a:outerShdw>
                </a:effectLst>
                <a:latin typeface="Perpetua" panose="02020502060401020303" pitchFamily="18" charset="0"/>
                <a:ea typeface="+mj-ea"/>
                <a:cs typeface="+mj-cs"/>
              </a:rPr>
              <a:t>RESULTS</a:t>
            </a:r>
            <a:endParaRPr lang="en-US" sz="4000" b="1" spc="50" dirty="0">
              <a:ln w="11430"/>
              <a:solidFill>
                <a:schemeClr val="bg1"/>
              </a:solidFill>
              <a:effectLst>
                <a:outerShdw blurRad="76200" dist="50800" dir="5400000" algn="tl" rotWithShape="0">
                  <a:srgbClr val="000000">
                    <a:alpha val="65000"/>
                  </a:srgbClr>
                </a:outerShdw>
              </a:effectLst>
              <a:latin typeface="Perpetua" panose="02020502060401020303" pitchFamily="18" charset="0"/>
              <a:ea typeface="+mj-ea"/>
              <a:cs typeface="+mj-cs"/>
            </a:endParaRPr>
          </a:p>
        </p:txBody>
      </p:sp>
      <p:sp>
        <p:nvSpPr>
          <p:cNvPr id="2" name="Footer Placeholder 1">
            <a:extLst>
              <a:ext uri="{FF2B5EF4-FFF2-40B4-BE49-F238E27FC236}">
                <a16:creationId xmlns:a16="http://schemas.microsoft.com/office/drawing/2014/main" id="{818704B1-FBDD-F3C9-A84B-F80A099B2B7C}"/>
              </a:ext>
            </a:extLst>
          </p:cNvPr>
          <p:cNvSpPr>
            <a:spLocks noGrp="1"/>
          </p:cNvSpPr>
          <p:nvPr>
            <p:ph type="ftr" sz="quarter" idx="11"/>
          </p:nvPr>
        </p:nvSpPr>
        <p:spPr/>
        <p:txBody>
          <a:bodyPr/>
          <a:lstStyle/>
          <a:p>
            <a:r>
              <a:rPr lang="fr-FR" dirty="0"/>
              <a:t>FOMBA Mohamed, PhD/SPS/FT/2019/11125; PGS4513003</a:t>
            </a:r>
            <a:endParaRPr lang="en-US" dirty="0"/>
          </a:p>
        </p:txBody>
      </p:sp>
      <p:sp>
        <p:nvSpPr>
          <p:cNvPr id="15" name="Rectangle 14">
            <a:extLst>
              <a:ext uri="{FF2B5EF4-FFF2-40B4-BE49-F238E27FC236}">
                <a16:creationId xmlns:a16="http://schemas.microsoft.com/office/drawing/2014/main" id="{12360017-09FE-A6B9-C382-7A207BD4A1CB}"/>
              </a:ext>
            </a:extLst>
          </p:cNvPr>
          <p:cNvSpPr/>
          <p:nvPr/>
        </p:nvSpPr>
        <p:spPr>
          <a:xfrm>
            <a:off x="19403" y="16648"/>
            <a:ext cx="800219" cy="932308"/>
          </a:xfrm>
          <a:prstGeom prst="rect">
            <a:avLst/>
          </a:prstGeom>
          <a:noFill/>
        </p:spPr>
        <p:txBody>
          <a:bodyPr vert="vert270" wrap="none" lIns="91440" tIns="45720" rIns="91440" bIns="45720">
            <a:spAutoFit/>
          </a:bodyPr>
          <a:lstStyle/>
          <a:p>
            <a:pPr algn="ctr"/>
            <a:r>
              <a:rPr lang="en-US" sz="4000" b="1" cap="none" spc="0" dirty="0">
                <a:ln w="9525">
                  <a:solidFill>
                    <a:schemeClr val="bg1"/>
                  </a:solidFill>
                  <a:prstDash val="solid"/>
                </a:ln>
                <a:solidFill>
                  <a:schemeClr val="bg1"/>
                </a:solidFill>
                <a:latin typeface="Perpetua" panose="02020502060401020303" pitchFamily="18" charset="0"/>
              </a:rPr>
              <a:t>OS2</a:t>
            </a:r>
          </a:p>
        </p:txBody>
      </p:sp>
      <p:sp>
        <p:nvSpPr>
          <p:cNvPr id="16" name="Rectangle 15">
            <a:extLst>
              <a:ext uri="{FF2B5EF4-FFF2-40B4-BE49-F238E27FC236}">
                <a16:creationId xmlns:a16="http://schemas.microsoft.com/office/drawing/2014/main" id="{5217515F-40E4-C9F3-ADC8-1A185A2F7799}"/>
              </a:ext>
            </a:extLst>
          </p:cNvPr>
          <p:cNvSpPr/>
          <p:nvPr/>
        </p:nvSpPr>
        <p:spPr>
          <a:xfrm>
            <a:off x="2237584" y="367286"/>
            <a:ext cx="7342830" cy="830997"/>
          </a:xfrm>
          <a:prstGeom prst="rect">
            <a:avLst/>
          </a:prstGeom>
          <a:noFill/>
        </p:spPr>
        <p:txBody>
          <a:bodyPr wrap="square" lIns="91440" tIns="45720" rIns="91440" bIns="45720">
            <a:spAutoFit/>
          </a:bodyPr>
          <a:lstStyle/>
          <a:p>
            <a:pPr algn="ctr"/>
            <a:r>
              <a:rPr lang="en-US" sz="2400" b="1" cap="none" spc="0" dirty="0">
                <a:ln w="0"/>
                <a:solidFill>
                  <a:srgbClr val="00B050"/>
                </a:solidFill>
                <a:effectLst>
                  <a:outerShdw blurRad="38100" dist="19050" dir="2700000" algn="tl" rotWithShape="0">
                    <a:schemeClr val="dk1">
                      <a:alpha val="40000"/>
                    </a:schemeClr>
                  </a:outerShdw>
                </a:effectLst>
                <a:latin typeface="Perpetua" panose="02020502060401020303" pitchFamily="18" charset="0"/>
              </a:rPr>
              <a:t>Objective 2: Effects of UGS on Sustainability and Climate Change resilience and their ES</a:t>
            </a:r>
            <a:endParaRPr lang="en-US" sz="2400" b="1" cap="none" spc="0" dirty="0">
              <a:ln w="0"/>
              <a:solidFill>
                <a:srgbClr val="00B050"/>
              </a:solidFill>
              <a:effectLst>
                <a:outerShdw blurRad="38100" dist="19050" dir="2700000" algn="tl" rotWithShape="0">
                  <a:schemeClr val="dk1">
                    <a:alpha val="40000"/>
                  </a:schemeClr>
                </a:outerShdw>
              </a:effectLst>
            </a:endParaRPr>
          </a:p>
        </p:txBody>
      </p:sp>
      <p:sp>
        <p:nvSpPr>
          <p:cNvPr id="13" name="TextBox 12">
            <a:extLst>
              <a:ext uri="{FF2B5EF4-FFF2-40B4-BE49-F238E27FC236}">
                <a16:creationId xmlns:a16="http://schemas.microsoft.com/office/drawing/2014/main" id="{5A304866-F128-9465-C215-4196D5AACF7E}"/>
              </a:ext>
            </a:extLst>
          </p:cNvPr>
          <p:cNvSpPr txBox="1"/>
          <p:nvPr/>
        </p:nvSpPr>
        <p:spPr>
          <a:xfrm>
            <a:off x="1105180" y="5907425"/>
            <a:ext cx="10962325" cy="461665"/>
          </a:xfrm>
          <a:prstGeom prst="rect">
            <a:avLst/>
          </a:prstGeom>
          <a:noFill/>
        </p:spPr>
        <p:txBody>
          <a:bodyPr wrap="square" rtlCol="0">
            <a:spAutoFit/>
          </a:bodyPr>
          <a:lstStyle/>
          <a:p>
            <a:r>
              <a:rPr lang="en-US" sz="2400" dirty="0">
                <a:latin typeface="Perpetua" panose="02020502060401020303" pitchFamily="18" charset="0"/>
              </a:rPr>
              <a:t>According to the criteria above, the majority of the respondents have a good perception on </a:t>
            </a:r>
            <a:r>
              <a:rPr lang="en-US" sz="2400" dirty="0">
                <a:solidFill>
                  <a:srgbClr val="28B507"/>
                </a:solidFill>
                <a:latin typeface="Perpetua" panose="02020502060401020303" pitchFamily="18" charset="0"/>
              </a:rPr>
              <a:t>UGS</a:t>
            </a:r>
            <a:r>
              <a:rPr lang="en-US" sz="2400" dirty="0">
                <a:latin typeface="Perpetua" panose="02020502060401020303" pitchFamily="18" charset="0"/>
              </a:rPr>
              <a:t>. </a:t>
            </a:r>
          </a:p>
        </p:txBody>
      </p:sp>
      <p:sp>
        <p:nvSpPr>
          <p:cNvPr id="20" name="TextBox 19">
            <a:extLst>
              <a:ext uri="{FF2B5EF4-FFF2-40B4-BE49-F238E27FC236}">
                <a16:creationId xmlns:a16="http://schemas.microsoft.com/office/drawing/2014/main" id="{DD4FD37C-2C87-0E87-693F-BA73A8C8F28D}"/>
              </a:ext>
            </a:extLst>
          </p:cNvPr>
          <p:cNvSpPr txBox="1"/>
          <p:nvPr/>
        </p:nvSpPr>
        <p:spPr>
          <a:xfrm>
            <a:off x="1068991" y="1236920"/>
            <a:ext cx="5127849" cy="707886"/>
          </a:xfrm>
          <a:prstGeom prst="rect">
            <a:avLst/>
          </a:prstGeom>
          <a:noFill/>
        </p:spPr>
        <p:txBody>
          <a:bodyPr wrap="square">
            <a:spAutoFit/>
          </a:bodyPr>
          <a:lstStyle/>
          <a:p>
            <a:r>
              <a:rPr lang="en-US" sz="2000" dirty="0">
                <a:latin typeface="Perpetua" panose="02020502060401020303" pitchFamily="18" charset="0"/>
              </a:rPr>
              <a:t>Table 1: Criteria about the perception on </a:t>
            </a:r>
            <a:r>
              <a:rPr lang="en-US" sz="2000" dirty="0">
                <a:solidFill>
                  <a:srgbClr val="28B507"/>
                </a:solidFill>
                <a:latin typeface="Perpetua" panose="02020502060401020303" pitchFamily="18" charset="0"/>
              </a:rPr>
              <a:t>Urban Green Spaces </a:t>
            </a:r>
            <a:r>
              <a:rPr lang="en-US" sz="2000" dirty="0">
                <a:latin typeface="Perpetua" panose="02020502060401020303" pitchFamily="18" charset="0"/>
              </a:rPr>
              <a:t>and their </a:t>
            </a:r>
            <a:r>
              <a:rPr lang="en-US" sz="2000" dirty="0">
                <a:solidFill>
                  <a:srgbClr val="28B507"/>
                </a:solidFill>
                <a:latin typeface="Perpetua" panose="02020502060401020303" pitchFamily="18" charset="0"/>
              </a:rPr>
              <a:t>ecosystem services </a:t>
            </a:r>
            <a:r>
              <a:rPr lang="en-US" sz="2000" dirty="0">
                <a:latin typeface="Perpetua" panose="02020502060401020303" pitchFamily="18" charset="0"/>
              </a:rPr>
              <a:t>provided</a:t>
            </a:r>
          </a:p>
        </p:txBody>
      </p:sp>
      <p:graphicFrame>
        <p:nvGraphicFramePr>
          <p:cNvPr id="21" name="Table 20"/>
          <p:cNvGraphicFramePr>
            <a:graphicFrameLocks noGrp="1"/>
          </p:cNvGraphicFramePr>
          <p:nvPr>
            <p:extLst>
              <p:ext uri="{D42A27DB-BD31-4B8C-83A1-F6EECF244321}">
                <p14:modId xmlns:p14="http://schemas.microsoft.com/office/powerpoint/2010/main" val="1877933745"/>
              </p:ext>
            </p:extLst>
          </p:nvPr>
        </p:nvGraphicFramePr>
        <p:xfrm>
          <a:off x="1064652" y="2019379"/>
          <a:ext cx="5031348" cy="3187700"/>
        </p:xfrm>
        <a:graphic>
          <a:graphicData uri="http://schemas.openxmlformats.org/drawingml/2006/table">
            <a:tbl>
              <a:tblPr firstRow="1" bandRow="1"/>
              <a:tblGrid>
                <a:gridCol w="3758252">
                  <a:extLst>
                    <a:ext uri="{9D8B030D-6E8A-4147-A177-3AD203B41FA5}">
                      <a16:colId xmlns:a16="http://schemas.microsoft.com/office/drawing/2014/main" val="20000"/>
                    </a:ext>
                  </a:extLst>
                </a:gridCol>
                <a:gridCol w="1273096">
                  <a:extLst>
                    <a:ext uri="{9D8B030D-6E8A-4147-A177-3AD203B41FA5}">
                      <a16:colId xmlns:a16="http://schemas.microsoft.com/office/drawing/2014/main" val="20001"/>
                    </a:ext>
                  </a:extLst>
                </a:gridCol>
              </a:tblGrid>
              <a:tr h="161290">
                <a:tc>
                  <a:txBody>
                    <a:bodyPr/>
                    <a:lstStyle/>
                    <a:p>
                      <a:pPr algn="just">
                        <a:lnSpc>
                          <a:spcPct val="150000"/>
                        </a:lnSpc>
                        <a:spcAft>
                          <a:spcPts val="0"/>
                        </a:spcAft>
                      </a:pPr>
                      <a:r>
                        <a:rPr lang="en-GB" sz="1600" b="1" dirty="0" err="1">
                          <a:effectLst/>
                          <a:latin typeface="Times New Roman" panose="02020603050405020304" pitchFamily="18" charset="0"/>
                          <a:ea typeface="Calibri" panose="020F0502020204030204" pitchFamily="34" charset="0"/>
                          <a:cs typeface="SimSun" panose="02010600030101010101" pitchFamily="2" charset="-122"/>
                        </a:rPr>
                        <a:t>Criterias</a:t>
                      </a:r>
                      <a:endParaRPr lang="en-US" sz="1400" dirty="0">
                        <a:effectLst/>
                        <a:latin typeface="Calibri" panose="020F0502020204030204" pitchFamily="34" charset="0"/>
                        <a:ea typeface="Calibri" panose="020F0502020204030204" pitchFamily="34" charset="0"/>
                        <a:cs typeface="SimSun" panose="02010600030101010101" pitchFamily="2" charset="-122"/>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n-GB" sz="1600" b="1">
                          <a:effectLst/>
                          <a:latin typeface="Times New Roman" panose="02020603050405020304" pitchFamily="18" charset="0"/>
                          <a:ea typeface="Calibri" panose="020F0502020204030204" pitchFamily="34" charset="0"/>
                          <a:cs typeface="SimSun" panose="02010600030101010101" pitchFamily="2" charset="-122"/>
                        </a:rPr>
                        <a:t>Perceptions</a:t>
                      </a:r>
                      <a:endParaRPr lang="en-US" sz="1400">
                        <a:effectLst/>
                        <a:latin typeface="Calibri" panose="020F0502020204030204" pitchFamily="34" charset="0"/>
                        <a:ea typeface="Calibri" panose="020F0502020204030204" pitchFamily="34" charset="0"/>
                        <a:cs typeface="SimSun" panose="02010600030101010101" pitchFamily="2" charset="-122"/>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38760">
                <a:tc>
                  <a:txBody>
                    <a:bodyPr/>
                    <a:lstStyle/>
                    <a:p>
                      <a:pPr algn="just">
                        <a:lnSpc>
                          <a:spcPct val="150000"/>
                        </a:lnSpc>
                        <a:spcAft>
                          <a:spcPts val="0"/>
                        </a:spcAft>
                      </a:pPr>
                      <a:r>
                        <a:rPr lang="fr-FR" sz="1600" dirty="0" err="1">
                          <a:effectLst/>
                          <a:latin typeface="Times New Roman" panose="02020603050405020304" pitchFamily="18" charset="0"/>
                          <a:ea typeface="Calibri" panose="020F0502020204030204" pitchFamily="34" charset="0"/>
                          <a:cs typeface="SimSun" panose="02010600030101010101" pitchFamily="2" charset="-122"/>
                        </a:rPr>
                        <a:t>Provisioning</a:t>
                      </a:r>
                      <a:r>
                        <a:rPr lang="fr-FR" sz="1600" dirty="0">
                          <a:effectLst/>
                          <a:latin typeface="Times New Roman" panose="02020603050405020304" pitchFamily="18" charset="0"/>
                          <a:ea typeface="Calibri" panose="020F0502020204030204" pitchFamily="34" charset="0"/>
                          <a:cs typeface="SimSun" panose="02010600030101010101" pitchFamily="2" charset="-122"/>
                        </a:rPr>
                        <a:t> ; </a:t>
                      </a:r>
                      <a:r>
                        <a:rPr lang="fr-FR" sz="1600" dirty="0" err="1">
                          <a:effectLst/>
                          <a:latin typeface="Times New Roman" panose="02020603050405020304" pitchFamily="18" charset="0"/>
                          <a:ea typeface="Calibri" panose="020F0502020204030204" pitchFamily="34" charset="0"/>
                          <a:cs typeface="SimSun" panose="02010600030101010101" pitchFamily="2" charset="-122"/>
                        </a:rPr>
                        <a:t>Regulation</a:t>
                      </a:r>
                      <a:r>
                        <a:rPr lang="fr-FR" sz="1600" dirty="0">
                          <a:effectLst/>
                          <a:latin typeface="Times New Roman" panose="02020603050405020304" pitchFamily="18" charset="0"/>
                          <a:ea typeface="Calibri" panose="020F0502020204030204" pitchFamily="34" charset="0"/>
                          <a:cs typeface="SimSun" panose="02010600030101010101" pitchFamily="2" charset="-122"/>
                        </a:rPr>
                        <a:t> and Maintenance ; Cultural</a:t>
                      </a:r>
                      <a:endParaRPr lang="en-US" sz="1400" dirty="0">
                        <a:effectLst/>
                        <a:latin typeface="Calibri" panose="020F0502020204030204" pitchFamily="34" charset="0"/>
                        <a:ea typeface="Calibri" panose="020F0502020204030204" pitchFamily="34" charset="0"/>
                        <a:cs typeface="SimSun" panose="02010600030101010101" pitchFamily="2" charset="-122"/>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n-GB" sz="1600">
                          <a:solidFill>
                            <a:srgbClr val="000000"/>
                          </a:solidFill>
                          <a:effectLst/>
                          <a:latin typeface="Times New Roman" panose="02020603050405020304" pitchFamily="18" charset="0"/>
                          <a:ea typeface="Calibri" panose="020F0502020204030204" pitchFamily="34" charset="0"/>
                          <a:cs typeface="SimSun" panose="02010600030101010101" pitchFamily="2" charset="-122"/>
                        </a:rPr>
                        <a:t>Excellent</a:t>
                      </a:r>
                      <a:endParaRPr lang="en-US" sz="1400">
                        <a:effectLst/>
                        <a:latin typeface="Calibri" panose="020F0502020204030204" pitchFamily="34" charset="0"/>
                        <a:ea typeface="Calibri" panose="020F0502020204030204" pitchFamily="34" charset="0"/>
                        <a:cs typeface="SimSun" panose="02010600030101010101" pitchFamily="2" charset="-122"/>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6923C"/>
                    </a:solidFill>
                  </a:tcPr>
                </a:tc>
                <a:extLst>
                  <a:ext uri="{0D108BD9-81ED-4DB2-BD59-A6C34878D82A}">
                    <a16:rowId xmlns:a16="http://schemas.microsoft.com/office/drawing/2014/main" val="10001"/>
                  </a:ext>
                </a:extLst>
              </a:tr>
              <a:tr h="234315">
                <a:tc>
                  <a:txBody>
                    <a:bodyPr/>
                    <a:lstStyle/>
                    <a:p>
                      <a:pPr algn="just">
                        <a:lnSpc>
                          <a:spcPct val="150000"/>
                        </a:lnSpc>
                        <a:spcAft>
                          <a:spcPts val="0"/>
                        </a:spcAft>
                      </a:pPr>
                      <a:r>
                        <a:rPr lang="en-GB" sz="1600" dirty="0">
                          <a:effectLst/>
                          <a:latin typeface="Times New Roman" panose="02020603050405020304" pitchFamily="18" charset="0"/>
                          <a:ea typeface="Calibri" panose="020F0502020204030204" pitchFamily="34" charset="0"/>
                          <a:cs typeface="SimSun" panose="02010600030101010101" pitchFamily="2" charset="-122"/>
                        </a:rPr>
                        <a:t>Provisioning; Regulation and Maintenance</a:t>
                      </a:r>
                      <a:endParaRPr lang="en-US" sz="1400" dirty="0">
                        <a:effectLst/>
                        <a:latin typeface="Calibri" panose="020F0502020204030204" pitchFamily="34" charset="0"/>
                        <a:ea typeface="Calibri" panose="020F0502020204030204" pitchFamily="34" charset="0"/>
                        <a:cs typeface="SimSun" panose="02010600030101010101" pitchFamily="2" charset="-122"/>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n-GB" sz="1600" dirty="0">
                          <a:solidFill>
                            <a:srgbClr val="000000"/>
                          </a:solidFill>
                          <a:effectLst/>
                          <a:latin typeface="Times New Roman" panose="02020603050405020304" pitchFamily="18" charset="0"/>
                          <a:ea typeface="Calibri" panose="020F0502020204030204" pitchFamily="34" charset="0"/>
                          <a:cs typeface="SimSun" panose="02010600030101010101" pitchFamily="2" charset="-122"/>
                        </a:rPr>
                        <a:t>Good</a:t>
                      </a:r>
                      <a:endParaRPr lang="en-US" sz="1400" dirty="0">
                        <a:effectLst/>
                        <a:latin typeface="Calibri" panose="020F0502020204030204" pitchFamily="34" charset="0"/>
                        <a:ea typeface="Calibri" panose="020F0502020204030204" pitchFamily="34" charset="0"/>
                        <a:cs typeface="SimSun" panose="02010600030101010101" pitchFamily="2" charset="-122"/>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BBB59"/>
                    </a:solidFill>
                  </a:tcPr>
                </a:tc>
                <a:extLst>
                  <a:ext uri="{0D108BD9-81ED-4DB2-BD59-A6C34878D82A}">
                    <a16:rowId xmlns:a16="http://schemas.microsoft.com/office/drawing/2014/main" val="10002"/>
                  </a:ext>
                </a:extLst>
              </a:tr>
              <a:tr h="484505">
                <a:tc>
                  <a:txBody>
                    <a:bodyPr/>
                    <a:lstStyle/>
                    <a:p>
                      <a:pPr algn="just">
                        <a:lnSpc>
                          <a:spcPct val="150000"/>
                        </a:lnSpc>
                        <a:spcAft>
                          <a:spcPts val="0"/>
                        </a:spcAft>
                      </a:pPr>
                      <a:r>
                        <a:rPr lang="en-GB" sz="1600" dirty="0">
                          <a:effectLst/>
                          <a:latin typeface="Times New Roman" panose="02020603050405020304" pitchFamily="18" charset="0"/>
                          <a:ea typeface="Calibri" panose="020F0502020204030204" pitchFamily="34" charset="0"/>
                          <a:cs typeface="SimSun" panose="02010600030101010101" pitchFamily="2" charset="-122"/>
                        </a:rPr>
                        <a:t>Provisioning and regulating or Provisioning and Cultural or </a:t>
                      </a:r>
                      <a:r>
                        <a:rPr lang="fr-FR" sz="1600" dirty="0">
                          <a:effectLst/>
                          <a:latin typeface="Times New Roman" panose="02020603050405020304" pitchFamily="18" charset="0"/>
                          <a:ea typeface="Calibri" panose="020F0502020204030204" pitchFamily="34" charset="0"/>
                          <a:cs typeface="SimSun" panose="02010600030101010101" pitchFamily="2" charset="-122"/>
                        </a:rPr>
                        <a:t>Cultural and </a:t>
                      </a:r>
                      <a:r>
                        <a:rPr lang="fr-FR" sz="1600" dirty="0" err="1">
                          <a:effectLst/>
                          <a:latin typeface="Times New Roman" panose="02020603050405020304" pitchFamily="18" charset="0"/>
                          <a:ea typeface="Calibri" panose="020F0502020204030204" pitchFamily="34" charset="0"/>
                          <a:cs typeface="SimSun" panose="02010600030101010101" pitchFamily="2" charset="-122"/>
                        </a:rPr>
                        <a:t>Regulating</a:t>
                      </a:r>
                      <a:endParaRPr lang="en-US" sz="1400" dirty="0">
                        <a:effectLst/>
                        <a:latin typeface="Calibri" panose="020F0502020204030204" pitchFamily="34" charset="0"/>
                        <a:ea typeface="Calibri" panose="020F0502020204030204" pitchFamily="34" charset="0"/>
                        <a:cs typeface="SimSun" panose="02010600030101010101" pitchFamily="2" charset="-122"/>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n-GB" sz="1600">
                          <a:solidFill>
                            <a:srgbClr val="000000"/>
                          </a:solidFill>
                          <a:effectLst/>
                          <a:latin typeface="Times New Roman" panose="02020603050405020304" pitchFamily="18" charset="0"/>
                          <a:ea typeface="Calibri" panose="020F0502020204030204" pitchFamily="34" charset="0"/>
                          <a:cs typeface="SimSun" panose="02010600030101010101" pitchFamily="2" charset="-122"/>
                        </a:rPr>
                        <a:t>Moderate</a:t>
                      </a:r>
                      <a:endParaRPr lang="en-US" sz="1400">
                        <a:effectLst/>
                        <a:latin typeface="Calibri" panose="020F0502020204030204" pitchFamily="34" charset="0"/>
                        <a:ea typeface="Calibri" panose="020F0502020204030204" pitchFamily="34" charset="0"/>
                        <a:cs typeface="SimSun" panose="02010600030101010101" pitchFamily="2" charset="-122"/>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extLst>
                  <a:ext uri="{0D108BD9-81ED-4DB2-BD59-A6C34878D82A}">
                    <a16:rowId xmlns:a16="http://schemas.microsoft.com/office/drawing/2014/main" val="10003"/>
                  </a:ext>
                </a:extLst>
              </a:tr>
              <a:tr h="214630">
                <a:tc>
                  <a:txBody>
                    <a:bodyPr/>
                    <a:lstStyle/>
                    <a:p>
                      <a:pPr algn="just">
                        <a:lnSpc>
                          <a:spcPct val="150000"/>
                        </a:lnSpc>
                        <a:spcAft>
                          <a:spcPts val="0"/>
                        </a:spcAft>
                      </a:pPr>
                      <a:r>
                        <a:rPr lang="en-GB" sz="1600" dirty="0">
                          <a:effectLst/>
                          <a:latin typeface="Times New Roman" panose="02020603050405020304" pitchFamily="18" charset="0"/>
                          <a:ea typeface="Calibri" panose="020F0502020204030204" pitchFamily="34" charset="0"/>
                          <a:cs typeface="SimSun" panose="02010600030101010101" pitchFamily="2" charset="-122"/>
                        </a:rPr>
                        <a:t>Any of them</a:t>
                      </a:r>
                      <a:endParaRPr lang="en-US" sz="1400" dirty="0">
                        <a:effectLst/>
                        <a:latin typeface="Calibri" panose="020F0502020204030204" pitchFamily="34" charset="0"/>
                        <a:ea typeface="Calibri" panose="020F0502020204030204" pitchFamily="34" charset="0"/>
                        <a:cs typeface="SimSun" panose="02010600030101010101" pitchFamily="2" charset="-122"/>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n-GB" sz="1600" dirty="0">
                          <a:solidFill>
                            <a:srgbClr val="000000"/>
                          </a:solidFill>
                          <a:effectLst/>
                          <a:latin typeface="Times New Roman" panose="02020603050405020304" pitchFamily="18" charset="0"/>
                          <a:ea typeface="Calibri" panose="020F0502020204030204" pitchFamily="34" charset="0"/>
                          <a:cs typeface="SimSun" panose="02010600030101010101" pitchFamily="2" charset="-122"/>
                        </a:rPr>
                        <a:t>Poor</a:t>
                      </a:r>
                      <a:endParaRPr lang="en-US" sz="1400" dirty="0">
                        <a:effectLst/>
                        <a:latin typeface="Calibri" panose="020F0502020204030204" pitchFamily="34" charset="0"/>
                        <a:ea typeface="Calibri" panose="020F0502020204030204" pitchFamily="34" charset="0"/>
                        <a:cs typeface="SimSun" panose="02010600030101010101" pitchFamily="2" charset="-122"/>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DC88"/>
                    </a:solidFill>
                  </a:tcPr>
                </a:tc>
                <a:extLst>
                  <a:ext uri="{0D108BD9-81ED-4DB2-BD59-A6C34878D82A}">
                    <a16:rowId xmlns:a16="http://schemas.microsoft.com/office/drawing/2014/main" val="10004"/>
                  </a:ext>
                </a:extLst>
              </a:tr>
            </a:tbl>
          </a:graphicData>
        </a:graphic>
      </p:graphicFrame>
      <p:grpSp>
        <p:nvGrpSpPr>
          <p:cNvPr id="22" name="Group 21"/>
          <p:cNvGrpSpPr/>
          <p:nvPr/>
        </p:nvGrpSpPr>
        <p:grpSpPr>
          <a:xfrm>
            <a:off x="6196840" y="1427431"/>
            <a:ext cx="5804079" cy="4403297"/>
            <a:chOff x="-285275" y="-313888"/>
            <a:chExt cx="6687038" cy="3837082"/>
          </a:xfrm>
        </p:grpSpPr>
        <p:graphicFrame>
          <p:nvGraphicFramePr>
            <p:cNvPr id="23" name="Diagramm 10"/>
            <p:cNvGraphicFramePr/>
            <p:nvPr>
              <p:extLst>
                <p:ext uri="{D42A27DB-BD31-4B8C-83A1-F6EECF244321}">
                  <p14:modId xmlns:p14="http://schemas.microsoft.com/office/powerpoint/2010/main" val="3599341319"/>
                </p:ext>
              </p:extLst>
            </p:nvPr>
          </p:nvGraphicFramePr>
          <p:xfrm>
            <a:off x="-140278" y="-313888"/>
            <a:ext cx="6409623" cy="3258820"/>
          </p:xfrm>
          <a:graphic>
            <a:graphicData uri="http://schemas.openxmlformats.org/drawingml/2006/chart">
              <c:chart xmlns:c="http://schemas.openxmlformats.org/drawingml/2006/chart" xmlns:r="http://schemas.openxmlformats.org/officeDocument/2006/relationships" r:id="rId2"/>
            </a:graphicData>
          </a:graphic>
        </p:graphicFrame>
        <p:sp>
          <p:nvSpPr>
            <p:cNvPr id="24" name="Text Box 1"/>
            <p:cNvSpPr txBox="1"/>
            <p:nvPr/>
          </p:nvSpPr>
          <p:spPr>
            <a:xfrm>
              <a:off x="-285275" y="2959974"/>
              <a:ext cx="6687038" cy="563220"/>
            </a:xfrm>
            <a:prstGeom prst="rect">
              <a:avLst/>
            </a:prstGeom>
            <a:solidFill>
              <a:prstClr val="white"/>
            </a:solidFill>
            <a:ln>
              <a:noFill/>
            </a:ln>
          </p:spPr>
          <p:txBody>
            <a:bodyPr rot="0" spcFirstLastPara="0" vert="horz" wrap="square" lIns="0" tIns="0" rIns="0" bIns="0" numCol="1" spcCol="0" rtlCol="0" fromWordArt="0" anchor="t" anchorCtr="0" forceAA="0" compatLnSpc="1">
              <a:prstTxWarp prst="textNoShape">
                <a:avLst/>
              </a:prstTxWarp>
              <a:spAutoFit/>
            </a:bodyPr>
            <a:lstStyle/>
            <a:p>
              <a:pPr algn="ctr">
                <a:spcAft>
                  <a:spcPts val="1000"/>
                </a:spcAft>
              </a:pPr>
              <a:r>
                <a:rPr lang="en-US" sz="1400" i="1" dirty="0">
                  <a:solidFill>
                    <a:srgbClr val="1F497D"/>
                  </a:solidFill>
                  <a:effectLst/>
                  <a:latin typeface="Times New Roman" panose="02020603050405020304" pitchFamily="18" charset="0"/>
                  <a:ea typeface="Calibri" panose="020F0502020204030204" pitchFamily="34" charset="0"/>
                  <a:cs typeface="SimSun" panose="02010600030101010101" pitchFamily="2" charset="-122"/>
                </a:rPr>
                <a:t>Figure 27: </a:t>
              </a:r>
              <a:r>
                <a:rPr lang="en-US" sz="1400" i="1" u="sng" dirty="0">
                  <a:solidFill>
                    <a:srgbClr val="1F497D"/>
                  </a:solidFill>
                  <a:effectLst/>
                  <a:latin typeface="Times New Roman" panose="02020603050405020304" pitchFamily="18" charset="0"/>
                  <a:ea typeface="Calibri" panose="020F0502020204030204" pitchFamily="34" charset="0"/>
                  <a:cs typeface="SimSun" panose="02010600030101010101" pitchFamily="2" charset="-122"/>
                </a:rPr>
                <a:t>Perception of the status of urban green space in Bamako (n = 370) and </a:t>
              </a:r>
              <a:r>
                <a:rPr lang="en-US" sz="1400" i="1" u="sng" dirty="0" err="1">
                  <a:solidFill>
                    <a:srgbClr val="1F497D"/>
                  </a:solidFill>
                  <a:effectLst/>
                  <a:latin typeface="Times New Roman" panose="02020603050405020304" pitchFamily="18" charset="0"/>
                  <a:ea typeface="Calibri" panose="020F0502020204030204" pitchFamily="34" charset="0"/>
                  <a:cs typeface="SimSun" panose="02010600030101010101" pitchFamily="2" charset="-122"/>
                </a:rPr>
                <a:t>Sikasso</a:t>
              </a:r>
              <a:r>
                <a:rPr lang="en-US" sz="1400" i="1" u="sng" dirty="0">
                  <a:solidFill>
                    <a:srgbClr val="1F497D"/>
                  </a:solidFill>
                  <a:effectLst/>
                  <a:latin typeface="Times New Roman" panose="02020603050405020304" pitchFamily="18" charset="0"/>
                  <a:ea typeface="Calibri" panose="020F0502020204030204" pitchFamily="34" charset="0"/>
                  <a:cs typeface="SimSun" panose="02010600030101010101" pitchFamily="2" charset="-122"/>
                </a:rPr>
                <a:t> (n = 384) related to the sustainability of the respective respondents´ communities.</a:t>
              </a:r>
              <a:endParaRPr lang="en-US" sz="1000" i="1" dirty="0">
                <a:solidFill>
                  <a:srgbClr val="1F497D"/>
                </a:solidFill>
                <a:effectLst/>
                <a:latin typeface="Calibri" panose="020F0502020204030204" pitchFamily="34" charset="0"/>
                <a:ea typeface="Calibri" panose="020F0502020204030204" pitchFamily="34" charset="0"/>
                <a:cs typeface="SimSun" panose="02010600030101010101" pitchFamily="2" charset="-122"/>
              </a:endParaRPr>
            </a:p>
          </p:txBody>
        </p:sp>
      </p:grpSp>
      <p:cxnSp>
        <p:nvCxnSpPr>
          <p:cNvPr id="17" name="Straight Connector 16"/>
          <p:cNvCxnSpPr/>
          <p:nvPr/>
        </p:nvCxnSpPr>
        <p:spPr>
          <a:xfrm>
            <a:off x="11256439" y="3230254"/>
            <a:ext cx="604321"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pic>
        <p:nvPicPr>
          <p:cNvPr id="18" name="Picture 2">
            <a:extLst>
              <a:ext uri="{FF2B5EF4-FFF2-40B4-BE49-F238E27FC236}">
                <a16:creationId xmlns:a16="http://schemas.microsoft.com/office/drawing/2014/main" id="{E70396FE-B826-740E-45E8-CD75575C6B8C}"/>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62079"/>
          <a:stretch/>
        </p:blipFill>
        <p:spPr bwMode="auto">
          <a:xfrm>
            <a:off x="9851955" y="6437791"/>
            <a:ext cx="364788" cy="33758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37 Years of Microsoft Excel Design History - 71 Images - Version Museum">
            <a:extLst>
              <a:ext uri="{FF2B5EF4-FFF2-40B4-BE49-F238E27FC236}">
                <a16:creationId xmlns:a16="http://schemas.microsoft.com/office/drawing/2014/main" id="{1B647545-56CA-D801-683E-AF783EB8E10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4087" t="19661" r="13719" b="13238"/>
          <a:stretch/>
        </p:blipFill>
        <p:spPr bwMode="auto">
          <a:xfrm>
            <a:off x="9235237" y="6437791"/>
            <a:ext cx="422988" cy="3325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22235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4282A88-8120-C836-68A3-9BA2F8772382}"/>
              </a:ext>
            </a:extLst>
          </p:cNvPr>
          <p:cNvSpPr>
            <a:spLocks noGrp="1"/>
          </p:cNvSpPr>
          <p:nvPr>
            <p:ph type="dt" sz="half" idx="10"/>
          </p:nvPr>
        </p:nvSpPr>
        <p:spPr/>
        <p:txBody>
          <a:bodyPr/>
          <a:lstStyle/>
          <a:p>
            <a:fld id="{F1AC7A10-1469-447B-9430-32B663994D59}" type="datetime1">
              <a:rPr lang="en-US" smtClean="0"/>
              <a:t>10/1/2024</a:t>
            </a:fld>
            <a:endParaRPr lang="en-US"/>
          </a:p>
        </p:txBody>
      </p:sp>
      <p:sp>
        <p:nvSpPr>
          <p:cNvPr id="6" name="Slide Number Placeholder 5">
            <a:extLst>
              <a:ext uri="{FF2B5EF4-FFF2-40B4-BE49-F238E27FC236}">
                <a16:creationId xmlns:a16="http://schemas.microsoft.com/office/drawing/2014/main" id="{A85E00E0-28F3-7009-F68E-2CF70F90F3FF}"/>
              </a:ext>
            </a:extLst>
          </p:cNvPr>
          <p:cNvSpPr>
            <a:spLocks noGrp="1"/>
          </p:cNvSpPr>
          <p:nvPr>
            <p:ph type="sldNum" sz="quarter" idx="12"/>
          </p:nvPr>
        </p:nvSpPr>
        <p:spPr/>
        <p:txBody>
          <a:bodyPr/>
          <a:lstStyle/>
          <a:p>
            <a:fld id="{3E024793-0E71-48C3-8471-0C8AF9CBC2C2}" type="slidenum">
              <a:rPr lang="en-US" smtClean="0"/>
              <a:t>16</a:t>
            </a:fld>
            <a:endParaRPr lang="en-US"/>
          </a:p>
        </p:txBody>
      </p:sp>
      <p:sp>
        <p:nvSpPr>
          <p:cNvPr id="11" name="Rectangle 10">
            <a:extLst>
              <a:ext uri="{FF2B5EF4-FFF2-40B4-BE49-F238E27FC236}">
                <a16:creationId xmlns:a16="http://schemas.microsoft.com/office/drawing/2014/main" id="{434508DB-A540-FDB1-1F29-2FAB259DCADE}"/>
              </a:ext>
            </a:extLst>
          </p:cNvPr>
          <p:cNvSpPr/>
          <p:nvPr/>
        </p:nvSpPr>
        <p:spPr>
          <a:xfrm>
            <a:off x="0" y="2384451"/>
            <a:ext cx="800219" cy="2089097"/>
          </a:xfrm>
          <a:prstGeom prst="rect">
            <a:avLst/>
          </a:prstGeom>
          <a:noFill/>
        </p:spPr>
        <p:txBody>
          <a:bodyPr vert="vert270" wrap="none" lIns="91440" tIns="45720" rIns="91440" bIns="45720">
            <a:spAutoFit/>
          </a:bodyPr>
          <a:lstStyle/>
          <a:p>
            <a:pPr algn="ctr"/>
            <a:r>
              <a:rPr lang="fr-FR" sz="4000" b="1" spc="50" dirty="0">
                <a:ln w="11430"/>
                <a:solidFill>
                  <a:schemeClr val="bg1"/>
                </a:solidFill>
                <a:effectLst>
                  <a:outerShdw blurRad="76200" dist="50800" dir="5400000" algn="tl" rotWithShape="0">
                    <a:srgbClr val="000000">
                      <a:alpha val="65000"/>
                    </a:srgbClr>
                  </a:outerShdw>
                </a:effectLst>
                <a:latin typeface="Perpetua" panose="02020502060401020303" pitchFamily="18" charset="0"/>
                <a:ea typeface="+mj-ea"/>
                <a:cs typeface="+mj-cs"/>
              </a:rPr>
              <a:t>RESULTS</a:t>
            </a:r>
            <a:endParaRPr lang="en-US" sz="4000" b="1" spc="50" dirty="0">
              <a:ln w="11430"/>
              <a:solidFill>
                <a:schemeClr val="bg1"/>
              </a:solidFill>
              <a:effectLst>
                <a:outerShdw blurRad="76200" dist="50800" dir="5400000" algn="tl" rotWithShape="0">
                  <a:srgbClr val="000000">
                    <a:alpha val="65000"/>
                  </a:srgbClr>
                </a:outerShdw>
              </a:effectLst>
              <a:latin typeface="Perpetua" panose="02020502060401020303" pitchFamily="18" charset="0"/>
              <a:ea typeface="+mj-ea"/>
              <a:cs typeface="+mj-cs"/>
            </a:endParaRPr>
          </a:p>
        </p:txBody>
      </p:sp>
      <p:sp>
        <p:nvSpPr>
          <p:cNvPr id="12" name="TextBox 11">
            <a:extLst>
              <a:ext uri="{FF2B5EF4-FFF2-40B4-BE49-F238E27FC236}">
                <a16:creationId xmlns:a16="http://schemas.microsoft.com/office/drawing/2014/main" id="{9968DB24-C912-2094-18B4-A6EA0CE37DC1}"/>
              </a:ext>
            </a:extLst>
          </p:cNvPr>
          <p:cNvSpPr txBox="1"/>
          <p:nvPr/>
        </p:nvSpPr>
        <p:spPr>
          <a:xfrm>
            <a:off x="4028911" y="909405"/>
            <a:ext cx="3888840" cy="307777"/>
          </a:xfrm>
          <a:prstGeom prst="rect">
            <a:avLst/>
          </a:prstGeom>
          <a:noFill/>
        </p:spPr>
        <p:txBody>
          <a:bodyPr wrap="square">
            <a:spAutoFit/>
          </a:bodyPr>
          <a:lstStyle/>
          <a:p>
            <a:pPr marL="0" indent="0">
              <a:spcBef>
                <a:spcPts val="0"/>
              </a:spcBef>
              <a:buNone/>
            </a:pPr>
            <a:r>
              <a:rPr lang="en-US" sz="1400" b="1" i="1" dirty="0">
                <a:solidFill>
                  <a:srgbClr val="105016"/>
                </a:solidFill>
                <a:effectLst>
                  <a:outerShdw blurRad="38100" dist="38100" dir="2700000" algn="tl">
                    <a:srgbClr val="000000">
                      <a:alpha val="43137"/>
                    </a:srgbClr>
                  </a:outerShdw>
                </a:effectLst>
                <a:latin typeface="Perpetua" panose="02020502060401020303" pitchFamily="18" charset="0"/>
                <a:cs typeface="Times New Roman" panose="02020603050405020304" pitchFamily="18" charset="0"/>
              </a:rPr>
              <a:t>Mann-Kendall</a:t>
            </a:r>
            <a:r>
              <a:rPr lang="en-US" sz="1400" b="1" i="1" dirty="0">
                <a:solidFill>
                  <a:srgbClr val="105016"/>
                </a:solidFill>
                <a:effectLst>
                  <a:outerShdw blurRad="38100" dist="38100" dir="2700000" algn="tl">
                    <a:srgbClr val="000000">
                      <a:alpha val="43137"/>
                    </a:srgbClr>
                  </a:outerShdw>
                </a:effectLst>
                <a:latin typeface="Perpetua" panose="02020502060401020303" pitchFamily="18" charset="0"/>
                <a:ea typeface="Times New Roman" panose="02020603050405020304" pitchFamily="18" charset="0"/>
                <a:cs typeface="Times New Roman" panose="02020603050405020304" pitchFamily="18" charset="0"/>
              </a:rPr>
              <a:t> </a:t>
            </a:r>
            <a:r>
              <a:rPr lang="en-US" sz="1400" b="1" i="1" dirty="0">
                <a:solidFill>
                  <a:srgbClr val="105016"/>
                </a:solidFill>
                <a:effectLst>
                  <a:outerShdw blurRad="38100" dist="38100" dir="2700000" algn="tl">
                    <a:srgbClr val="000000">
                      <a:alpha val="43137"/>
                    </a:srgbClr>
                  </a:outerShdw>
                </a:effectLst>
                <a:latin typeface="Perpetua" panose="02020502060401020303" pitchFamily="18" charset="0"/>
                <a:cs typeface="Times New Roman" panose="02020603050405020304" pitchFamily="18" charset="0"/>
              </a:rPr>
              <a:t>trend test for Bamako </a:t>
            </a:r>
            <a:r>
              <a:rPr lang="en-US" sz="1400" b="1" i="1" dirty="0" err="1">
                <a:solidFill>
                  <a:srgbClr val="105016"/>
                </a:solidFill>
                <a:effectLst>
                  <a:outerShdw blurRad="38100" dist="38100" dir="2700000" algn="tl">
                    <a:srgbClr val="000000">
                      <a:alpha val="43137"/>
                    </a:srgbClr>
                  </a:outerShdw>
                </a:effectLst>
                <a:latin typeface="Perpetua" panose="02020502060401020303" pitchFamily="18" charset="0"/>
                <a:cs typeface="Times New Roman" panose="02020603050405020304" pitchFamily="18" charset="0"/>
              </a:rPr>
              <a:t>Senou</a:t>
            </a:r>
            <a:endParaRPr lang="en-US" sz="1400" b="1" i="1" dirty="0">
              <a:solidFill>
                <a:srgbClr val="105016"/>
              </a:solidFill>
              <a:effectLst>
                <a:outerShdw blurRad="38100" dist="38100" dir="2700000" algn="tl">
                  <a:srgbClr val="000000">
                    <a:alpha val="43137"/>
                  </a:srgbClr>
                </a:outerShdw>
              </a:effectLst>
              <a:latin typeface="Perpetua" panose="02020502060401020303" pitchFamily="18" charset="0"/>
              <a:cs typeface="Times New Roman" panose="02020603050405020304" pitchFamily="18" charset="0"/>
            </a:endParaRPr>
          </a:p>
        </p:txBody>
      </p:sp>
      <p:sp>
        <p:nvSpPr>
          <p:cNvPr id="13" name="Rectangle 12"/>
          <p:cNvSpPr/>
          <p:nvPr/>
        </p:nvSpPr>
        <p:spPr>
          <a:xfrm>
            <a:off x="3117820" y="2505058"/>
            <a:ext cx="1143000" cy="261610"/>
          </a:xfrm>
          <a:prstGeom prst="rect">
            <a:avLst/>
          </a:prstGeom>
        </p:spPr>
        <p:txBody>
          <a:bodyPr wrap="square">
            <a:spAutoFit/>
          </a:bodyPr>
          <a:lstStyle/>
          <a:p>
            <a:r>
              <a:rPr lang="en-GB" sz="1100" b="1" dirty="0"/>
              <a:t>P-value = 0,990</a:t>
            </a:r>
            <a:endParaRPr lang="en-US" sz="1100" b="1" dirty="0"/>
          </a:p>
        </p:txBody>
      </p:sp>
      <p:grpSp>
        <p:nvGrpSpPr>
          <p:cNvPr id="9" name="Group 8">
            <a:extLst>
              <a:ext uri="{FF2B5EF4-FFF2-40B4-BE49-F238E27FC236}">
                <a16:creationId xmlns:a16="http://schemas.microsoft.com/office/drawing/2014/main" id="{71E8F863-E9B5-954A-F844-A020945CD2FA}"/>
              </a:ext>
            </a:extLst>
          </p:cNvPr>
          <p:cNvGrpSpPr/>
          <p:nvPr/>
        </p:nvGrpSpPr>
        <p:grpSpPr>
          <a:xfrm>
            <a:off x="1141126" y="1246903"/>
            <a:ext cx="10770287" cy="1981811"/>
            <a:chOff x="630383" y="606347"/>
            <a:chExt cx="10936129" cy="2650919"/>
          </a:xfrm>
        </p:grpSpPr>
        <p:graphicFrame>
          <p:nvGraphicFramePr>
            <p:cNvPr id="17" name="Chart 16"/>
            <p:cNvGraphicFramePr>
              <a:graphicFrameLocks/>
            </p:cNvGraphicFramePr>
            <p:nvPr>
              <p:extLst>
                <p:ext uri="{D42A27DB-BD31-4B8C-83A1-F6EECF244321}">
                  <p14:modId xmlns:p14="http://schemas.microsoft.com/office/powerpoint/2010/main" val="779340166"/>
                </p:ext>
              </p:extLst>
            </p:nvPr>
          </p:nvGraphicFramePr>
          <p:xfrm>
            <a:off x="630383" y="616476"/>
            <a:ext cx="3713018" cy="2640790"/>
          </p:xfrm>
          <a:graphic>
            <a:graphicData uri="http://schemas.openxmlformats.org/drawingml/2006/chart">
              <c:chart xmlns:c="http://schemas.openxmlformats.org/drawingml/2006/chart" xmlns:r="http://schemas.openxmlformats.org/officeDocument/2006/relationships" r:id="rId2"/>
            </a:graphicData>
          </a:graphic>
        </p:graphicFrame>
        <p:grpSp>
          <p:nvGrpSpPr>
            <p:cNvPr id="5" name="Group 4">
              <a:extLst>
                <a:ext uri="{FF2B5EF4-FFF2-40B4-BE49-F238E27FC236}">
                  <a16:creationId xmlns:a16="http://schemas.microsoft.com/office/drawing/2014/main" id="{468A7FB9-880D-C6D8-5B42-B53BC392532D}"/>
                </a:ext>
              </a:extLst>
            </p:cNvPr>
            <p:cNvGrpSpPr/>
            <p:nvPr/>
          </p:nvGrpSpPr>
          <p:grpSpPr>
            <a:xfrm>
              <a:off x="7843523" y="606347"/>
              <a:ext cx="3722989" cy="2525462"/>
              <a:chOff x="6164228" y="3505200"/>
              <a:chExt cx="5376347" cy="2851151"/>
            </a:xfrm>
          </p:grpSpPr>
          <p:graphicFrame>
            <p:nvGraphicFramePr>
              <p:cNvPr id="19" name="Chart 18"/>
              <p:cNvGraphicFramePr>
                <a:graphicFrameLocks/>
              </p:cNvGraphicFramePr>
              <p:nvPr>
                <p:extLst>
                  <p:ext uri="{D42A27DB-BD31-4B8C-83A1-F6EECF244321}">
                    <p14:modId xmlns:p14="http://schemas.microsoft.com/office/powerpoint/2010/main" val="136906522"/>
                  </p:ext>
                </p:extLst>
              </p:nvPr>
            </p:nvGraphicFramePr>
            <p:xfrm>
              <a:off x="6164228" y="3505200"/>
              <a:ext cx="5229412" cy="2851151"/>
            </p:xfrm>
            <a:graphic>
              <a:graphicData uri="http://schemas.openxmlformats.org/drawingml/2006/chart">
                <c:chart xmlns:c="http://schemas.openxmlformats.org/drawingml/2006/chart" xmlns:r="http://schemas.openxmlformats.org/officeDocument/2006/relationships" r:id="rId3"/>
              </a:graphicData>
            </a:graphic>
          </p:graphicFrame>
          <p:sp>
            <p:nvSpPr>
              <p:cNvPr id="10" name="Rectangle 9"/>
              <p:cNvSpPr/>
              <p:nvPr/>
            </p:nvSpPr>
            <p:spPr>
              <a:xfrm>
                <a:off x="9587475" y="5207642"/>
                <a:ext cx="1953100" cy="395064"/>
              </a:xfrm>
              <a:prstGeom prst="rect">
                <a:avLst/>
              </a:prstGeom>
              <a:solidFill>
                <a:srgbClr val="FFC000"/>
              </a:solidFill>
            </p:spPr>
            <p:txBody>
              <a:bodyPr wrap="square">
                <a:spAutoFit/>
              </a:bodyPr>
              <a:lstStyle/>
              <a:p>
                <a:r>
                  <a:rPr lang="en-GB" sz="1100" b="1" dirty="0"/>
                  <a:t>P-value &lt; 0.0001</a:t>
                </a:r>
                <a:endParaRPr lang="en-US" sz="1100" b="1" dirty="0"/>
              </a:p>
            </p:txBody>
          </p:sp>
        </p:grpSp>
        <p:grpSp>
          <p:nvGrpSpPr>
            <p:cNvPr id="4" name="Group 3">
              <a:extLst>
                <a:ext uri="{FF2B5EF4-FFF2-40B4-BE49-F238E27FC236}">
                  <a16:creationId xmlns:a16="http://schemas.microsoft.com/office/drawing/2014/main" id="{1339A3DB-2564-4131-7F96-AAA1F39FD19A}"/>
                </a:ext>
              </a:extLst>
            </p:cNvPr>
            <p:cNvGrpSpPr/>
            <p:nvPr/>
          </p:nvGrpSpPr>
          <p:grpSpPr>
            <a:xfrm>
              <a:off x="4572000" y="606347"/>
              <a:ext cx="3327487" cy="2552489"/>
              <a:chOff x="990601" y="3505201"/>
              <a:chExt cx="3657282" cy="1981200"/>
            </a:xfrm>
          </p:grpSpPr>
          <p:graphicFrame>
            <p:nvGraphicFramePr>
              <p:cNvPr id="18" name="Chart 17"/>
              <p:cNvGraphicFramePr>
                <a:graphicFrameLocks/>
              </p:cNvGraphicFramePr>
              <p:nvPr>
                <p:extLst>
                  <p:ext uri="{D42A27DB-BD31-4B8C-83A1-F6EECF244321}">
                    <p14:modId xmlns:p14="http://schemas.microsoft.com/office/powerpoint/2010/main" val="220195619"/>
                  </p:ext>
                </p:extLst>
              </p:nvPr>
            </p:nvGraphicFramePr>
            <p:xfrm>
              <a:off x="990601" y="3505201"/>
              <a:ext cx="3657282" cy="1981200"/>
            </p:xfrm>
            <a:graphic>
              <a:graphicData uri="http://schemas.openxmlformats.org/drawingml/2006/chart">
                <c:chart xmlns:c="http://schemas.openxmlformats.org/drawingml/2006/chart" xmlns:r="http://schemas.openxmlformats.org/officeDocument/2006/relationships" r:id="rId4"/>
              </a:graphicData>
            </a:graphic>
          </p:graphicFrame>
          <p:sp>
            <p:nvSpPr>
              <p:cNvPr id="14" name="Rectangle 13"/>
              <p:cNvSpPr/>
              <p:nvPr/>
            </p:nvSpPr>
            <p:spPr>
              <a:xfrm>
                <a:off x="2945408" y="4758569"/>
                <a:ext cx="1424235" cy="261610"/>
              </a:xfrm>
              <a:prstGeom prst="rect">
                <a:avLst/>
              </a:prstGeom>
            </p:spPr>
            <p:txBody>
              <a:bodyPr wrap="square">
                <a:spAutoFit/>
              </a:bodyPr>
              <a:lstStyle/>
              <a:p>
                <a:r>
                  <a:rPr lang="en-GB" sz="1100" b="1" dirty="0"/>
                  <a:t>P-value = &lt; 0,019</a:t>
                </a:r>
                <a:endParaRPr lang="en-US" sz="1100" b="1" dirty="0"/>
              </a:p>
            </p:txBody>
          </p:sp>
        </p:grpSp>
      </p:grpSp>
      <p:sp>
        <p:nvSpPr>
          <p:cNvPr id="2" name="Footer Placeholder 1">
            <a:extLst>
              <a:ext uri="{FF2B5EF4-FFF2-40B4-BE49-F238E27FC236}">
                <a16:creationId xmlns:a16="http://schemas.microsoft.com/office/drawing/2014/main" id="{CF2D31D7-98B0-1C82-336C-4191090A45E2}"/>
              </a:ext>
            </a:extLst>
          </p:cNvPr>
          <p:cNvSpPr>
            <a:spLocks noGrp="1"/>
          </p:cNvSpPr>
          <p:nvPr>
            <p:ph type="ftr" sz="quarter" idx="11"/>
          </p:nvPr>
        </p:nvSpPr>
        <p:spPr/>
        <p:txBody>
          <a:bodyPr/>
          <a:lstStyle/>
          <a:p>
            <a:r>
              <a:rPr lang="fr-FR"/>
              <a:t>FOMBA Mohamed, PhD/SPS/FT/2019/11125; PGS4513003</a:t>
            </a:r>
            <a:endParaRPr lang="en-US"/>
          </a:p>
        </p:txBody>
      </p:sp>
      <p:sp>
        <p:nvSpPr>
          <p:cNvPr id="15" name="Rectangle 14">
            <a:extLst>
              <a:ext uri="{FF2B5EF4-FFF2-40B4-BE49-F238E27FC236}">
                <a16:creationId xmlns:a16="http://schemas.microsoft.com/office/drawing/2014/main" id="{29B493E9-6C43-572A-2874-7340D5C3F878}"/>
              </a:ext>
            </a:extLst>
          </p:cNvPr>
          <p:cNvSpPr/>
          <p:nvPr/>
        </p:nvSpPr>
        <p:spPr>
          <a:xfrm>
            <a:off x="19403" y="16648"/>
            <a:ext cx="800219" cy="932308"/>
          </a:xfrm>
          <a:prstGeom prst="rect">
            <a:avLst/>
          </a:prstGeom>
          <a:noFill/>
        </p:spPr>
        <p:txBody>
          <a:bodyPr vert="vert270" wrap="none" lIns="91440" tIns="45720" rIns="91440" bIns="45720">
            <a:spAutoFit/>
          </a:bodyPr>
          <a:lstStyle/>
          <a:p>
            <a:pPr algn="ctr"/>
            <a:r>
              <a:rPr lang="en-US" sz="4000" b="1" cap="none" spc="0" dirty="0">
                <a:ln w="9525">
                  <a:solidFill>
                    <a:schemeClr val="bg1"/>
                  </a:solidFill>
                  <a:prstDash val="solid"/>
                </a:ln>
                <a:solidFill>
                  <a:schemeClr val="bg1"/>
                </a:solidFill>
                <a:latin typeface="Perpetua" panose="02020502060401020303" pitchFamily="18" charset="0"/>
              </a:rPr>
              <a:t>OS2</a:t>
            </a:r>
          </a:p>
        </p:txBody>
      </p:sp>
      <p:sp>
        <p:nvSpPr>
          <p:cNvPr id="27" name="TextBox 26">
            <a:extLst>
              <a:ext uri="{FF2B5EF4-FFF2-40B4-BE49-F238E27FC236}">
                <a16:creationId xmlns:a16="http://schemas.microsoft.com/office/drawing/2014/main" id="{09C48C26-1C66-2043-8FA3-EFFCC49F6762}"/>
              </a:ext>
            </a:extLst>
          </p:cNvPr>
          <p:cNvSpPr txBox="1"/>
          <p:nvPr/>
        </p:nvSpPr>
        <p:spPr>
          <a:xfrm>
            <a:off x="1871391" y="3318853"/>
            <a:ext cx="8001000" cy="307777"/>
          </a:xfrm>
          <a:prstGeom prst="rect">
            <a:avLst/>
          </a:prstGeom>
          <a:noFill/>
        </p:spPr>
        <p:txBody>
          <a:bodyPr wrap="square">
            <a:spAutoFit/>
          </a:bodyPr>
          <a:lstStyle/>
          <a:p>
            <a:pPr algn="ctr"/>
            <a:r>
              <a:rPr lang="en-US" sz="1400" b="1" i="1" dirty="0">
                <a:solidFill>
                  <a:srgbClr val="105016"/>
                </a:solidFill>
                <a:effectLst>
                  <a:outerShdw blurRad="38100" dist="38100" dir="2700000" algn="tl">
                    <a:srgbClr val="000000">
                      <a:alpha val="43137"/>
                    </a:srgbClr>
                  </a:outerShdw>
                </a:effectLst>
                <a:latin typeface="Perpetua" panose="02020502060401020303" pitchFamily="18" charset="0"/>
                <a:ea typeface="Times New Roman" panose="02020603050405020304" pitchFamily="18" charset="0"/>
                <a:cs typeface="Times New Roman" panose="02020603050405020304" pitchFamily="18" charset="0"/>
              </a:rPr>
              <a:t>Mann-Kendall trend test for Bamako </a:t>
            </a:r>
            <a:r>
              <a:rPr lang="en-US" sz="1400" b="1" i="1" dirty="0" err="1">
                <a:solidFill>
                  <a:srgbClr val="105016"/>
                </a:solidFill>
                <a:effectLst>
                  <a:outerShdw blurRad="38100" dist="38100" dir="2700000" algn="tl">
                    <a:srgbClr val="000000">
                      <a:alpha val="43137"/>
                    </a:srgbClr>
                  </a:outerShdw>
                </a:effectLst>
                <a:latin typeface="Perpetua" panose="02020502060401020303" pitchFamily="18" charset="0"/>
                <a:ea typeface="Times New Roman" panose="02020603050405020304" pitchFamily="18" charset="0"/>
                <a:cs typeface="Times New Roman" panose="02020603050405020304" pitchFamily="18" charset="0"/>
              </a:rPr>
              <a:t>Sotuba</a:t>
            </a:r>
            <a:endParaRPr lang="en-US" sz="1400" dirty="0"/>
          </a:p>
        </p:txBody>
      </p:sp>
      <p:grpSp>
        <p:nvGrpSpPr>
          <p:cNvPr id="16" name="Group 15">
            <a:extLst>
              <a:ext uri="{FF2B5EF4-FFF2-40B4-BE49-F238E27FC236}">
                <a16:creationId xmlns:a16="http://schemas.microsoft.com/office/drawing/2014/main" id="{014427B3-EF12-9097-FD64-95610081FFA5}"/>
              </a:ext>
            </a:extLst>
          </p:cNvPr>
          <p:cNvGrpSpPr/>
          <p:nvPr/>
        </p:nvGrpSpPr>
        <p:grpSpPr>
          <a:xfrm>
            <a:off x="1129232" y="3596413"/>
            <a:ext cx="10782181" cy="2089097"/>
            <a:chOff x="923921" y="3981283"/>
            <a:chExt cx="10835087" cy="2495717"/>
          </a:xfrm>
        </p:grpSpPr>
        <p:grpSp>
          <p:nvGrpSpPr>
            <p:cNvPr id="28" name="Group 27">
              <a:extLst>
                <a:ext uri="{FF2B5EF4-FFF2-40B4-BE49-F238E27FC236}">
                  <a16:creationId xmlns:a16="http://schemas.microsoft.com/office/drawing/2014/main" id="{C2662288-AB3F-5DF8-DD97-DC7960F64AF1}"/>
                </a:ext>
              </a:extLst>
            </p:cNvPr>
            <p:cNvGrpSpPr/>
            <p:nvPr/>
          </p:nvGrpSpPr>
          <p:grpSpPr>
            <a:xfrm>
              <a:off x="923921" y="3981283"/>
              <a:ext cx="3687287" cy="2495717"/>
              <a:chOff x="3454400" y="579027"/>
              <a:chExt cx="5384800" cy="3238500"/>
            </a:xfrm>
          </p:grpSpPr>
          <p:graphicFrame>
            <p:nvGraphicFramePr>
              <p:cNvPr id="29" name="Chart 28">
                <a:extLst>
                  <a:ext uri="{FF2B5EF4-FFF2-40B4-BE49-F238E27FC236}">
                    <a16:creationId xmlns:a16="http://schemas.microsoft.com/office/drawing/2014/main" id="{6E887E97-9954-2424-0CDE-33CC53B9172F}"/>
                  </a:ext>
                </a:extLst>
              </p:cNvPr>
              <p:cNvGraphicFramePr>
                <a:graphicFrameLocks/>
              </p:cNvGraphicFramePr>
              <p:nvPr/>
            </p:nvGraphicFramePr>
            <p:xfrm>
              <a:off x="3454400" y="579027"/>
              <a:ext cx="5384800" cy="3238500"/>
            </p:xfrm>
            <a:graphic>
              <a:graphicData uri="http://schemas.openxmlformats.org/drawingml/2006/chart">
                <c:chart xmlns:c="http://schemas.openxmlformats.org/drawingml/2006/chart" xmlns:r="http://schemas.openxmlformats.org/officeDocument/2006/relationships" r:id="rId5"/>
              </a:graphicData>
            </a:graphic>
          </p:graphicFrame>
          <p:sp>
            <p:nvSpPr>
              <p:cNvPr id="30" name="Rectangle 29">
                <a:extLst>
                  <a:ext uri="{FF2B5EF4-FFF2-40B4-BE49-F238E27FC236}">
                    <a16:creationId xmlns:a16="http://schemas.microsoft.com/office/drawing/2014/main" id="{B500CE7D-21EC-5D79-5FAB-EB6F5334D5A8}"/>
                  </a:ext>
                </a:extLst>
              </p:cNvPr>
              <p:cNvSpPr/>
              <p:nvPr/>
            </p:nvSpPr>
            <p:spPr>
              <a:xfrm>
                <a:off x="6569121" y="2653743"/>
                <a:ext cx="2107220" cy="339472"/>
              </a:xfrm>
              <a:prstGeom prst="rect">
                <a:avLst/>
              </a:prstGeom>
            </p:spPr>
            <p:txBody>
              <a:bodyPr wrap="square">
                <a:spAutoFit/>
              </a:bodyPr>
              <a:lstStyle/>
              <a:p>
                <a:r>
                  <a:rPr lang="en-GB" sz="1100" b="1" dirty="0"/>
                  <a:t>P-value = 0,587</a:t>
                </a:r>
                <a:endParaRPr lang="en-US" sz="1100" b="1" dirty="0"/>
              </a:p>
            </p:txBody>
          </p:sp>
        </p:grpSp>
        <p:grpSp>
          <p:nvGrpSpPr>
            <p:cNvPr id="31" name="Group 30">
              <a:extLst>
                <a:ext uri="{FF2B5EF4-FFF2-40B4-BE49-F238E27FC236}">
                  <a16:creationId xmlns:a16="http://schemas.microsoft.com/office/drawing/2014/main" id="{5C8EE0D1-CAD0-94C2-AFA9-D37E20A92697}"/>
                </a:ext>
              </a:extLst>
            </p:cNvPr>
            <p:cNvGrpSpPr/>
            <p:nvPr/>
          </p:nvGrpSpPr>
          <p:grpSpPr>
            <a:xfrm>
              <a:off x="8305800" y="4010315"/>
              <a:ext cx="3453208" cy="2291621"/>
              <a:chOff x="5714998" y="3817527"/>
              <a:chExt cx="5257802" cy="2882340"/>
            </a:xfrm>
          </p:grpSpPr>
          <p:graphicFrame>
            <p:nvGraphicFramePr>
              <p:cNvPr id="32" name="Chart 31">
                <a:extLst>
                  <a:ext uri="{FF2B5EF4-FFF2-40B4-BE49-F238E27FC236}">
                    <a16:creationId xmlns:a16="http://schemas.microsoft.com/office/drawing/2014/main" id="{387C8878-79AF-C2FE-7913-9F90B9FFB49F}"/>
                  </a:ext>
                </a:extLst>
              </p:cNvPr>
              <p:cNvGraphicFramePr>
                <a:graphicFrameLocks/>
              </p:cNvGraphicFramePr>
              <p:nvPr>
                <p:extLst>
                  <p:ext uri="{D42A27DB-BD31-4B8C-83A1-F6EECF244321}">
                    <p14:modId xmlns:p14="http://schemas.microsoft.com/office/powerpoint/2010/main" val="4201508842"/>
                  </p:ext>
                </p:extLst>
              </p:nvPr>
            </p:nvGraphicFramePr>
            <p:xfrm>
              <a:off x="5714998" y="3817527"/>
              <a:ext cx="5257802" cy="2882340"/>
            </p:xfrm>
            <a:graphic>
              <a:graphicData uri="http://schemas.openxmlformats.org/drawingml/2006/chart">
                <c:chart xmlns:c="http://schemas.openxmlformats.org/drawingml/2006/chart" xmlns:r="http://schemas.openxmlformats.org/officeDocument/2006/relationships" r:id="rId6"/>
              </a:graphicData>
            </a:graphic>
          </p:graphicFrame>
          <p:sp>
            <p:nvSpPr>
              <p:cNvPr id="33" name="Rectangle 32">
                <a:extLst>
                  <a:ext uri="{FF2B5EF4-FFF2-40B4-BE49-F238E27FC236}">
                    <a16:creationId xmlns:a16="http://schemas.microsoft.com/office/drawing/2014/main" id="{6FA47504-9E62-454E-1EAB-F25D4DB02F46}"/>
                  </a:ext>
                </a:extLst>
              </p:cNvPr>
              <p:cNvSpPr/>
              <p:nvPr/>
            </p:nvSpPr>
            <p:spPr>
              <a:xfrm>
                <a:off x="8383480" y="5655069"/>
                <a:ext cx="2168499" cy="329046"/>
              </a:xfrm>
              <a:prstGeom prst="rect">
                <a:avLst/>
              </a:prstGeom>
              <a:solidFill>
                <a:srgbClr val="FFC000"/>
              </a:solidFill>
            </p:spPr>
            <p:txBody>
              <a:bodyPr wrap="square">
                <a:spAutoFit/>
              </a:bodyPr>
              <a:lstStyle/>
              <a:p>
                <a:r>
                  <a:rPr lang="en-GB" sz="1100" b="1" dirty="0"/>
                  <a:t>P-value &lt; 0,0001</a:t>
                </a:r>
                <a:endParaRPr lang="en-US" sz="1100" b="1" dirty="0"/>
              </a:p>
            </p:txBody>
          </p:sp>
        </p:grpSp>
        <p:grpSp>
          <p:nvGrpSpPr>
            <p:cNvPr id="34" name="Group 33">
              <a:extLst>
                <a:ext uri="{FF2B5EF4-FFF2-40B4-BE49-F238E27FC236}">
                  <a16:creationId xmlns:a16="http://schemas.microsoft.com/office/drawing/2014/main" id="{853FAA94-293C-3D4B-E8D5-92C22051B874}"/>
                </a:ext>
              </a:extLst>
            </p:cNvPr>
            <p:cNvGrpSpPr/>
            <p:nvPr/>
          </p:nvGrpSpPr>
          <p:grpSpPr>
            <a:xfrm>
              <a:off x="4494811" y="4010315"/>
              <a:ext cx="3864082" cy="2365071"/>
              <a:chOff x="923921" y="3872504"/>
              <a:chExt cx="4842271" cy="2848972"/>
            </a:xfrm>
          </p:grpSpPr>
          <p:graphicFrame>
            <p:nvGraphicFramePr>
              <p:cNvPr id="35" name="Chart 34">
                <a:extLst>
                  <a:ext uri="{FF2B5EF4-FFF2-40B4-BE49-F238E27FC236}">
                    <a16:creationId xmlns:a16="http://schemas.microsoft.com/office/drawing/2014/main" id="{051B20A4-A22A-1AF3-EA54-CBECE3E2B78F}"/>
                  </a:ext>
                </a:extLst>
              </p:cNvPr>
              <p:cNvGraphicFramePr>
                <a:graphicFrameLocks/>
              </p:cNvGraphicFramePr>
              <p:nvPr/>
            </p:nvGraphicFramePr>
            <p:xfrm>
              <a:off x="923921" y="3872504"/>
              <a:ext cx="4816475" cy="2848972"/>
            </p:xfrm>
            <a:graphic>
              <a:graphicData uri="http://schemas.openxmlformats.org/drawingml/2006/chart">
                <c:chart xmlns:c="http://schemas.openxmlformats.org/drawingml/2006/chart" xmlns:r="http://schemas.openxmlformats.org/officeDocument/2006/relationships" r:id="rId7"/>
              </a:graphicData>
            </a:graphic>
          </p:graphicFrame>
          <p:sp>
            <p:nvSpPr>
              <p:cNvPr id="36" name="Rectangle 35">
                <a:extLst>
                  <a:ext uri="{FF2B5EF4-FFF2-40B4-BE49-F238E27FC236}">
                    <a16:creationId xmlns:a16="http://schemas.microsoft.com/office/drawing/2014/main" id="{D3F616CD-A151-E47F-3A39-3FA4F3824DC8}"/>
                  </a:ext>
                </a:extLst>
              </p:cNvPr>
              <p:cNvSpPr/>
              <p:nvPr/>
            </p:nvSpPr>
            <p:spPr>
              <a:xfrm>
                <a:off x="3969784" y="5661194"/>
                <a:ext cx="1796408" cy="315135"/>
              </a:xfrm>
              <a:prstGeom prst="rect">
                <a:avLst/>
              </a:prstGeom>
            </p:spPr>
            <p:txBody>
              <a:bodyPr wrap="square">
                <a:spAutoFit/>
              </a:bodyPr>
              <a:lstStyle/>
              <a:p>
                <a:r>
                  <a:rPr lang="en-GB" sz="1100" b="1" dirty="0"/>
                  <a:t>P-value = 0,444</a:t>
                </a:r>
                <a:endParaRPr lang="en-US" sz="1100" b="1" dirty="0"/>
              </a:p>
            </p:txBody>
          </p:sp>
        </p:grpSp>
      </p:grpSp>
      <p:sp>
        <p:nvSpPr>
          <p:cNvPr id="38" name="TextBox 37">
            <a:extLst>
              <a:ext uri="{FF2B5EF4-FFF2-40B4-BE49-F238E27FC236}">
                <a16:creationId xmlns:a16="http://schemas.microsoft.com/office/drawing/2014/main" id="{E26401EF-5752-A4BA-B5E3-3B26F6D1EED0}"/>
              </a:ext>
            </a:extLst>
          </p:cNvPr>
          <p:cNvSpPr txBox="1"/>
          <p:nvPr/>
        </p:nvSpPr>
        <p:spPr>
          <a:xfrm>
            <a:off x="1057668" y="5689384"/>
            <a:ext cx="10675528" cy="830997"/>
          </a:xfrm>
          <a:prstGeom prst="rect">
            <a:avLst/>
          </a:prstGeom>
          <a:noFill/>
        </p:spPr>
        <p:txBody>
          <a:bodyPr wrap="square">
            <a:spAutoFit/>
          </a:bodyPr>
          <a:lstStyle/>
          <a:p>
            <a:r>
              <a:rPr lang="en-US" sz="2400" dirty="0">
                <a:solidFill>
                  <a:srgbClr val="002060"/>
                </a:solidFill>
                <a:latin typeface="Perpetua" panose="02020502060401020303" pitchFamily="18" charset="0"/>
              </a:rPr>
              <a:t>Rainfall shows a non-significant trend in all cities, while the seasonal minimum temperatures show increasing trends in all cities except Bamako </a:t>
            </a:r>
            <a:r>
              <a:rPr lang="en-US" sz="2400" dirty="0" err="1">
                <a:solidFill>
                  <a:srgbClr val="002060"/>
                </a:solidFill>
                <a:latin typeface="Perpetua" panose="02020502060401020303" pitchFamily="18" charset="0"/>
              </a:rPr>
              <a:t>Senou</a:t>
            </a:r>
            <a:r>
              <a:rPr lang="en-US" sz="2400" dirty="0">
                <a:solidFill>
                  <a:srgbClr val="002060"/>
                </a:solidFill>
                <a:latin typeface="Perpetua" panose="02020502060401020303" pitchFamily="18" charset="0"/>
              </a:rPr>
              <a:t> where the trend is downwards. </a:t>
            </a:r>
          </a:p>
        </p:txBody>
      </p:sp>
      <p:sp>
        <p:nvSpPr>
          <p:cNvPr id="37" name="Rectangle 36">
            <a:extLst>
              <a:ext uri="{FF2B5EF4-FFF2-40B4-BE49-F238E27FC236}">
                <a16:creationId xmlns:a16="http://schemas.microsoft.com/office/drawing/2014/main" id="{13EC8A3C-19F7-17F7-2B99-C7BB500DF20D}"/>
              </a:ext>
            </a:extLst>
          </p:cNvPr>
          <p:cNvSpPr/>
          <p:nvPr/>
        </p:nvSpPr>
        <p:spPr>
          <a:xfrm>
            <a:off x="2382982" y="117932"/>
            <a:ext cx="7218218" cy="830997"/>
          </a:xfrm>
          <a:prstGeom prst="rect">
            <a:avLst/>
          </a:prstGeom>
          <a:noFill/>
        </p:spPr>
        <p:txBody>
          <a:bodyPr wrap="square" lIns="91440" tIns="45720" rIns="91440" bIns="45720">
            <a:spAutoFit/>
          </a:bodyPr>
          <a:lstStyle/>
          <a:p>
            <a:pPr algn="ctr"/>
            <a:r>
              <a:rPr lang="en-US" sz="2400" b="1" cap="none" spc="0" dirty="0">
                <a:ln w="0"/>
                <a:solidFill>
                  <a:srgbClr val="00B050"/>
                </a:solidFill>
                <a:effectLst>
                  <a:outerShdw blurRad="38100" dist="19050" dir="2700000" algn="tl" rotWithShape="0">
                    <a:schemeClr val="dk1">
                      <a:alpha val="40000"/>
                    </a:schemeClr>
                  </a:outerShdw>
                </a:effectLst>
                <a:latin typeface="Perpetua" panose="02020502060401020303" pitchFamily="18" charset="0"/>
              </a:rPr>
              <a:t>Objective 2: Effects of UGS on Sustainability and Climate Change resilience and their ES</a:t>
            </a:r>
            <a:endParaRPr lang="en-US" sz="2400" b="1" cap="none" spc="0" dirty="0">
              <a:ln w="0"/>
              <a:solidFill>
                <a:srgbClr val="00B050"/>
              </a:solidFill>
              <a:effectLst>
                <a:outerShdw blurRad="38100" dist="19050" dir="2700000" algn="tl" rotWithShape="0">
                  <a:schemeClr val="dk1">
                    <a:alpha val="40000"/>
                  </a:schemeClr>
                </a:outerShdw>
              </a:effectLst>
            </a:endParaRPr>
          </a:p>
        </p:txBody>
      </p:sp>
      <p:pic>
        <p:nvPicPr>
          <p:cNvPr id="20" name="Picture 19">
            <a:extLst>
              <a:ext uri="{FF2B5EF4-FFF2-40B4-BE49-F238E27FC236}">
                <a16:creationId xmlns:a16="http://schemas.microsoft.com/office/drawing/2014/main" id="{A77A94D6-6799-6FE3-F198-E273E03CA751}"/>
              </a:ext>
            </a:extLst>
          </p:cNvPr>
          <p:cNvPicPr>
            <a:picLocks noChangeAspect="1"/>
          </p:cNvPicPr>
          <p:nvPr/>
        </p:nvPicPr>
        <p:blipFill>
          <a:blip r:embed="rId8"/>
          <a:stretch>
            <a:fillRect/>
          </a:stretch>
        </p:blipFill>
        <p:spPr>
          <a:xfrm>
            <a:off x="8903994" y="6400094"/>
            <a:ext cx="429714" cy="585224"/>
          </a:xfrm>
          <a:prstGeom prst="rect">
            <a:avLst/>
          </a:prstGeom>
        </p:spPr>
      </p:pic>
      <p:sp>
        <p:nvSpPr>
          <p:cNvPr id="39" name="TextBox 38">
            <a:extLst>
              <a:ext uri="{FF2B5EF4-FFF2-40B4-BE49-F238E27FC236}">
                <a16:creationId xmlns:a16="http://schemas.microsoft.com/office/drawing/2014/main" id="{EF5183C8-2252-66EB-D188-32E52FD861BD}"/>
              </a:ext>
            </a:extLst>
          </p:cNvPr>
          <p:cNvSpPr txBox="1"/>
          <p:nvPr/>
        </p:nvSpPr>
        <p:spPr>
          <a:xfrm>
            <a:off x="1057668" y="3028592"/>
            <a:ext cx="7552932" cy="312683"/>
          </a:xfrm>
          <a:prstGeom prst="rect">
            <a:avLst/>
          </a:prstGeom>
          <a:noFill/>
        </p:spPr>
        <p:txBody>
          <a:bodyPr wrap="square">
            <a:spAutoFit/>
          </a:bodyPr>
          <a:lstStyle/>
          <a:p>
            <a:r>
              <a:rPr lang="en-US" sz="1400" dirty="0">
                <a:latin typeface="Perpetua" panose="02020502060401020303" pitchFamily="18" charset="0"/>
              </a:rPr>
              <a:t>Figures 32, 33 and 34: Mann-Kendall trend test for Bamako </a:t>
            </a:r>
            <a:r>
              <a:rPr lang="en-US" sz="1400" dirty="0" err="1">
                <a:latin typeface="Perpetua" panose="02020502060401020303" pitchFamily="18" charset="0"/>
              </a:rPr>
              <a:t>Senou</a:t>
            </a:r>
            <a:endParaRPr lang="en-US" sz="1400" dirty="0">
              <a:latin typeface="Perpetua" panose="02020502060401020303" pitchFamily="18" charset="0"/>
            </a:endParaRPr>
          </a:p>
        </p:txBody>
      </p:sp>
      <p:sp>
        <p:nvSpPr>
          <p:cNvPr id="40" name="TextBox 39">
            <a:extLst>
              <a:ext uri="{FF2B5EF4-FFF2-40B4-BE49-F238E27FC236}">
                <a16:creationId xmlns:a16="http://schemas.microsoft.com/office/drawing/2014/main" id="{29C64130-0049-27B1-32A0-F9E1EB6D603C}"/>
              </a:ext>
            </a:extLst>
          </p:cNvPr>
          <p:cNvSpPr txBox="1"/>
          <p:nvPr/>
        </p:nvSpPr>
        <p:spPr>
          <a:xfrm>
            <a:off x="1351062" y="5464895"/>
            <a:ext cx="7552932" cy="312683"/>
          </a:xfrm>
          <a:prstGeom prst="rect">
            <a:avLst/>
          </a:prstGeom>
          <a:noFill/>
        </p:spPr>
        <p:txBody>
          <a:bodyPr wrap="square">
            <a:spAutoFit/>
          </a:bodyPr>
          <a:lstStyle/>
          <a:p>
            <a:r>
              <a:rPr lang="en-US" sz="1400" dirty="0">
                <a:latin typeface="Perpetua" panose="02020502060401020303" pitchFamily="18" charset="0"/>
              </a:rPr>
              <a:t>Figures 35, 36 and 37: Mann-Kendall trend test for Bamako </a:t>
            </a:r>
            <a:r>
              <a:rPr lang="en-US" sz="1400" dirty="0" err="1">
                <a:latin typeface="Perpetua" panose="02020502060401020303" pitchFamily="18" charset="0"/>
              </a:rPr>
              <a:t>Sotuba</a:t>
            </a:r>
            <a:endParaRPr lang="en-US" sz="1400" dirty="0">
              <a:latin typeface="Perpetua" panose="02020502060401020303" pitchFamily="18" charset="0"/>
            </a:endParaRPr>
          </a:p>
        </p:txBody>
      </p:sp>
    </p:spTree>
    <p:extLst>
      <p:ext uri="{BB962C8B-B14F-4D97-AF65-F5344CB8AC3E}">
        <p14:creationId xmlns:p14="http://schemas.microsoft.com/office/powerpoint/2010/main" val="4143805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DC91A0E7-A7C6-ABFF-DB4B-98F4C4A6F763}"/>
              </a:ext>
            </a:extLst>
          </p:cNvPr>
          <p:cNvSpPr>
            <a:spLocks noGrp="1"/>
          </p:cNvSpPr>
          <p:nvPr>
            <p:ph type="dt" sz="half" idx="10"/>
          </p:nvPr>
        </p:nvSpPr>
        <p:spPr/>
        <p:txBody>
          <a:bodyPr/>
          <a:lstStyle/>
          <a:p>
            <a:fld id="{FAF6F6E2-BB85-4E1F-AAE3-C94E4DECB340}" type="datetime1">
              <a:rPr lang="en-US" smtClean="0"/>
              <a:t>10/1/2024</a:t>
            </a:fld>
            <a:endParaRPr lang="en-US"/>
          </a:p>
        </p:txBody>
      </p:sp>
      <p:sp>
        <p:nvSpPr>
          <p:cNvPr id="6" name="Slide Number Placeholder 5">
            <a:extLst>
              <a:ext uri="{FF2B5EF4-FFF2-40B4-BE49-F238E27FC236}">
                <a16:creationId xmlns:a16="http://schemas.microsoft.com/office/drawing/2014/main" id="{34408EE7-820B-9A48-7DD2-E67C3168C5E1}"/>
              </a:ext>
            </a:extLst>
          </p:cNvPr>
          <p:cNvSpPr>
            <a:spLocks noGrp="1"/>
          </p:cNvSpPr>
          <p:nvPr>
            <p:ph type="sldNum" sz="quarter" idx="12"/>
          </p:nvPr>
        </p:nvSpPr>
        <p:spPr/>
        <p:txBody>
          <a:bodyPr/>
          <a:lstStyle/>
          <a:p>
            <a:fld id="{3E024793-0E71-48C3-8471-0C8AF9CBC2C2}" type="slidenum">
              <a:rPr lang="en-US" smtClean="0"/>
              <a:t>17</a:t>
            </a:fld>
            <a:endParaRPr lang="en-US"/>
          </a:p>
        </p:txBody>
      </p:sp>
      <p:sp>
        <p:nvSpPr>
          <p:cNvPr id="11" name="Rectangle 10">
            <a:extLst>
              <a:ext uri="{FF2B5EF4-FFF2-40B4-BE49-F238E27FC236}">
                <a16:creationId xmlns:a16="http://schemas.microsoft.com/office/drawing/2014/main" id="{01E2F7D7-D364-16C3-9BE0-C9DA1BFD0E9F}"/>
              </a:ext>
            </a:extLst>
          </p:cNvPr>
          <p:cNvSpPr/>
          <p:nvPr/>
        </p:nvSpPr>
        <p:spPr>
          <a:xfrm>
            <a:off x="0" y="2261501"/>
            <a:ext cx="800219" cy="2089097"/>
          </a:xfrm>
          <a:prstGeom prst="rect">
            <a:avLst/>
          </a:prstGeom>
          <a:noFill/>
        </p:spPr>
        <p:txBody>
          <a:bodyPr vert="vert270" wrap="none" lIns="91440" tIns="45720" rIns="91440" bIns="45720">
            <a:spAutoFit/>
          </a:bodyPr>
          <a:lstStyle/>
          <a:p>
            <a:pPr algn="ctr"/>
            <a:r>
              <a:rPr lang="fr-FR" sz="4000" b="1" spc="50" dirty="0">
                <a:ln w="11430"/>
                <a:solidFill>
                  <a:schemeClr val="bg1"/>
                </a:solidFill>
                <a:effectLst>
                  <a:outerShdw blurRad="76200" dist="50800" dir="5400000" algn="tl" rotWithShape="0">
                    <a:srgbClr val="000000">
                      <a:alpha val="65000"/>
                    </a:srgbClr>
                  </a:outerShdw>
                </a:effectLst>
                <a:latin typeface="Perpetua" panose="02020502060401020303" pitchFamily="18" charset="0"/>
                <a:ea typeface="+mj-ea"/>
                <a:cs typeface="+mj-cs"/>
              </a:rPr>
              <a:t>RESULTS</a:t>
            </a:r>
            <a:endParaRPr lang="en-US" sz="4000" b="1" spc="50" dirty="0">
              <a:ln w="11430"/>
              <a:solidFill>
                <a:schemeClr val="bg1"/>
              </a:solidFill>
              <a:effectLst>
                <a:outerShdw blurRad="76200" dist="50800" dir="5400000" algn="tl" rotWithShape="0">
                  <a:srgbClr val="000000">
                    <a:alpha val="65000"/>
                  </a:srgbClr>
                </a:outerShdw>
              </a:effectLst>
              <a:latin typeface="Perpetua" panose="02020502060401020303" pitchFamily="18" charset="0"/>
              <a:ea typeface="+mj-ea"/>
              <a:cs typeface="+mj-cs"/>
            </a:endParaRPr>
          </a:p>
        </p:txBody>
      </p:sp>
      <p:sp>
        <p:nvSpPr>
          <p:cNvPr id="12" name="TextBox 11">
            <a:extLst>
              <a:ext uri="{FF2B5EF4-FFF2-40B4-BE49-F238E27FC236}">
                <a16:creationId xmlns:a16="http://schemas.microsoft.com/office/drawing/2014/main" id="{5B007902-299C-034A-CCC4-F5A4CAD505D4}"/>
              </a:ext>
            </a:extLst>
          </p:cNvPr>
          <p:cNvSpPr txBox="1"/>
          <p:nvPr/>
        </p:nvSpPr>
        <p:spPr>
          <a:xfrm>
            <a:off x="2627203" y="888383"/>
            <a:ext cx="7516091" cy="307777"/>
          </a:xfrm>
          <a:prstGeom prst="rect">
            <a:avLst/>
          </a:prstGeom>
          <a:noFill/>
        </p:spPr>
        <p:txBody>
          <a:bodyPr wrap="square">
            <a:spAutoFit/>
          </a:bodyPr>
          <a:lstStyle/>
          <a:p>
            <a:pPr algn="ctr"/>
            <a:r>
              <a:rPr lang="en-US" sz="1400" b="1" i="1" dirty="0">
                <a:solidFill>
                  <a:srgbClr val="105016"/>
                </a:solidFill>
                <a:effectLst>
                  <a:outerShdw blurRad="38100" dist="38100" dir="2700000" algn="tl">
                    <a:srgbClr val="000000">
                      <a:alpha val="43137"/>
                    </a:srgbClr>
                  </a:outerShdw>
                </a:effectLst>
                <a:latin typeface="Perpetua" panose="02020502060401020303" pitchFamily="18" charset="0"/>
                <a:ea typeface="Times New Roman" panose="02020603050405020304" pitchFamily="18" charset="0"/>
                <a:cs typeface="Times New Roman" panose="02020603050405020304" pitchFamily="18" charset="0"/>
              </a:rPr>
              <a:t>Mann-Kendall trend test for Bamako Ville</a:t>
            </a:r>
            <a:endParaRPr lang="en-US" sz="1400" dirty="0"/>
          </a:p>
        </p:txBody>
      </p:sp>
      <p:grpSp>
        <p:nvGrpSpPr>
          <p:cNvPr id="8" name="Group 7">
            <a:extLst>
              <a:ext uri="{FF2B5EF4-FFF2-40B4-BE49-F238E27FC236}">
                <a16:creationId xmlns:a16="http://schemas.microsoft.com/office/drawing/2014/main" id="{C84ACB6E-7CD4-D285-067B-7C6CF29F867E}"/>
              </a:ext>
            </a:extLst>
          </p:cNvPr>
          <p:cNvGrpSpPr/>
          <p:nvPr/>
        </p:nvGrpSpPr>
        <p:grpSpPr>
          <a:xfrm>
            <a:off x="1156855" y="1174246"/>
            <a:ext cx="10668000" cy="2090047"/>
            <a:chOff x="758972" y="898743"/>
            <a:chExt cx="11052028" cy="2567134"/>
          </a:xfrm>
        </p:grpSpPr>
        <p:grpSp>
          <p:nvGrpSpPr>
            <p:cNvPr id="7" name="Group 6">
              <a:extLst>
                <a:ext uri="{FF2B5EF4-FFF2-40B4-BE49-F238E27FC236}">
                  <a16:creationId xmlns:a16="http://schemas.microsoft.com/office/drawing/2014/main" id="{8C9028D1-6A6B-9C9B-5D85-A79A0E162012}"/>
                </a:ext>
              </a:extLst>
            </p:cNvPr>
            <p:cNvGrpSpPr/>
            <p:nvPr/>
          </p:nvGrpSpPr>
          <p:grpSpPr>
            <a:xfrm>
              <a:off x="8126605" y="898743"/>
              <a:ext cx="3684395" cy="2567134"/>
              <a:chOff x="6003953" y="3355245"/>
              <a:chExt cx="5059241" cy="3238500"/>
            </a:xfrm>
          </p:grpSpPr>
          <p:graphicFrame>
            <p:nvGraphicFramePr>
              <p:cNvPr id="16" name="Chart 15"/>
              <p:cNvGraphicFramePr>
                <a:graphicFrameLocks/>
              </p:cNvGraphicFramePr>
              <p:nvPr/>
            </p:nvGraphicFramePr>
            <p:xfrm>
              <a:off x="6003953" y="3355245"/>
              <a:ext cx="5059241" cy="3238500"/>
            </p:xfrm>
            <a:graphic>
              <a:graphicData uri="http://schemas.openxmlformats.org/drawingml/2006/chart">
                <c:chart xmlns:c="http://schemas.openxmlformats.org/drawingml/2006/chart" xmlns:r="http://schemas.openxmlformats.org/officeDocument/2006/relationships" r:id="rId2"/>
              </a:graphicData>
            </a:graphic>
          </p:graphicFrame>
          <p:sp>
            <p:nvSpPr>
              <p:cNvPr id="10" name="Rectangle 9"/>
              <p:cNvSpPr/>
              <p:nvPr/>
            </p:nvSpPr>
            <p:spPr>
              <a:xfrm>
                <a:off x="8952185" y="5355780"/>
                <a:ext cx="1667554" cy="405361"/>
              </a:xfrm>
              <a:prstGeom prst="rect">
                <a:avLst/>
              </a:prstGeom>
              <a:solidFill>
                <a:srgbClr val="FFC000"/>
              </a:solidFill>
            </p:spPr>
            <p:txBody>
              <a:bodyPr wrap="square">
                <a:spAutoFit/>
              </a:bodyPr>
              <a:lstStyle/>
              <a:p>
                <a:r>
                  <a:rPr lang="en-GB" sz="1100" b="1" dirty="0"/>
                  <a:t>P-value &lt; 0,0001</a:t>
                </a:r>
                <a:endParaRPr lang="en-US" sz="1100" b="1" dirty="0"/>
              </a:p>
            </p:txBody>
          </p:sp>
        </p:grpSp>
        <p:grpSp>
          <p:nvGrpSpPr>
            <p:cNvPr id="4" name="Group 3">
              <a:extLst>
                <a:ext uri="{FF2B5EF4-FFF2-40B4-BE49-F238E27FC236}">
                  <a16:creationId xmlns:a16="http://schemas.microsoft.com/office/drawing/2014/main" id="{5B0D53F5-B417-A4AA-F4BC-7C85B5D72242}"/>
                </a:ext>
              </a:extLst>
            </p:cNvPr>
            <p:cNvGrpSpPr/>
            <p:nvPr/>
          </p:nvGrpSpPr>
          <p:grpSpPr>
            <a:xfrm>
              <a:off x="758972" y="935621"/>
              <a:ext cx="3736828" cy="2419624"/>
              <a:chOff x="3349772" y="641952"/>
              <a:chExt cx="5870428" cy="3015648"/>
            </a:xfrm>
          </p:grpSpPr>
          <p:graphicFrame>
            <p:nvGraphicFramePr>
              <p:cNvPr id="14" name="Chart 13"/>
              <p:cNvGraphicFramePr>
                <a:graphicFrameLocks/>
              </p:cNvGraphicFramePr>
              <p:nvPr>
                <p:extLst>
                  <p:ext uri="{D42A27DB-BD31-4B8C-83A1-F6EECF244321}">
                    <p14:modId xmlns:p14="http://schemas.microsoft.com/office/powerpoint/2010/main" val="2949588972"/>
                  </p:ext>
                </p:extLst>
              </p:nvPr>
            </p:nvGraphicFramePr>
            <p:xfrm>
              <a:off x="3349772" y="641952"/>
              <a:ext cx="5870428" cy="3015648"/>
            </p:xfrm>
            <a:graphic>
              <a:graphicData uri="http://schemas.openxmlformats.org/drawingml/2006/chart">
                <c:chart xmlns:c="http://schemas.openxmlformats.org/drawingml/2006/chart" xmlns:r="http://schemas.openxmlformats.org/officeDocument/2006/relationships" r:id="rId3"/>
              </a:graphicData>
            </a:graphic>
          </p:graphicFrame>
          <p:sp>
            <p:nvSpPr>
              <p:cNvPr id="13" name="Rectangle 12"/>
              <p:cNvSpPr/>
              <p:nvPr/>
            </p:nvSpPr>
            <p:spPr>
              <a:xfrm>
                <a:off x="7002909" y="2487593"/>
                <a:ext cx="1836268" cy="326052"/>
              </a:xfrm>
              <a:prstGeom prst="rect">
                <a:avLst/>
              </a:prstGeom>
            </p:spPr>
            <p:txBody>
              <a:bodyPr wrap="square">
                <a:spAutoFit/>
              </a:bodyPr>
              <a:lstStyle/>
              <a:p>
                <a:r>
                  <a:rPr lang="en-GB" sz="1100" b="1" dirty="0"/>
                  <a:t>P-value = 0,771</a:t>
                </a:r>
                <a:endParaRPr lang="en-US" sz="1100" b="1" dirty="0"/>
              </a:p>
            </p:txBody>
          </p:sp>
        </p:grpSp>
        <p:grpSp>
          <p:nvGrpSpPr>
            <p:cNvPr id="5" name="Group 4">
              <a:extLst>
                <a:ext uri="{FF2B5EF4-FFF2-40B4-BE49-F238E27FC236}">
                  <a16:creationId xmlns:a16="http://schemas.microsoft.com/office/drawing/2014/main" id="{085776BA-EBEA-3B0F-BE0E-B967671345EF}"/>
                </a:ext>
              </a:extLst>
            </p:cNvPr>
            <p:cNvGrpSpPr/>
            <p:nvPr/>
          </p:nvGrpSpPr>
          <p:grpSpPr>
            <a:xfrm>
              <a:off x="4347735" y="935621"/>
              <a:ext cx="3684395" cy="2493379"/>
              <a:chOff x="938883" y="3306051"/>
              <a:chExt cx="5005871" cy="3170950"/>
            </a:xfrm>
          </p:grpSpPr>
          <p:graphicFrame>
            <p:nvGraphicFramePr>
              <p:cNvPr id="15" name="Chart 14"/>
              <p:cNvGraphicFramePr>
                <a:graphicFrameLocks/>
              </p:cNvGraphicFramePr>
              <p:nvPr>
                <p:extLst>
                  <p:ext uri="{D42A27DB-BD31-4B8C-83A1-F6EECF244321}">
                    <p14:modId xmlns:p14="http://schemas.microsoft.com/office/powerpoint/2010/main" val="2508515919"/>
                  </p:ext>
                </p:extLst>
              </p:nvPr>
            </p:nvGraphicFramePr>
            <p:xfrm>
              <a:off x="938883" y="3306051"/>
              <a:ext cx="5005871" cy="3170950"/>
            </p:xfrm>
            <a:graphic>
              <a:graphicData uri="http://schemas.openxmlformats.org/drawingml/2006/chart">
                <c:chart xmlns:c="http://schemas.openxmlformats.org/drawingml/2006/chart" xmlns:r="http://schemas.openxmlformats.org/officeDocument/2006/relationships" r:id="rId4"/>
              </a:graphicData>
            </a:graphic>
          </p:graphicFrame>
          <p:sp>
            <p:nvSpPr>
              <p:cNvPr id="17" name="Rectangle 16"/>
              <p:cNvSpPr/>
              <p:nvPr/>
            </p:nvSpPr>
            <p:spPr>
              <a:xfrm>
                <a:off x="4052101" y="4089428"/>
                <a:ext cx="1676400" cy="261610"/>
              </a:xfrm>
              <a:prstGeom prst="rect">
                <a:avLst/>
              </a:prstGeom>
            </p:spPr>
            <p:txBody>
              <a:bodyPr wrap="square">
                <a:spAutoFit/>
              </a:bodyPr>
              <a:lstStyle/>
              <a:p>
                <a:r>
                  <a:rPr lang="en-GB" sz="1100" b="1" dirty="0"/>
                  <a:t>P-value = 0,505</a:t>
                </a:r>
                <a:endParaRPr lang="en-US" sz="1100" b="1" dirty="0"/>
              </a:p>
            </p:txBody>
          </p:sp>
        </p:grpSp>
      </p:grpSp>
      <p:sp>
        <p:nvSpPr>
          <p:cNvPr id="2" name="Footer Placeholder 1">
            <a:extLst>
              <a:ext uri="{FF2B5EF4-FFF2-40B4-BE49-F238E27FC236}">
                <a16:creationId xmlns:a16="http://schemas.microsoft.com/office/drawing/2014/main" id="{44344056-C046-61DE-D572-209ABCE9764C}"/>
              </a:ext>
            </a:extLst>
          </p:cNvPr>
          <p:cNvSpPr>
            <a:spLocks noGrp="1"/>
          </p:cNvSpPr>
          <p:nvPr>
            <p:ph type="ftr" sz="quarter" idx="11"/>
          </p:nvPr>
        </p:nvSpPr>
        <p:spPr/>
        <p:txBody>
          <a:bodyPr/>
          <a:lstStyle/>
          <a:p>
            <a:r>
              <a:rPr lang="fr-FR"/>
              <a:t>FOMBA Mohamed, PhD/SPS/FT/2019/11125; PGS4513003</a:t>
            </a:r>
            <a:endParaRPr lang="en-US"/>
          </a:p>
        </p:txBody>
      </p:sp>
      <p:sp>
        <p:nvSpPr>
          <p:cNvPr id="18" name="Rectangle 17">
            <a:extLst>
              <a:ext uri="{FF2B5EF4-FFF2-40B4-BE49-F238E27FC236}">
                <a16:creationId xmlns:a16="http://schemas.microsoft.com/office/drawing/2014/main" id="{CAEA721C-FDEE-387B-7CAE-9FD62335F407}"/>
              </a:ext>
            </a:extLst>
          </p:cNvPr>
          <p:cNvSpPr/>
          <p:nvPr/>
        </p:nvSpPr>
        <p:spPr>
          <a:xfrm>
            <a:off x="19403" y="16648"/>
            <a:ext cx="800219" cy="932308"/>
          </a:xfrm>
          <a:prstGeom prst="rect">
            <a:avLst/>
          </a:prstGeom>
          <a:noFill/>
        </p:spPr>
        <p:txBody>
          <a:bodyPr vert="vert270" wrap="none" lIns="91440" tIns="45720" rIns="91440" bIns="45720">
            <a:spAutoFit/>
          </a:bodyPr>
          <a:lstStyle/>
          <a:p>
            <a:pPr algn="ctr"/>
            <a:r>
              <a:rPr lang="en-US" sz="4000" b="1" cap="none" spc="0" dirty="0">
                <a:ln w="9525">
                  <a:solidFill>
                    <a:schemeClr val="bg1"/>
                  </a:solidFill>
                  <a:prstDash val="solid"/>
                </a:ln>
                <a:solidFill>
                  <a:schemeClr val="bg1"/>
                </a:solidFill>
                <a:latin typeface="Perpetua" panose="02020502060401020303" pitchFamily="18" charset="0"/>
              </a:rPr>
              <a:t>OS2</a:t>
            </a:r>
          </a:p>
        </p:txBody>
      </p:sp>
      <p:sp>
        <p:nvSpPr>
          <p:cNvPr id="19" name="Content Placeholder 4">
            <a:extLst>
              <a:ext uri="{FF2B5EF4-FFF2-40B4-BE49-F238E27FC236}">
                <a16:creationId xmlns:a16="http://schemas.microsoft.com/office/drawing/2014/main" id="{D5A4AC03-6AE0-02DB-41A0-F39547E10FBB}"/>
              </a:ext>
            </a:extLst>
          </p:cNvPr>
          <p:cNvSpPr>
            <a:spLocks noGrp="1"/>
          </p:cNvSpPr>
          <p:nvPr>
            <p:ph idx="1"/>
          </p:nvPr>
        </p:nvSpPr>
        <p:spPr>
          <a:xfrm>
            <a:off x="3124200" y="3368976"/>
            <a:ext cx="5943600" cy="358900"/>
          </a:xfrm>
        </p:spPr>
        <p:txBody>
          <a:bodyPr>
            <a:noAutofit/>
          </a:bodyPr>
          <a:lstStyle/>
          <a:p>
            <a:pPr marL="0" indent="0" algn="ctr">
              <a:spcBef>
                <a:spcPts val="0"/>
              </a:spcBef>
              <a:buNone/>
            </a:pPr>
            <a:r>
              <a:rPr lang="en-US" sz="1400" b="1" i="1" dirty="0">
                <a:solidFill>
                  <a:srgbClr val="105016"/>
                </a:solidFill>
                <a:effectLst>
                  <a:outerShdw blurRad="38100" dist="38100" dir="2700000" algn="tl">
                    <a:srgbClr val="000000">
                      <a:alpha val="43137"/>
                    </a:srgbClr>
                  </a:outerShdw>
                </a:effectLst>
                <a:latin typeface="Perpetua" panose="02020502060401020303" pitchFamily="18" charset="0"/>
                <a:ea typeface="Times New Roman" panose="02020603050405020304" pitchFamily="18" charset="0"/>
                <a:cs typeface="Times New Roman" panose="02020603050405020304" pitchFamily="18" charset="0"/>
              </a:rPr>
              <a:t>Mann-Kendall trend test for Sikasso</a:t>
            </a:r>
          </a:p>
        </p:txBody>
      </p:sp>
      <p:grpSp>
        <p:nvGrpSpPr>
          <p:cNvPr id="30" name="Group 29">
            <a:extLst>
              <a:ext uri="{FF2B5EF4-FFF2-40B4-BE49-F238E27FC236}">
                <a16:creationId xmlns:a16="http://schemas.microsoft.com/office/drawing/2014/main" id="{B252ACC3-FF6A-D696-AE58-03FE455D2AAD}"/>
              </a:ext>
            </a:extLst>
          </p:cNvPr>
          <p:cNvGrpSpPr/>
          <p:nvPr/>
        </p:nvGrpSpPr>
        <p:grpSpPr>
          <a:xfrm>
            <a:off x="1143000" y="3635346"/>
            <a:ext cx="10668000" cy="2089097"/>
            <a:chOff x="623455" y="3657600"/>
            <a:chExt cx="11263745" cy="2928409"/>
          </a:xfrm>
        </p:grpSpPr>
        <p:grpSp>
          <p:nvGrpSpPr>
            <p:cNvPr id="20" name="Group 19">
              <a:extLst>
                <a:ext uri="{FF2B5EF4-FFF2-40B4-BE49-F238E27FC236}">
                  <a16:creationId xmlns:a16="http://schemas.microsoft.com/office/drawing/2014/main" id="{EB000651-B9AB-FF6A-0FA3-18B80C645079}"/>
                </a:ext>
              </a:extLst>
            </p:cNvPr>
            <p:cNvGrpSpPr/>
            <p:nvPr/>
          </p:nvGrpSpPr>
          <p:grpSpPr>
            <a:xfrm>
              <a:off x="623455" y="3657600"/>
              <a:ext cx="4071471" cy="2928409"/>
              <a:chOff x="3472329" y="773347"/>
              <a:chExt cx="5495925" cy="3238500"/>
            </a:xfrm>
          </p:grpSpPr>
          <p:graphicFrame>
            <p:nvGraphicFramePr>
              <p:cNvPr id="21" name="Chart 20">
                <a:extLst>
                  <a:ext uri="{FF2B5EF4-FFF2-40B4-BE49-F238E27FC236}">
                    <a16:creationId xmlns:a16="http://schemas.microsoft.com/office/drawing/2014/main" id="{04DAF123-D162-C7E1-1FED-F129152AC0A5}"/>
                  </a:ext>
                </a:extLst>
              </p:cNvPr>
              <p:cNvGraphicFramePr>
                <a:graphicFrameLocks/>
              </p:cNvGraphicFramePr>
              <p:nvPr>
                <p:extLst>
                  <p:ext uri="{D42A27DB-BD31-4B8C-83A1-F6EECF244321}">
                    <p14:modId xmlns:p14="http://schemas.microsoft.com/office/powerpoint/2010/main" val="4198873385"/>
                  </p:ext>
                </p:extLst>
              </p:nvPr>
            </p:nvGraphicFramePr>
            <p:xfrm>
              <a:off x="3472329" y="773347"/>
              <a:ext cx="5495925" cy="3238500"/>
            </p:xfrm>
            <a:graphic>
              <a:graphicData uri="http://schemas.openxmlformats.org/drawingml/2006/chart">
                <c:chart xmlns:c="http://schemas.openxmlformats.org/drawingml/2006/chart" xmlns:r="http://schemas.openxmlformats.org/officeDocument/2006/relationships" r:id="rId5"/>
              </a:graphicData>
            </a:graphic>
          </p:graphicFrame>
          <p:sp>
            <p:nvSpPr>
              <p:cNvPr id="22" name="Rectangle 21">
                <a:extLst>
                  <a:ext uri="{FF2B5EF4-FFF2-40B4-BE49-F238E27FC236}">
                    <a16:creationId xmlns:a16="http://schemas.microsoft.com/office/drawing/2014/main" id="{D942C354-B768-D316-8E12-D4B6BCB8AC9F}"/>
                  </a:ext>
                </a:extLst>
              </p:cNvPr>
              <p:cNvSpPr/>
              <p:nvPr/>
            </p:nvSpPr>
            <p:spPr>
              <a:xfrm>
                <a:off x="6902856" y="2845292"/>
                <a:ext cx="1727201" cy="261610"/>
              </a:xfrm>
              <a:prstGeom prst="rect">
                <a:avLst/>
              </a:prstGeom>
            </p:spPr>
            <p:txBody>
              <a:bodyPr wrap="square">
                <a:spAutoFit/>
              </a:bodyPr>
              <a:lstStyle/>
              <a:p>
                <a:r>
                  <a:rPr lang="en-GB" sz="1100" b="1" dirty="0"/>
                  <a:t>P-value = 0,742</a:t>
                </a:r>
                <a:endParaRPr lang="en-US" sz="1100" b="1" dirty="0"/>
              </a:p>
            </p:txBody>
          </p:sp>
        </p:grpSp>
        <p:grpSp>
          <p:nvGrpSpPr>
            <p:cNvPr id="23" name="Group 22">
              <a:extLst>
                <a:ext uri="{FF2B5EF4-FFF2-40B4-BE49-F238E27FC236}">
                  <a16:creationId xmlns:a16="http://schemas.microsoft.com/office/drawing/2014/main" id="{648C6937-559F-0D04-6493-1F9B34FA3259}"/>
                </a:ext>
              </a:extLst>
            </p:cNvPr>
            <p:cNvGrpSpPr/>
            <p:nvPr/>
          </p:nvGrpSpPr>
          <p:grpSpPr>
            <a:xfrm>
              <a:off x="8153400" y="3685309"/>
              <a:ext cx="3733800" cy="2863556"/>
              <a:chOff x="6400800" y="3929063"/>
              <a:chExt cx="5410200" cy="2609850"/>
            </a:xfrm>
          </p:grpSpPr>
          <p:graphicFrame>
            <p:nvGraphicFramePr>
              <p:cNvPr id="24" name="Chart 23">
                <a:extLst>
                  <a:ext uri="{FF2B5EF4-FFF2-40B4-BE49-F238E27FC236}">
                    <a16:creationId xmlns:a16="http://schemas.microsoft.com/office/drawing/2014/main" id="{BB29DF6E-CA2C-4915-7761-5B6DC5AB95DD}"/>
                  </a:ext>
                </a:extLst>
              </p:cNvPr>
              <p:cNvGraphicFramePr>
                <a:graphicFrameLocks/>
              </p:cNvGraphicFramePr>
              <p:nvPr>
                <p:extLst>
                  <p:ext uri="{D42A27DB-BD31-4B8C-83A1-F6EECF244321}">
                    <p14:modId xmlns:p14="http://schemas.microsoft.com/office/powerpoint/2010/main" val="1418789216"/>
                  </p:ext>
                </p:extLst>
              </p:nvPr>
            </p:nvGraphicFramePr>
            <p:xfrm>
              <a:off x="6400800" y="3929063"/>
              <a:ext cx="5410200" cy="2609850"/>
            </p:xfrm>
            <a:graphic>
              <a:graphicData uri="http://schemas.openxmlformats.org/drawingml/2006/chart">
                <c:chart xmlns:c="http://schemas.openxmlformats.org/drawingml/2006/chart" xmlns:r="http://schemas.openxmlformats.org/officeDocument/2006/relationships" r:id="rId6"/>
              </a:graphicData>
            </a:graphic>
          </p:graphicFrame>
          <p:sp>
            <p:nvSpPr>
              <p:cNvPr id="25" name="Rectangle 24">
                <a:extLst>
                  <a:ext uri="{FF2B5EF4-FFF2-40B4-BE49-F238E27FC236}">
                    <a16:creationId xmlns:a16="http://schemas.microsoft.com/office/drawing/2014/main" id="{8C4AAEA7-9AE1-EFE9-9A72-EC9BA0706C2B}"/>
                  </a:ext>
                </a:extLst>
              </p:cNvPr>
              <p:cNvSpPr/>
              <p:nvPr/>
            </p:nvSpPr>
            <p:spPr>
              <a:xfrm>
                <a:off x="9561945" y="5519970"/>
                <a:ext cx="1884805" cy="334224"/>
              </a:xfrm>
              <a:prstGeom prst="rect">
                <a:avLst/>
              </a:prstGeom>
              <a:solidFill>
                <a:srgbClr val="FFC000"/>
              </a:solidFill>
            </p:spPr>
            <p:txBody>
              <a:bodyPr wrap="square">
                <a:spAutoFit/>
              </a:bodyPr>
              <a:lstStyle/>
              <a:p>
                <a:r>
                  <a:rPr lang="en-GB" sz="1100" b="1" dirty="0"/>
                  <a:t>P-value &lt; 0,0001</a:t>
                </a:r>
                <a:endParaRPr lang="en-US" sz="1100" b="1" dirty="0"/>
              </a:p>
            </p:txBody>
          </p:sp>
        </p:grpSp>
        <p:grpSp>
          <p:nvGrpSpPr>
            <p:cNvPr id="26" name="Group 25">
              <a:extLst>
                <a:ext uri="{FF2B5EF4-FFF2-40B4-BE49-F238E27FC236}">
                  <a16:creationId xmlns:a16="http://schemas.microsoft.com/office/drawing/2014/main" id="{1660A2AE-716C-1383-460B-5F5FDB2B0116}"/>
                </a:ext>
              </a:extLst>
            </p:cNvPr>
            <p:cNvGrpSpPr/>
            <p:nvPr/>
          </p:nvGrpSpPr>
          <p:grpSpPr>
            <a:xfrm>
              <a:off x="4495800" y="3657600"/>
              <a:ext cx="3860800" cy="2891265"/>
              <a:chOff x="1066800" y="4002657"/>
              <a:chExt cx="5334000" cy="2536256"/>
            </a:xfrm>
          </p:grpSpPr>
          <p:graphicFrame>
            <p:nvGraphicFramePr>
              <p:cNvPr id="27" name="Chart 26">
                <a:extLst>
                  <a:ext uri="{FF2B5EF4-FFF2-40B4-BE49-F238E27FC236}">
                    <a16:creationId xmlns:a16="http://schemas.microsoft.com/office/drawing/2014/main" id="{651CAEBD-691C-61BF-7797-26D7463CF04A}"/>
                  </a:ext>
                </a:extLst>
              </p:cNvPr>
              <p:cNvGraphicFramePr>
                <a:graphicFrameLocks/>
              </p:cNvGraphicFramePr>
              <p:nvPr>
                <p:extLst>
                  <p:ext uri="{D42A27DB-BD31-4B8C-83A1-F6EECF244321}">
                    <p14:modId xmlns:p14="http://schemas.microsoft.com/office/powerpoint/2010/main" val="4235680679"/>
                  </p:ext>
                </p:extLst>
              </p:nvPr>
            </p:nvGraphicFramePr>
            <p:xfrm>
              <a:off x="1066800" y="4002657"/>
              <a:ext cx="5334000" cy="2536256"/>
            </p:xfrm>
            <a:graphic>
              <a:graphicData uri="http://schemas.openxmlformats.org/drawingml/2006/chart">
                <c:chart xmlns:c="http://schemas.openxmlformats.org/drawingml/2006/chart" xmlns:r="http://schemas.openxmlformats.org/officeDocument/2006/relationships" r:id="rId7"/>
              </a:graphicData>
            </a:graphic>
          </p:graphicFrame>
          <p:sp>
            <p:nvSpPr>
              <p:cNvPr id="28" name="Rectangle 27">
                <a:extLst>
                  <a:ext uri="{FF2B5EF4-FFF2-40B4-BE49-F238E27FC236}">
                    <a16:creationId xmlns:a16="http://schemas.microsoft.com/office/drawing/2014/main" id="{90F7FF2D-B156-2607-B7F5-5BFA7DAFEE56}"/>
                  </a:ext>
                </a:extLst>
              </p:cNvPr>
              <p:cNvSpPr/>
              <p:nvPr/>
            </p:nvSpPr>
            <p:spPr>
              <a:xfrm>
                <a:off x="4301594" y="5599855"/>
                <a:ext cx="1676400" cy="281903"/>
              </a:xfrm>
              <a:prstGeom prst="rect">
                <a:avLst/>
              </a:prstGeom>
              <a:solidFill>
                <a:srgbClr val="FFC000"/>
              </a:solidFill>
            </p:spPr>
            <p:txBody>
              <a:bodyPr wrap="square">
                <a:spAutoFit/>
              </a:bodyPr>
              <a:lstStyle/>
              <a:p>
                <a:r>
                  <a:rPr lang="en-GB" sz="1100" b="1" dirty="0"/>
                  <a:t>P-value &lt; 0,0001</a:t>
                </a:r>
                <a:endParaRPr lang="en-US" sz="1100" b="1" dirty="0"/>
              </a:p>
            </p:txBody>
          </p:sp>
        </p:grpSp>
      </p:grpSp>
      <p:sp>
        <p:nvSpPr>
          <p:cNvPr id="29" name="TextBox 28">
            <a:extLst>
              <a:ext uri="{FF2B5EF4-FFF2-40B4-BE49-F238E27FC236}">
                <a16:creationId xmlns:a16="http://schemas.microsoft.com/office/drawing/2014/main" id="{3B6D9746-17E4-96A0-7C25-9535FA112E2D}"/>
              </a:ext>
            </a:extLst>
          </p:cNvPr>
          <p:cNvSpPr txBox="1"/>
          <p:nvPr/>
        </p:nvSpPr>
        <p:spPr>
          <a:xfrm>
            <a:off x="1121018" y="5712547"/>
            <a:ext cx="10991378" cy="830997"/>
          </a:xfrm>
          <a:prstGeom prst="rect">
            <a:avLst/>
          </a:prstGeom>
          <a:noFill/>
        </p:spPr>
        <p:txBody>
          <a:bodyPr wrap="square">
            <a:spAutoFit/>
          </a:bodyPr>
          <a:lstStyle/>
          <a:p>
            <a:r>
              <a:rPr lang="en-US" sz="2400" dirty="0">
                <a:solidFill>
                  <a:srgbClr val="002060"/>
                </a:solidFill>
                <a:latin typeface="Perpetua" panose="02020502060401020303" pitchFamily="18" charset="0"/>
              </a:rPr>
              <a:t>The seasonal maximum temperature of Sikasso city shows an upward trend, </a:t>
            </a:r>
            <a:r>
              <a:rPr lang="en-US" sz="2400" dirty="0">
                <a:solidFill>
                  <a:schemeClr val="bg1">
                    <a:lumMod val="65000"/>
                  </a:schemeClr>
                </a:solidFill>
                <a:latin typeface="Perpetua" panose="02020502060401020303" pitchFamily="18" charset="0"/>
              </a:rPr>
              <a:t>unlike the other stations where no trend is observed.</a:t>
            </a:r>
          </a:p>
        </p:txBody>
      </p:sp>
      <p:sp>
        <p:nvSpPr>
          <p:cNvPr id="31" name="Rectangle 30">
            <a:extLst>
              <a:ext uri="{FF2B5EF4-FFF2-40B4-BE49-F238E27FC236}">
                <a16:creationId xmlns:a16="http://schemas.microsoft.com/office/drawing/2014/main" id="{24B96510-5A04-1801-F8BC-494A2A6E83F8}"/>
              </a:ext>
            </a:extLst>
          </p:cNvPr>
          <p:cNvSpPr/>
          <p:nvPr/>
        </p:nvSpPr>
        <p:spPr>
          <a:xfrm>
            <a:off x="2355272" y="159497"/>
            <a:ext cx="7218218" cy="830997"/>
          </a:xfrm>
          <a:prstGeom prst="rect">
            <a:avLst/>
          </a:prstGeom>
          <a:noFill/>
        </p:spPr>
        <p:txBody>
          <a:bodyPr wrap="square" lIns="91440" tIns="45720" rIns="91440" bIns="45720">
            <a:spAutoFit/>
          </a:bodyPr>
          <a:lstStyle/>
          <a:p>
            <a:pPr algn="ctr"/>
            <a:r>
              <a:rPr lang="en-US" sz="2400" b="1" cap="none" spc="0" dirty="0">
                <a:ln w="0"/>
                <a:solidFill>
                  <a:srgbClr val="00B050"/>
                </a:solidFill>
                <a:effectLst>
                  <a:outerShdw blurRad="38100" dist="19050" dir="2700000" algn="tl" rotWithShape="0">
                    <a:schemeClr val="dk1">
                      <a:alpha val="40000"/>
                    </a:schemeClr>
                  </a:outerShdw>
                </a:effectLst>
                <a:latin typeface="Perpetua" panose="02020502060401020303" pitchFamily="18" charset="0"/>
              </a:rPr>
              <a:t>Objective 2: Effects of UGS on Sustainability and Climate Change resilience and their ES</a:t>
            </a:r>
            <a:endParaRPr lang="en-US" sz="2400" b="1" cap="none" spc="0" dirty="0">
              <a:ln w="0"/>
              <a:solidFill>
                <a:srgbClr val="00B050"/>
              </a:solidFill>
              <a:effectLst>
                <a:outerShdw blurRad="38100" dist="19050" dir="2700000" algn="tl" rotWithShape="0">
                  <a:schemeClr val="dk1">
                    <a:alpha val="40000"/>
                  </a:schemeClr>
                </a:outerShdw>
              </a:effectLst>
            </a:endParaRPr>
          </a:p>
        </p:txBody>
      </p:sp>
      <p:pic>
        <p:nvPicPr>
          <p:cNvPr id="32" name="Picture 31">
            <a:extLst>
              <a:ext uri="{FF2B5EF4-FFF2-40B4-BE49-F238E27FC236}">
                <a16:creationId xmlns:a16="http://schemas.microsoft.com/office/drawing/2014/main" id="{274759BE-2206-F769-B059-D31FF63029BB}"/>
              </a:ext>
            </a:extLst>
          </p:cNvPr>
          <p:cNvPicPr>
            <a:picLocks noChangeAspect="1"/>
          </p:cNvPicPr>
          <p:nvPr/>
        </p:nvPicPr>
        <p:blipFill>
          <a:blip r:embed="rId8"/>
          <a:stretch>
            <a:fillRect/>
          </a:stretch>
        </p:blipFill>
        <p:spPr>
          <a:xfrm>
            <a:off x="9592281" y="6339237"/>
            <a:ext cx="389919" cy="531027"/>
          </a:xfrm>
          <a:prstGeom prst="rect">
            <a:avLst/>
          </a:prstGeom>
        </p:spPr>
      </p:pic>
      <p:sp>
        <p:nvSpPr>
          <p:cNvPr id="33" name="TextBox 32">
            <a:extLst>
              <a:ext uri="{FF2B5EF4-FFF2-40B4-BE49-F238E27FC236}">
                <a16:creationId xmlns:a16="http://schemas.microsoft.com/office/drawing/2014/main" id="{3F58C19D-E933-C955-2DB6-F7542D80ADEB}"/>
              </a:ext>
            </a:extLst>
          </p:cNvPr>
          <p:cNvSpPr txBox="1"/>
          <p:nvPr/>
        </p:nvSpPr>
        <p:spPr>
          <a:xfrm>
            <a:off x="1313645" y="3039180"/>
            <a:ext cx="10289666" cy="312683"/>
          </a:xfrm>
          <a:prstGeom prst="rect">
            <a:avLst/>
          </a:prstGeom>
          <a:noFill/>
        </p:spPr>
        <p:txBody>
          <a:bodyPr wrap="square">
            <a:spAutoFit/>
          </a:bodyPr>
          <a:lstStyle/>
          <a:p>
            <a:pPr algn="ctr"/>
            <a:r>
              <a:rPr lang="en-US" sz="1400" dirty="0">
                <a:latin typeface="Perpetua" panose="02020502060401020303" pitchFamily="18" charset="0"/>
              </a:rPr>
              <a:t>Figures 38, 39 and 40: Mann-Kendall trend test for Bamako Ville</a:t>
            </a:r>
          </a:p>
        </p:txBody>
      </p:sp>
      <p:sp>
        <p:nvSpPr>
          <p:cNvPr id="34" name="TextBox 33">
            <a:extLst>
              <a:ext uri="{FF2B5EF4-FFF2-40B4-BE49-F238E27FC236}">
                <a16:creationId xmlns:a16="http://schemas.microsoft.com/office/drawing/2014/main" id="{4AFB2CA3-1276-9429-168C-CBB9BE3D1028}"/>
              </a:ext>
            </a:extLst>
          </p:cNvPr>
          <p:cNvSpPr txBox="1"/>
          <p:nvPr/>
        </p:nvSpPr>
        <p:spPr>
          <a:xfrm>
            <a:off x="1121019" y="5486238"/>
            <a:ext cx="10482292" cy="312683"/>
          </a:xfrm>
          <a:prstGeom prst="rect">
            <a:avLst/>
          </a:prstGeom>
          <a:noFill/>
        </p:spPr>
        <p:txBody>
          <a:bodyPr wrap="square">
            <a:spAutoFit/>
          </a:bodyPr>
          <a:lstStyle/>
          <a:p>
            <a:pPr algn="ctr"/>
            <a:r>
              <a:rPr lang="en-US" sz="1400" dirty="0">
                <a:latin typeface="Perpetua" panose="02020502060401020303" pitchFamily="18" charset="0"/>
              </a:rPr>
              <a:t>Figures  41, 42 and 43: Mann-Kendall trend test Sikasso </a:t>
            </a:r>
          </a:p>
        </p:txBody>
      </p:sp>
    </p:spTree>
    <p:extLst>
      <p:ext uri="{BB962C8B-B14F-4D97-AF65-F5344CB8AC3E}">
        <p14:creationId xmlns:p14="http://schemas.microsoft.com/office/powerpoint/2010/main" val="4813127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C78137C-6FAD-2B36-16DE-19680B9FA86A}"/>
              </a:ext>
            </a:extLst>
          </p:cNvPr>
          <p:cNvSpPr>
            <a:spLocks noGrp="1"/>
          </p:cNvSpPr>
          <p:nvPr>
            <p:ph type="dt" sz="half" idx="10"/>
          </p:nvPr>
        </p:nvSpPr>
        <p:spPr/>
        <p:txBody>
          <a:bodyPr/>
          <a:lstStyle/>
          <a:p>
            <a:fld id="{BCD57AEA-865D-4008-9E1A-5F5B5F004733}" type="datetime1">
              <a:rPr lang="en-US" smtClean="0"/>
              <a:t>10/1/2024</a:t>
            </a:fld>
            <a:endParaRPr lang="en-US"/>
          </a:p>
        </p:txBody>
      </p:sp>
      <p:sp>
        <p:nvSpPr>
          <p:cNvPr id="5" name="Footer Placeholder 4">
            <a:extLst>
              <a:ext uri="{FF2B5EF4-FFF2-40B4-BE49-F238E27FC236}">
                <a16:creationId xmlns:a16="http://schemas.microsoft.com/office/drawing/2014/main" id="{DE1B9D63-279F-BC6C-EBBB-8C918B84F70D}"/>
              </a:ext>
            </a:extLst>
          </p:cNvPr>
          <p:cNvSpPr>
            <a:spLocks noGrp="1"/>
          </p:cNvSpPr>
          <p:nvPr>
            <p:ph type="ftr" sz="quarter" idx="11"/>
          </p:nvPr>
        </p:nvSpPr>
        <p:spPr/>
        <p:txBody>
          <a:bodyPr/>
          <a:lstStyle/>
          <a:p>
            <a:r>
              <a:rPr lang="fr-FR"/>
              <a:t>FOMBA Mohamed, PhD/SPS/FT/2019/11125; PGS4513003</a:t>
            </a:r>
            <a:endParaRPr lang="en-US"/>
          </a:p>
        </p:txBody>
      </p:sp>
      <p:sp>
        <p:nvSpPr>
          <p:cNvPr id="6" name="Slide Number Placeholder 5">
            <a:extLst>
              <a:ext uri="{FF2B5EF4-FFF2-40B4-BE49-F238E27FC236}">
                <a16:creationId xmlns:a16="http://schemas.microsoft.com/office/drawing/2014/main" id="{3D3A05DE-8F15-3871-46BF-CDAB8DE92FFC}"/>
              </a:ext>
            </a:extLst>
          </p:cNvPr>
          <p:cNvSpPr>
            <a:spLocks noGrp="1"/>
          </p:cNvSpPr>
          <p:nvPr>
            <p:ph type="sldNum" sz="quarter" idx="12"/>
          </p:nvPr>
        </p:nvSpPr>
        <p:spPr/>
        <p:txBody>
          <a:bodyPr/>
          <a:lstStyle/>
          <a:p>
            <a:fld id="{3E024793-0E71-48C3-8471-0C8AF9CBC2C2}" type="slidenum">
              <a:rPr lang="en-US" smtClean="0"/>
              <a:t>18</a:t>
            </a:fld>
            <a:endParaRPr lang="en-US"/>
          </a:p>
        </p:txBody>
      </p:sp>
      <p:sp>
        <p:nvSpPr>
          <p:cNvPr id="10" name="Rectangle 9">
            <a:extLst>
              <a:ext uri="{FF2B5EF4-FFF2-40B4-BE49-F238E27FC236}">
                <a16:creationId xmlns:a16="http://schemas.microsoft.com/office/drawing/2014/main" id="{21EA930F-E148-E3CA-F9CF-A0CB0566F18A}"/>
              </a:ext>
            </a:extLst>
          </p:cNvPr>
          <p:cNvSpPr/>
          <p:nvPr/>
        </p:nvSpPr>
        <p:spPr>
          <a:xfrm>
            <a:off x="0" y="2384451"/>
            <a:ext cx="800219" cy="2089097"/>
          </a:xfrm>
          <a:prstGeom prst="rect">
            <a:avLst/>
          </a:prstGeom>
          <a:noFill/>
        </p:spPr>
        <p:txBody>
          <a:bodyPr vert="vert270" wrap="none" lIns="91440" tIns="45720" rIns="91440" bIns="45720">
            <a:spAutoFit/>
          </a:bodyPr>
          <a:lstStyle/>
          <a:p>
            <a:pPr algn="ctr"/>
            <a:r>
              <a:rPr lang="fr-FR" sz="4000" b="1" spc="50" dirty="0">
                <a:ln w="11430"/>
                <a:solidFill>
                  <a:schemeClr val="bg1"/>
                </a:solidFill>
                <a:effectLst>
                  <a:outerShdw blurRad="76200" dist="50800" dir="5400000" algn="tl" rotWithShape="0">
                    <a:srgbClr val="000000">
                      <a:alpha val="65000"/>
                    </a:srgbClr>
                  </a:outerShdw>
                </a:effectLst>
                <a:latin typeface="Perpetua" panose="02020502060401020303" pitchFamily="18" charset="0"/>
                <a:ea typeface="+mj-ea"/>
                <a:cs typeface="+mj-cs"/>
              </a:rPr>
              <a:t>RESULTS</a:t>
            </a:r>
            <a:endParaRPr lang="en-US" sz="4000" b="1" spc="50" dirty="0">
              <a:ln w="11430"/>
              <a:solidFill>
                <a:schemeClr val="bg1"/>
              </a:solidFill>
              <a:effectLst>
                <a:outerShdw blurRad="76200" dist="50800" dir="5400000" algn="tl" rotWithShape="0">
                  <a:srgbClr val="000000">
                    <a:alpha val="65000"/>
                  </a:srgbClr>
                </a:outerShdw>
              </a:effectLst>
              <a:latin typeface="Perpetua" panose="02020502060401020303" pitchFamily="18" charset="0"/>
              <a:ea typeface="+mj-ea"/>
              <a:cs typeface="+mj-cs"/>
            </a:endParaRPr>
          </a:p>
        </p:txBody>
      </p:sp>
      <p:sp>
        <p:nvSpPr>
          <p:cNvPr id="18" name="Content Placeholder 4">
            <a:extLst>
              <a:ext uri="{FF2B5EF4-FFF2-40B4-BE49-F238E27FC236}">
                <a16:creationId xmlns:a16="http://schemas.microsoft.com/office/drawing/2014/main" id="{E3AF95DB-0A59-9609-3F69-B7A2194B4668}"/>
              </a:ext>
            </a:extLst>
          </p:cNvPr>
          <p:cNvSpPr txBox="1">
            <a:spLocks/>
          </p:cNvSpPr>
          <p:nvPr/>
        </p:nvSpPr>
        <p:spPr>
          <a:xfrm>
            <a:off x="2348131" y="880137"/>
            <a:ext cx="7772400" cy="33855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Font typeface="Arial" pitchFamily="34" charset="0"/>
              <a:buNone/>
            </a:pPr>
            <a:r>
              <a:rPr lang="en-US" sz="1400" b="1" i="1" dirty="0">
                <a:solidFill>
                  <a:srgbClr val="105016"/>
                </a:solidFill>
                <a:effectLst>
                  <a:outerShdw blurRad="38100" dist="38100" dir="2700000" algn="tl">
                    <a:srgbClr val="000000">
                      <a:alpha val="43137"/>
                    </a:srgbClr>
                  </a:outerShdw>
                </a:effectLst>
                <a:latin typeface="Perpetua" panose="02020502060401020303" pitchFamily="18" charset="0"/>
                <a:ea typeface="Times New Roman" panose="02020603050405020304" pitchFamily="18" charset="0"/>
                <a:cs typeface="Times New Roman" panose="02020603050405020304" pitchFamily="18" charset="0"/>
              </a:rPr>
              <a:t>Standardized Precipitation Index (SPI)</a:t>
            </a:r>
          </a:p>
        </p:txBody>
      </p:sp>
      <p:sp>
        <p:nvSpPr>
          <p:cNvPr id="27" name="Rectangle 26">
            <a:extLst>
              <a:ext uri="{FF2B5EF4-FFF2-40B4-BE49-F238E27FC236}">
                <a16:creationId xmlns:a16="http://schemas.microsoft.com/office/drawing/2014/main" id="{1FDBE422-9CDE-DEB3-6A3E-B6AD8AC3BAA0}"/>
              </a:ext>
            </a:extLst>
          </p:cNvPr>
          <p:cNvSpPr/>
          <p:nvPr/>
        </p:nvSpPr>
        <p:spPr>
          <a:xfrm>
            <a:off x="19403" y="16648"/>
            <a:ext cx="800219" cy="932308"/>
          </a:xfrm>
          <a:prstGeom prst="rect">
            <a:avLst/>
          </a:prstGeom>
          <a:noFill/>
        </p:spPr>
        <p:txBody>
          <a:bodyPr vert="vert270" wrap="none" lIns="91440" tIns="45720" rIns="91440" bIns="45720">
            <a:spAutoFit/>
          </a:bodyPr>
          <a:lstStyle/>
          <a:p>
            <a:pPr algn="ctr"/>
            <a:r>
              <a:rPr lang="en-US" sz="4000" b="1" cap="none" spc="0" dirty="0">
                <a:ln w="9525">
                  <a:solidFill>
                    <a:schemeClr val="bg1"/>
                  </a:solidFill>
                  <a:prstDash val="solid"/>
                </a:ln>
                <a:solidFill>
                  <a:schemeClr val="bg1"/>
                </a:solidFill>
                <a:latin typeface="Perpetua" panose="02020502060401020303" pitchFamily="18" charset="0"/>
              </a:rPr>
              <a:t>OS2</a:t>
            </a:r>
          </a:p>
        </p:txBody>
      </p:sp>
      <p:grpSp>
        <p:nvGrpSpPr>
          <p:cNvPr id="8" name="Group 7">
            <a:extLst>
              <a:ext uri="{FF2B5EF4-FFF2-40B4-BE49-F238E27FC236}">
                <a16:creationId xmlns:a16="http://schemas.microsoft.com/office/drawing/2014/main" id="{478F3860-5EF1-E257-FA24-D311C0E7EA88}"/>
              </a:ext>
            </a:extLst>
          </p:cNvPr>
          <p:cNvGrpSpPr/>
          <p:nvPr/>
        </p:nvGrpSpPr>
        <p:grpSpPr>
          <a:xfrm>
            <a:off x="1176500" y="1192407"/>
            <a:ext cx="10763496" cy="1665648"/>
            <a:chOff x="762000" y="903470"/>
            <a:chExt cx="11136431" cy="2555317"/>
          </a:xfrm>
        </p:grpSpPr>
        <p:grpSp>
          <p:nvGrpSpPr>
            <p:cNvPr id="2" name="Group 1">
              <a:extLst>
                <a:ext uri="{FF2B5EF4-FFF2-40B4-BE49-F238E27FC236}">
                  <a16:creationId xmlns:a16="http://schemas.microsoft.com/office/drawing/2014/main" id="{CC718586-2459-E2BC-5A0E-CDCAD33D8625}"/>
                </a:ext>
              </a:extLst>
            </p:cNvPr>
            <p:cNvGrpSpPr/>
            <p:nvPr/>
          </p:nvGrpSpPr>
          <p:grpSpPr>
            <a:xfrm>
              <a:off x="762000" y="939884"/>
              <a:ext cx="2627466" cy="2518903"/>
              <a:chOff x="7903487" y="906440"/>
              <a:chExt cx="3816420" cy="2663404"/>
            </a:xfrm>
          </p:grpSpPr>
          <p:sp>
            <p:nvSpPr>
              <p:cNvPr id="22" name="Rectangle 21">
                <a:extLst>
                  <a:ext uri="{FF2B5EF4-FFF2-40B4-BE49-F238E27FC236}">
                    <a16:creationId xmlns:a16="http://schemas.microsoft.com/office/drawing/2014/main" id="{14EE090F-3F38-D697-6455-7DAFA4EB19C4}"/>
                  </a:ext>
                </a:extLst>
              </p:cNvPr>
              <p:cNvSpPr/>
              <p:nvPr/>
            </p:nvSpPr>
            <p:spPr>
              <a:xfrm>
                <a:off x="8519409" y="906440"/>
                <a:ext cx="2691228" cy="499256"/>
              </a:xfrm>
              <a:prstGeom prst="rect">
                <a:avLst/>
              </a:prstGeom>
              <a:noFill/>
            </p:spPr>
            <p:txBody>
              <a:bodyPr wrap="square" lIns="91440" tIns="45720" rIns="91440" bIns="45720">
                <a:spAutoFit/>
              </a:bodyPr>
              <a:lstStyle/>
              <a:p>
                <a:pPr algn="ctr"/>
                <a:r>
                  <a:rPr lang="en-US" sz="1400" b="1" cap="none" spc="0" dirty="0">
                    <a:ln w="0"/>
                    <a:solidFill>
                      <a:srgbClr val="C00000"/>
                    </a:solidFill>
                    <a:effectLst>
                      <a:outerShdw blurRad="38100" dist="25400" dir="5400000" algn="ctr" rotWithShape="0">
                        <a:srgbClr val="6E747A">
                          <a:alpha val="43000"/>
                        </a:srgbClr>
                      </a:outerShdw>
                    </a:effectLst>
                  </a:rPr>
                  <a:t>SPI 12 </a:t>
                </a:r>
                <a:r>
                  <a:rPr lang="en-US" sz="1400" b="1" cap="none" spc="0" dirty="0" err="1">
                    <a:ln w="0"/>
                    <a:solidFill>
                      <a:srgbClr val="C00000"/>
                    </a:solidFill>
                    <a:effectLst>
                      <a:outerShdw blurRad="38100" dist="25400" dir="5400000" algn="ctr" rotWithShape="0">
                        <a:srgbClr val="6E747A">
                          <a:alpha val="43000"/>
                        </a:srgbClr>
                      </a:outerShdw>
                    </a:effectLst>
                  </a:rPr>
                  <a:t>Bko_Senou</a:t>
                </a:r>
                <a:endParaRPr lang="en-US" sz="1400" b="1" cap="none" spc="0" dirty="0">
                  <a:ln w="0"/>
                  <a:solidFill>
                    <a:srgbClr val="C00000"/>
                  </a:solidFill>
                  <a:effectLst>
                    <a:outerShdw blurRad="38100" dist="25400" dir="5400000" algn="ctr" rotWithShape="0">
                      <a:srgbClr val="6E747A">
                        <a:alpha val="43000"/>
                      </a:srgbClr>
                    </a:outerShdw>
                  </a:effectLst>
                </a:endParaRPr>
              </a:p>
            </p:txBody>
          </p:sp>
          <p:pic>
            <p:nvPicPr>
              <p:cNvPr id="25" name="Picture 24">
                <a:extLst>
                  <a:ext uri="{FF2B5EF4-FFF2-40B4-BE49-F238E27FC236}">
                    <a16:creationId xmlns:a16="http://schemas.microsoft.com/office/drawing/2014/main" id="{E20EC565-E777-44FD-2842-75142BC8871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03487" y="1312419"/>
                <a:ext cx="3816420" cy="2257425"/>
              </a:xfrm>
              <a:prstGeom prst="rect">
                <a:avLst/>
              </a:prstGeom>
            </p:spPr>
          </p:pic>
        </p:grpSp>
        <p:grpSp>
          <p:nvGrpSpPr>
            <p:cNvPr id="3" name="Group 2">
              <a:extLst>
                <a:ext uri="{FF2B5EF4-FFF2-40B4-BE49-F238E27FC236}">
                  <a16:creationId xmlns:a16="http://schemas.microsoft.com/office/drawing/2014/main" id="{17EE297D-98A7-9BE2-6B42-09DF68102B1F}"/>
                </a:ext>
              </a:extLst>
            </p:cNvPr>
            <p:cNvGrpSpPr/>
            <p:nvPr/>
          </p:nvGrpSpPr>
          <p:grpSpPr>
            <a:xfrm>
              <a:off x="3352800" y="948956"/>
              <a:ext cx="2927513" cy="2480043"/>
              <a:chOff x="7999268" y="3676744"/>
              <a:chExt cx="3852764" cy="2560107"/>
            </a:xfrm>
          </p:grpSpPr>
          <p:sp>
            <p:nvSpPr>
              <p:cNvPr id="17" name="Rectangle 16">
                <a:extLst>
                  <a:ext uri="{FF2B5EF4-FFF2-40B4-BE49-F238E27FC236}">
                    <a16:creationId xmlns:a16="http://schemas.microsoft.com/office/drawing/2014/main" id="{01E9A0FE-3F64-4547-D282-FDE41CD79220}"/>
                  </a:ext>
                </a:extLst>
              </p:cNvPr>
              <p:cNvSpPr/>
              <p:nvPr/>
            </p:nvSpPr>
            <p:spPr>
              <a:xfrm>
                <a:off x="8901545" y="3676744"/>
                <a:ext cx="2438399" cy="487412"/>
              </a:xfrm>
              <a:prstGeom prst="rect">
                <a:avLst/>
              </a:prstGeom>
              <a:noFill/>
            </p:spPr>
            <p:txBody>
              <a:bodyPr wrap="square" lIns="91440" tIns="45720" rIns="91440" bIns="45720">
                <a:spAutoFit/>
              </a:bodyPr>
              <a:lstStyle/>
              <a:p>
                <a:pPr algn="ctr"/>
                <a:r>
                  <a:rPr lang="en-US" sz="1400" b="1" cap="none" spc="0" dirty="0">
                    <a:ln w="0"/>
                    <a:solidFill>
                      <a:srgbClr val="C00000"/>
                    </a:solidFill>
                    <a:effectLst>
                      <a:outerShdw blurRad="38100" dist="25400" dir="5400000" algn="ctr" rotWithShape="0">
                        <a:srgbClr val="6E747A">
                          <a:alpha val="43000"/>
                        </a:srgbClr>
                      </a:outerShdw>
                    </a:effectLst>
                  </a:rPr>
                  <a:t>SPI 12 </a:t>
                </a:r>
                <a:r>
                  <a:rPr lang="en-US" sz="1400" b="1" cap="none" spc="0" dirty="0" err="1">
                    <a:ln w="0"/>
                    <a:solidFill>
                      <a:srgbClr val="C00000"/>
                    </a:solidFill>
                    <a:effectLst>
                      <a:outerShdw blurRad="38100" dist="25400" dir="5400000" algn="ctr" rotWithShape="0">
                        <a:srgbClr val="6E747A">
                          <a:alpha val="43000"/>
                        </a:srgbClr>
                      </a:outerShdw>
                    </a:effectLst>
                  </a:rPr>
                  <a:t>Bko_Sotuba</a:t>
                </a:r>
                <a:endParaRPr lang="en-US" sz="1400" b="1" cap="none" spc="0" dirty="0">
                  <a:ln w="0"/>
                  <a:solidFill>
                    <a:srgbClr val="C00000"/>
                  </a:solidFill>
                  <a:effectLst>
                    <a:outerShdw blurRad="38100" dist="25400" dir="5400000" algn="ctr" rotWithShape="0">
                      <a:srgbClr val="6E747A">
                        <a:alpha val="43000"/>
                      </a:srgbClr>
                    </a:outerShdw>
                  </a:effectLst>
                </a:endParaRPr>
              </a:p>
            </p:txBody>
          </p:sp>
          <p:pic>
            <p:nvPicPr>
              <p:cNvPr id="30" name="Picture 29">
                <a:extLst>
                  <a:ext uri="{FF2B5EF4-FFF2-40B4-BE49-F238E27FC236}">
                    <a16:creationId xmlns:a16="http://schemas.microsoft.com/office/drawing/2014/main" id="{3C30C7B3-9AF8-9456-D705-4FFBC90D73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99268" y="4075048"/>
                <a:ext cx="3852764" cy="2161803"/>
              </a:xfrm>
              <a:prstGeom prst="rect">
                <a:avLst/>
              </a:prstGeom>
            </p:spPr>
          </p:pic>
        </p:grpSp>
        <p:grpSp>
          <p:nvGrpSpPr>
            <p:cNvPr id="11" name="Group 10">
              <a:extLst>
                <a:ext uri="{FF2B5EF4-FFF2-40B4-BE49-F238E27FC236}">
                  <a16:creationId xmlns:a16="http://schemas.microsoft.com/office/drawing/2014/main" id="{9A28505A-9C5A-E466-22E4-CC0476A29B84}"/>
                </a:ext>
              </a:extLst>
            </p:cNvPr>
            <p:cNvGrpSpPr/>
            <p:nvPr/>
          </p:nvGrpSpPr>
          <p:grpSpPr>
            <a:xfrm>
              <a:off x="6248400" y="903470"/>
              <a:ext cx="2844801" cy="2525529"/>
              <a:chOff x="6744923" y="903470"/>
              <a:chExt cx="3084877" cy="2525529"/>
            </a:xfrm>
          </p:grpSpPr>
          <p:pic>
            <p:nvPicPr>
              <p:cNvPr id="9" name="Picture 8">
                <a:extLst>
                  <a:ext uri="{FF2B5EF4-FFF2-40B4-BE49-F238E27FC236}">
                    <a16:creationId xmlns:a16="http://schemas.microsoft.com/office/drawing/2014/main" id="{4342AE67-A7DD-F994-E6B9-E77701007C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44923" y="1272745"/>
                <a:ext cx="3084877" cy="2156254"/>
              </a:xfrm>
              <a:prstGeom prst="rect">
                <a:avLst/>
              </a:prstGeom>
            </p:spPr>
          </p:pic>
          <p:sp>
            <p:nvSpPr>
              <p:cNvPr id="29" name="Rectangle 28">
                <a:extLst>
                  <a:ext uri="{FF2B5EF4-FFF2-40B4-BE49-F238E27FC236}">
                    <a16:creationId xmlns:a16="http://schemas.microsoft.com/office/drawing/2014/main" id="{BF6AFA66-2A24-0898-13A0-9DDBB4319780}"/>
                  </a:ext>
                </a:extLst>
              </p:cNvPr>
              <p:cNvSpPr/>
              <p:nvPr/>
            </p:nvSpPr>
            <p:spPr>
              <a:xfrm>
                <a:off x="7497969" y="903470"/>
                <a:ext cx="1800463" cy="472169"/>
              </a:xfrm>
              <a:prstGeom prst="rect">
                <a:avLst/>
              </a:prstGeom>
              <a:noFill/>
            </p:spPr>
            <p:txBody>
              <a:bodyPr wrap="square" lIns="91440" tIns="45720" rIns="91440" bIns="45720">
                <a:spAutoFit/>
              </a:bodyPr>
              <a:lstStyle/>
              <a:p>
                <a:pPr algn="ctr"/>
                <a:r>
                  <a:rPr lang="en-US" sz="1400" b="1" cap="none" spc="0" dirty="0">
                    <a:ln w="0"/>
                    <a:solidFill>
                      <a:srgbClr val="C00000"/>
                    </a:solidFill>
                    <a:effectLst>
                      <a:outerShdw blurRad="38100" dist="25400" dir="5400000" algn="ctr" rotWithShape="0">
                        <a:srgbClr val="6E747A">
                          <a:alpha val="43000"/>
                        </a:srgbClr>
                      </a:outerShdw>
                    </a:effectLst>
                  </a:rPr>
                  <a:t>SPI 12 </a:t>
                </a:r>
                <a:r>
                  <a:rPr lang="en-US" sz="1400" b="1" cap="none" spc="0" dirty="0" err="1">
                    <a:ln w="0"/>
                    <a:solidFill>
                      <a:srgbClr val="C00000"/>
                    </a:solidFill>
                    <a:effectLst>
                      <a:outerShdw blurRad="38100" dist="25400" dir="5400000" algn="ctr" rotWithShape="0">
                        <a:srgbClr val="6E747A">
                          <a:alpha val="43000"/>
                        </a:srgbClr>
                      </a:outerShdw>
                    </a:effectLst>
                  </a:rPr>
                  <a:t>Bko_Ville</a:t>
                </a:r>
                <a:endParaRPr lang="en-US" sz="1400" b="1" cap="none" spc="0" dirty="0">
                  <a:ln w="0"/>
                  <a:solidFill>
                    <a:srgbClr val="C00000"/>
                  </a:solidFill>
                  <a:effectLst>
                    <a:outerShdw blurRad="38100" dist="25400" dir="5400000" algn="ctr" rotWithShape="0">
                      <a:srgbClr val="6E747A">
                        <a:alpha val="43000"/>
                      </a:srgbClr>
                    </a:outerShdw>
                  </a:effectLst>
                </a:endParaRPr>
              </a:p>
            </p:txBody>
          </p:sp>
        </p:grpSp>
        <p:grpSp>
          <p:nvGrpSpPr>
            <p:cNvPr id="14" name="Group 13">
              <a:extLst>
                <a:ext uri="{FF2B5EF4-FFF2-40B4-BE49-F238E27FC236}">
                  <a16:creationId xmlns:a16="http://schemas.microsoft.com/office/drawing/2014/main" id="{A87C4AAD-F1C6-F4A4-1925-ECE64AA99C51}"/>
                </a:ext>
              </a:extLst>
            </p:cNvPr>
            <p:cNvGrpSpPr/>
            <p:nvPr/>
          </p:nvGrpSpPr>
          <p:grpSpPr>
            <a:xfrm>
              <a:off x="9220200" y="920249"/>
              <a:ext cx="2678231" cy="2367180"/>
              <a:chOff x="9220200" y="920249"/>
              <a:chExt cx="2678231" cy="2367180"/>
            </a:xfrm>
          </p:grpSpPr>
          <p:pic>
            <p:nvPicPr>
              <p:cNvPr id="13" name="Picture 12">
                <a:extLst>
                  <a:ext uri="{FF2B5EF4-FFF2-40B4-BE49-F238E27FC236}">
                    <a16:creationId xmlns:a16="http://schemas.microsoft.com/office/drawing/2014/main" id="{2F1AC420-5D6F-C512-A6A2-A64015D8BF5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20200" y="1334804"/>
                <a:ext cx="2678231" cy="1952625"/>
              </a:xfrm>
              <a:prstGeom prst="rect">
                <a:avLst/>
              </a:prstGeom>
            </p:spPr>
          </p:pic>
          <p:sp>
            <p:nvSpPr>
              <p:cNvPr id="32" name="Rectangle 31">
                <a:extLst>
                  <a:ext uri="{FF2B5EF4-FFF2-40B4-BE49-F238E27FC236}">
                    <a16:creationId xmlns:a16="http://schemas.microsoft.com/office/drawing/2014/main" id="{14A711AA-7873-2265-C598-BCF03AAACF68}"/>
                  </a:ext>
                </a:extLst>
              </p:cNvPr>
              <p:cNvSpPr/>
              <p:nvPr/>
            </p:nvSpPr>
            <p:spPr>
              <a:xfrm>
                <a:off x="9737463" y="920249"/>
                <a:ext cx="1660345" cy="472169"/>
              </a:xfrm>
              <a:prstGeom prst="rect">
                <a:avLst/>
              </a:prstGeom>
              <a:noFill/>
            </p:spPr>
            <p:txBody>
              <a:bodyPr wrap="square" lIns="91440" tIns="45720" rIns="91440" bIns="45720">
                <a:spAutoFit/>
              </a:bodyPr>
              <a:lstStyle/>
              <a:p>
                <a:pPr algn="ctr"/>
                <a:r>
                  <a:rPr lang="en-US" sz="1400" b="1" cap="none" spc="0" dirty="0">
                    <a:ln w="0"/>
                    <a:solidFill>
                      <a:srgbClr val="C00000"/>
                    </a:solidFill>
                    <a:effectLst>
                      <a:outerShdw blurRad="38100" dist="25400" dir="5400000" algn="ctr" rotWithShape="0">
                        <a:srgbClr val="6E747A">
                          <a:alpha val="43000"/>
                        </a:srgbClr>
                      </a:outerShdw>
                    </a:effectLst>
                  </a:rPr>
                  <a:t>SPI 12 </a:t>
                </a:r>
                <a:r>
                  <a:rPr lang="en-US" sz="1400" b="1" cap="none" spc="0" dirty="0" err="1">
                    <a:ln w="0"/>
                    <a:solidFill>
                      <a:srgbClr val="C00000"/>
                    </a:solidFill>
                    <a:effectLst>
                      <a:outerShdw blurRad="38100" dist="25400" dir="5400000" algn="ctr" rotWithShape="0">
                        <a:srgbClr val="6E747A">
                          <a:alpha val="43000"/>
                        </a:srgbClr>
                      </a:outerShdw>
                    </a:effectLst>
                  </a:rPr>
                  <a:t>Sko_Ville</a:t>
                </a:r>
                <a:endParaRPr lang="en-US" sz="1400" b="1" cap="none" spc="0" dirty="0">
                  <a:ln w="0"/>
                  <a:solidFill>
                    <a:srgbClr val="C00000"/>
                  </a:solidFill>
                  <a:effectLst>
                    <a:outerShdw blurRad="38100" dist="25400" dir="5400000" algn="ctr" rotWithShape="0">
                      <a:srgbClr val="6E747A">
                        <a:alpha val="43000"/>
                      </a:srgbClr>
                    </a:outerShdw>
                  </a:effectLst>
                </a:endParaRPr>
              </a:p>
            </p:txBody>
          </p:sp>
        </p:grpSp>
      </p:grpSp>
      <p:grpSp>
        <p:nvGrpSpPr>
          <p:cNvPr id="23" name="Group 22">
            <a:extLst>
              <a:ext uri="{FF2B5EF4-FFF2-40B4-BE49-F238E27FC236}">
                <a16:creationId xmlns:a16="http://schemas.microsoft.com/office/drawing/2014/main" id="{01B3C45A-B2F3-37EC-16F6-073E95CEC5A5}"/>
              </a:ext>
            </a:extLst>
          </p:cNvPr>
          <p:cNvGrpSpPr/>
          <p:nvPr/>
        </p:nvGrpSpPr>
        <p:grpSpPr>
          <a:xfrm>
            <a:off x="1073727" y="3340942"/>
            <a:ext cx="10892906" cy="1931244"/>
            <a:chOff x="762000" y="920077"/>
            <a:chExt cx="11159377" cy="2519856"/>
          </a:xfrm>
        </p:grpSpPr>
        <p:grpSp>
          <p:nvGrpSpPr>
            <p:cNvPr id="24" name="Group 23">
              <a:extLst>
                <a:ext uri="{FF2B5EF4-FFF2-40B4-BE49-F238E27FC236}">
                  <a16:creationId xmlns:a16="http://schemas.microsoft.com/office/drawing/2014/main" id="{83F018A3-215A-BDAB-C46D-47C87F837024}"/>
                </a:ext>
              </a:extLst>
            </p:cNvPr>
            <p:cNvGrpSpPr/>
            <p:nvPr/>
          </p:nvGrpSpPr>
          <p:grpSpPr>
            <a:xfrm>
              <a:off x="762000" y="920077"/>
              <a:ext cx="2844800" cy="2508923"/>
              <a:chOff x="8121480" y="930689"/>
              <a:chExt cx="3821140" cy="2663525"/>
            </a:xfrm>
          </p:grpSpPr>
          <p:sp>
            <p:nvSpPr>
              <p:cNvPr id="39" name="Rectangle 38">
                <a:extLst>
                  <a:ext uri="{FF2B5EF4-FFF2-40B4-BE49-F238E27FC236}">
                    <a16:creationId xmlns:a16="http://schemas.microsoft.com/office/drawing/2014/main" id="{64519BCF-ED64-034C-4C43-50E077A8C2E8}"/>
                  </a:ext>
                </a:extLst>
              </p:cNvPr>
              <p:cNvSpPr/>
              <p:nvPr/>
            </p:nvSpPr>
            <p:spPr>
              <a:xfrm>
                <a:off x="8940800" y="930689"/>
                <a:ext cx="2438400" cy="338554"/>
              </a:xfrm>
              <a:prstGeom prst="rect">
                <a:avLst/>
              </a:prstGeom>
              <a:noFill/>
            </p:spPr>
            <p:txBody>
              <a:bodyPr wrap="square" lIns="91440" tIns="45720" rIns="91440" bIns="45720">
                <a:spAutoFit/>
              </a:bodyPr>
              <a:lstStyle/>
              <a:p>
                <a:pPr algn="ctr"/>
                <a:r>
                  <a:rPr lang="en-US" sz="1600" b="1" cap="none" spc="0" dirty="0">
                    <a:ln w="0"/>
                    <a:solidFill>
                      <a:srgbClr val="C00000"/>
                    </a:solidFill>
                    <a:effectLst>
                      <a:outerShdw blurRad="38100" dist="25400" dir="5400000" algn="ctr" rotWithShape="0">
                        <a:srgbClr val="6E747A">
                          <a:alpha val="43000"/>
                        </a:srgbClr>
                      </a:outerShdw>
                    </a:effectLst>
                  </a:rPr>
                  <a:t>SPEI 12 </a:t>
                </a:r>
                <a:r>
                  <a:rPr lang="en-US" sz="1600" b="1" cap="none" spc="0" dirty="0" err="1">
                    <a:ln w="0"/>
                    <a:solidFill>
                      <a:srgbClr val="C00000"/>
                    </a:solidFill>
                    <a:effectLst>
                      <a:outerShdw blurRad="38100" dist="25400" dir="5400000" algn="ctr" rotWithShape="0">
                        <a:srgbClr val="6E747A">
                          <a:alpha val="43000"/>
                        </a:srgbClr>
                      </a:outerShdw>
                    </a:effectLst>
                  </a:rPr>
                  <a:t>Bko_Senou</a:t>
                </a:r>
                <a:endParaRPr lang="en-US" sz="1600" b="1" cap="none" spc="0" dirty="0">
                  <a:ln w="0"/>
                  <a:solidFill>
                    <a:srgbClr val="C00000"/>
                  </a:solidFill>
                  <a:effectLst>
                    <a:outerShdw blurRad="38100" dist="25400" dir="5400000" algn="ctr" rotWithShape="0">
                      <a:srgbClr val="6E747A">
                        <a:alpha val="43000"/>
                      </a:srgbClr>
                    </a:outerShdw>
                  </a:effectLst>
                </a:endParaRPr>
              </a:p>
            </p:txBody>
          </p:sp>
          <p:pic>
            <p:nvPicPr>
              <p:cNvPr id="40" name="Picture 39">
                <a:extLst>
                  <a:ext uri="{FF2B5EF4-FFF2-40B4-BE49-F238E27FC236}">
                    <a16:creationId xmlns:a16="http://schemas.microsoft.com/office/drawing/2014/main" id="{5F07ACC8-A55A-9BE6-4C15-ADD571B3CD9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21480" y="1333997"/>
                <a:ext cx="3821140" cy="2260217"/>
              </a:xfrm>
              <a:prstGeom prst="rect">
                <a:avLst/>
              </a:prstGeom>
            </p:spPr>
          </p:pic>
        </p:grpSp>
        <p:grpSp>
          <p:nvGrpSpPr>
            <p:cNvPr id="26" name="Group 25">
              <a:extLst>
                <a:ext uri="{FF2B5EF4-FFF2-40B4-BE49-F238E27FC236}">
                  <a16:creationId xmlns:a16="http://schemas.microsoft.com/office/drawing/2014/main" id="{7767652B-3A59-3F5C-5C69-E40E548D0162}"/>
                </a:ext>
              </a:extLst>
            </p:cNvPr>
            <p:cNvGrpSpPr/>
            <p:nvPr/>
          </p:nvGrpSpPr>
          <p:grpSpPr>
            <a:xfrm>
              <a:off x="3581400" y="949035"/>
              <a:ext cx="2844800" cy="2490898"/>
              <a:chOff x="8116915" y="3681303"/>
              <a:chExt cx="3821140" cy="2630217"/>
            </a:xfrm>
          </p:grpSpPr>
          <p:sp>
            <p:nvSpPr>
              <p:cNvPr id="37" name="Rectangle 36">
                <a:extLst>
                  <a:ext uri="{FF2B5EF4-FFF2-40B4-BE49-F238E27FC236}">
                    <a16:creationId xmlns:a16="http://schemas.microsoft.com/office/drawing/2014/main" id="{69E67702-AA9E-6333-36CD-C3225F073EE9}"/>
                  </a:ext>
                </a:extLst>
              </p:cNvPr>
              <p:cNvSpPr/>
              <p:nvPr/>
            </p:nvSpPr>
            <p:spPr>
              <a:xfrm>
                <a:off x="8526323" y="3681303"/>
                <a:ext cx="2887056" cy="370569"/>
              </a:xfrm>
              <a:prstGeom prst="rect">
                <a:avLst/>
              </a:prstGeom>
              <a:noFill/>
            </p:spPr>
            <p:txBody>
              <a:bodyPr wrap="square" lIns="91440" tIns="45720" rIns="91440" bIns="45720">
                <a:spAutoFit/>
              </a:bodyPr>
              <a:lstStyle/>
              <a:p>
                <a:pPr algn="ctr"/>
                <a:r>
                  <a:rPr lang="en-US" sz="1600" b="1" cap="none" spc="0" dirty="0">
                    <a:ln w="0"/>
                    <a:solidFill>
                      <a:srgbClr val="C00000"/>
                    </a:solidFill>
                    <a:effectLst>
                      <a:outerShdw blurRad="38100" dist="25400" dir="5400000" algn="ctr" rotWithShape="0">
                        <a:srgbClr val="6E747A">
                          <a:alpha val="43000"/>
                        </a:srgbClr>
                      </a:outerShdw>
                    </a:effectLst>
                  </a:rPr>
                  <a:t>SPEI 12 </a:t>
                </a:r>
                <a:r>
                  <a:rPr lang="en-US" sz="1600" b="1" cap="none" spc="0" dirty="0" err="1">
                    <a:ln w="0"/>
                    <a:solidFill>
                      <a:srgbClr val="C00000"/>
                    </a:solidFill>
                    <a:effectLst>
                      <a:outerShdw blurRad="38100" dist="25400" dir="5400000" algn="ctr" rotWithShape="0">
                        <a:srgbClr val="6E747A">
                          <a:alpha val="43000"/>
                        </a:srgbClr>
                      </a:outerShdw>
                    </a:effectLst>
                  </a:rPr>
                  <a:t>Bko_Sotuba</a:t>
                </a:r>
                <a:endParaRPr lang="en-US" sz="1600" b="1" cap="none" spc="0" dirty="0">
                  <a:ln w="0"/>
                  <a:solidFill>
                    <a:srgbClr val="C00000"/>
                  </a:solidFill>
                  <a:effectLst>
                    <a:outerShdw blurRad="38100" dist="25400" dir="5400000" algn="ctr" rotWithShape="0">
                      <a:srgbClr val="6E747A">
                        <a:alpha val="43000"/>
                      </a:srgbClr>
                    </a:outerShdw>
                  </a:effectLst>
                </a:endParaRPr>
              </a:p>
            </p:txBody>
          </p:sp>
          <p:pic>
            <p:nvPicPr>
              <p:cNvPr id="38" name="Picture 37">
                <a:extLst>
                  <a:ext uri="{FF2B5EF4-FFF2-40B4-BE49-F238E27FC236}">
                    <a16:creationId xmlns:a16="http://schemas.microsoft.com/office/drawing/2014/main" id="{10BCD1FD-5140-660A-5F48-3C16E51A07D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116915" y="4033981"/>
                <a:ext cx="3821140" cy="2277539"/>
              </a:xfrm>
              <a:prstGeom prst="rect">
                <a:avLst/>
              </a:prstGeom>
            </p:spPr>
          </p:pic>
        </p:grpSp>
        <p:grpSp>
          <p:nvGrpSpPr>
            <p:cNvPr id="28" name="Group 27">
              <a:extLst>
                <a:ext uri="{FF2B5EF4-FFF2-40B4-BE49-F238E27FC236}">
                  <a16:creationId xmlns:a16="http://schemas.microsoft.com/office/drawing/2014/main" id="{1918C2F0-9BFE-E26D-233E-EC5A8912E1EF}"/>
                </a:ext>
              </a:extLst>
            </p:cNvPr>
            <p:cNvGrpSpPr/>
            <p:nvPr/>
          </p:nvGrpSpPr>
          <p:grpSpPr>
            <a:xfrm>
              <a:off x="6426200" y="949040"/>
              <a:ext cx="2931481" cy="2490893"/>
              <a:chOff x="6426200" y="949040"/>
              <a:chExt cx="2931481" cy="2490893"/>
            </a:xfrm>
          </p:grpSpPr>
          <p:pic>
            <p:nvPicPr>
              <p:cNvPr id="35" name="Picture 34">
                <a:extLst>
                  <a:ext uri="{FF2B5EF4-FFF2-40B4-BE49-F238E27FC236}">
                    <a16:creationId xmlns:a16="http://schemas.microsoft.com/office/drawing/2014/main" id="{AA3522BF-DD15-C720-97B3-0D22C945B3B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26200" y="1350835"/>
                <a:ext cx="2931481" cy="2089098"/>
              </a:xfrm>
              <a:prstGeom prst="rect">
                <a:avLst/>
              </a:prstGeom>
            </p:spPr>
          </p:pic>
          <p:sp>
            <p:nvSpPr>
              <p:cNvPr id="36" name="Rectangle 35">
                <a:extLst>
                  <a:ext uri="{FF2B5EF4-FFF2-40B4-BE49-F238E27FC236}">
                    <a16:creationId xmlns:a16="http://schemas.microsoft.com/office/drawing/2014/main" id="{3B88379D-A6CD-46E9-4355-534852CDC074}"/>
                  </a:ext>
                </a:extLst>
              </p:cNvPr>
              <p:cNvSpPr/>
              <p:nvPr/>
            </p:nvSpPr>
            <p:spPr>
              <a:xfrm>
                <a:off x="6953065" y="949040"/>
                <a:ext cx="2149384" cy="350940"/>
              </a:xfrm>
              <a:prstGeom prst="rect">
                <a:avLst/>
              </a:prstGeom>
              <a:noFill/>
            </p:spPr>
            <p:txBody>
              <a:bodyPr wrap="square" lIns="91440" tIns="45720" rIns="91440" bIns="45720">
                <a:spAutoFit/>
              </a:bodyPr>
              <a:lstStyle/>
              <a:p>
                <a:pPr algn="ctr"/>
                <a:r>
                  <a:rPr lang="en-US" sz="1600" b="1" cap="none" spc="0" dirty="0">
                    <a:ln w="0"/>
                    <a:solidFill>
                      <a:srgbClr val="C00000"/>
                    </a:solidFill>
                    <a:effectLst>
                      <a:outerShdw blurRad="38100" dist="25400" dir="5400000" algn="ctr" rotWithShape="0">
                        <a:srgbClr val="6E747A">
                          <a:alpha val="43000"/>
                        </a:srgbClr>
                      </a:outerShdw>
                    </a:effectLst>
                  </a:rPr>
                  <a:t>SPEI 12 </a:t>
                </a:r>
                <a:r>
                  <a:rPr lang="en-US" sz="1600" b="1" cap="none" spc="0" dirty="0" err="1">
                    <a:ln w="0"/>
                    <a:solidFill>
                      <a:srgbClr val="C00000"/>
                    </a:solidFill>
                    <a:effectLst>
                      <a:outerShdw blurRad="38100" dist="25400" dir="5400000" algn="ctr" rotWithShape="0">
                        <a:srgbClr val="6E747A">
                          <a:alpha val="43000"/>
                        </a:srgbClr>
                      </a:outerShdw>
                    </a:effectLst>
                  </a:rPr>
                  <a:t>Bko_Ville</a:t>
                </a:r>
                <a:endParaRPr lang="en-US" sz="1600" b="1" cap="none" spc="0" dirty="0">
                  <a:ln w="0"/>
                  <a:solidFill>
                    <a:srgbClr val="C00000"/>
                  </a:solidFill>
                  <a:effectLst>
                    <a:outerShdw blurRad="38100" dist="25400" dir="5400000" algn="ctr" rotWithShape="0">
                      <a:srgbClr val="6E747A">
                        <a:alpha val="43000"/>
                      </a:srgbClr>
                    </a:outerShdw>
                  </a:effectLst>
                </a:endParaRPr>
              </a:p>
            </p:txBody>
          </p:sp>
        </p:grpSp>
        <p:grpSp>
          <p:nvGrpSpPr>
            <p:cNvPr id="31" name="Group 30">
              <a:extLst>
                <a:ext uri="{FF2B5EF4-FFF2-40B4-BE49-F238E27FC236}">
                  <a16:creationId xmlns:a16="http://schemas.microsoft.com/office/drawing/2014/main" id="{573737D6-D609-6563-D723-AE5E6C6706B1}"/>
                </a:ext>
              </a:extLst>
            </p:cNvPr>
            <p:cNvGrpSpPr/>
            <p:nvPr/>
          </p:nvGrpSpPr>
          <p:grpSpPr>
            <a:xfrm>
              <a:off x="9336928" y="949035"/>
              <a:ext cx="2584449" cy="2479965"/>
              <a:chOff x="9336928" y="949035"/>
              <a:chExt cx="2584449" cy="2479965"/>
            </a:xfrm>
          </p:grpSpPr>
          <p:sp>
            <p:nvSpPr>
              <p:cNvPr id="33" name="Rectangle 32">
                <a:extLst>
                  <a:ext uri="{FF2B5EF4-FFF2-40B4-BE49-F238E27FC236}">
                    <a16:creationId xmlns:a16="http://schemas.microsoft.com/office/drawing/2014/main" id="{866185C6-51A9-6D54-52B6-114F3CD16648}"/>
                  </a:ext>
                </a:extLst>
              </p:cNvPr>
              <p:cNvSpPr/>
              <p:nvPr/>
            </p:nvSpPr>
            <p:spPr>
              <a:xfrm>
                <a:off x="9476509" y="949035"/>
                <a:ext cx="2149384" cy="338554"/>
              </a:xfrm>
              <a:prstGeom prst="rect">
                <a:avLst/>
              </a:prstGeom>
              <a:noFill/>
            </p:spPr>
            <p:txBody>
              <a:bodyPr wrap="square" lIns="91440" tIns="45720" rIns="91440" bIns="45720">
                <a:spAutoFit/>
              </a:bodyPr>
              <a:lstStyle/>
              <a:p>
                <a:pPr algn="ctr"/>
                <a:r>
                  <a:rPr lang="en-US" sz="1600" b="1" cap="none" spc="0" dirty="0">
                    <a:ln w="0"/>
                    <a:solidFill>
                      <a:srgbClr val="C00000"/>
                    </a:solidFill>
                    <a:effectLst>
                      <a:outerShdw blurRad="38100" dist="25400" dir="5400000" algn="ctr" rotWithShape="0">
                        <a:srgbClr val="6E747A">
                          <a:alpha val="43000"/>
                        </a:srgbClr>
                      </a:outerShdw>
                    </a:effectLst>
                  </a:rPr>
                  <a:t>SPEI 12 </a:t>
                </a:r>
                <a:r>
                  <a:rPr lang="en-US" sz="1600" b="1" dirty="0" err="1">
                    <a:ln w="0"/>
                    <a:solidFill>
                      <a:srgbClr val="C00000"/>
                    </a:solidFill>
                    <a:effectLst>
                      <a:outerShdw blurRad="38100" dist="25400" dir="5400000" algn="ctr" rotWithShape="0">
                        <a:srgbClr val="6E747A">
                          <a:alpha val="43000"/>
                        </a:srgbClr>
                      </a:outerShdw>
                    </a:effectLst>
                  </a:rPr>
                  <a:t>S</a:t>
                </a:r>
                <a:r>
                  <a:rPr lang="en-US" sz="1600" b="1" cap="none" spc="0" dirty="0" err="1">
                    <a:ln w="0"/>
                    <a:solidFill>
                      <a:srgbClr val="C00000"/>
                    </a:solidFill>
                    <a:effectLst>
                      <a:outerShdw blurRad="38100" dist="25400" dir="5400000" algn="ctr" rotWithShape="0">
                        <a:srgbClr val="6E747A">
                          <a:alpha val="43000"/>
                        </a:srgbClr>
                      </a:outerShdw>
                    </a:effectLst>
                  </a:rPr>
                  <a:t>ko_Ville</a:t>
                </a:r>
                <a:endParaRPr lang="en-US" sz="1600" b="1" cap="none" spc="0" dirty="0">
                  <a:ln w="0"/>
                  <a:solidFill>
                    <a:srgbClr val="C00000"/>
                  </a:solidFill>
                  <a:effectLst>
                    <a:outerShdw blurRad="38100" dist="25400" dir="5400000" algn="ctr" rotWithShape="0">
                      <a:srgbClr val="6E747A">
                        <a:alpha val="43000"/>
                      </a:srgbClr>
                    </a:outerShdw>
                  </a:effectLst>
                </a:endParaRPr>
              </a:p>
            </p:txBody>
          </p:sp>
          <p:pic>
            <p:nvPicPr>
              <p:cNvPr id="34" name="Picture 33">
                <a:extLst>
                  <a:ext uri="{FF2B5EF4-FFF2-40B4-BE49-F238E27FC236}">
                    <a16:creationId xmlns:a16="http://schemas.microsoft.com/office/drawing/2014/main" id="{BA369BB5-4814-421B-82CA-3FBDC7DC35D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336928" y="1371617"/>
                <a:ext cx="2584449" cy="2057383"/>
              </a:xfrm>
              <a:prstGeom prst="rect">
                <a:avLst/>
              </a:prstGeom>
            </p:spPr>
          </p:pic>
        </p:grpSp>
      </p:grpSp>
      <p:sp>
        <p:nvSpPr>
          <p:cNvPr id="41" name="TextBox 40">
            <a:extLst>
              <a:ext uri="{FF2B5EF4-FFF2-40B4-BE49-F238E27FC236}">
                <a16:creationId xmlns:a16="http://schemas.microsoft.com/office/drawing/2014/main" id="{CA2D24F9-4905-FCE9-341E-E37F6B782551}"/>
              </a:ext>
            </a:extLst>
          </p:cNvPr>
          <p:cNvSpPr txBox="1"/>
          <p:nvPr/>
        </p:nvSpPr>
        <p:spPr>
          <a:xfrm>
            <a:off x="1073727" y="5445770"/>
            <a:ext cx="11021291" cy="1077218"/>
          </a:xfrm>
          <a:prstGeom prst="rect">
            <a:avLst/>
          </a:prstGeom>
          <a:noFill/>
        </p:spPr>
        <p:txBody>
          <a:bodyPr wrap="square">
            <a:spAutoFit/>
          </a:bodyPr>
          <a:lstStyle/>
          <a:p>
            <a:pPr marL="285750" indent="-285750">
              <a:buFont typeface="Wingdings" panose="05000000000000000000" pitchFamily="2" charset="2"/>
              <a:buChar char="ü"/>
            </a:pPr>
            <a:r>
              <a:rPr lang="en-US" sz="1600" dirty="0">
                <a:solidFill>
                  <a:srgbClr val="002060"/>
                </a:solidFill>
                <a:latin typeface="Perpetua" panose="02020502060401020303" pitchFamily="18" charset="0"/>
              </a:rPr>
              <a:t>The Figures show precipitation deficit, calculated using monthly</a:t>
            </a:r>
            <a:r>
              <a:rPr lang="en-US" sz="1600" dirty="0"/>
              <a:t> </a:t>
            </a:r>
            <a:r>
              <a:rPr lang="en-US" sz="1600" dirty="0">
                <a:solidFill>
                  <a:srgbClr val="002060"/>
                </a:solidFill>
                <a:latin typeface="Perpetua" panose="02020502060401020303" pitchFamily="18" charset="0"/>
              </a:rPr>
              <a:t>precipitation, while the SPEI was calculate by </a:t>
            </a:r>
            <a:r>
              <a:rPr lang="en-US" sz="1600" dirty="0">
                <a:solidFill>
                  <a:srgbClr val="002060"/>
                </a:solidFill>
                <a:highlight>
                  <a:srgbClr val="FA8ADD"/>
                </a:highlight>
                <a:latin typeface="Perpetua" panose="02020502060401020303" pitchFamily="18" charset="0"/>
              </a:rPr>
              <a:t>incorporating the temperature</a:t>
            </a:r>
            <a:r>
              <a:rPr lang="en-US" sz="1600" dirty="0"/>
              <a:t> </a:t>
            </a:r>
            <a:r>
              <a:rPr lang="en-US" sz="1600" dirty="0">
                <a:solidFill>
                  <a:srgbClr val="002060"/>
                </a:solidFill>
                <a:latin typeface="Perpetua" panose="02020502060401020303" pitchFamily="18" charset="0"/>
              </a:rPr>
              <a:t>which here gives us a drought (between -2 and 2). </a:t>
            </a:r>
          </a:p>
          <a:p>
            <a:pPr marL="285750" indent="-285750">
              <a:buFont typeface="Wingdings" panose="05000000000000000000" pitchFamily="2" charset="2"/>
              <a:buChar char="ü"/>
            </a:pPr>
            <a:r>
              <a:rPr lang="en-US" sz="1600" dirty="0">
                <a:solidFill>
                  <a:schemeClr val="bg1">
                    <a:lumMod val="65000"/>
                  </a:schemeClr>
                </a:solidFill>
                <a:latin typeface="Perpetua" panose="02020502060401020303" pitchFamily="18" charset="0"/>
              </a:rPr>
              <a:t>The onset, duration and magnitude of drought conditions compared to normal conditions in a variety of natural systems such as green spaces has been determined.</a:t>
            </a:r>
          </a:p>
        </p:txBody>
      </p:sp>
      <p:sp>
        <p:nvSpPr>
          <p:cNvPr id="42" name="Content Placeholder 4">
            <a:extLst>
              <a:ext uri="{FF2B5EF4-FFF2-40B4-BE49-F238E27FC236}">
                <a16:creationId xmlns:a16="http://schemas.microsoft.com/office/drawing/2014/main" id="{6951E509-EC14-ECF4-C1AB-11BFE3DE4CCD}"/>
              </a:ext>
            </a:extLst>
          </p:cNvPr>
          <p:cNvSpPr>
            <a:spLocks noGrp="1"/>
          </p:cNvSpPr>
          <p:nvPr>
            <p:ph idx="1"/>
          </p:nvPr>
        </p:nvSpPr>
        <p:spPr>
          <a:xfrm>
            <a:off x="1926726" y="3124210"/>
            <a:ext cx="8864600" cy="358325"/>
          </a:xfrm>
        </p:spPr>
        <p:txBody>
          <a:bodyPr>
            <a:noAutofit/>
          </a:bodyPr>
          <a:lstStyle/>
          <a:p>
            <a:pPr marL="0" indent="0" algn="ctr">
              <a:spcBef>
                <a:spcPts val="0"/>
              </a:spcBef>
              <a:buNone/>
            </a:pPr>
            <a:r>
              <a:rPr lang="en-US" sz="1400" b="1" i="1" dirty="0">
                <a:solidFill>
                  <a:srgbClr val="105016"/>
                </a:solidFill>
                <a:effectLst>
                  <a:outerShdw blurRad="38100" dist="38100" dir="2700000" algn="tl">
                    <a:srgbClr val="000000">
                      <a:alpha val="43137"/>
                    </a:srgbClr>
                  </a:outerShdw>
                </a:effectLst>
                <a:latin typeface="Perpetua" panose="02020502060401020303" pitchFamily="18" charset="0"/>
                <a:ea typeface="Times New Roman" panose="02020603050405020304" pitchFamily="18" charset="0"/>
                <a:cs typeface="Times New Roman" panose="02020603050405020304" pitchFamily="18" charset="0"/>
              </a:rPr>
              <a:t>Standardized Precipitation Evapotranspiration Index (SPEI)</a:t>
            </a:r>
          </a:p>
        </p:txBody>
      </p:sp>
      <p:sp>
        <p:nvSpPr>
          <p:cNvPr id="44" name="Rectangle 43">
            <a:extLst>
              <a:ext uri="{FF2B5EF4-FFF2-40B4-BE49-F238E27FC236}">
                <a16:creationId xmlns:a16="http://schemas.microsoft.com/office/drawing/2014/main" id="{9B9B8ACA-0E6A-077E-DF45-CBE969FA0B6B}"/>
              </a:ext>
            </a:extLst>
          </p:cNvPr>
          <p:cNvSpPr/>
          <p:nvPr/>
        </p:nvSpPr>
        <p:spPr>
          <a:xfrm>
            <a:off x="2382982" y="90222"/>
            <a:ext cx="7218218" cy="830997"/>
          </a:xfrm>
          <a:prstGeom prst="rect">
            <a:avLst/>
          </a:prstGeom>
          <a:noFill/>
        </p:spPr>
        <p:txBody>
          <a:bodyPr wrap="square" lIns="91440" tIns="45720" rIns="91440" bIns="45720">
            <a:spAutoFit/>
          </a:bodyPr>
          <a:lstStyle/>
          <a:p>
            <a:pPr algn="ctr"/>
            <a:r>
              <a:rPr lang="en-US" sz="2400" b="1" cap="none" spc="0" dirty="0">
                <a:ln w="0"/>
                <a:solidFill>
                  <a:srgbClr val="00B050"/>
                </a:solidFill>
                <a:effectLst>
                  <a:outerShdw blurRad="38100" dist="19050" dir="2700000" algn="tl" rotWithShape="0">
                    <a:schemeClr val="dk1">
                      <a:alpha val="40000"/>
                    </a:schemeClr>
                  </a:outerShdw>
                </a:effectLst>
                <a:latin typeface="Perpetua" panose="02020502060401020303" pitchFamily="18" charset="0"/>
              </a:rPr>
              <a:t>Objective 2: Effects of UGS on Sustainability and Climate Change resilience and their ES</a:t>
            </a:r>
            <a:endParaRPr lang="en-US" sz="2400" b="1" cap="none" spc="0" dirty="0">
              <a:ln w="0"/>
              <a:solidFill>
                <a:srgbClr val="00B050"/>
              </a:solidFill>
              <a:effectLst>
                <a:outerShdw blurRad="38100" dist="19050" dir="2700000" algn="tl" rotWithShape="0">
                  <a:schemeClr val="dk1">
                    <a:alpha val="40000"/>
                  </a:schemeClr>
                </a:outerShdw>
              </a:effectLst>
            </a:endParaRPr>
          </a:p>
        </p:txBody>
      </p:sp>
      <p:sp>
        <p:nvSpPr>
          <p:cNvPr id="46" name="TextBox 45">
            <a:extLst>
              <a:ext uri="{FF2B5EF4-FFF2-40B4-BE49-F238E27FC236}">
                <a16:creationId xmlns:a16="http://schemas.microsoft.com/office/drawing/2014/main" id="{E0E4FCA1-7A4A-7BB2-7635-66E7B6007207}"/>
              </a:ext>
            </a:extLst>
          </p:cNvPr>
          <p:cNvSpPr txBox="1"/>
          <p:nvPr/>
        </p:nvSpPr>
        <p:spPr>
          <a:xfrm>
            <a:off x="1130630" y="2708792"/>
            <a:ext cx="8872771" cy="307777"/>
          </a:xfrm>
          <a:prstGeom prst="rect">
            <a:avLst/>
          </a:prstGeom>
          <a:noFill/>
        </p:spPr>
        <p:txBody>
          <a:bodyPr wrap="square">
            <a:spAutoFit/>
          </a:bodyPr>
          <a:lstStyle/>
          <a:p>
            <a:r>
              <a:rPr lang="en-US" sz="1400" dirty="0">
                <a:latin typeface="Perpetua" panose="02020502060401020303" pitchFamily="18" charset="0"/>
              </a:rPr>
              <a:t>Figures 44, 45, 46 and 47: Standardized Precipitation Index (SPI) for Bamako </a:t>
            </a:r>
            <a:r>
              <a:rPr lang="en-US" sz="1400" dirty="0" err="1">
                <a:latin typeface="Perpetua" panose="02020502060401020303" pitchFamily="18" charset="0"/>
              </a:rPr>
              <a:t>Senou</a:t>
            </a:r>
            <a:r>
              <a:rPr lang="en-US" sz="1400" dirty="0">
                <a:latin typeface="Perpetua" panose="02020502060401020303" pitchFamily="18" charset="0"/>
              </a:rPr>
              <a:t>, Bamako </a:t>
            </a:r>
            <a:r>
              <a:rPr lang="en-US" sz="1400" dirty="0" err="1">
                <a:latin typeface="Perpetua" panose="02020502060401020303" pitchFamily="18" charset="0"/>
              </a:rPr>
              <a:t>Sotuba</a:t>
            </a:r>
            <a:r>
              <a:rPr lang="en-US" sz="1400" dirty="0">
                <a:latin typeface="Perpetua" panose="02020502060401020303" pitchFamily="18" charset="0"/>
              </a:rPr>
              <a:t>,  Bamako Ville and Sikasso Ville</a:t>
            </a:r>
          </a:p>
        </p:txBody>
      </p:sp>
      <p:sp>
        <p:nvSpPr>
          <p:cNvPr id="47" name="TextBox 46">
            <a:extLst>
              <a:ext uri="{FF2B5EF4-FFF2-40B4-BE49-F238E27FC236}">
                <a16:creationId xmlns:a16="http://schemas.microsoft.com/office/drawing/2014/main" id="{9D5DF517-A0DE-4F4C-9860-1484B9BE5D8A}"/>
              </a:ext>
            </a:extLst>
          </p:cNvPr>
          <p:cNvSpPr txBox="1"/>
          <p:nvPr/>
        </p:nvSpPr>
        <p:spPr>
          <a:xfrm>
            <a:off x="1260570" y="5134224"/>
            <a:ext cx="10195567" cy="307777"/>
          </a:xfrm>
          <a:prstGeom prst="rect">
            <a:avLst/>
          </a:prstGeom>
          <a:noFill/>
        </p:spPr>
        <p:txBody>
          <a:bodyPr wrap="square">
            <a:spAutoFit/>
          </a:bodyPr>
          <a:lstStyle/>
          <a:p>
            <a:r>
              <a:rPr lang="en-US" sz="1400" dirty="0">
                <a:latin typeface="Perpetua" panose="02020502060401020303" pitchFamily="18" charset="0"/>
              </a:rPr>
              <a:t>Figures 48, 49, 50 and 51: Standardized Precipitation Evapotranspiration Index (SPEI) for Bamako </a:t>
            </a:r>
            <a:r>
              <a:rPr lang="en-US" sz="1400" dirty="0" err="1">
                <a:latin typeface="Perpetua" panose="02020502060401020303" pitchFamily="18" charset="0"/>
              </a:rPr>
              <a:t>Senou</a:t>
            </a:r>
            <a:r>
              <a:rPr lang="en-US" sz="1400" dirty="0">
                <a:latin typeface="Perpetua" panose="02020502060401020303" pitchFamily="18" charset="0"/>
              </a:rPr>
              <a:t>, Bamako </a:t>
            </a:r>
            <a:r>
              <a:rPr lang="en-US" sz="1400" dirty="0" err="1">
                <a:latin typeface="Perpetua" panose="02020502060401020303" pitchFamily="18" charset="0"/>
              </a:rPr>
              <a:t>Sotuba</a:t>
            </a:r>
            <a:r>
              <a:rPr lang="en-US" sz="1400" dirty="0">
                <a:latin typeface="Perpetua" panose="02020502060401020303" pitchFamily="18" charset="0"/>
              </a:rPr>
              <a:t>,  Bamako Ville and Sikasso Ville</a:t>
            </a:r>
          </a:p>
        </p:txBody>
      </p:sp>
      <p:pic>
        <p:nvPicPr>
          <p:cNvPr id="50" name="Picture 2">
            <a:extLst>
              <a:ext uri="{FF2B5EF4-FFF2-40B4-BE49-F238E27FC236}">
                <a16:creationId xmlns:a16="http://schemas.microsoft.com/office/drawing/2014/main" id="{E70396FE-B826-740E-45E8-CD75575C6B8C}"/>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r="62079"/>
          <a:stretch/>
        </p:blipFill>
        <p:spPr bwMode="auto">
          <a:xfrm>
            <a:off x="9851955" y="6383932"/>
            <a:ext cx="422988" cy="391439"/>
          </a:xfrm>
          <a:prstGeom prst="rect">
            <a:avLst/>
          </a:prstGeom>
          <a:noFill/>
          <a:extLst>
            <a:ext uri="{909E8E84-426E-40DD-AFC4-6F175D3DCCD1}">
              <a14:hiddenFill xmlns:a14="http://schemas.microsoft.com/office/drawing/2010/main">
                <a:solidFill>
                  <a:srgbClr val="FFFFFF"/>
                </a:solidFill>
              </a14:hiddenFill>
            </a:ext>
          </a:extLst>
        </p:spPr>
      </p:pic>
      <p:pic>
        <p:nvPicPr>
          <p:cNvPr id="51" name="Picture 2" descr="37 Years of Microsoft Excel Design History - 71 Images - Version Museum">
            <a:extLst>
              <a:ext uri="{FF2B5EF4-FFF2-40B4-BE49-F238E27FC236}">
                <a16:creationId xmlns:a16="http://schemas.microsoft.com/office/drawing/2014/main" id="{1B647545-56CA-D801-683E-AF783EB8E100}"/>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24087" t="19661" r="13719" b="13238"/>
          <a:stretch/>
        </p:blipFill>
        <p:spPr bwMode="auto">
          <a:xfrm>
            <a:off x="9235237" y="6356350"/>
            <a:ext cx="526566" cy="4140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07883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3E85C30-9F01-157D-7490-75920FBC6377}"/>
              </a:ext>
            </a:extLst>
          </p:cNvPr>
          <p:cNvSpPr>
            <a:spLocks noGrp="1"/>
          </p:cNvSpPr>
          <p:nvPr>
            <p:ph type="dt" sz="half" idx="10"/>
          </p:nvPr>
        </p:nvSpPr>
        <p:spPr/>
        <p:txBody>
          <a:bodyPr/>
          <a:lstStyle/>
          <a:p>
            <a:fld id="{00416BC5-3968-4F0C-B5AC-B6C8083B1EF3}" type="datetime1">
              <a:rPr lang="en-US" smtClean="0"/>
              <a:t>10/1/2024</a:t>
            </a:fld>
            <a:endParaRPr lang="en-US"/>
          </a:p>
        </p:txBody>
      </p:sp>
      <p:sp>
        <p:nvSpPr>
          <p:cNvPr id="6" name="Slide Number Placeholder 5">
            <a:extLst>
              <a:ext uri="{FF2B5EF4-FFF2-40B4-BE49-F238E27FC236}">
                <a16:creationId xmlns:a16="http://schemas.microsoft.com/office/drawing/2014/main" id="{DEE3A292-2F0C-4CE5-2555-567FA9DEBDAF}"/>
              </a:ext>
            </a:extLst>
          </p:cNvPr>
          <p:cNvSpPr>
            <a:spLocks noGrp="1"/>
          </p:cNvSpPr>
          <p:nvPr>
            <p:ph type="sldNum" sz="quarter" idx="12"/>
          </p:nvPr>
        </p:nvSpPr>
        <p:spPr>
          <a:xfrm>
            <a:off x="8700752" y="6193731"/>
            <a:ext cx="2743200" cy="365125"/>
          </a:xfrm>
        </p:spPr>
        <p:txBody>
          <a:bodyPr/>
          <a:lstStyle/>
          <a:p>
            <a:fld id="{3E024793-0E71-48C3-8471-0C8AF9CBC2C2}" type="slidenum">
              <a:rPr lang="en-US" smtClean="0"/>
              <a:t>19</a:t>
            </a:fld>
            <a:endParaRPr lang="en-US" dirty="0"/>
          </a:p>
        </p:txBody>
      </p:sp>
      <p:sp>
        <p:nvSpPr>
          <p:cNvPr id="9" name="Rectangle 8">
            <a:extLst>
              <a:ext uri="{FF2B5EF4-FFF2-40B4-BE49-F238E27FC236}">
                <a16:creationId xmlns:a16="http://schemas.microsoft.com/office/drawing/2014/main" id="{859397F8-CE5A-C3D8-1522-79F9D9072491}"/>
              </a:ext>
            </a:extLst>
          </p:cNvPr>
          <p:cNvSpPr/>
          <p:nvPr/>
        </p:nvSpPr>
        <p:spPr>
          <a:xfrm>
            <a:off x="0" y="2384451"/>
            <a:ext cx="800219" cy="2089097"/>
          </a:xfrm>
          <a:prstGeom prst="rect">
            <a:avLst/>
          </a:prstGeom>
          <a:noFill/>
        </p:spPr>
        <p:txBody>
          <a:bodyPr vert="vert270" wrap="none" lIns="91440" tIns="45720" rIns="91440" bIns="45720">
            <a:spAutoFit/>
          </a:bodyPr>
          <a:lstStyle/>
          <a:p>
            <a:pPr algn="ctr"/>
            <a:r>
              <a:rPr lang="fr-FR" sz="4000" b="1" spc="50" dirty="0">
                <a:ln w="11430"/>
                <a:solidFill>
                  <a:schemeClr val="bg1"/>
                </a:solidFill>
                <a:effectLst>
                  <a:outerShdw blurRad="76200" dist="50800" dir="5400000" algn="tl" rotWithShape="0">
                    <a:srgbClr val="000000">
                      <a:alpha val="65000"/>
                    </a:srgbClr>
                  </a:outerShdw>
                </a:effectLst>
                <a:latin typeface="Perpetua" panose="02020502060401020303" pitchFamily="18" charset="0"/>
                <a:ea typeface="+mj-ea"/>
                <a:cs typeface="+mj-cs"/>
              </a:rPr>
              <a:t>RESULTS</a:t>
            </a:r>
            <a:endParaRPr lang="en-US" sz="4000" b="1" spc="50" dirty="0">
              <a:ln w="11430"/>
              <a:solidFill>
                <a:schemeClr val="bg1"/>
              </a:solidFill>
              <a:effectLst>
                <a:outerShdw blurRad="76200" dist="50800" dir="5400000" algn="tl" rotWithShape="0">
                  <a:srgbClr val="000000">
                    <a:alpha val="65000"/>
                  </a:srgbClr>
                </a:outerShdw>
              </a:effectLst>
              <a:latin typeface="Perpetua" panose="02020502060401020303" pitchFamily="18" charset="0"/>
              <a:ea typeface="+mj-ea"/>
              <a:cs typeface="+mj-cs"/>
            </a:endParaRPr>
          </a:p>
        </p:txBody>
      </p:sp>
      <p:sp>
        <p:nvSpPr>
          <p:cNvPr id="2" name="Footer Placeholder 1">
            <a:extLst>
              <a:ext uri="{FF2B5EF4-FFF2-40B4-BE49-F238E27FC236}">
                <a16:creationId xmlns:a16="http://schemas.microsoft.com/office/drawing/2014/main" id="{818704B1-FBDD-F3C9-A84B-F80A099B2B7C}"/>
              </a:ext>
            </a:extLst>
          </p:cNvPr>
          <p:cNvSpPr>
            <a:spLocks noGrp="1"/>
          </p:cNvSpPr>
          <p:nvPr>
            <p:ph type="ftr" sz="quarter" idx="11"/>
          </p:nvPr>
        </p:nvSpPr>
        <p:spPr/>
        <p:txBody>
          <a:bodyPr/>
          <a:lstStyle/>
          <a:p>
            <a:r>
              <a:rPr lang="fr-FR"/>
              <a:t>FOMBA Mohamed, PhD/SPS/FT/2019/11125; PGS4513003</a:t>
            </a:r>
            <a:endParaRPr lang="en-US"/>
          </a:p>
        </p:txBody>
      </p:sp>
      <p:sp>
        <p:nvSpPr>
          <p:cNvPr id="15" name="Rectangle 14">
            <a:extLst>
              <a:ext uri="{FF2B5EF4-FFF2-40B4-BE49-F238E27FC236}">
                <a16:creationId xmlns:a16="http://schemas.microsoft.com/office/drawing/2014/main" id="{12360017-09FE-A6B9-C382-7A207BD4A1CB}"/>
              </a:ext>
            </a:extLst>
          </p:cNvPr>
          <p:cNvSpPr/>
          <p:nvPr/>
        </p:nvSpPr>
        <p:spPr>
          <a:xfrm>
            <a:off x="19403" y="16648"/>
            <a:ext cx="800219" cy="932308"/>
          </a:xfrm>
          <a:prstGeom prst="rect">
            <a:avLst/>
          </a:prstGeom>
          <a:noFill/>
        </p:spPr>
        <p:txBody>
          <a:bodyPr vert="vert270" wrap="none" lIns="91440" tIns="45720" rIns="91440" bIns="45720">
            <a:spAutoFit/>
          </a:bodyPr>
          <a:lstStyle/>
          <a:p>
            <a:pPr algn="ctr"/>
            <a:r>
              <a:rPr lang="en-US" sz="4000" b="1" cap="none" spc="0" dirty="0">
                <a:ln w="9525">
                  <a:solidFill>
                    <a:schemeClr val="bg1"/>
                  </a:solidFill>
                  <a:prstDash val="solid"/>
                </a:ln>
                <a:solidFill>
                  <a:schemeClr val="bg1"/>
                </a:solidFill>
                <a:latin typeface="Perpetua" panose="02020502060401020303" pitchFamily="18" charset="0"/>
              </a:rPr>
              <a:t>OS3</a:t>
            </a:r>
          </a:p>
        </p:txBody>
      </p:sp>
      <p:sp>
        <p:nvSpPr>
          <p:cNvPr id="17" name="Rectangle 16">
            <a:extLst>
              <a:ext uri="{FF2B5EF4-FFF2-40B4-BE49-F238E27FC236}">
                <a16:creationId xmlns:a16="http://schemas.microsoft.com/office/drawing/2014/main" id="{121D129B-98CD-FE2E-52D7-6899521501D4}"/>
              </a:ext>
            </a:extLst>
          </p:cNvPr>
          <p:cNvSpPr/>
          <p:nvPr/>
        </p:nvSpPr>
        <p:spPr>
          <a:xfrm>
            <a:off x="2362196" y="189836"/>
            <a:ext cx="7218218" cy="1200329"/>
          </a:xfrm>
          <a:prstGeom prst="rect">
            <a:avLst/>
          </a:prstGeom>
          <a:noFill/>
        </p:spPr>
        <p:txBody>
          <a:bodyPr wrap="square" lIns="91440" tIns="45720" rIns="91440" bIns="45720">
            <a:spAutoFit/>
          </a:bodyPr>
          <a:lstStyle/>
          <a:p>
            <a:pPr algn="ctr"/>
            <a:r>
              <a:rPr lang="en-US" sz="2400" b="1" cap="none" spc="0" dirty="0">
                <a:ln w="0"/>
                <a:solidFill>
                  <a:srgbClr val="00B050"/>
                </a:solidFill>
                <a:effectLst>
                  <a:outerShdw blurRad="38100" dist="19050" dir="2700000" algn="tl" rotWithShape="0">
                    <a:schemeClr val="dk1">
                      <a:alpha val="40000"/>
                    </a:schemeClr>
                  </a:outerShdw>
                </a:effectLst>
                <a:latin typeface="Perpetua" panose="02020502060401020303" pitchFamily="18" charset="0"/>
              </a:rPr>
              <a:t>Objective 3: </a:t>
            </a:r>
            <a:r>
              <a:rPr lang="en-US" sz="2400" b="1" dirty="0">
                <a:ln w="0"/>
                <a:solidFill>
                  <a:srgbClr val="00B050"/>
                </a:solidFill>
                <a:effectLst>
                  <a:outerShdw blurRad="38100" dist="19050" dir="2700000" algn="tl" rotWithShape="0">
                    <a:schemeClr val="dk1">
                      <a:alpha val="40000"/>
                    </a:schemeClr>
                  </a:outerShdw>
                </a:effectLst>
                <a:latin typeface="Perpetua" panose="02020502060401020303" pitchFamily="18" charset="0"/>
              </a:rPr>
              <a:t>Planning model for the improvement of UGS and their ES and the climate change resilience of Bamako and </a:t>
            </a:r>
            <a:r>
              <a:rPr lang="en-US" sz="2400" b="1" dirty="0" err="1">
                <a:ln w="0"/>
                <a:solidFill>
                  <a:srgbClr val="00B050"/>
                </a:solidFill>
                <a:effectLst>
                  <a:outerShdw blurRad="38100" dist="19050" dir="2700000" algn="tl" rotWithShape="0">
                    <a:schemeClr val="dk1">
                      <a:alpha val="40000"/>
                    </a:schemeClr>
                  </a:outerShdw>
                </a:effectLst>
                <a:latin typeface="Perpetua" panose="02020502060401020303" pitchFamily="18" charset="0"/>
              </a:rPr>
              <a:t>Sikasso</a:t>
            </a:r>
            <a:r>
              <a:rPr lang="en-US" sz="2400" b="1" dirty="0">
                <a:ln w="0"/>
                <a:solidFill>
                  <a:srgbClr val="00B050"/>
                </a:solidFill>
                <a:effectLst>
                  <a:outerShdw blurRad="38100" dist="19050" dir="2700000" algn="tl" rotWithShape="0">
                    <a:schemeClr val="dk1">
                      <a:alpha val="40000"/>
                    </a:schemeClr>
                  </a:outerShdw>
                </a:effectLst>
                <a:latin typeface="Perpetua" panose="02020502060401020303" pitchFamily="18" charset="0"/>
              </a:rPr>
              <a:t> green spaces</a:t>
            </a:r>
            <a:endParaRPr lang="en-US" sz="2400" b="1" cap="none" spc="0" dirty="0">
              <a:ln w="0"/>
              <a:solidFill>
                <a:srgbClr val="00B050"/>
              </a:solidFill>
              <a:effectLst>
                <a:outerShdw blurRad="38100" dist="19050" dir="2700000" algn="tl" rotWithShape="0">
                  <a:schemeClr val="dk1">
                    <a:alpha val="40000"/>
                  </a:schemeClr>
                </a:outerShdw>
              </a:effectLst>
            </a:endParaRPr>
          </a:p>
        </p:txBody>
      </p:sp>
      <p:sp>
        <p:nvSpPr>
          <p:cNvPr id="10" name="TextBox 9">
            <a:extLst>
              <a:ext uri="{FF2B5EF4-FFF2-40B4-BE49-F238E27FC236}">
                <a16:creationId xmlns:a16="http://schemas.microsoft.com/office/drawing/2014/main" id="{692C7464-1A6B-0DF3-328F-324290D5ECBA}"/>
              </a:ext>
            </a:extLst>
          </p:cNvPr>
          <p:cNvSpPr txBox="1"/>
          <p:nvPr/>
        </p:nvSpPr>
        <p:spPr>
          <a:xfrm>
            <a:off x="1153120" y="1424178"/>
            <a:ext cx="10810849" cy="4562788"/>
          </a:xfrm>
          <a:prstGeom prst="rect">
            <a:avLst/>
          </a:prstGeom>
          <a:noFill/>
        </p:spPr>
        <p:txBody>
          <a:bodyPr wrap="square">
            <a:spAutoFit/>
          </a:bodyPr>
          <a:lstStyle/>
          <a:p>
            <a:pPr marL="342900" indent="-342900">
              <a:lnSpc>
                <a:spcPct val="150000"/>
              </a:lnSpc>
              <a:buFont typeface="Wingdings" panose="05000000000000000000" pitchFamily="2" charset="2"/>
              <a:buChar char="ü"/>
            </a:pPr>
            <a:r>
              <a:rPr lang="en-US" sz="2800" dirty="0">
                <a:latin typeface="Perpetua" panose="02020502060401020303" pitchFamily="18" charset="0"/>
              </a:rPr>
              <a:t>Based on the Standard for Classification of UGS by the Ministry of Urbanism and Habitat via the Regional Direction of Urbanism and Habitat, there are many ways urban planners can design and install </a:t>
            </a:r>
            <a:r>
              <a:rPr lang="en-US" sz="2800" dirty="0">
                <a:solidFill>
                  <a:srgbClr val="28B507"/>
                </a:solidFill>
                <a:latin typeface="Perpetua" panose="02020502060401020303" pitchFamily="18" charset="0"/>
              </a:rPr>
              <a:t>green spaces </a:t>
            </a:r>
            <a:r>
              <a:rPr lang="en-US" sz="2800" dirty="0">
                <a:latin typeface="Perpetua" panose="02020502060401020303" pitchFamily="18" charset="0"/>
              </a:rPr>
              <a:t>in our cities. </a:t>
            </a:r>
          </a:p>
          <a:p>
            <a:pPr>
              <a:lnSpc>
                <a:spcPct val="150000"/>
              </a:lnSpc>
            </a:pPr>
            <a:endParaRPr lang="en-US" sz="2800" dirty="0">
              <a:latin typeface="Perpetua" panose="02020502060401020303" pitchFamily="18" charset="0"/>
            </a:endParaRPr>
          </a:p>
          <a:p>
            <a:pPr marL="342900" indent="-342900">
              <a:lnSpc>
                <a:spcPct val="150000"/>
              </a:lnSpc>
              <a:buFont typeface="Wingdings" panose="05000000000000000000" pitchFamily="2" charset="2"/>
              <a:buChar char="ü"/>
            </a:pPr>
            <a:r>
              <a:rPr lang="en-US" sz="2800" dirty="0">
                <a:latin typeface="Perpetua" panose="02020502060401020303" pitchFamily="18" charset="0"/>
              </a:rPr>
              <a:t>For this purpose, the multi-level governance framework of transition management developed by (</a:t>
            </a:r>
            <a:r>
              <a:rPr lang="en-US" sz="2800" dirty="0" err="1">
                <a:latin typeface="Perpetua" panose="02020502060401020303" pitchFamily="18" charset="0"/>
              </a:rPr>
              <a:t>Loorbach</a:t>
            </a:r>
            <a:r>
              <a:rPr lang="en-US" sz="2800" dirty="0">
                <a:latin typeface="Perpetua" panose="02020502060401020303" pitchFamily="18" charset="0"/>
              </a:rPr>
              <a:t>, 2010) and applied by (</a:t>
            </a:r>
            <a:r>
              <a:rPr lang="en-US" sz="2800" dirty="0" err="1">
                <a:latin typeface="Perpetua" panose="02020502060401020303" pitchFamily="18" charset="0"/>
              </a:rPr>
              <a:t>Coronil</a:t>
            </a:r>
            <a:r>
              <a:rPr lang="en-US" sz="2800" dirty="0">
                <a:latin typeface="Perpetua" panose="02020502060401020303" pitchFamily="18" charset="0"/>
              </a:rPr>
              <a:t>, 2021; </a:t>
            </a:r>
            <a:r>
              <a:rPr lang="en-US" sz="2800" dirty="0" err="1">
                <a:latin typeface="Perpetua" panose="02020502060401020303" pitchFamily="18" charset="0"/>
              </a:rPr>
              <a:t>Kabisch</a:t>
            </a:r>
            <a:r>
              <a:rPr lang="en-US" sz="2800" dirty="0">
                <a:latin typeface="Perpetua" panose="02020502060401020303" pitchFamily="18" charset="0"/>
              </a:rPr>
              <a:t>, 2015b) was adapted to the case of </a:t>
            </a:r>
            <a:r>
              <a:rPr lang="en-US" sz="2800" dirty="0">
                <a:solidFill>
                  <a:srgbClr val="28B507"/>
                </a:solidFill>
                <a:latin typeface="Perpetua" panose="02020502060401020303" pitchFamily="18" charset="0"/>
              </a:rPr>
              <a:t>green space </a:t>
            </a:r>
            <a:r>
              <a:rPr lang="en-US" sz="2800" dirty="0">
                <a:latin typeface="Perpetua" panose="02020502060401020303" pitchFamily="18" charset="0"/>
              </a:rPr>
              <a:t>planning strategies.</a:t>
            </a:r>
          </a:p>
        </p:txBody>
      </p:sp>
    </p:spTree>
    <p:extLst>
      <p:ext uri="{BB962C8B-B14F-4D97-AF65-F5344CB8AC3E}">
        <p14:creationId xmlns:p14="http://schemas.microsoft.com/office/powerpoint/2010/main" val="36711434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ACAF47C2-971A-ECF5-9704-DBFFC839D47A}"/>
              </a:ext>
            </a:extLst>
          </p:cNvPr>
          <p:cNvSpPr>
            <a:spLocks noGrp="1"/>
          </p:cNvSpPr>
          <p:nvPr>
            <p:ph type="dt" sz="half" idx="10"/>
          </p:nvPr>
        </p:nvSpPr>
        <p:spPr/>
        <p:txBody>
          <a:bodyPr/>
          <a:lstStyle/>
          <a:p>
            <a:fld id="{95125830-BC95-4832-900F-3AB61887FC5C}" type="datetime1">
              <a:rPr lang="en-US" smtClean="0"/>
              <a:t>10/1/2024</a:t>
            </a:fld>
            <a:endParaRPr lang="en-US"/>
          </a:p>
        </p:txBody>
      </p:sp>
      <p:sp>
        <p:nvSpPr>
          <p:cNvPr id="5" name="Footer Placeholder 4">
            <a:extLst>
              <a:ext uri="{FF2B5EF4-FFF2-40B4-BE49-F238E27FC236}">
                <a16:creationId xmlns:a16="http://schemas.microsoft.com/office/drawing/2014/main" id="{E5C08CF2-3563-8E21-AA9D-6E117189D788}"/>
              </a:ext>
            </a:extLst>
          </p:cNvPr>
          <p:cNvSpPr>
            <a:spLocks noGrp="1"/>
          </p:cNvSpPr>
          <p:nvPr>
            <p:ph type="ftr" sz="quarter" idx="11"/>
          </p:nvPr>
        </p:nvSpPr>
        <p:spPr/>
        <p:txBody>
          <a:bodyPr/>
          <a:lstStyle/>
          <a:p>
            <a:r>
              <a:rPr lang="fr-FR"/>
              <a:t>FOMBA Mohamed, PhD/SPS/FT/2019/11125; PGS4513003</a:t>
            </a:r>
            <a:endParaRPr lang="en-US"/>
          </a:p>
        </p:txBody>
      </p:sp>
      <p:sp>
        <p:nvSpPr>
          <p:cNvPr id="6" name="Slide Number Placeholder 5">
            <a:extLst>
              <a:ext uri="{FF2B5EF4-FFF2-40B4-BE49-F238E27FC236}">
                <a16:creationId xmlns:a16="http://schemas.microsoft.com/office/drawing/2014/main" id="{6D48A876-2714-F582-30A0-73C965B6BD07}"/>
              </a:ext>
            </a:extLst>
          </p:cNvPr>
          <p:cNvSpPr>
            <a:spLocks noGrp="1"/>
          </p:cNvSpPr>
          <p:nvPr>
            <p:ph type="sldNum" sz="quarter" idx="12"/>
          </p:nvPr>
        </p:nvSpPr>
        <p:spPr/>
        <p:txBody>
          <a:bodyPr/>
          <a:lstStyle/>
          <a:p>
            <a:fld id="{3E024793-0E71-48C3-8471-0C8AF9CBC2C2}" type="slidenum">
              <a:rPr lang="en-US" smtClean="0"/>
              <a:t>2</a:t>
            </a:fld>
            <a:endParaRPr lang="en-US"/>
          </a:p>
        </p:txBody>
      </p:sp>
      <p:sp>
        <p:nvSpPr>
          <p:cNvPr id="7" name="Rectangle 6">
            <a:extLst>
              <a:ext uri="{FF2B5EF4-FFF2-40B4-BE49-F238E27FC236}">
                <a16:creationId xmlns:a16="http://schemas.microsoft.com/office/drawing/2014/main" id="{C2DFAD9E-1A47-733C-F1B5-9075CE5A62C7}"/>
              </a:ext>
            </a:extLst>
          </p:cNvPr>
          <p:cNvSpPr/>
          <p:nvPr/>
        </p:nvSpPr>
        <p:spPr>
          <a:xfrm>
            <a:off x="-10510" y="1901585"/>
            <a:ext cx="800219" cy="2589620"/>
          </a:xfrm>
          <a:prstGeom prst="rect">
            <a:avLst/>
          </a:prstGeom>
          <a:noFill/>
        </p:spPr>
        <p:txBody>
          <a:bodyPr vert="vert270" wrap="none" lIns="91440" tIns="45720" rIns="91440" bIns="45720">
            <a:spAutoFit/>
          </a:bodyPr>
          <a:lstStyle/>
          <a:p>
            <a:pPr algn="ctr"/>
            <a:r>
              <a:rPr lang="fr-FR" sz="4000" b="1" spc="50" dirty="0">
                <a:ln w="11430"/>
                <a:solidFill>
                  <a:schemeClr val="bg1"/>
                </a:solidFill>
                <a:effectLst>
                  <a:outerShdw blurRad="76200" dist="50800" dir="5400000" algn="tl" rotWithShape="0">
                    <a:srgbClr val="000000">
                      <a:alpha val="65000"/>
                    </a:srgbClr>
                  </a:outerShdw>
                </a:effectLst>
                <a:latin typeface="Perpetua" panose="02020502060401020303" pitchFamily="18" charset="0"/>
                <a:ea typeface="+mj-ea"/>
                <a:cs typeface="+mj-cs"/>
              </a:rPr>
              <a:t>OVERVIEW</a:t>
            </a:r>
            <a:endParaRPr lang="en-US" sz="4000" b="1" spc="50" dirty="0">
              <a:ln w="11430"/>
              <a:solidFill>
                <a:schemeClr val="bg1"/>
              </a:solidFill>
              <a:effectLst>
                <a:outerShdw blurRad="76200" dist="50800" dir="5400000" algn="tl" rotWithShape="0">
                  <a:srgbClr val="000000">
                    <a:alpha val="65000"/>
                  </a:srgbClr>
                </a:outerShdw>
              </a:effectLst>
              <a:latin typeface="Perpetua" panose="02020502060401020303" pitchFamily="18" charset="0"/>
              <a:ea typeface="+mj-ea"/>
              <a:cs typeface="+mj-cs"/>
            </a:endParaRPr>
          </a:p>
        </p:txBody>
      </p:sp>
      <p:graphicFrame>
        <p:nvGraphicFramePr>
          <p:cNvPr id="2" name="Table 9">
            <a:extLst>
              <a:ext uri="{FF2B5EF4-FFF2-40B4-BE49-F238E27FC236}">
                <a16:creationId xmlns:a16="http://schemas.microsoft.com/office/drawing/2014/main" id="{370B76B2-0F59-4515-2EDA-0705810BA058}"/>
              </a:ext>
            </a:extLst>
          </p:cNvPr>
          <p:cNvGraphicFramePr>
            <a:graphicFrameLocks noGrp="1"/>
          </p:cNvGraphicFramePr>
          <p:nvPr>
            <p:extLst>
              <p:ext uri="{D42A27DB-BD31-4B8C-83A1-F6EECF244321}">
                <p14:modId xmlns:p14="http://schemas.microsoft.com/office/powerpoint/2010/main" val="226580109"/>
              </p:ext>
            </p:extLst>
          </p:nvPr>
        </p:nvGraphicFramePr>
        <p:xfrm>
          <a:off x="1231507" y="1457180"/>
          <a:ext cx="10564253" cy="4445780"/>
        </p:xfrm>
        <a:graphic>
          <a:graphicData uri="http://schemas.openxmlformats.org/drawingml/2006/table">
            <a:tbl>
              <a:tblPr firstRow="1" bandRow="1">
                <a:tableStyleId>{16D9F66E-5EB9-4882-86FB-DCBF35E3C3E4}</a:tableStyleId>
              </a:tblPr>
              <a:tblGrid>
                <a:gridCol w="4263076">
                  <a:extLst>
                    <a:ext uri="{9D8B030D-6E8A-4147-A177-3AD203B41FA5}">
                      <a16:colId xmlns:a16="http://schemas.microsoft.com/office/drawing/2014/main" val="1484160306"/>
                    </a:ext>
                  </a:extLst>
                </a:gridCol>
                <a:gridCol w="6301177">
                  <a:extLst>
                    <a:ext uri="{9D8B030D-6E8A-4147-A177-3AD203B41FA5}">
                      <a16:colId xmlns:a16="http://schemas.microsoft.com/office/drawing/2014/main" val="2192393360"/>
                    </a:ext>
                  </a:extLst>
                </a:gridCol>
              </a:tblGrid>
              <a:tr h="4445780">
                <a:tc>
                  <a:txBody>
                    <a:bodyPr/>
                    <a:lstStyle/>
                    <a:p>
                      <a:pPr marL="514350" indent="-514350">
                        <a:lnSpc>
                          <a:spcPct val="150000"/>
                        </a:lnSpc>
                        <a:buFont typeface="+mj-lt"/>
                        <a:buAutoNum type="arabicPeriod"/>
                      </a:pPr>
                      <a:r>
                        <a:rPr lang="en-US" sz="3200" dirty="0">
                          <a:solidFill>
                            <a:srgbClr val="002060"/>
                          </a:solidFill>
                          <a:latin typeface="Perpetua" panose="02020502060401020303" pitchFamily="18" charset="0"/>
                          <a:cs typeface="Arial" panose="020B0604020202020204" pitchFamily="34" charset="0"/>
                        </a:rPr>
                        <a:t>Introduction</a:t>
                      </a:r>
                    </a:p>
                    <a:p>
                      <a:pPr marL="514350" indent="-514350">
                        <a:lnSpc>
                          <a:spcPct val="150000"/>
                        </a:lnSpc>
                        <a:buFont typeface="+mj-lt"/>
                        <a:buAutoNum type="arabicPeriod"/>
                      </a:pPr>
                      <a:r>
                        <a:rPr lang="en-US" sz="3200" dirty="0">
                          <a:solidFill>
                            <a:srgbClr val="002060"/>
                          </a:solidFill>
                          <a:latin typeface="Perpetua" panose="02020502060401020303" pitchFamily="18" charset="0"/>
                          <a:cs typeface="Arial" panose="020B0604020202020204" pitchFamily="34" charset="0"/>
                        </a:rPr>
                        <a:t>Problem statement</a:t>
                      </a:r>
                    </a:p>
                    <a:p>
                      <a:pPr marL="514350" indent="-514350">
                        <a:lnSpc>
                          <a:spcPct val="150000"/>
                        </a:lnSpc>
                        <a:buFont typeface="+mj-lt"/>
                        <a:buAutoNum type="arabicPeriod"/>
                      </a:pPr>
                      <a:r>
                        <a:rPr lang="en-US" sz="3200" dirty="0">
                          <a:solidFill>
                            <a:srgbClr val="002060"/>
                          </a:solidFill>
                          <a:latin typeface="Perpetua" panose="02020502060401020303" pitchFamily="18" charset="0"/>
                          <a:cs typeface="Arial" panose="020B0604020202020204" pitchFamily="34" charset="0"/>
                        </a:rPr>
                        <a:t>Research questions </a:t>
                      </a:r>
                    </a:p>
                    <a:p>
                      <a:pPr marL="514350" indent="-514350">
                        <a:lnSpc>
                          <a:spcPct val="150000"/>
                        </a:lnSpc>
                        <a:buFont typeface="+mj-lt"/>
                        <a:buAutoNum type="arabicPeriod"/>
                      </a:pPr>
                      <a:r>
                        <a:rPr lang="en-US" sz="3200" dirty="0">
                          <a:solidFill>
                            <a:srgbClr val="002060"/>
                          </a:solidFill>
                          <a:latin typeface="Perpetua" panose="02020502060401020303" pitchFamily="18" charset="0"/>
                          <a:cs typeface="Arial" panose="020B0604020202020204" pitchFamily="34" charset="0"/>
                        </a:rPr>
                        <a:t>Aim and objectives</a:t>
                      </a:r>
                    </a:p>
                    <a:p>
                      <a:pPr marL="514350" indent="-514350">
                        <a:lnSpc>
                          <a:spcPct val="150000"/>
                        </a:lnSpc>
                        <a:buFont typeface="+mj-lt"/>
                        <a:buAutoNum type="arabicPeriod"/>
                      </a:pPr>
                      <a:r>
                        <a:rPr lang="en-US" sz="3200" dirty="0">
                          <a:solidFill>
                            <a:srgbClr val="002060"/>
                          </a:solidFill>
                          <a:latin typeface="Perpetua" panose="02020502060401020303" pitchFamily="18" charset="0"/>
                          <a:cs typeface="Arial" panose="020B0604020202020204" pitchFamily="34" charset="0"/>
                        </a:rPr>
                        <a:t>Justification</a:t>
                      </a:r>
                    </a:p>
                  </a:txBody>
                  <a:tcPr>
                    <a:solidFill>
                      <a:schemeClr val="bg1"/>
                    </a:solidFill>
                  </a:tcPr>
                </a:tc>
                <a:tc>
                  <a:txBody>
                    <a:bodyPr/>
                    <a:lstStyle/>
                    <a:p>
                      <a:pPr marL="514350" marR="0" lvl="0" indent="-514350" algn="l" defTabSz="914400" rtl="0" eaLnBrk="1" fontAlgn="auto" latinLnBrk="0" hangingPunct="1">
                        <a:lnSpc>
                          <a:spcPct val="150000"/>
                        </a:lnSpc>
                        <a:spcBef>
                          <a:spcPts val="0"/>
                        </a:spcBef>
                        <a:spcAft>
                          <a:spcPts val="0"/>
                        </a:spcAft>
                        <a:buClrTx/>
                        <a:buSzTx/>
                        <a:buFont typeface="+mj-lt"/>
                        <a:buAutoNum type="arabicPeriod" startAt="6"/>
                        <a:tabLst/>
                        <a:defRPr/>
                      </a:pPr>
                      <a:r>
                        <a:rPr lang="en-US" sz="3200" dirty="0">
                          <a:solidFill>
                            <a:srgbClr val="002060"/>
                          </a:solidFill>
                          <a:latin typeface="Perpetua" panose="02020502060401020303" pitchFamily="18" charset="0"/>
                          <a:cs typeface="Arial" panose="020B0604020202020204" pitchFamily="34" charset="0"/>
                        </a:rPr>
                        <a:t>Study area</a:t>
                      </a:r>
                    </a:p>
                    <a:p>
                      <a:pPr marL="514350" indent="-514350">
                        <a:lnSpc>
                          <a:spcPct val="150000"/>
                        </a:lnSpc>
                        <a:buFont typeface="+mj-lt"/>
                        <a:buAutoNum type="arabicPeriod" startAt="6"/>
                      </a:pPr>
                      <a:r>
                        <a:rPr lang="en-US" sz="3200" dirty="0">
                          <a:solidFill>
                            <a:srgbClr val="002060"/>
                          </a:solidFill>
                          <a:latin typeface="Perpetua" panose="02020502060401020303" pitchFamily="18" charset="0"/>
                          <a:cs typeface="Arial" panose="020B0604020202020204" pitchFamily="34" charset="0"/>
                        </a:rPr>
                        <a:t>Methodology</a:t>
                      </a:r>
                    </a:p>
                    <a:p>
                      <a:pPr marL="514350" indent="-514350">
                        <a:lnSpc>
                          <a:spcPct val="150000"/>
                        </a:lnSpc>
                        <a:buFont typeface="+mj-lt"/>
                        <a:buAutoNum type="arabicPeriod" startAt="6"/>
                      </a:pPr>
                      <a:r>
                        <a:rPr lang="en-US" sz="3200" dirty="0">
                          <a:solidFill>
                            <a:srgbClr val="002060"/>
                          </a:solidFill>
                          <a:latin typeface="Perpetua" panose="02020502060401020303" pitchFamily="18" charset="0"/>
                          <a:cs typeface="Arial" panose="020B0604020202020204" pitchFamily="34" charset="0"/>
                        </a:rPr>
                        <a:t>Key results</a:t>
                      </a:r>
                    </a:p>
                    <a:p>
                      <a:pPr marL="514350" indent="-514350">
                        <a:lnSpc>
                          <a:spcPct val="150000"/>
                        </a:lnSpc>
                        <a:buFont typeface="+mj-lt"/>
                        <a:buAutoNum type="arabicPeriod" startAt="6"/>
                      </a:pPr>
                      <a:r>
                        <a:rPr lang="en-US" sz="3200" dirty="0">
                          <a:solidFill>
                            <a:srgbClr val="002060"/>
                          </a:solidFill>
                          <a:latin typeface="Perpetua" panose="02020502060401020303" pitchFamily="18" charset="0"/>
                          <a:cs typeface="Arial" panose="020B0604020202020204" pitchFamily="34" charset="0"/>
                        </a:rPr>
                        <a:t>Implication of results</a:t>
                      </a:r>
                    </a:p>
                    <a:p>
                      <a:pPr marL="514350" indent="-514350">
                        <a:lnSpc>
                          <a:spcPct val="150000"/>
                        </a:lnSpc>
                        <a:buFont typeface="+mj-lt"/>
                        <a:buAutoNum type="arabicPeriod" startAt="6"/>
                      </a:pPr>
                      <a:r>
                        <a:rPr lang="en-US" sz="3200" dirty="0">
                          <a:solidFill>
                            <a:srgbClr val="002060"/>
                          </a:solidFill>
                          <a:latin typeface="Perpetua" panose="02020502060401020303" pitchFamily="18" charset="0"/>
                          <a:cs typeface="Arial" panose="020B0604020202020204" pitchFamily="34" charset="0"/>
                        </a:rPr>
                        <a:t>Conclusion &amp; </a:t>
                      </a:r>
                      <a:r>
                        <a:rPr lang="en-US" sz="2800" dirty="0">
                          <a:solidFill>
                            <a:srgbClr val="002060"/>
                          </a:solidFill>
                          <a:latin typeface="Perpetua" panose="02020502060401020303" pitchFamily="18" charset="0"/>
                          <a:cs typeface="Arial" panose="020B0604020202020204" pitchFamily="34" charset="0"/>
                        </a:rPr>
                        <a:t>Recommendations</a:t>
                      </a:r>
                      <a:endParaRPr lang="en-US" sz="2800" dirty="0"/>
                    </a:p>
                  </a:txBody>
                  <a:tcPr>
                    <a:solidFill>
                      <a:schemeClr val="bg1"/>
                    </a:solidFill>
                  </a:tcPr>
                </a:tc>
                <a:extLst>
                  <a:ext uri="{0D108BD9-81ED-4DB2-BD59-A6C34878D82A}">
                    <a16:rowId xmlns:a16="http://schemas.microsoft.com/office/drawing/2014/main" val="3895286005"/>
                  </a:ext>
                </a:extLst>
              </a:tr>
            </a:tbl>
          </a:graphicData>
        </a:graphic>
      </p:graphicFrame>
    </p:spTree>
    <p:extLst>
      <p:ext uri="{BB962C8B-B14F-4D97-AF65-F5344CB8AC3E}">
        <p14:creationId xmlns:p14="http://schemas.microsoft.com/office/powerpoint/2010/main" val="15707554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3E85C30-9F01-157D-7490-75920FBC6377}"/>
              </a:ext>
            </a:extLst>
          </p:cNvPr>
          <p:cNvSpPr>
            <a:spLocks noGrp="1"/>
          </p:cNvSpPr>
          <p:nvPr>
            <p:ph type="dt" sz="half" idx="10"/>
          </p:nvPr>
        </p:nvSpPr>
        <p:spPr>
          <a:xfrm>
            <a:off x="1066800" y="6357998"/>
            <a:ext cx="2743200" cy="365125"/>
          </a:xfrm>
        </p:spPr>
        <p:txBody>
          <a:bodyPr/>
          <a:lstStyle/>
          <a:p>
            <a:fld id="{00416BC5-3968-4F0C-B5AC-B6C8083B1EF3}" type="datetime1">
              <a:rPr lang="en-US" smtClean="0"/>
              <a:t>10/1/2024</a:t>
            </a:fld>
            <a:endParaRPr lang="en-US" dirty="0"/>
          </a:p>
        </p:txBody>
      </p:sp>
      <p:sp>
        <p:nvSpPr>
          <p:cNvPr id="6" name="Slide Number Placeholder 5">
            <a:extLst>
              <a:ext uri="{FF2B5EF4-FFF2-40B4-BE49-F238E27FC236}">
                <a16:creationId xmlns:a16="http://schemas.microsoft.com/office/drawing/2014/main" id="{DEE3A292-2F0C-4CE5-2555-567FA9DEBDAF}"/>
              </a:ext>
            </a:extLst>
          </p:cNvPr>
          <p:cNvSpPr>
            <a:spLocks noGrp="1"/>
          </p:cNvSpPr>
          <p:nvPr>
            <p:ph type="sldNum" sz="quarter" idx="12"/>
          </p:nvPr>
        </p:nvSpPr>
        <p:spPr>
          <a:xfrm>
            <a:off x="8906814" y="6121153"/>
            <a:ext cx="2743200" cy="365125"/>
          </a:xfrm>
        </p:spPr>
        <p:txBody>
          <a:bodyPr/>
          <a:lstStyle/>
          <a:p>
            <a:fld id="{3E024793-0E71-48C3-8471-0C8AF9CBC2C2}" type="slidenum">
              <a:rPr lang="en-US" smtClean="0"/>
              <a:t>20</a:t>
            </a:fld>
            <a:endParaRPr lang="en-US" dirty="0"/>
          </a:p>
        </p:txBody>
      </p:sp>
      <p:sp>
        <p:nvSpPr>
          <p:cNvPr id="9" name="Rectangle 8">
            <a:extLst>
              <a:ext uri="{FF2B5EF4-FFF2-40B4-BE49-F238E27FC236}">
                <a16:creationId xmlns:a16="http://schemas.microsoft.com/office/drawing/2014/main" id="{859397F8-CE5A-C3D8-1522-79F9D9072491}"/>
              </a:ext>
            </a:extLst>
          </p:cNvPr>
          <p:cNvSpPr/>
          <p:nvPr/>
        </p:nvSpPr>
        <p:spPr>
          <a:xfrm>
            <a:off x="0" y="2384451"/>
            <a:ext cx="800219" cy="2089097"/>
          </a:xfrm>
          <a:prstGeom prst="rect">
            <a:avLst/>
          </a:prstGeom>
          <a:noFill/>
        </p:spPr>
        <p:txBody>
          <a:bodyPr vert="vert270" wrap="none" lIns="91440" tIns="45720" rIns="91440" bIns="45720">
            <a:spAutoFit/>
          </a:bodyPr>
          <a:lstStyle/>
          <a:p>
            <a:pPr algn="ctr"/>
            <a:r>
              <a:rPr lang="fr-FR" sz="4000" b="1" spc="50" dirty="0">
                <a:ln w="11430"/>
                <a:solidFill>
                  <a:schemeClr val="bg1"/>
                </a:solidFill>
                <a:effectLst>
                  <a:outerShdw blurRad="76200" dist="50800" dir="5400000" algn="tl" rotWithShape="0">
                    <a:srgbClr val="000000">
                      <a:alpha val="65000"/>
                    </a:srgbClr>
                  </a:outerShdw>
                </a:effectLst>
                <a:latin typeface="Perpetua" panose="02020502060401020303" pitchFamily="18" charset="0"/>
                <a:ea typeface="+mj-ea"/>
                <a:cs typeface="+mj-cs"/>
              </a:rPr>
              <a:t>RESULTS</a:t>
            </a:r>
            <a:endParaRPr lang="en-US" sz="4000" b="1" spc="50" dirty="0">
              <a:ln w="11430"/>
              <a:solidFill>
                <a:schemeClr val="bg1"/>
              </a:solidFill>
              <a:effectLst>
                <a:outerShdw blurRad="76200" dist="50800" dir="5400000" algn="tl" rotWithShape="0">
                  <a:srgbClr val="000000">
                    <a:alpha val="65000"/>
                  </a:srgbClr>
                </a:outerShdw>
              </a:effectLst>
              <a:latin typeface="Perpetua" panose="02020502060401020303" pitchFamily="18" charset="0"/>
              <a:ea typeface="+mj-ea"/>
              <a:cs typeface="+mj-cs"/>
            </a:endParaRPr>
          </a:p>
        </p:txBody>
      </p:sp>
      <p:sp>
        <p:nvSpPr>
          <p:cNvPr id="2" name="Footer Placeholder 1">
            <a:extLst>
              <a:ext uri="{FF2B5EF4-FFF2-40B4-BE49-F238E27FC236}">
                <a16:creationId xmlns:a16="http://schemas.microsoft.com/office/drawing/2014/main" id="{818704B1-FBDD-F3C9-A84B-F80A099B2B7C}"/>
              </a:ext>
            </a:extLst>
          </p:cNvPr>
          <p:cNvSpPr>
            <a:spLocks noGrp="1"/>
          </p:cNvSpPr>
          <p:nvPr>
            <p:ph type="ftr" sz="quarter" idx="11"/>
          </p:nvPr>
        </p:nvSpPr>
        <p:spPr/>
        <p:txBody>
          <a:bodyPr/>
          <a:lstStyle/>
          <a:p>
            <a:r>
              <a:rPr lang="fr-FR"/>
              <a:t>FOMBA Mohamed, PhD/SPS/FT/2019/11125; PGS4513003</a:t>
            </a:r>
            <a:endParaRPr lang="en-US"/>
          </a:p>
        </p:txBody>
      </p:sp>
      <p:sp>
        <p:nvSpPr>
          <p:cNvPr id="15" name="Rectangle 14">
            <a:extLst>
              <a:ext uri="{FF2B5EF4-FFF2-40B4-BE49-F238E27FC236}">
                <a16:creationId xmlns:a16="http://schemas.microsoft.com/office/drawing/2014/main" id="{12360017-09FE-A6B9-C382-7A207BD4A1CB}"/>
              </a:ext>
            </a:extLst>
          </p:cNvPr>
          <p:cNvSpPr/>
          <p:nvPr/>
        </p:nvSpPr>
        <p:spPr>
          <a:xfrm>
            <a:off x="19403" y="16648"/>
            <a:ext cx="800219" cy="932308"/>
          </a:xfrm>
          <a:prstGeom prst="rect">
            <a:avLst/>
          </a:prstGeom>
          <a:noFill/>
        </p:spPr>
        <p:txBody>
          <a:bodyPr vert="vert270" wrap="none" lIns="91440" tIns="45720" rIns="91440" bIns="45720">
            <a:spAutoFit/>
          </a:bodyPr>
          <a:lstStyle/>
          <a:p>
            <a:pPr algn="ctr"/>
            <a:r>
              <a:rPr lang="en-US" sz="4000" b="1" cap="none" spc="0" dirty="0">
                <a:ln w="9525">
                  <a:solidFill>
                    <a:schemeClr val="bg1"/>
                  </a:solidFill>
                  <a:prstDash val="solid"/>
                </a:ln>
                <a:solidFill>
                  <a:schemeClr val="bg1"/>
                </a:solidFill>
                <a:latin typeface="Perpetua" panose="02020502060401020303" pitchFamily="18" charset="0"/>
              </a:rPr>
              <a:t>OS3</a:t>
            </a:r>
          </a:p>
        </p:txBody>
      </p:sp>
      <p:sp>
        <p:nvSpPr>
          <p:cNvPr id="17" name="Rectangle 16">
            <a:extLst>
              <a:ext uri="{FF2B5EF4-FFF2-40B4-BE49-F238E27FC236}">
                <a16:creationId xmlns:a16="http://schemas.microsoft.com/office/drawing/2014/main" id="{121D129B-98CD-FE2E-52D7-6899521501D4}"/>
              </a:ext>
            </a:extLst>
          </p:cNvPr>
          <p:cNvSpPr/>
          <p:nvPr/>
        </p:nvSpPr>
        <p:spPr>
          <a:xfrm>
            <a:off x="2362196" y="189836"/>
            <a:ext cx="7218218" cy="1200329"/>
          </a:xfrm>
          <a:prstGeom prst="rect">
            <a:avLst/>
          </a:prstGeom>
          <a:noFill/>
        </p:spPr>
        <p:txBody>
          <a:bodyPr wrap="square" lIns="91440" tIns="45720" rIns="91440" bIns="45720">
            <a:spAutoFit/>
          </a:bodyPr>
          <a:lstStyle/>
          <a:p>
            <a:pPr algn="ctr"/>
            <a:r>
              <a:rPr lang="en-US" sz="2400" b="1" cap="none" spc="0" dirty="0">
                <a:ln w="0"/>
                <a:solidFill>
                  <a:srgbClr val="00B050"/>
                </a:solidFill>
                <a:effectLst>
                  <a:outerShdw blurRad="38100" dist="19050" dir="2700000" algn="tl" rotWithShape="0">
                    <a:schemeClr val="dk1">
                      <a:alpha val="40000"/>
                    </a:schemeClr>
                  </a:outerShdw>
                </a:effectLst>
                <a:latin typeface="Perpetua" panose="02020502060401020303" pitchFamily="18" charset="0"/>
              </a:rPr>
              <a:t>Objective 3: </a:t>
            </a:r>
            <a:r>
              <a:rPr lang="en-US" sz="2400" b="1" dirty="0">
                <a:ln w="0"/>
                <a:solidFill>
                  <a:srgbClr val="00B050"/>
                </a:solidFill>
                <a:effectLst>
                  <a:outerShdw blurRad="38100" dist="19050" dir="2700000" algn="tl" rotWithShape="0">
                    <a:schemeClr val="dk1">
                      <a:alpha val="40000"/>
                    </a:schemeClr>
                  </a:outerShdw>
                </a:effectLst>
                <a:latin typeface="Perpetua" panose="02020502060401020303" pitchFamily="18" charset="0"/>
              </a:rPr>
              <a:t>Planning model for the improvement of UGS and their ES and the climate change resilience of Bamako and </a:t>
            </a:r>
            <a:r>
              <a:rPr lang="en-US" sz="2400" b="1" dirty="0" err="1">
                <a:ln w="0"/>
                <a:solidFill>
                  <a:srgbClr val="00B050"/>
                </a:solidFill>
                <a:effectLst>
                  <a:outerShdw blurRad="38100" dist="19050" dir="2700000" algn="tl" rotWithShape="0">
                    <a:schemeClr val="dk1">
                      <a:alpha val="40000"/>
                    </a:schemeClr>
                  </a:outerShdw>
                </a:effectLst>
                <a:latin typeface="Perpetua" panose="02020502060401020303" pitchFamily="18" charset="0"/>
              </a:rPr>
              <a:t>Sikasso</a:t>
            </a:r>
            <a:r>
              <a:rPr lang="en-US" sz="2400" b="1" dirty="0">
                <a:ln w="0"/>
                <a:solidFill>
                  <a:srgbClr val="00B050"/>
                </a:solidFill>
                <a:effectLst>
                  <a:outerShdw blurRad="38100" dist="19050" dir="2700000" algn="tl" rotWithShape="0">
                    <a:schemeClr val="dk1">
                      <a:alpha val="40000"/>
                    </a:schemeClr>
                  </a:outerShdw>
                </a:effectLst>
                <a:latin typeface="Perpetua" panose="02020502060401020303" pitchFamily="18" charset="0"/>
              </a:rPr>
              <a:t> green spaces</a:t>
            </a:r>
            <a:endParaRPr lang="en-US" sz="2400" b="1" cap="none" spc="0" dirty="0">
              <a:ln w="0"/>
              <a:solidFill>
                <a:srgbClr val="00B050"/>
              </a:solidFill>
              <a:effectLst>
                <a:outerShdw blurRad="38100" dist="19050" dir="2700000" algn="tl" rotWithShape="0">
                  <a:schemeClr val="dk1">
                    <a:alpha val="40000"/>
                  </a:schemeClr>
                </a:outerShdw>
              </a:effectLst>
            </a:endParaRPr>
          </a:p>
        </p:txBody>
      </p:sp>
      <p:grpSp>
        <p:nvGrpSpPr>
          <p:cNvPr id="14" name="Groupe 13">
            <a:extLst>
              <a:ext uri="{FF2B5EF4-FFF2-40B4-BE49-F238E27FC236}">
                <a16:creationId xmlns:a16="http://schemas.microsoft.com/office/drawing/2014/main" id="{A429DC57-553D-71A1-F954-5CEB8AB6A156}"/>
              </a:ext>
            </a:extLst>
          </p:cNvPr>
          <p:cNvGrpSpPr/>
          <p:nvPr/>
        </p:nvGrpSpPr>
        <p:grpSpPr>
          <a:xfrm>
            <a:off x="2787246" y="1390165"/>
            <a:ext cx="6817144" cy="3952432"/>
            <a:chOff x="2073044" y="1522832"/>
            <a:chExt cx="7482079" cy="4015065"/>
          </a:xfrm>
        </p:grpSpPr>
        <p:sp>
          <p:nvSpPr>
            <p:cNvPr id="8" name="TextBox 7">
              <a:extLst>
                <a:ext uri="{FF2B5EF4-FFF2-40B4-BE49-F238E27FC236}">
                  <a16:creationId xmlns:a16="http://schemas.microsoft.com/office/drawing/2014/main" id="{DB2C674C-49C4-36DE-274E-B9A68640E03D}"/>
                </a:ext>
              </a:extLst>
            </p:cNvPr>
            <p:cNvSpPr txBox="1"/>
            <p:nvPr/>
          </p:nvSpPr>
          <p:spPr>
            <a:xfrm>
              <a:off x="3195556" y="5322453"/>
              <a:ext cx="5077691" cy="215444"/>
            </a:xfrm>
            <a:prstGeom prst="rect">
              <a:avLst/>
            </a:prstGeom>
            <a:solidFill>
              <a:prstClr val="white"/>
            </a:solidFill>
            <a:ln>
              <a:noFill/>
            </a:ln>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algn="ctr">
                <a:spcAft>
                  <a:spcPts val="1000"/>
                </a:spcAft>
                <a:defRPr sz="1400" i="1">
                  <a:solidFill>
                    <a:srgbClr val="1F497D"/>
                  </a:solidFill>
                  <a:effectLst/>
                  <a:latin typeface="Times New Roman" panose="02020603050405020304" pitchFamily="18" charset="0"/>
                  <a:ea typeface="Calibri" panose="020F0502020204030204" pitchFamily="34" charset="0"/>
                  <a:cs typeface="SimSun" panose="02010600030101010101" pitchFamily="2" charset="-122"/>
                </a:defRPr>
              </a:lvl1pPr>
            </a:lstStyle>
            <a:p>
              <a:r>
                <a:rPr lang="en-US" dirty="0"/>
                <a:t>Figure 52: Multilevel governance framework</a:t>
              </a:r>
            </a:p>
          </p:txBody>
        </p:sp>
        <p:grpSp>
          <p:nvGrpSpPr>
            <p:cNvPr id="35" name="Group 34">
              <a:extLst>
                <a:ext uri="{FF2B5EF4-FFF2-40B4-BE49-F238E27FC236}">
                  <a16:creationId xmlns:a16="http://schemas.microsoft.com/office/drawing/2014/main" id="{A3AE24D6-7A58-6A1C-3454-2E2B5365A1F4}"/>
                </a:ext>
              </a:extLst>
            </p:cNvPr>
            <p:cNvGrpSpPr/>
            <p:nvPr/>
          </p:nvGrpSpPr>
          <p:grpSpPr>
            <a:xfrm>
              <a:off x="2073044" y="1522832"/>
              <a:ext cx="7482079" cy="3825211"/>
              <a:chOff x="2911891" y="1095140"/>
              <a:chExt cx="6987298" cy="3181563"/>
            </a:xfrm>
          </p:grpSpPr>
          <p:cxnSp>
            <p:nvCxnSpPr>
              <p:cNvPr id="18" name="Straight Connector 17">
                <a:extLst>
                  <a:ext uri="{FF2B5EF4-FFF2-40B4-BE49-F238E27FC236}">
                    <a16:creationId xmlns:a16="http://schemas.microsoft.com/office/drawing/2014/main" id="{8472D00C-886E-DA0A-FE0D-D85D3E27804B}"/>
                  </a:ext>
                </a:extLst>
              </p:cNvPr>
              <p:cNvCxnSpPr>
                <a:cxnSpLocks/>
              </p:cNvCxnSpPr>
              <p:nvPr/>
            </p:nvCxnSpPr>
            <p:spPr>
              <a:xfrm flipH="1">
                <a:off x="6262251" y="2137651"/>
                <a:ext cx="24245" cy="68000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8599B65-344E-761F-25A4-46888D4FEB79}"/>
                  </a:ext>
                </a:extLst>
              </p:cNvPr>
              <p:cNvCxnSpPr>
                <a:cxnSpLocks/>
                <a:stCxn id="29" idx="1"/>
                <a:endCxn id="30" idx="3"/>
              </p:cNvCxnSpPr>
              <p:nvPr/>
            </p:nvCxnSpPr>
            <p:spPr>
              <a:xfrm flipH="1">
                <a:off x="4623842" y="3053257"/>
                <a:ext cx="598246" cy="45166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A8319118-5F34-4AE6-E2F2-CA1AADB02F4B}"/>
                  </a:ext>
                </a:extLst>
              </p:cNvPr>
              <p:cNvCxnSpPr>
                <a:cxnSpLocks/>
                <a:stCxn id="29" idx="3"/>
                <a:endCxn id="33" idx="1"/>
              </p:cNvCxnSpPr>
              <p:nvPr/>
            </p:nvCxnSpPr>
            <p:spPr>
              <a:xfrm>
                <a:off x="7350903" y="3053257"/>
                <a:ext cx="691233" cy="24923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Rectangle 27">
                <a:extLst>
                  <a:ext uri="{FF2B5EF4-FFF2-40B4-BE49-F238E27FC236}">
                    <a16:creationId xmlns:a16="http://schemas.microsoft.com/office/drawing/2014/main" id="{A9D64AF3-D527-F019-7FB0-00AB0A4AE049}"/>
                  </a:ext>
                </a:extLst>
              </p:cNvPr>
              <p:cNvSpPr/>
              <p:nvPr/>
            </p:nvSpPr>
            <p:spPr>
              <a:xfrm>
                <a:off x="5065757" y="1095140"/>
                <a:ext cx="2441479" cy="1200681"/>
              </a:xfrm>
              <a:prstGeom prst="rect">
                <a:avLst/>
              </a:prstGeom>
              <a:solidFill>
                <a:schemeClr val="accent6">
                  <a:lumMod val="20000"/>
                  <a:lumOff val="80000"/>
                </a:schemeClr>
              </a:solidFill>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a:latin typeface="Perpetua" panose="02020502060401020303" pitchFamily="18" charset="0"/>
                  </a:rPr>
                  <a:t>Strategic</a:t>
                </a:r>
              </a:p>
              <a:p>
                <a:pPr algn="ctr"/>
                <a:r>
                  <a:rPr lang="en-US" dirty="0">
                    <a:latin typeface="Perpetua" panose="02020502060401020303" pitchFamily="18" charset="0"/>
                  </a:rPr>
                  <a:t>Setting long-term goals and visions for urban green space development for the whole city.</a:t>
                </a:r>
              </a:p>
            </p:txBody>
          </p:sp>
          <p:sp>
            <p:nvSpPr>
              <p:cNvPr id="29" name="Rectangle 28">
                <a:extLst>
                  <a:ext uri="{FF2B5EF4-FFF2-40B4-BE49-F238E27FC236}">
                    <a16:creationId xmlns:a16="http://schemas.microsoft.com/office/drawing/2014/main" id="{738EFE38-37FA-1574-08F9-5BDCCC5A0A47}"/>
                  </a:ext>
                </a:extLst>
              </p:cNvPr>
              <p:cNvSpPr/>
              <p:nvPr/>
            </p:nvSpPr>
            <p:spPr>
              <a:xfrm>
                <a:off x="5222089" y="2601587"/>
                <a:ext cx="2128815" cy="903339"/>
              </a:xfrm>
              <a:prstGeom prst="rect">
                <a:avLst/>
              </a:prstGeom>
              <a:solidFill>
                <a:schemeClr val="accent6">
                  <a:lumMod val="20000"/>
                  <a:lumOff val="80000"/>
                </a:schemeClr>
              </a:solidFill>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a:latin typeface="Perpetua" panose="02020502060401020303" pitchFamily="18" charset="0"/>
                  </a:rPr>
                  <a:t>Reflexive</a:t>
                </a:r>
              </a:p>
              <a:p>
                <a:pPr algn="ctr"/>
                <a:r>
                  <a:rPr lang="en-US" dirty="0">
                    <a:latin typeface="Perpetua" panose="02020502060401020303" pitchFamily="18" charset="0"/>
                  </a:rPr>
                  <a:t>Monitoring and evaluation.</a:t>
                </a:r>
              </a:p>
            </p:txBody>
          </p:sp>
          <p:sp>
            <p:nvSpPr>
              <p:cNvPr id="30" name="Rectangle 29">
                <a:extLst>
                  <a:ext uri="{FF2B5EF4-FFF2-40B4-BE49-F238E27FC236}">
                    <a16:creationId xmlns:a16="http://schemas.microsoft.com/office/drawing/2014/main" id="{B5B2E75E-273D-5612-F55E-5B4B7D0221BB}"/>
                  </a:ext>
                </a:extLst>
              </p:cNvPr>
              <p:cNvSpPr/>
              <p:nvPr/>
            </p:nvSpPr>
            <p:spPr>
              <a:xfrm>
                <a:off x="2911891" y="2733149"/>
                <a:ext cx="1711951" cy="1543553"/>
              </a:xfrm>
              <a:prstGeom prst="rect">
                <a:avLst/>
              </a:prstGeom>
              <a:solidFill>
                <a:schemeClr val="accent6">
                  <a:lumMod val="20000"/>
                  <a:lumOff val="80000"/>
                </a:schemeClr>
              </a:solidFill>
              <a:ln w="127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a:latin typeface="Perpetua" panose="02020502060401020303" pitchFamily="18" charset="0"/>
                  </a:rPr>
                  <a:t>Operational</a:t>
                </a:r>
              </a:p>
              <a:p>
                <a:pPr algn="ctr"/>
                <a:r>
                  <a:rPr lang="en-US" dirty="0">
                    <a:latin typeface="Perpetua" panose="02020502060401020303" pitchFamily="18" charset="0"/>
                  </a:rPr>
                  <a:t>Implementation of green space strategies and assets, execution of projects.</a:t>
                </a:r>
              </a:p>
            </p:txBody>
          </p:sp>
          <p:sp>
            <p:nvSpPr>
              <p:cNvPr id="33" name="Rectangle 32">
                <a:extLst>
                  <a:ext uri="{FF2B5EF4-FFF2-40B4-BE49-F238E27FC236}">
                    <a16:creationId xmlns:a16="http://schemas.microsoft.com/office/drawing/2014/main" id="{AE4A0E52-43E8-830E-1CAF-60676F9B1BA5}"/>
                  </a:ext>
                </a:extLst>
              </p:cNvPr>
              <p:cNvSpPr/>
              <p:nvPr/>
            </p:nvSpPr>
            <p:spPr>
              <a:xfrm>
                <a:off x="8042136" y="2328271"/>
                <a:ext cx="1857053" cy="1948432"/>
              </a:xfrm>
              <a:prstGeom prst="rect">
                <a:avLst/>
              </a:prstGeom>
              <a:solidFill>
                <a:schemeClr val="accent6">
                  <a:lumMod val="20000"/>
                  <a:lumOff val="80000"/>
                </a:schemeClr>
              </a:solidFill>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a:latin typeface="Perpetua" panose="02020502060401020303" pitchFamily="18" charset="0"/>
                  </a:rPr>
                  <a:t>Tactical</a:t>
                </a:r>
              </a:p>
              <a:p>
                <a:pPr algn="ctr"/>
                <a:r>
                  <a:rPr lang="en-US" dirty="0">
                    <a:latin typeface="Perpetua" panose="02020502060401020303" pitchFamily="18" charset="0"/>
                  </a:rPr>
                  <a:t>Developing concrete green space related  agendas, establishing networks and partnerships</a:t>
                </a:r>
              </a:p>
            </p:txBody>
          </p:sp>
        </p:grpSp>
      </p:grpSp>
      <p:sp>
        <p:nvSpPr>
          <p:cNvPr id="19" name="ZoneTexte 18">
            <a:extLst>
              <a:ext uri="{FF2B5EF4-FFF2-40B4-BE49-F238E27FC236}">
                <a16:creationId xmlns:a16="http://schemas.microsoft.com/office/drawing/2014/main" id="{BA1A1E45-A38A-F60A-53FF-5BCF7C261167}"/>
              </a:ext>
            </a:extLst>
          </p:cNvPr>
          <p:cNvSpPr txBox="1"/>
          <p:nvPr/>
        </p:nvSpPr>
        <p:spPr>
          <a:xfrm>
            <a:off x="1249251" y="5516856"/>
            <a:ext cx="10686074" cy="830997"/>
          </a:xfrm>
          <a:prstGeom prst="rect">
            <a:avLst/>
          </a:prstGeom>
          <a:noFill/>
        </p:spPr>
        <p:txBody>
          <a:bodyPr wrap="square">
            <a:spAutoFit/>
          </a:bodyPr>
          <a:lstStyle/>
          <a:p>
            <a:r>
              <a:rPr lang="en-GB" sz="2400" dirty="0">
                <a:solidFill>
                  <a:srgbClr val="202124"/>
                </a:solidFill>
                <a:highlight>
                  <a:srgbClr val="FFFFFF"/>
                </a:highlight>
                <a:latin typeface="Perpetua" panose="02020502060401020303" pitchFamily="18" charset="0"/>
                <a:ea typeface="Calibri" panose="020F0502020204030204" pitchFamily="34" charset="0"/>
              </a:rPr>
              <a:t>Planners are in favour of an assessment, as it can serve as a positive argument for developing green infrastructure. </a:t>
            </a:r>
            <a:endParaRPr lang="fr-FR" sz="2400" dirty="0">
              <a:solidFill>
                <a:srgbClr val="202124"/>
              </a:solidFill>
              <a:highlight>
                <a:srgbClr val="FFFFFF"/>
              </a:highlight>
              <a:latin typeface="Perpetua" panose="02020502060401020303" pitchFamily="18" charset="0"/>
              <a:ea typeface="Calibri" panose="020F0502020204030204" pitchFamily="34" charset="0"/>
            </a:endParaRPr>
          </a:p>
        </p:txBody>
      </p:sp>
    </p:spTree>
    <p:extLst>
      <p:ext uri="{BB962C8B-B14F-4D97-AF65-F5344CB8AC3E}">
        <p14:creationId xmlns:p14="http://schemas.microsoft.com/office/powerpoint/2010/main" val="11325719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3E85C30-9F01-157D-7490-75920FBC6377}"/>
              </a:ext>
            </a:extLst>
          </p:cNvPr>
          <p:cNvSpPr>
            <a:spLocks noGrp="1"/>
          </p:cNvSpPr>
          <p:nvPr>
            <p:ph type="dt" sz="half" idx="10"/>
          </p:nvPr>
        </p:nvSpPr>
        <p:spPr>
          <a:xfrm>
            <a:off x="1066800" y="6357998"/>
            <a:ext cx="2743200" cy="365125"/>
          </a:xfrm>
        </p:spPr>
        <p:txBody>
          <a:bodyPr/>
          <a:lstStyle/>
          <a:p>
            <a:fld id="{00416BC5-3968-4F0C-B5AC-B6C8083B1EF3}" type="datetime1">
              <a:rPr lang="en-US" smtClean="0"/>
              <a:t>10/1/2024</a:t>
            </a:fld>
            <a:endParaRPr lang="en-US" dirty="0"/>
          </a:p>
        </p:txBody>
      </p:sp>
      <p:sp>
        <p:nvSpPr>
          <p:cNvPr id="6" name="Slide Number Placeholder 5">
            <a:extLst>
              <a:ext uri="{FF2B5EF4-FFF2-40B4-BE49-F238E27FC236}">
                <a16:creationId xmlns:a16="http://schemas.microsoft.com/office/drawing/2014/main" id="{DEE3A292-2F0C-4CE5-2555-567FA9DEBDAF}"/>
              </a:ext>
            </a:extLst>
          </p:cNvPr>
          <p:cNvSpPr>
            <a:spLocks noGrp="1"/>
          </p:cNvSpPr>
          <p:nvPr>
            <p:ph type="sldNum" sz="quarter" idx="12"/>
          </p:nvPr>
        </p:nvSpPr>
        <p:spPr>
          <a:xfrm>
            <a:off x="8906814" y="6121153"/>
            <a:ext cx="2743200" cy="365125"/>
          </a:xfrm>
        </p:spPr>
        <p:txBody>
          <a:bodyPr/>
          <a:lstStyle/>
          <a:p>
            <a:fld id="{3E024793-0E71-48C3-8471-0C8AF9CBC2C2}" type="slidenum">
              <a:rPr lang="en-US" smtClean="0"/>
              <a:t>21</a:t>
            </a:fld>
            <a:endParaRPr lang="en-US" dirty="0"/>
          </a:p>
        </p:txBody>
      </p:sp>
      <p:sp>
        <p:nvSpPr>
          <p:cNvPr id="9" name="Rectangle 8">
            <a:extLst>
              <a:ext uri="{FF2B5EF4-FFF2-40B4-BE49-F238E27FC236}">
                <a16:creationId xmlns:a16="http://schemas.microsoft.com/office/drawing/2014/main" id="{859397F8-CE5A-C3D8-1522-79F9D9072491}"/>
              </a:ext>
            </a:extLst>
          </p:cNvPr>
          <p:cNvSpPr/>
          <p:nvPr/>
        </p:nvSpPr>
        <p:spPr>
          <a:xfrm>
            <a:off x="0" y="2384451"/>
            <a:ext cx="800219" cy="2089097"/>
          </a:xfrm>
          <a:prstGeom prst="rect">
            <a:avLst/>
          </a:prstGeom>
          <a:noFill/>
        </p:spPr>
        <p:txBody>
          <a:bodyPr vert="vert270" wrap="none" lIns="91440" tIns="45720" rIns="91440" bIns="45720">
            <a:spAutoFit/>
          </a:bodyPr>
          <a:lstStyle/>
          <a:p>
            <a:pPr algn="ctr"/>
            <a:r>
              <a:rPr lang="fr-FR" sz="4000" b="1" spc="50" dirty="0">
                <a:ln w="11430"/>
                <a:solidFill>
                  <a:schemeClr val="bg1"/>
                </a:solidFill>
                <a:effectLst>
                  <a:outerShdw blurRad="76200" dist="50800" dir="5400000" algn="tl" rotWithShape="0">
                    <a:srgbClr val="000000">
                      <a:alpha val="65000"/>
                    </a:srgbClr>
                  </a:outerShdw>
                </a:effectLst>
                <a:latin typeface="Perpetua" panose="02020502060401020303" pitchFamily="18" charset="0"/>
                <a:ea typeface="+mj-ea"/>
                <a:cs typeface="+mj-cs"/>
              </a:rPr>
              <a:t>RESULTS</a:t>
            </a:r>
            <a:endParaRPr lang="en-US" sz="4000" b="1" spc="50" dirty="0">
              <a:ln w="11430"/>
              <a:solidFill>
                <a:schemeClr val="bg1"/>
              </a:solidFill>
              <a:effectLst>
                <a:outerShdw blurRad="76200" dist="50800" dir="5400000" algn="tl" rotWithShape="0">
                  <a:srgbClr val="000000">
                    <a:alpha val="65000"/>
                  </a:srgbClr>
                </a:outerShdw>
              </a:effectLst>
              <a:latin typeface="Perpetua" panose="02020502060401020303" pitchFamily="18" charset="0"/>
              <a:ea typeface="+mj-ea"/>
              <a:cs typeface="+mj-cs"/>
            </a:endParaRPr>
          </a:p>
        </p:txBody>
      </p:sp>
      <p:sp>
        <p:nvSpPr>
          <p:cNvPr id="2" name="Footer Placeholder 1">
            <a:extLst>
              <a:ext uri="{FF2B5EF4-FFF2-40B4-BE49-F238E27FC236}">
                <a16:creationId xmlns:a16="http://schemas.microsoft.com/office/drawing/2014/main" id="{818704B1-FBDD-F3C9-A84B-F80A099B2B7C}"/>
              </a:ext>
            </a:extLst>
          </p:cNvPr>
          <p:cNvSpPr>
            <a:spLocks noGrp="1"/>
          </p:cNvSpPr>
          <p:nvPr>
            <p:ph type="ftr" sz="quarter" idx="11"/>
          </p:nvPr>
        </p:nvSpPr>
        <p:spPr/>
        <p:txBody>
          <a:bodyPr/>
          <a:lstStyle/>
          <a:p>
            <a:r>
              <a:rPr lang="fr-FR"/>
              <a:t>FOMBA Mohamed, PhD/SPS/FT/2019/11125; PGS4513003</a:t>
            </a:r>
            <a:endParaRPr lang="en-US"/>
          </a:p>
        </p:txBody>
      </p:sp>
      <p:sp>
        <p:nvSpPr>
          <p:cNvPr id="15" name="Rectangle 14">
            <a:extLst>
              <a:ext uri="{FF2B5EF4-FFF2-40B4-BE49-F238E27FC236}">
                <a16:creationId xmlns:a16="http://schemas.microsoft.com/office/drawing/2014/main" id="{12360017-09FE-A6B9-C382-7A207BD4A1CB}"/>
              </a:ext>
            </a:extLst>
          </p:cNvPr>
          <p:cNvSpPr/>
          <p:nvPr/>
        </p:nvSpPr>
        <p:spPr>
          <a:xfrm>
            <a:off x="19403" y="16648"/>
            <a:ext cx="800219" cy="932308"/>
          </a:xfrm>
          <a:prstGeom prst="rect">
            <a:avLst/>
          </a:prstGeom>
          <a:noFill/>
        </p:spPr>
        <p:txBody>
          <a:bodyPr vert="vert270" wrap="none" lIns="91440" tIns="45720" rIns="91440" bIns="45720">
            <a:spAutoFit/>
          </a:bodyPr>
          <a:lstStyle/>
          <a:p>
            <a:pPr algn="ctr"/>
            <a:r>
              <a:rPr lang="en-US" sz="4000" b="1" cap="none" spc="0" dirty="0">
                <a:ln w="9525">
                  <a:solidFill>
                    <a:schemeClr val="bg1"/>
                  </a:solidFill>
                  <a:prstDash val="solid"/>
                </a:ln>
                <a:solidFill>
                  <a:schemeClr val="bg1"/>
                </a:solidFill>
                <a:latin typeface="Perpetua" panose="02020502060401020303" pitchFamily="18" charset="0"/>
              </a:rPr>
              <a:t>OS3</a:t>
            </a:r>
          </a:p>
        </p:txBody>
      </p:sp>
      <p:sp>
        <p:nvSpPr>
          <p:cNvPr id="17" name="Rectangle 16">
            <a:extLst>
              <a:ext uri="{FF2B5EF4-FFF2-40B4-BE49-F238E27FC236}">
                <a16:creationId xmlns:a16="http://schemas.microsoft.com/office/drawing/2014/main" id="{121D129B-98CD-FE2E-52D7-6899521501D4}"/>
              </a:ext>
            </a:extLst>
          </p:cNvPr>
          <p:cNvSpPr/>
          <p:nvPr/>
        </p:nvSpPr>
        <p:spPr>
          <a:xfrm>
            <a:off x="2362196" y="189836"/>
            <a:ext cx="7218218" cy="1200329"/>
          </a:xfrm>
          <a:prstGeom prst="rect">
            <a:avLst/>
          </a:prstGeom>
          <a:noFill/>
        </p:spPr>
        <p:txBody>
          <a:bodyPr wrap="square" lIns="91440" tIns="45720" rIns="91440" bIns="45720">
            <a:spAutoFit/>
          </a:bodyPr>
          <a:lstStyle/>
          <a:p>
            <a:pPr algn="ctr"/>
            <a:r>
              <a:rPr lang="en-US" sz="2400" b="1" cap="none" spc="0" dirty="0">
                <a:ln w="0"/>
                <a:solidFill>
                  <a:srgbClr val="00B050"/>
                </a:solidFill>
                <a:effectLst>
                  <a:outerShdw blurRad="38100" dist="19050" dir="2700000" algn="tl" rotWithShape="0">
                    <a:schemeClr val="dk1">
                      <a:alpha val="40000"/>
                    </a:schemeClr>
                  </a:outerShdw>
                </a:effectLst>
                <a:latin typeface="Perpetua" panose="02020502060401020303" pitchFamily="18" charset="0"/>
              </a:rPr>
              <a:t>Objective 3: </a:t>
            </a:r>
            <a:r>
              <a:rPr lang="en-US" sz="2400" b="1" dirty="0">
                <a:ln w="0"/>
                <a:solidFill>
                  <a:srgbClr val="00B050"/>
                </a:solidFill>
                <a:effectLst>
                  <a:outerShdw blurRad="38100" dist="19050" dir="2700000" algn="tl" rotWithShape="0">
                    <a:schemeClr val="dk1">
                      <a:alpha val="40000"/>
                    </a:schemeClr>
                  </a:outerShdw>
                </a:effectLst>
                <a:latin typeface="Perpetua" panose="02020502060401020303" pitchFamily="18" charset="0"/>
              </a:rPr>
              <a:t>Planning model for the improvement of UGS and their ES and the climate change resilience of Bamako and </a:t>
            </a:r>
            <a:r>
              <a:rPr lang="en-US" sz="2400" b="1" dirty="0" err="1">
                <a:ln w="0"/>
                <a:solidFill>
                  <a:srgbClr val="00B050"/>
                </a:solidFill>
                <a:effectLst>
                  <a:outerShdw blurRad="38100" dist="19050" dir="2700000" algn="tl" rotWithShape="0">
                    <a:schemeClr val="dk1">
                      <a:alpha val="40000"/>
                    </a:schemeClr>
                  </a:outerShdw>
                </a:effectLst>
                <a:latin typeface="Perpetua" panose="02020502060401020303" pitchFamily="18" charset="0"/>
              </a:rPr>
              <a:t>Sikasso</a:t>
            </a:r>
            <a:r>
              <a:rPr lang="en-US" sz="2400" b="1" dirty="0">
                <a:ln w="0"/>
                <a:solidFill>
                  <a:srgbClr val="00B050"/>
                </a:solidFill>
                <a:effectLst>
                  <a:outerShdw blurRad="38100" dist="19050" dir="2700000" algn="tl" rotWithShape="0">
                    <a:schemeClr val="dk1">
                      <a:alpha val="40000"/>
                    </a:schemeClr>
                  </a:outerShdw>
                </a:effectLst>
                <a:latin typeface="Perpetua" panose="02020502060401020303" pitchFamily="18" charset="0"/>
              </a:rPr>
              <a:t> green spaces</a:t>
            </a:r>
            <a:endParaRPr lang="en-US" sz="2400" b="1" cap="none" spc="0" dirty="0">
              <a:ln w="0"/>
              <a:solidFill>
                <a:srgbClr val="00B050"/>
              </a:solidFill>
              <a:effectLst>
                <a:outerShdw blurRad="38100" dist="19050" dir="2700000" algn="tl" rotWithShape="0">
                  <a:schemeClr val="dk1">
                    <a:alpha val="40000"/>
                  </a:schemeClr>
                </a:outerShdw>
              </a:effectLst>
            </a:endParaRPr>
          </a:p>
        </p:txBody>
      </p:sp>
      <p:grpSp>
        <p:nvGrpSpPr>
          <p:cNvPr id="19" name="Groupe 12"/>
          <p:cNvGrpSpPr>
            <a:grpSpLocks/>
          </p:cNvGrpSpPr>
          <p:nvPr/>
        </p:nvGrpSpPr>
        <p:grpSpPr>
          <a:xfrm>
            <a:off x="1764406" y="1409003"/>
            <a:ext cx="3630554" cy="4275568"/>
            <a:chOff x="0" y="0"/>
            <a:chExt cx="2238375" cy="2339091"/>
          </a:xfrm>
        </p:grpSpPr>
        <p:pic>
          <p:nvPicPr>
            <p:cNvPr id="20" name="Picture 19"/>
            <p:cNvPicPr>
              <a:picLocks noChangeAspect="1"/>
            </p:cNvPicPr>
            <p:nvPr/>
          </p:nvPicPr>
          <p:blipFill>
            <a:blip r:embed="rId2"/>
            <a:srcRect/>
            <a:stretch>
              <a:fillRect/>
            </a:stretch>
          </p:blipFill>
          <p:spPr bwMode="auto">
            <a:xfrm>
              <a:off x="0" y="0"/>
              <a:ext cx="2219325" cy="2124075"/>
            </a:xfrm>
            <a:prstGeom prst="rect">
              <a:avLst/>
            </a:prstGeom>
            <a:noFill/>
            <a:ln>
              <a:noFill/>
            </a:ln>
          </p:spPr>
        </p:pic>
        <p:sp>
          <p:nvSpPr>
            <p:cNvPr id="22" name="Text Box 10"/>
            <p:cNvSpPr txBox="1">
              <a:spLocks/>
            </p:cNvSpPr>
            <p:nvPr/>
          </p:nvSpPr>
          <p:spPr>
            <a:xfrm>
              <a:off x="19050" y="2190751"/>
              <a:ext cx="2219325" cy="148340"/>
            </a:xfrm>
            <a:prstGeom prst="rect">
              <a:avLst/>
            </a:prstGeom>
            <a:solidFill>
              <a:prstClr val="white"/>
            </a:solidFill>
            <a:ln>
              <a:noFill/>
            </a:ln>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algn="ctr">
                <a:spcAft>
                  <a:spcPts val="1000"/>
                </a:spcAft>
                <a:defRPr sz="1400" i="1">
                  <a:solidFill>
                    <a:srgbClr val="1F497D"/>
                  </a:solidFill>
                  <a:effectLst/>
                  <a:latin typeface="Times New Roman" panose="02020603050405020304" pitchFamily="18" charset="0"/>
                  <a:ea typeface="Calibri" panose="020F0502020204030204" pitchFamily="34" charset="0"/>
                  <a:cs typeface="SimSun" panose="02010600030101010101" pitchFamily="2" charset="-122"/>
                </a:defRPr>
              </a:lvl1pPr>
            </a:lstStyle>
            <a:p>
              <a:r>
                <a:rPr lang="en-US" dirty="0"/>
                <a:t>Plate 1: Urban Green Space Benefits</a:t>
              </a:r>
            </a:p>
          </p:txBody>
        </p:sp>
      </p:grpSp>
      <p:grpSp>
        <p:nvGrpSpPr>
          <p:cNvPr id="23" name="Groupe 13"/>
          <p:cNvGrpSpPr>
            <a:grpSpLocks/>
          </p:cNvGrpSpPr>
          <p:nvPr/>
        </p:nvGrpSpPr>
        <p:grpSpPr>
          <a:xfrm>
            <a:off x="5782613" y="1473296"/>
            <a:ext cx="5515307" cy="4269066"/>
            <a:chOff x="-1" y="73812"/>
            <a:chExt cx="3191511" cy="2364964"/>
          </a:xfrm>
        </p:grpSpPr>
        <p:pic>
          <p:nvPicPr>
            <p:cNvPr id="25" name="Picture 24"/>
            <p:cNvPicPr>
              <a:picLocks noChangeAspect="1"/>
            </p:cNvPicPr>
            <p:nvPr/>
          </p:nvPicPr>
          <p:blipFill>
            <a:blip r:embed="rId3"/>
            <a:srcRect/>
            <a:stretch>
              <a:fillRect/>
            </a:stretch>
          </p:blipFill>
          <p:spPr bwMode="auto">
            <a:xfrm>
              <a:off x="-1" y="73812"/>
              <a:ext cx="3191510" cy="2124075"/>
            </a:xfrm>
            <a:prstGeom prst="rect">
              <a:avLst/>
            </a:prstGeom>
            <a:noFill/>
            <a:ln>
              <a:noFill/>
            </a:ln>
          </p:spPr>
        </p:pic>
        <p:sp>
          <p:nvSpPr>
            <p:cNvPr id="26" name="Text Box 9"/>
            <p:cNvSpPr txBox="1">
              <a:spLocks/>
            </p:cNvSpPr>
            <p:nvPr/>
          </p:nvSpPr>
          <p:spPr>
            <a:xfrm>
              <a:off x="0" y="2283983"/>
              <a:ext cx="3191510" cy="154793"/>
            </a:xfrm>
            <a:prstGeom prst="rect">
              <a:avLst/>
            </a:prstGeom>
            <a:solidFill>
              <a:prstClr val="white"/>
            </a:solidFill>
            <a:ln>
              <a:noFill/>
            </a:ln>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algn="ctr">
                <a:spcAft>
                  <a:spcPts val="1000"/>
                </a:spcAft>
                <a:defRPr sz="1400" i="1">
                  <a:solidFill>
                    <a:srgbClr val="1F497D"/>
                  </a:solidFill>
                  <a:effectLst/>
                  <a:latin typeface="Times New Roman" panose="02020603050405020304" pitchFamily="18" charset="0"/>
                  <a:ea typeface="Calibri" panose="020F0502020204030204" pitchFamily="34" charset="0"/>
                  <a:cs typeface="SimSun" panose="02010600030101010101" pitchFamily="2" charset="-122"/>
                </a:defRPr>
              </a:lvl1pPr>
            </a:lstStyle>
            <a:p>
              <a:r>
                <a:rPr lang="en-US" dirty="0"/>
                <a:t>Plate 2: Example of UGS Distribution</a:t>
              </a:r>
            </a:p>
          </p:txBody>
        </p:sp>
      </p:grpSp>
      <p:sp>
        <p:nvSpPr>
          <p:cNvPr id="3" name="Rectangle 2"/>
          <p:cNvSpPr/>
          <p:nvPr/>
        </p:nvSpPr>
        <p:spPr>
          <a:xfrm>
            <a:off x="1381225" y="5742362"/>
            <a:ext cx="10810775" cy="557845"/>
          </a:xfrm>
          <a:prstGeom prst="rect">
            <a:avLst/>
          </a:prstGeom>
        </p:spPr>
        <p:txBody>
          <a:bodyPr wrap="square">
            <a:spAutoFit/>
          </a:bodyPr>
          <a:lstStyle/>
          <a:p>
            <a:pPr marL="342900" indent="-342900" algn="just">
              <a:lnSpc>
                <a:spcPct val="150000"/>
              </a:lnSpc>
              <a:buFont typeface="Wingdings" panose="05000000000000000000" pitchFamily="2" charset="2"/>
              <a:buChar char="ü"/>
            </a:pPr>
            <a:r>
              <a:rPr lang="en-US" sz="2200" dirty="0">
                <a:solidFill>
                  <a:srgbClr val="202124"/>
                </a:solidFill>
                <a:latin typeface="Perpetua" panose="02020502060401020303" pitchFamily="18" charset="0"/>
                <a:ea typeface="Calibri" panose="020F0502020204030204" pitchFamily="34" charset="0"/>
                <a:cs typeface="SimSun" panose="02010600030101010101" pitchFamily="2" charset="-122"/>
              </a:rPr>
              <a:t>The planning and management of these </a:t>
            </a:r>
            <a:r>
              <a:rPr lang="en-US" sz="2200" dirty="0">
                <a:solidFill>
                  <a:srgbClr val="28B507"/>
                </a:solidFill>
                <a:latin typeface="Perpetua" panose="02020502060401020303" pitchFamily="18" charset="0"/>
                <a:ea typeface="Calibri" panose="020F0502020204030204" pitchFamily="34" charset="0"/>
                <a:cs typeface="SimSun" panose="02010600030101010101" pitchFamily="2" charset="-122"/>
              </a:rPr>
              <a:t>green spaces </a:t>
            </a:r>
            <a:r>
              <a:rPr lang="en-US" sz="2200" dirty="0">
                <a:solidFill>
                  <a:srgbClr val="202124"/>
                </a:solidFill>
                <a:latin typeface="Perpetua" panose="02020502060401020303" pitchFamily="18" charset="0"/>
                <a:ea typeface="Calibri" panose="020F0502020204030204" pitchFamily="34" charset="0"/>
                <a:cs typeface="SimSun" panose="02010600030101010101" pitchFamily="2" charset="-122"/>
              </a:rPr>
              <a:t>are crucial to the idea of compact cities. </a:t>
            </a:r>
          </a:p>
        </p:txBody>
      </p:sp>
    </p:spTree>
    <p:extLst>
      <p:ext uri="{BB962C8B-B14F-4D97-AF65-F5344CB8AC3E}">
        <p14:creationId xmlns:p14="http://schemas.microsoft.com/office/powerpoint/2010/main" val="18029947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3E85C30-9F01-157D-7490-75920FBC6377}"/>
              </a:ext>
            </a:extLst>
          </p:cNvPr>
          <p:cNvSpPr>
            <a:spLocks noGrp="1"/>
          </p:cNvSpPr>
          <p:nvPr>
            <p:ph type="dt" sz="half" idx="10"/>
          </p:nvPr>
        </p:nvSpPr>
        <p:spPr/>
        <p:txBody>
          <a:bodyPr/>
          <a:lstStyle/>
          <a:p>
            <a:fld id="{00416BC5-3968-4F0C-B5AC-B6C8083B1EF3}" type="datetime1">
              <a:rPr lang="en-US" smtClean="0"/>
              <a:t>10/1/2024</a:t>
            </a:fld>
            <a:endParaRPr lang="en-US"/>
          </a:p>
        </p:txBody>
      </p:sp>
      <p:sp>
        <p:nvSpPr>
          <p:cNvPr id="6" name="Slide Number Placeholder 5">
            <a:extLst>
              <a:ext uri="{FF2B5EF4-FFF2-40B4-BE49-F238E27FC236}">
                <a16:creationId xmlns:a16="http://schemas.microsoft.com/office/drawing/2014/main" id="{DEE3A292-2F0C-4CE5-2555-567FA9DEBDAF}"/>
              </a:ext>
            </a:extLst>
          </p:cNvPr>
          <p:cNvSpPr>
            <a:spLocks noGrp="1"/>
          </p:cNvSpPr>
          <p:nvPr>
            <p:ph type="sldNum" sz="quarter" idx="12"/>
          </p:nvPr>
        </p:nvSpPr>
        <p:spPr/>
        <p:txBody>
          <a:bodyPr/>
          <a:lstStyle/>
          <a:p>
            <a:fld id="{3E024793-0E71-48C3-8471-0C8AF9CBC2C2}" type="slidenum">
              <a:rPr lang="en-US" smtClean="0"/>
              <a:t>22</a:t>
            </a:fld>
            <a:endParaRPr lang="en-US" dirty="0"/>
          </a:p>
        </p:txBody>
      </p:sp>
      <p:sp>
        <p:nvSpPr>
          <p:cNvPr id="9" name="Rectangle 8">
            <a:extLst>
              <a:ext uri="{FF2B5EF4-FFF2-40B4-BE49-F238E27FC236}">
                <a16:creationId xmlns:a16="http://schemas.microsoft.com/office/drawing/2014/main" id="{859397F8-CE5A-C3D8-1522-79F9D9072491}"/>
              </a:ext>
            </a:extLst>
          </p:cNvPr>
          <p:cNvSpPr/>
          <p:nvPr/>
        </p:nvSpPr>
        <p:spPr>
          <a:xfrm>
            <a:off x="0" y="2384451"/>
            <a:ext cx="800219" cy="2089097"/>
          </a:xfrm>
          <a:prstGeom prst="rect">
            <a:avLst/>
          </a:prstGeom>
          <a:noFill/>
        </p:spPr>
        <p:txBody>
          <a:bodyPr vert="vert270" wrap="none" lIns="91440" tIns="45720" rIns="91440" bIns="45720">
            <a:spAutoFit/>
          </a:bodyPr>
          <a:lstStyle/>
          <a:p>
            <a:pPr algn="ctr"/>
            <a:r>
              <a:rPr lang="fr-FR" sz="4000" b="1" spc="50" dirty="0">
                <a:ln w="11430"/>
                <a:solidFill>
                  <a:schemeClr val="bg1"/>
                </a:solidFill>
                <a:effectLst>
                  <a:outerShdw blurRad="76200" dist="50800" dir="5400000" algn="tl" rotWithShape="0">
                    <a:srgbClr val="000000">
                      <a:alpha val="65000"/>
                    </a:srgbClr>
                  </a:outerShdw>
                </a:effectLst>
                <a:latin typeface="Perpetua" panose="02020502060401020303" pitchFamily="18" charset="0"/>
                <a:ea typeface="+mj-ea"/>
                <a:cs typeface="+mj-cs"/>
              </a:rPr>
              <a:t>RESULTS</a:t>
            </a:r>
            <a:endParaRPr lang="en-US" sz="4000" b="1" spc="50" dirty="0">
              <a:ln w="11430"/>
              <a:solidFill>
                <a:schemeClr val="bg1"/>
              </a:solidFill>
              <a:effectLst>
                <a:outerShdw blurRad="76200" dist="50800" dir="5400000" algn="tl" rotWithShape="0">
                  <a:srgbClr val="000000">
                    <a:alpha val="65000"/>
                  </a:srgbClr>
                </a:outerShdw>
              </a:effectLst>
              <a:latin typeface="Perpetua" panose="02020502060401020303" pitchFamily="18" charset="0"/>
              <a:ea typeface="+mj-ea"/>
              <a:cs typeface="+mj-cs"/>
            </a:endParaRPr>
          </a:p>
        </p:txBody>
      </p:sp>
      <p:sp>
        <p:nvSpPr>
          <p:cNvPr id="2" name="Footer Placeholder 1">
            <a:extLst>
              <a:ext uri="{FF2B5EF4-FFF2-40B4-BE49-F238E27FC236}">
                <a16:creationId xmlns:a16="http://schemas.microsoft.com/office/drawing/2014/main" id="{818704B1-FBDD-F3C9-A84B-F80A099B2B7C}"/>
              </a:ext>
            </a:extLst>
          </p:cNvPr>
          <p:cNvSpPr>
            <a:spLocks noGrp="1"/>
          </p:cNvSpPr>
          <p:nvPr>
            <p:ph type="ftr" sz="quarter" idx="11"/>
          </p:nvPr>
        </p:nvSpPr>
        <p:spPr/>
        <p:txBody>
          <a:bodyPr/>
          <a:lstStyle/>
          <a:p>
            <a:r>
              <a:rPr lang="fr-FR"/>
              <a:t>FOMBA Mohamed, PhD/SPS/FT/2019/11125; PGS4513003</a:t>
            </a:r>
            <a:endParaRPr lang="en-US"/>
          </a:p>
        </p:txBody>
      </p:sp>
      <p:sp>
        <p:nvSpPr>
          <p:cNvPr id="15" name="Rectangle 14">
            <a:extLst>
              <a:ext uri="{FF2B5EF4-FFF2-40B4-BE49-F238E27FC236}">
                <a16:creationId xmlns:a16="http://schemas.microsoft.com/office/drawing/2014/main" id="{12360017-09FE-A6B9-C382-7A207BD4A1CB}"/>
              </a:ext>
            </a:extLst>
          </p:cNvPr>
          <p:cNvSpPr/>
          <p:nvPr/>
        </p:nvSpPr>
        <p:spPr>
          <a:xfrm>
            <a:off x="19403" y="16648"/>
            <a:ext cx="800219" cy="932308"/>
          </a:xfrm>
          <a:prstGeom prst="rect">
            <a:avLst/>
          </a:prstGeom>
          <a:noFill/>
        </p:spPr>
        <p:txBody>
          <a:bodyPr vert="vert270" wrap="none" lIns="91440" tIns="45720" rIns="91440" bIns="45720">
            <a:spAutoFit/>
          </a:bodyPr>
          <a:lstStyle/>
          <a:p>
            <a:pPr algn="ctr"/>
            <a:r>
              <a:rPr lang="en-US" sz="4000" b="1" cap="none" spc="0" dirty="0">
                <a:ln w="9525">
                  <a:solidFill>
                    <a:schemeClr val="bg1"/>
                  </a:solidFill>
                  <a:prstDash val="solid"/>
                </a:ln>
                <a:solidFill>
                  <a:schemeClr val="bg1"/>
                </a:solidFill>
                <a:latin typeface="Perpetua" panose="02020502060401020303" pitchFamily="18" charset="0"/>
              </a:rPr>
              <a:t>OS3</a:t>
            </a:r>
          </a:p>
        </p:txBody>
      </p:sp>
      <p:sp>
        <p:nvSpPr>
          <p:cNvPr id="17" name="Rectangle 16">
            <a:extLst>
              <a:ext uri="{FF2B5EF4-FFF2-40B4-BE49-F238E27FC236}">
                <a16:creationId xmlns:a16="http://schemas.microsoft.com/office/drawing/2014/main" id="{121D129B-98CD-FE2E-52D7-6899521501D4}"/>
              </a:ext>
            </a:extLst>
          </p:cNvPr>
          <p:cNvSpPr/>
          <p:nvPr/>
        </p:nvSpPr>
        <p:spPr>
          <a:xfrm>
            <a:off x="2362196" y="189836"/>
            <a:ext cx="7218218" cy="1200329"/>
          </a:xfrm>
          <a:prstGeom prst="rect">
            <a:avLst/>
          </a:prstGeom>
          <a:noFill/>
        </p:spPr>
        <p:txBody>
          <a:bodyPr wrap="square" lIns="91440" tIns="45720" rIns="91440" bIns="45720">
            <a:spAutoFit/>
          </a:bodyPr>
          <a:lstStyle/>
          <a:p>
            <a:pPr algn="ctr"/>
            <a:r>
              <a:rPr lang="en-US" sz="2400" b="1" cap="none" spc="0" dirty="0">
                <a:ln w="0"/>
                <a:solidFill>
                  <a:srgbClr val="00B050"/>
                </a:solidFill>
                <a:effectLst>
                  <a:outerShdw blurRad="38100" dist="19050" dir="2700000" algn="tl" rotWithShape="0">
                    <a:schemeClr val="dk1">
                      <a:alpha val="40000"/>
                    </a:schemeClr>
                  </a:outerShdw>
                </a:effectLst>
                <a:latin typeface="Perpetua" panose="02020502060401020303" pitchFamily="18" charset="0"/>
              </a:rPr>
              <a:t>Objective 3: </a:t>
            </a:r>
            <a:r>
              <a:rPr lang="en-US" sz="2400" b="1" dirty="0">
                <a:ln w="0"/>
                <a:solidFill>
                  <a:srgbClr val="00B050"/>
                </a:solidFill>
                <a:effectLst>
                  <a:outerShdw blurRad="38100" dist="19050" dir="2700000" algn="tl" rotWithShape="0">
                    <a:schemeClr val="dk1">
                      <a:alpha val="40000"/>
                    </a:schemeClr>
                  </a:outerShdw>
                </a:effectLst>
                <a:latin typeface="Perpetua" panose="02020502060401020303" pitchFamily="18" charset="0"/>
              </a:rPr>
              <a:t>Planning model for the improvement of UGS and their ES and the climate change resilience of Bamako and </a:t>
            </a:r>
            <a:r>
              <a:rPr lang="en-US" sz="2400" b="1" dirty="0" err="1">
                <a:ln w="0"/>
                <a:solidFill>
                  <a:srgbClr val="00B050"/>
                </a:solidFill>
                <a:effectLst>
                  <a:outerShdw blurRad="38100" dist="19050" dir="2700000" algn="tl" rotWithShape="0">
                    <a:schemeClr val="dk1">
                      <a:alpha val="40000"/>
                    </a:schemeClr>
                  </a:outerShdw>
                </a:effectLst>
                <a:latin typeface="Perpetua" panose="02020502060401020303" pitchFamily="18" charset="0"/>
              </a:rPr>
              <a:t>Sikasso</a:t>
            </a:r>
            <a:r>
              <a:rPr lang="en-US" sz="2400" b="1" dirty="0">
                <a:ln w="0"/>
                <a:solidFill>
                  <a:srgbClr val="00B050"/>
                </a:solidFill>
                <a:effectLst>
                  <a:outerShdw blurRad="38100" dist="19050" dir="2700000" algn="tl" rotWithShape="0">
                    <a:schemeClr val="dk1">
                      <a:alpha val="40000"/>
                    </a:schemeClr>
                  </a:outerShdw>
                </a:effectLst>
                <a:latin typeface="Perpetua" panose="02020502060401020303" pitchFamily="18" charset="0"/>
              </a:rPr>
              <a:t> green spaces</a:t>
            </a:r>
            <a:endParaRPr lang="en-US" sz="2400" b="1" cap="none" spc="0" dirty="0">
              <a:ln w="0"/>
              <a:solidFill>
                <a:srgbClr val="00B050"/>
              </a:solidFill>
              <a:effectLst>
                <a:outerShdw blurRad="38100" dist="19050" dir="2700000" algn="tl" rotWithShape="0">
                  <a:schemeClr val="dk1">
                    <a:alpha val="40000"/>
                  </a:schemeClr>
                </a:outerShdw>
              </a:effectLst>
            </a:endParaRPr>
          </a:p>
        </p:txBody>
      </p:sp>
      <p:sp>
        <p:nvSpPr>
          <p:cNvPr id="7" name="TextBox 6">
            <a:extLst>
              <a:ext uri="{FF2B5EF4-FFF2-40B4-BE49-F238E27FC236}">
                <a16:creationId xmlns:a16="http://schemas.microsoft.com/office/drawing/2014/main" id="{EF3E4460-D12D-3A12-44D0-0085A3DB5F17}"/>
              </a:ext>
            </a:extLst>
          </p:cNvPr>
          <p:cNvSpPr txBox="1"/>
          <p:nvPr/>
        </p:nvSpPr>
        <p:spPr>
          <a:xfrm>
            <a:off x="1301486" y="1571993"/>
            <a:ext cx="4669819" cy="369332"/>
          </a:xfrm>
          <a:prstGeom prst="rect">
            <a:avLst/>
          </a:prstGeom>
          <a:noFill/>
        </p:spPr>
        <p:txBody>
          <a:bodyPr vert="horz" wrap="square" rtlCol="0">
            <a:spAutoFit/>
          </a:bodyPr>
          <a:lstStyle/>
          <a:p>
            <a:r>
              <a:rPr lang="en-GB" b="1" dirty="0">
                <a:latin typeface="Perpetua" panose="02020502060401020303" pitchFamily="18" charset="0"/>
              </a:rPr>
              <a:t>Digitalization and </a:t>
            </a:r>
            <a:r>
              <a:rPr lang="en-GB" b="1" dirty="0" err="1">
                <a:latin typeface="Perpetua" panose="02020502060401020303" pitchFamily="18" charset="0"/>
              </a:rPr>
              <a:t>Georeferencing</a:t>
            </a:r>
            <a:r>
              <a:rPr lang="en-GB" b="1" dirty="0">
                <a:latin typeface="Perpetua" panose="02020502060401020303" pitchFamily="18" charset="0"/>
              </a:rPr>
              <a:t> of Bamako </a:t>
            </a:r>
            <a:endParaRPr lang="en-US" b="1" dirty="0">
              <a:latin typeface="Perpetua" panose="02020502060401020303" pitchFamily="18" charset="0"/>
            </a:endParaRPr>
          </a:p>
        </p:txBody>
      </p:sp>
      <p:sp>
        <p:nvSpPr>
          <p:cNvPr id="10" name="TextBox 9">
            <a:extLst>
              <a:ext uri="{FF2B5EF4-FFF2-40B4-BE49-F238E27FC236}">
                <a16:creationId xmlns:a16="http://schemas.microsoft.com/office/drawing/2014/main" id="{692C7464-1A6B-0DF3-328F-324290D5ECBA}"/>
              </a:ext>
            </a:extLst>
          </p:cNvPr>
          <p:cNvSpPr txBox="1"/>
          <p:nvPr/>
        </p:nvSpPr>
        <p:spPr>
          <a:xfrm>
            <a:off x="1134487" y="5270035"/>
            <a:ext cx="10743253" cy="1154162"/>
          </a:xfrm>
          <a:prstGeom prst="rect">
            <a:avLst/>
          </a:prstGeom>
        </p:spPr>
        <p:txBody>
          <a:bodyPr wrap="square">
            <a:spAutoFit/>
          </a:bodyPr>
          <a:lstStyle>
            <a:defPPr>
              <a:defRPr lang="en-US"/>
            </a:defPPr>
            <a:lvl1pPr algn="just">
              <a:defRPr sz="1600">
                <a:solidFill>
                  <a:srgbClr val="202124"/>
                </a:solidFill>
                <a:latin typeface="Times New Roman" panose="02020603050405020304" pitchFamily="18" charset="0"/>
                <a:ea typeface="Calibri" panose="020F0502020204030204" pitchFamily="34" charset="0"/>
                <a:cs typeface="SimSun" panose="02010600030101010101" pitchFamily="2" charset="-122"/>
              </a:defRPr>
            </a:lvl1pPr>
          </a:lstStyle>
          <a:p>
            <a:pPr marL="342900" indent="-342900">
              <a:lnSpc>
                <a:spcPct val="150000"/>
              </a:lnSpc>
              <a:buFont typeface="Wingdings" panose="05000000000000000000" pitchFamily="2" charset="2"/>
              <a:buChar char="ü"/>
            </a:pPr>
            <a:r>
              <a:rPr lang="en-US" sz="2400" dirty="0">
                <a:latin typeface="Perpetua" panose="02020502060401020303" pitchFamily="18" charset="0"/>
              </a:rPr>
              <a:t>The results showed the same areas covered by vegetation in LULC maps in Bamako and Sikasso cities, with high level density of settlements. </a:t>
            </a:r>
          </a:p>
        </p:txBody>
      </p:sp>
      <p:sp>
        <p:nvSpPr>
          <p:cNvPr id="11" name="TextBox 10">
            <a:extLst>
              <a:ext uri="{FF2B5EF4-FFF2-40B4-BE49-F238E27FC236}">
                <a16:creationId xmlns:a16="http://schemas.microsoft.com/office/drawing/2014/main" id="{7EF44A9E-9EAE-A761-2366-D1D9900807E2}"/>
              </a:ext>
            </a:extLst>
          </p:cNvPr>
          <p:cNvSpPr txBox="1"/>
          <p:nvPr/>
        </p:nvSpPr>
        <p:spPr>
          <a:xfrm>
            <a:off x="3556818" y="4893563"/>
            <a:ext cx="3019147" cy="215444"/>
          </a:xfrm>
          <a:prstGeom prst="rect">
            <a:avLst/>
          </a:prstGeom>
          <a:solidFill>
            <a:prstClr val="white"/>
          </a:solidFill>
          <a:ln>
            <a:noFill/>
          </a:ln>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algn="ctr">
              <a:spcAft>
                <a:spcPts val="1000"/>
              </a:spcAft>
              <a:defRPr sz="1400" i="1">
                <a:solidFill>
                  <a:srgbClr val="1F497D"/>
                </a:solidFill>
                <a:effectLst/>
                <a:latin typeface="Times New Roman" panose="02020603050405020304" pitchFamily="18" charset="0"/>
                <a:ea typeface="Calibri" panose="020F0502020204030204" pitchFamily="34" charset="0"/>
                <a:cs typeface="SimSun" panose="02010600030101010101" pitchFamily="2" charset="-122"/>
              </a:defRPr>
            </a:lvl1pPr>
          </a:lstStyle>
          <a:p>
            <a:r>
              <a:rPr lang="en-US" dirty="0"/>
              <a:t>Figures 53 : Digitalization of Bamako</a:t>
            </a:r>
          </a:p>
        </p:txBody>
      </p:sp>
      <p:grpSp>
        <p:nvGrpSpPr>
          <p:cNvPr id="5" name="Group 4"/>
          <p:cNvGrpSpPr/>
          <p:nvPr/>
        </p:nvGrpSpPr>
        <p:grpSpPr>
          <a:xfrm>
            <a:off x="1134487" y="2092032"/>
            <a:ext cx="5117775" cy="2633971"/>
            <a:chOff x="1246491" y="1660579"/>
            <a:chExt cx="5790516" cy="2475909"/>
          </a:xfrm>
        </p:grpSpPr>
        <p:pic>
          <p:nvPicPr>
            <p:cNvPr id="3" name="Picture 2">
              <a:extLst>
                <a:ext uri="{FF2B5EF4-FFF2-40B4-BE49-F238E27FC236}">
                  <a16:creationId xmlns:a16="http://schemas.microsoft.com/office/drawing/2014/main" id="{133B81E0-E544-B6E3-C6A7-8DC0E24EE75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46491" y="1707343"/>
              <a:ext cx="3290140" cy="2246471"/>
            </a:xfrm>
            <a:prstGeom prst="rect">
              <a:avLst/>
            </a:prstGeom>
            <a:noFill/>
            <a:ln>
              <a:noFill/>
            </a:ln>
          </p:spPr>
        </p:pic>
        <p:pic>
          <p:nvPicPr>
            <p:cNvPr id="8" name="Picture 7">
              <a:extLst>
                <a:ext uri="{FF2B5EF4-FFF2-40B4-BE49-F238E27FC236}">
                  <a16:creationId xmlns:a16="http://schemas.microsoft.com/office/drawing/2014/main" id="{F9BC6C70-8964-FB2C-8858-7465EBF4561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8591" t="1813" r="18108" b="3671"/>
            <a:stretch/>
          </p:blipFill>
          <p:spPr bwMode="auto">
            <a:xfrm>
              <a:off x="4602714" y="1660579"/>
              <a:ext cx="2434293" cy="2475909"/>
            </a:xfrm>
            <a:prstGeom prst="rect">
              <a:avLst/>
            </a:prstGeom>
            <a:ln>
              <a:noFill/>
            </a:ln>
            <a:extLst>
              <a:ext uri="{53640926-AAD7-44D8-BBD7-CCE9431645EC}">
                <a14:shadowObscured xmlns:a14="http://schemas.microsoft.com/office/drawing/2010/main"/>
              </a:ext>
            </a:extLst>
          </p:spPr>
        </p:pic>
      </p:grpSp>
      <p:sp>
        <p:nvSpPr>
          <p:cNvPr id="14" name="Text Box 8"/>
          <p:cNvSpPr txBox="1">
            <a:spLocks/>
          </p:cNvSpPr>
          <p:nvPr/>
        </p:nvSpPr>
        <p:spPr>
          <a:xfrm>
            <a:off x="1579516" y="4865599"/>
            <a:ext cx="1964424" cy="215444"/>
          </a:xfrm>
          <a:prstGeom prst="rect">
            <a:avLst/>
          </a:prstGeom>
          <a:solidFill>
            <a:prstClr val="white"/>
          </a:solidFill>
          <a:ln>
            <a:noFill/>
          </a:ln>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algn="ctr">
              <a:spcAft>
                <a:spcPts val="1000"/>
              </a:spcAft>
              <a:defRPr sz="1400" i="1">
                <a:solidFill>
                  <a:srgbClr val="1F497D"/>
                </a:solidFill>
                <a:effectLst/>
                <a:latin typeface="Times New Roman" panose="02020603050405020304" pitchFamily="18" charset="0"/>
                <a:ea typeface="Calibri" panose="020F0502020204030204" pitchFamily="34" charset="0"/>
                <a:cs typeface="SimSun" panose="02010600030101010101" pitchFamily="2" charset="-122"/>
              </a:defRPr>
            </a:lvl1pPr>
          </a:lstStyle>
          <a:p>
            <a:r>
              <a:rPr lang="en-US" dirty="0"/>
              <a:t>Plate 3: Bamako city </a:t>
            </a:r>
          </a:p>
        </p:txBody>
      </p:sp>
      <p:pic>
        <p:nvPicPr>
          <p:cNvPr id="16" name="Picture 15">
            <a:extLst>
              <a:ext uri="{FF2B5EF4-FFF2-40B4-BE49-F238E27FC236}">
                <a16:creationId xmlns:a16="http://schemas.microsoft.com/office/drawing/2014/main" id="{133B81E0-E544-B6E3-C6A7-8DC0E24EE75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82822" t="81126" b="4627"/>
          <a:stretch/>
        </p:blipFill>
        <p:spPr bwMode="auto">
          <a:xfrm>
            <a:off x="9247030" y="6420118"/>
            <a:ext cx="640513" cy="364576"/>
          </a:xfrm>
          <a:prstGeom prst="rect">
            <a:avLst/>
          </a:prstGeom>
          <a:noFill/>
          <a:ln>
            <a:noFill/>
          </a:ln>
        </p:spPr>
      </p:pic>
      <p:sp>
        <p:nvSpPr>
          <p:cNvPr id="18" name="TextBox 17">
            <a:extLst>
              <a:ext uri="{FF2B5EF4-FFF2-40B4-BE49-F238E27FC236}">
                <a16:creationId xmlns:a16="http://schemas.microsoft.com/office/drawing/2014/main" id="{EF3E4460-D12D-3A12-44D0-0085A3DB5F17}"/>
              </a:ext>
            </a:extLst>
          </p:cNvPr>
          <p:cNvSpPr txBox="1"/>
          <p:nvPr/>
        </p:nvSpPr>
        <p:spPr>
          <a:xfrm>
            <a:off x="6750480" y="1597382"/>
            <a:ext cx="4669819" cy="369332"/>
          </a:xfrm>
          <a:prstGeom prst="rect">
            <a:avLst/>
          </a:prstGeom>
          <a:noFill/>
        </p:spPr>
        <p:txBody>
          <a:bodyPr vert="horz" wrap="square" rtlCol="0">
            <a:spAutoFit/>
          </a:bodyPr>
          <a:lstStyle/>
          <a:p>
            <a:r>
              <a:rPr lang="en-GB" b="1" dirty="0">
                <a:latin typeface="Perpetua" panose="02020502060401020303" pitchFamily="18" charset="0"/>
              </a:rPr>
              <a:t>Digitalization and </a:t>
            </a:r>
            <a:r>
              <a:rPr lang="en-GB" b="1" dirty="0" err="1">
                <a:latin typeface="Perpetua" panose="02020502060401020303" pitchFamily="18" charset="0"/>
              </a:rPr>
              <a:t>Georeferencing</a:t>
            </a:r>
            <a:r>
              <a:rPr lang="en-GB" b="1" dirty="0">
                <a:latin typeface="Perpetua" panose="02020502060401020303" pitchFamily="18" charset="0"/>
              </a:rPr>
              <a:t> of </a:t>
            </a:r>
            <a:r>
              <a:rPr lang="en-GB" b="1" dirty="0" err="1">
                <a:latin typeface="Perpetua" panose="02020502060401020303" pitchFamily="18" charset="0"/>
              </a:rPr>
              <a:t>Sikasso</a:t>
            </a:r>
            <a:r>
              <a:rPr lang="en-GB" b="1" dirty="0">
                <a:latin typeface="Perpetua" panose="02020502060401020303" pitchFamily="18" charset="0"/>
              </a:rPr>
              <a:t> </a:t>
            </a:r>
            <a:endParaRPr lang="en-US" b="1" dirty="0">
              <a:latin typeface="Perpetua" panose="02020502060401020303" pitchFamily="18" charset="0"/>
            </a:endParaRPr>
          </a:p>
        </p:txBody>
      </p:sp>
      <p:grpSp>
        <p:nvGrpSpPr>
          <p:cNvPr id="13" name="Group 12"/>
          <p:cNvGrpSpPr/>
          <p:nvPr/>
        </p:nvGrpSpPr>
        <p:grpSpPr>
          <a:xfrm>
            <a:off x="6293279" y="2183264"/>
            <a:ext cx="5689513" cy="2406482"/>
            <a:chOff x="5971305" y="1732499"/>
            <a:chExt cx="5689513" cy="2103802"/>
          </a:xfrm>
        </p:grpSpPr>
        <p:pic>
          <p:nvPicPr>
            <p:cNvPr id="19" name="Picture 18">
              <a:extLst>
                <a:ext uri="{FF2B5EF4-FFF2-40B4-BE49-F238E27FC236}">
                  <a16:creationId xmlns:a16="http://schemas.microsoft.com/office/drawing/2014/main" id="{96FBA1C8-BAAF-71DE-9F28-366DF834051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8269" t="9322"/>
            <a:stretch/>
          </p:blipFill>
          <p:spPr bwMode="auto">
            <a:xfrm>
              <a:off x="5971305" y="1732499"/>
              <a:ext cx="2792111" cy="2103802"/>
            </a:xfrm>
            <a:prstGeom prst="rect">
              <a:avLst/>
            </a:prstGeom>
            <a:ln>
              <a:noFill/>
            </a:ln>
            <a:extLst>
              <a:ext uri="{53640926-AAD7-44D8-BBD7-CCE9431645EC}">
                <a14:shadowObscured xmlns:a14="http://schemas.microsoft.com/office/drawing/2010/main"/>
              </a:ext>
            </a:extLst>
          </p:spPr>
        </p:pic>
        <p:pic>
          <p:nvPicPr>
            <p:cNvPr id="20" name="Picture 19">
              <a:extLst>
                <a:ext uri="{FF2B5EF4-FFF2-40B4-BE49-F238E27FC236}">
                  <a16:creationId xmlns:a16="http://schemas.microsoft.com/office/drawing/2014/main" id="{207A6DFA-A0D5-25E9-2E18-A48482FC385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804432" y="1806745"/>
              <a:ext cx="2856386" cy="2019612"/>
            </a:xfrm>
            <a:prstGeom prst="rect">
              <a:avLst/>
            </a:prstGeom>
          </p:spPr>
        </p:pic>
      </p:grpSp>
      <p:sp>
        <p:nvSpPr>
          <p:cNvPr id="21" name="TextBox 20">
            <a:extLst>
              <a:ext uri="{FF2B5EF4-FFF2-40B4-BE49-F238E27FC236}">
                <a16:creationId xmlns:a16="http://schemas.microsoft.com/office/drawing/2014/main" id="{7EF44A9E-9EAE-A761-2366-D1D9900807E2}"/>
              </a:ext>
            </a:extLst>
          </p:cNvPr>
          <p:cNvSpPr txBox="1"/>
          <p:nvPr/>
        </p:nvSpPr>
        <p:spPr>
          <a:xfrm>
            <a:off x="9243185" y="4863728"/>
            <a:ext cx="2723634" cy="215444"/>
          </a:xfrm>
          <a:prstGeom prst="rect">
            <a:avLst/>
          </a:prstGeom>
          <a:solidFill>
            <a:prstClr val="white"/>
          </a:solidFill>
          <a:ln>
            <a:noFill/>
          </a:ln>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algn="ctr">
              <a:spcAft>
                <a:spcPts val="1000"/>
              </a:spcAft>
              <a:defRPr sz="1400" i="1">
                <a:solidFill>
                  <a:srgbClr val="1F497D"/>
                </a:solidFill>
                <a:effectLst/>
                <a:latin typeface="Times New Roman" panose="02020603050405020304" pitchFamily="18" charset="0"/>
                <a:ea typeface="Calibri" panose="020F0502020204030204" pitchFamily="34" charset="0"/>
                <a:cs typeface="SimSun" panose="02010600030101010101" pitchFamily="2" charset="-122"/>
              </a:defRPr>
            </a:lvl1pPr>
          </a:lstStyle>
          <a:p>
            <a:r>
              <a:rPr lang="en-US" dirty="0"/>
              <a:t>Figure 54: Digitalization of Sikasso</a:t>
            </a:r>
          </a:p>
        </p:txBody>
      </p:sp>
      <p:sp>
        <p:nvSpPr>
          <p:cNvPr id="22" name="Text Box 8"/>
          <p:cNvSpPr txBox="1">
            <a:spLocks/>
          </p:cNvSpPr>
          <p:nvPr/>
        </p:nvSpPr>
        <p:spPr>
          <a:xfrm>
            <a:off x="6726970" y="4879162"/>
            <a:ext cx="2158285" cy="215444"/>
          </a:xfrm>
          <a:prstGeom prst="rect">
            <a:avLst/>
          </a:prstGeom>
          <a:solidFill>
            <a:prstClr val="white"/>
          </a:solidFill>
          <a:ln>
            <a:noFill/>
          </a:ln>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algn="ctr">
              <a:spcAft>
                <a:spcPts val="1000"/>
              </a:spcAft>
              <a:defRPr sz="1400" i="1">
                <a:solidFill>
                  <a:srgbClr val="1F497D"/>
                </a:solidFill>
                <a:effectLst/>
                <a:latin typeface="Times New Roman" panose="02020603050405020304" pitchFamily="18" charset="0"/>
                <a:ea typeface="Calibri" panose="020F0502020204030204" pitchFamily="34" charset="0"/>
                <a:cs typeface="SimSun" panose="02010600030101010101" pitchFamily="2" charset="-122"/>
              </a:defRPr>
            </a:lvl1pPr>
          </a:lstStyle>
          <a:p>
            <a:r>
              <a:rPr lang="en-US" dirty="0"/>
              <a:t>Plate 4: </a:t>
            </a:r>
            <a:r>
              <a:rPr lang="en-US" dirty="0" err="1"/>
              <a:t>Sikasso</a:t>
            </a:r>
            <a:r>
              <a:rPr lang="en-US" dirty="0"/>
              <a:t> city </a:t>
            </a:r>
          </a:p>
        </p:txBody>
      </p:sp>
    </p:spTree>
    <p:extLst>
      <p:ext uri="{BB962C8B-B14F-4D97-AF65-F5344CB8AC3E}">
        <p14:creationId xmlns:p14="http://schemas.microsoft.com/office/powerpoint/2010/main" val="16705550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0D3A3362-D3C6-F3AE-9A7D-B4F7E5582402}"/>
              </a:ext>
            </a:extLst>
          </p:cNvPr>
          <p:cNvSpPr>
            <a:spLocks noGrp="1"/>
          </p:cNvSpPr>
          <p:nvPr>
            <p:ph type="dt" sz="half" idx="10"/>
          </p:nvPr>
        </p:nvSpPr>
        <p:spPr/>
        <p:txBody>
          <a:bodyPr/>
          <a:lstStyle/>
          <a:p>
            <a:fld id="{DD4516DF-95FE-4FB4-8BFF-EE710E653FF8}" type="datetime1">
              <a:rPr lang="en-US" smtClean="0"/>
              <a:t>10/1/2024</a:t>
            </a:fld>
            <a:endParaRPr lang="en-US"/>
          </a:p>
        </p:txBody>
      </p:sp>
      <p:sp>
        <p:nvSpPr>
          <p:cNvPr id="5" name="Footer Placeholder 4">
            <a:extLst>
              <a:ext uri="{FF2B5EF4-FFF2-40B4-BE49-F238E27FC236}">
                <a16:creationId xmlns:a16="http://schemas.microsoft.com/office/drawing/2014/main" id="{4BCD97A3-1614-76BC-4B55-DA7591E85C36}"/>
              </a:ext>
            </a:extLst>
          </p:cNvPr>
          <p:cNvSpPr>
            <a:spLocks noGrp="1"/>
          </p:cNvSpPr>
          <p:nvPr>
            <p:ph type="ftr" sz="quarter" idx="11"/>
          </p:nvPr>
        </p:nvSpPr>
        <p:spPr/>
        <p:txBody>
          <a:bodyPr/>
          <a:lstStyle/>
          <a:p>
            <a:r>
              <a:rPr lang="en-US"/>
              <a:t>FOMBA Mohamed, PhD/SPS/FT/2019/11125; PGS4513003</a:t>
            </a:r>
          </a:p>
        </p:txBody>
      </p:sp>
      <p:sp>
        <p:nvSpPr>
          <p:cNvPr id="6" name="Slide Number Placeholder 5">
            <a:extLst>
              <a:ext uri="{FF2B5EF4-FFF2-40B4-BE49-F238E27FC236}">
                <a16:creationId xmlns:a16="http://schemas.microsoft.com/office/drawing/2014/main" id="{785C5CE0-BFFD-8AEA-C859-C84C9B4408B1}"/>
              </a:ext>
            </a:extLst>
          </p:cNvPr>
          <p:cNvSpPr>
            <a:spLocks noGrp="1"/>
          </p:cNvSpPr>
          <p:nvPr>
            <p:ph type="sldNum" sz="quarter" idx="12"/>
          </p:nvPr>
        </p:nvSpPr>
        <p:spPr/>
        <p:txBody>
          <a:bodyPr/>
          <a:lstStyle/>
          <a:p>
            <a:fld id="{C01E168F-91DF-435C-AC77-1F0369919946}" type="slidenum">
              <a:rPr lang="en-US" smtClean="0"/>
              <a:t>23</a:t>
            </a:fld>
            <a:endParaRPr lang="en-US"/>
          </a:p>
        </p:txBody>
      </p:sp>
      <p:sp>
        <p:nvSpPr>
          <p:cNvPr id="3" name="Rectangle 2">
            <a:extLst>
              <a:ext uri="{FF2B5EF4-FFF2-40B4-BE49-F238E27FC236}">
                <a16:creationId xmlns:a16="http://schemas.microsoft.com/office/drawing/2014/main" id="{8BEFA763-4621-35F0-9414-9012D5054E00}"/>
              </a:ext>
            </a:extLst>
          </p:cNvPr>
          <p:cNvSpPr/>
          <p:nvPr/>
        </p:nvSpPr>
        <p:spPr>
          <a:xfrm>
            <a:off x="0" y="2384451"/>
            <a:ext cx="800219" cy="2089097"/>
          </a:xfrm>
          <a:prstGeom prst="rect">
            <a:avLst/>
          </a:prstGeom>
          <a:noFill/>
        </p:spPr>
        <p:txBody>
          <a:bodyPr vert="vert270" wrap="none" lIns="91440" tIns="45720" rIns="91440" bIns="45720">
            <a:spAutoFit/>
          </a:bodyPr>
          <a:lstStyle/>
          <a:p>
            <a:pPr algn="ctr"/>
            <a:r>
              <a:rPr lang="fr-FR" sz="4000" b="1" spc="50" dirty="0">
                <a:ln w="11430"/>
                <a:solidFill>
                  <a:schemeClr val="bg1"/>
                </a:solidFill>
                <a:effectLst>
                  <a:outerShdw blurRad="76200" dist="50800" dir="5400000" algn="tl" rotWithShape="0">
                    <a:srgbClr val="000000">
                      <a:alpha val="65000"/>
                    </a:srgbClr>
                  </a:outerShdw>
                </a:effectLst>
                <a:latin typeface="Perpetua" panose="02020502060401020303" pitchFamily="18" charset="0"/>
                <a:ea typeface="+mj-ea"/>
                <a:cs typeface="+mj-cs"/>
              </a:rPr>
              <a:t>RESULTS</a:t>
            </a:r>
            <a:endParaRPr lang="en-US" sz="4000" b="1" spc="50" dirty="0">
              <a:ln w="11430"/>
              <a:solidFill>
                <a:schemeClr val="bg1"/>
              </a:solidFill>
              <a:effectLst>
                <a:outerShdw blurRad="76200" dist="50800" dir="5400000" algn="tl" rotWithShape="0">
                  <a:srgbClr val="000000">
                    <a:alpha val="65000"/>
                  </a:srgbClr>
                </a:outerShdw>
              </a:effectLst>
              <a:latin typeface="Perpetua" panose="02020502060401020303" pitchFamily="18" charset="0"/>
              <a:ea typeface="+mj-ea"/>
              <a:cs typeface="+mj-cs"/>
            </a:endParaRPr>
          </a:p>
        </p:txBody>
      </p:sp>
      <p:sp>
        <p:nvSpPr>
          <p:cNvPr id="7" name="Rectangle 6">
            <a:extLst>
              <a:ext uri="{FF2B5EF4-FFF2-40B4-BE49-F238E27FC236}">
                <a16:creationId xmlns:a16="http://schemas.microsoft.com/office/drawing/2014/main" id="{06F51EB2-D302-63F7-8538-42A877E33B5F}"/>
              </a:ext>
            </a:extLst>
          </p:cNvPr>
          <p:cNvSpPr/>
          <p:nvPr/>
        </p:nvSpPr>
        <p:spPr>
          <a:xfrm>
            <a:off x="19403" y="16648"/>
            <a:ext cx="800219" cy="932308"/>
          </a:xfrm>
          <a:prstGeom prst="rect">
            <a:avLst/>
          </a:prstGeom>
          <a:noFill/>
        </p:spPr>
        <p:txBody>
          <a:bodyPr vert="vert270" wrap="none" lIns="91440" tIns="45720" rIns="91440" bIns="45720">
            <a:spAutoFit/>
          </a:bodyPr>
          <a:lstStyle/>
          <a:p>
            <a:pPr algn="ctr"/>
            <a:r>
              <a:rPr lang="en-US" sz="4000" b="1" cap="none" spc="0" dirty="0">
                <a:ln w="9525">
                  <a:solidFill>
                    <a:schemeClr val="bg1"/>
                  </a:solidFill>
                  <a:prstDash val="solid"/>
                </a:ln>
                <a:solidFill>
                  <a:schemeClr val="bg1"/>
                </a:solidFill>
                <a:latin typeface="Perpetua" panose="02020502060401020303" pitchFamily="18" charset="0"/>
              </a:rPr>
              <a:t>OS4</a:t>
            </a:r>
          </a:p>
        </p:txBody>
      </p:sp>
      <p:sp>
        <p:nvSpPr>
          <p:cNvPr id="11" name="Rectangle 10">
            <a:extLst>
              <a:ext uri="{FF2B5EF4-FFF2-40B4-BE49-F238E27FC236}">
                <a16:creationId xmlns:a16="http://schemas.microsoft.com/office/drawing/2014/main" id="{15313D7B-81E8-25DC-1467-AF2256F40995}"/>
              </a:ext>
            </a:extLst>
          </p:cNvPr>
          <p:cNvSpPr/>
          <p:nvPr/>
        </p:nvSpPr>
        <p:spPr>
          <a:xfrm>
            <a:off x="2362196" y="189836"/>
            <a:ext cx="7218218" cy="830997"/>
          </a:xfrm>
          <a:prstGeom prst="rect">
            <a:avLst/>
          </a:prstGeom>
          <a:noFill/>
        </p:spPr>
        <p:txBody>
          <a:bodyPr wrap="square" lIns="91440" tIns="45720" rIns="91440" bIns="45720">
            <a:spAutoFit/>
          </a:bodyPr>
          <a:lstStyle/>
          <a:p>
            <a:pPr algn="ctr"/>
            <a:r>
              <a:rPr lang="en-US" sz="2400" b="1" cap="none" spc="0" dirty="0">
                <a:ln w="0"/>
                <a:solidFill>
                  <a:srgbClr val="00B050"/>
                </a:solidFill>
                <a:effectLst>
                  <a:outerShdw blurRad="38100" dist="19050" dir="2700000" algn="tl" rotWithShape="0">
                    <a:schemeClr val="dk1">
                      <a:alpha val="40000"/>
                    </a:schemeClr>
                  </a:outerShdw>
                </a:effectLst>
                <a:latin typeface="Perpetua" panose="02020502060401020303" pitchFamily="18" charset="0"/>
              </a:rPr>
              <a:t>Objective 4: </a:t>
            </a:r>
            <a:r>
              <a:rPr lang="en-US" sz="2400" b="1" dirty="0">
                <a:ln w="0"/>
                <a:solidFill>
                  <a:srgbClr val="00B050"/>
                </a:solidFill>
                <a:effectLst>
                  <a:outerShdw blurRad="38100" dist="19050" dir="2700000" algn="tl" rotWithShape="0">
                    <a:schemeClr val="dk1">
                      <a:alpha val="40000"/>
                    </a:schemeClr>
                  </a:outerShdw>
                </a:effectLst>
                <a:latin typeface="Perpetua" panose="02020502060401020303" pitchFamily="18" charset="0"/>
              </a:rPr>
              <a:t>Develop a sustainable planning design for Bamako and Sikasso green spaces</a:t>
            </a:r>
            <a:endParaRPr lang="en-US" sz="2400" b="1" cap="none" spc="0" dirty="0">
              <a:ln w="0"/>
              <a:solidFill>
                <a:srgbClr val="00B050"/>
              </a:solidFill>
              <a:effectLst>
                <a:outerShdw blurRad="38100" dist="19050" dir="2700000" algn="tl" rotWithShape="0">
                  <a:schemeClr val="dk1">
                    <a:alpha val="40000"/>
                  </a:schemeClr>
                </a:outerShdw>
              </a:effectLst>
            </a:endParaRPr>
          </a:p>
        </p:txBody>
      </p:sp>
      <p:sp>
        <p:nvSpPr>
          <p:cNvPr id="14" name="TextBox 13">
            <a:extLst>
              <a:ext uri="{FF2B5EF4-FFF2-40B4-BE49-F238E27FC236}">
                <a16:creationId xmlns:a16="http://schemas.microsoft.com/office/drawing/2014/main" id="{C2740D1B-D39D-1B8C-CF11-7BF5AC1E3C16}"/>
              </a:ext>
            </a:extLst>
          </p:cNvPr>
          <p:cNvSpPr txBox="1"/>
          <p:nvPr/>
        </p:nvSpPr>
        <p:spPr>
          <a:xfrm>
            <a:off x="1078030" y="4840139"/>
            <a:ext cx="10963174" cy="1573508"/>
          </a:xfrm>
          <a:prstGeom prst="rect">
            <a:avLst/>
          </a:prstGeom>
          <a:noFill/>
        </p:spPr>
        <p:txBody>
          <a:bodyPr wrap="square">
            <a:spAutoFit/>
          </a:bodyPr>
          <a:lstStyle/>
          <a:p>
            <a:pPr>
              <a:lnSpc>
                <a:spcPct val="150000"/>
              </a:lnSpc>
            </a:pPr>
            <a:r>
              <a:rPr lang="en-GB" sz="2200" dirty="0">
                <a:highlight>
                  <a:srgbClr val="FA8ADD"/>
                </a:highlight>
                <a:latin typeface="Perpetua" panose="02020502060401020303" pitchFamily="18" charset="0"/>
              </a:rPr>
              <a:t>Likert scale indicator </a:t>
            </a:r>
            <a:r>
              <a:rPr lang="en-GB" sz="2200" dirty="0">
                <a:latin typeface="Perpetua" panose="02020502060401020303" pitchFamily="18" charset="0"/>
              </a:rPr>
              <a:t>which runs </a:t>
            </a:r>
            <a:r>
              <a:rPr lang="en-GB" sz="2200" dirty="0">
                <a:highlight>
                  <a:srgbClr val="96F660"/>
                </a:highlight>
                <a:latin typeface="Perpetua" panose="02020502060401020303" pitchFamily="18" charset="0"/>
              </a:rPr>
              <a:t>from 0 to 100, </a:t>
            </a:r>
            <a:r>
              <a:rPr lang="en-US" sz="2200" dirty="0">
                <a:highlight>
                  <a:srgbClr val="96F660"/>
                </a:highlight>
                <a:latin typeface="Perpetua" panose="02020502060401020303" pitchFamily="18" charset="0"/>
              </a:rPr>
              <a:t>criteria established</a:t>
            </a:r>
            <a:r>
              <a:rPr lang="en-US" sz="2200" dirty="0">
                <a:latin typeface="Perpetua" panose="02020502060401020303" pitchFamily="18" charset="0"/>
              </a:rPr>
              <a:t>, </a:t>
            </a:r>
            <a:r>
              <a:rPr lang="en-GB" sz="2200" dirty="0">
                <a:latin typeface="Perpetua" panose="02020502060401020303" pitchFamily="18" charset="0"/>
              </a:rPr>
              <a:t>was used to </a:t>
            </a:r>
            <a:r>
              <a:rPr lang="en-GB" sz="2200" dirty="0">
                <a:latin typeface="Perpetua" panose="02020502060401020303" pitchFamily="18" charset="0"/>
                <a:ea typeface="Calibri" panose="020F0502020204030204" pitchFamily="34" charset="0"/>
              </a:rPr>
              <a:t>simulate scenarios. So, this study concentrated on forecasts based on modifications in land use and perceptions of green spaces </a:t>
            </a:r>
            <a:r>
              <a:rPr lang="en-US" sz="2200" dirty="0">
                <a:latin typeface="Perpetua" panose="02020502060401020303" pitchFamily="18" charset="0"/>
              </a:rPr>
              <a:t>and their ecosystem services</a:t>
            </a:r>
            <a:r>
              <a:rPr lang="en-GB" sz="2200" dirty="0">
                <a:latin typeface="Perpetua" panose="02020502060401020303" pitchFamily="18" charset="0"/>
                <a:ea typeface="Calibri" panose="020F0502020204030204" pitchFamily="34" charset="0"/>
              </a:rPr>
              <a:t> in urban areas based on the findings of land use analysis. </a:t>
            </a:r>
          </a:p>
        </p:txBody>
      </p:sp>
      <p:pic>
        <p:nvPicPr>
          <p:cNvPr id="2" name="Picture 10">
            <a:extLst>
              <a:ext uri="{FF2B5EF4-FFF2-40B4-BE49-F238E27FC236}">
                <a16:creationId xmlns:a16="http://schemas.microsoft.com/office/drawing/2014/main" id="{A4628A0F-ACE8-E3EF-2956-1618462E6234}"/>
              </a:ext>
            </a:extLst>
          </p:cNvPr>
          <p:cNvPicPr>
            <a:picLocks noChangeAspect="1"/>
          </p:cNvPicPr>
          <p:nvPr/>
        </p:nvPicPr>
        <p:blipFill rotWithShape="1">
          <a:blip r:embed="rId2">
            <a:extLst>
              <a:ext uri="{28A0092B-C50C-407E-A947-70E740481C1C}">
                <a14:useLocalDpi xmlns:a14="http://schemas.microsoft.com/office/drawing/2010/main" val="0"/>
              </a:ext>
            </a:extLst>
          </a:blip>
          <a:srcRect l="3884" t="1554" r="13496"/>
          <a:stretch/>
        </p:blipFill>
        <p:spPr>
          <a:xfrm>
            <a:off x="2305649" y="1283428"/>
            <a:ext cx="2733573" cy="3257195"/>
          </a:xfrm>
          <a:prstGeom prst="rect">
            <a:avLst/>
          </a:prstGeom>
        </p:spPr>
      </p:pic>
      <p:pic>
        <p:nvPicPr>
          <p:cNvPr id="8" name="Content Placeholder 8">
            <a:extLst>
              <a:ext uri="{FF2B5EF4-FFF2-40B4-BE49-F238E27FC236}">
                <a16:creationId xmlns:a16="http://schemas.microsoft.com/office/drawing/2014/main" id="{71100AA2-A81F-04A8-8DA8-B2ED6F1EAB55}"/>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t="5276" b="16177"/>
          <a:stretch/>
        </p:blipFill>
        <p:spPr>
          <a:xfrm>
            <a:off x="5971305" y="1578190"/>
            <a:ext cx="3365634" cy="2644944"/>
          </a:xfrm>
        </p:spPr>
      </p:pic>
      <p:sp>
        <p:nvSpPr>
          <p:cNvPr id="9" name="TextBox 14">
            <a:extLst>
              <a:ext uri="{FF2B5EF4-FFF2-40B4-BE49-F238E27FC236}">
                <a16:creationId xmlns:a16="http://schemas.microsoft.com/office/drawing/2014/main" id="{4E38DEAE-1467-74B6-042E-FA4CE5331A61}"/>
              </a:ext>
            </a:extLst>
          </p:cNvPr>
          <p:cNvSpPr txBox="1"/>
          <p:nvPr/>
        </p:nvSpPr>
        <p:spPr>
          <a:xfrm>
            <a:off x="3153505" y="948348"/>
            <a:ext cx="5635600" cy="338554"/>
          </a:xfrm>
          <a:prstGeom prst="rect">
            <a:avLst/>
          </a:prstGeom>
          <a:noFill/>
        </p:spPr>
        <p:txBody>
          <a:bodyPr vert="horz" wrap="square" rtlCol="0">
            <a:spAutoFit/>
          </a:bodyPr>
          <a:lstStyle/>
          <a:p>
            <a:pPr algn="ctr"/>
            <a:r>
              <a:rPr lang="en-GB" sz="1600" b="1" dirty="0">
                <a:latin typeface="Perpetua" panose="02020502060401020303" pitchFamily="18" charset="0"/>
              </a:rPr>
              <a:t>Loading Scenario </a:t>
            </a:r>
            <a:r>
              <a:rPr lang="en-GB" sz="1600" b="1" dirty="0" err="1">
                <a:latin typeface="Perpetua" panose="02020502060401020303" pitchFamily="18" charset="0"/>
              </a:rPr>
              <a:t>LULC_of</a:t>
            </a:r>
            <a:r>
              <a:rPr lang="en-GB" sz="1600" b="1" dirty="0">
                <a:latin typeface="Perpetua" panose="02020502060401020303" pitchFamily="18" charset="0"/>
              </a:rPr>
              <a:t> Bamako and Sikasso</a:t>
            </a:r>
            <a:endParaRPr lang="en-US" sz="1600" b="1" dirty="0">
              <a:latin typeface="Perpetua" panose="02020502060401020303" pitchFamily="18" charset="0"/>
            </a:endParaRPr>
          </a:p>
        </p:txBody>
      </p:sp>
      <p:sp>
        <p:nvSpPr>
          <p:cNvPr id="12" name="Text Box 1">
            <a:extLst>
              <a:ext uri="{FF2B5EF4-FFF2-40B4-BE49-F238E27FC236}">
                <a16:creationId xmlns:a16="http://schemas.microsoft.com/office/drawing/2014/main" id="{57B572E9-3C6D-0F4D-C18E-A785DA7F06E3}"/>
              </a:ext>
            </a:extLst>
          </p:cNvPr>
          <p:cNvSpPr txBox="1"/>
          <p:nvPr/>
        </p:nvSpPr>
        <p:spPr>
          <a:xfrm>
            <a:off x="3672436" y="4558468"/>
            <a:ext cx="4597738" cy="215444"/>
          </a:xfrm>
          <a:prstGeom prst="rect">
            <a:avLst/>
          </a:prstGeom>
          <a:solidFill>
            <a:prstClr val="white"/>
          </a:solidFill>
          <a:ln>
            <a:noFill/>
          </a:ln>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algn="ctr">
              <a:spcAft>
                <a:spcPts val="1000"/>
              </a:spcAft>
              <a:defRPr sz="1400" i="1">
                <a:solidFill>
                  <a:srgbClr val="1F497D"/>
                </a:solidFill>
                <a:effectLst/>
                <a:latin typeface="Times New Roman" panose="02020603050405020304" pitchFamily="18" charset="0"/>
                <a:ea typeface="Calibri" panose="020F0502020204030204" pitchFamily="34" charset="0"/>
                <a:cs typeface="SimSun" panose="02010600030101010101" pitchFamily="2" charset="-122"/>
              </a:defRPr>
            </a:lvl1pPr>
          </a:lstStyle>
          <a:p>
            <a:r>
              <a:rPr lang="en-US" dirty="0"/>
              <a:t>Figure 55 and 56: Load scenario of Bamako and Sikasso</a:t>
            </a:r>
          </a:p>
        </p:txBody>
      </p:sp>
      <p:sp>
        <p:nvSpPr>
          <p:cNvPr id="10" name="Rectangle 9"/>
          <p:cNvSpPr/>
          <p:nvPr/>
        </p:nvSpPr>
        <p:spPr>
          <a:xfrm>
            <a:off x="2071008" y="1239458"/>
            <a:ext cx="2625282" cy="400110"/>
          </a:xfrm>
          <a:prstGeom prst="rect">
            <a:avLst/>
          </a:prstGeom>
          <a:noFill/>
        </p:spPr>
        <p:txBody>
          <a:bodyPr wrap="square" lIns="91440" tIns="45720" rIns="91440" bIns="45720">
            <a:spAutoFit/>
          </a:bodyPr>
          <a:lstStyle/>
          <a:p>
            <a:pPr algn="ctr"/>
            <a:r>
              <a:rPr lang="en-US" sz="2000" b="0" cap="none" spc="0" dirty="0">
                <a:ln w="0"/>
                <a:solidFill>
                  <a:schemeClr val="tx1"/>
                </a:solidFill>
                <a:effectLst>
                  <a:outerShdw blurRad="38100" dist="19050" dir="2700000" algn="tl" rotWithShape="0">
                    <a:schemeClr val="dk1">
                      <a:alpha val="40000"/>
                    </a:schemeClr>
                  </a:outerShdw>
                </a:effectLst>
              </a:rPr>
              <a:t>Bamako</a:t>
            </a:r>
          </a:p>
        </p:txBody>
      </p:sp>
      <p:sp>
        <p:nvSpPr>
          <p:cNvPr id="15" name="Rectangle 14"/>
          <p:cNvSpPr/>
          <p:nvPr/>
        </p:nvSpPr>
        <p:spPr>
          <a:xfrm>
            <a:off x="5887078" y="1283428"/>
            <a:ext cx="2625282" cy="400110"/>
          </a:xfrm>
          <a:prstGeom prst="rect">
            <a:avLst/>
          </a:prstGeom>
          <a:noFill/>
        </p:spPr>
        <p:txBody>
          <a:bodyPr wrap="square" lIns="91440" tIns="45720" rIns="91440" bIns="45720">
            <a:spAutoFit/>
          </a:bodyPr>
          <a:lstStyle/>
          <a:p>
            <a:pPr algn="ctr"/>
            <a:r>
              <a:rPr lang="en-US" sz="2000" b="0" cap="none" spc="0" dirty="0" err="1">
                <a:ln w="0"/>
                <a:solidFill>
                  <a:schemeClr val="tx1"/>
                </a:solidFill>
                <a:effectLst>
                  <a:outerShdw blurRad="38100" dist="19050" dir="2700000" algn="tl" rotWithShape="0">
                    <a:schemeClr val="dk1">
                      <a:alpha val="40000"/>
                    </a:schemeClr>
                  </a:outerShdw>
                </a:effectLst>
              </a:rPr>
              <a:t>Sikasso</a:t>
            </a:r>
            <a:endParaRPr lang="en-US" sz="2000" b="0"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091588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1013139" y="6545977"/>
            <a:ext cx="1827727" cy="365125"/>
          </a:xfrm>
        </p:spPr>
        <p:txBody>
          <a:bodyPr/>
          <a:lstStyle/>
          <a:p>
            <a:fld id="{DD4516DF-95FE-4FB4-8BFF-EE710E653FF8}" type="datetime1">
              <a:rPr lang="en-US" smtClean="0"/>
              <a:t>10/1/2024</a:t>
            </a:fld>
            <a:endParaRPr lang="en-US" dirty="0"/>
          </a:p>
        </p:txBody>
      </p:sp>
      <p:sp>
        <p:nvSpPr>
          <p:cNvPr id="5" name="Footer Placeholder 4"/>
          <p:cNvSpPr>
            <a:spLocks noGrp="1"/>
          </p:cNvSpPr>
          <p:nvPr>
            <p:ph type="ftr" sz="quarter" idx="11"/>
          </p:nvPr>
        </p:nvSpPr>
        <p:spPr/>
        <p:txBody>
          <a:bodyPr/>
          <a:lstStyle/>
          <a:p>
            <a:r>
              <a:rPr lang="en-US"/>
              <a:t>FOMBA Mohamed, PhD/SPS/FT/2019/11125; PGS4513003</a:t>
            </a:r>
          </a:p>
        </p:txBody>
      </p:sp>
      <p:sp>
        <p:nvSpPr>
          <p:cNvPr id="7" name="Rectangle 6">
            <a:extLst>
              <a:ext uri="{FF2B5EF4-FFF2-40B4-BE49-F238E27FC236}">
                <a16:creationId xmlns:a16="http://schemas.microsoft.com/office/drawing/2014/main" id="{C546F822-6307-35DB-3AAF-9F1636C46BC9}"/>
              </a:ext>
            </a:extLst>
          </p:cNvPr>
          <p:cNvSpPr/>
          <p:nvPr/>
        </p:nvSpPr>
        <p:spPr>
          <a:xfrm>
            <a:off x="2362196" y="189836"/>
            <a:ext cx="7218218" cy="830997"/>
          </a:xfrm>
          <a:prstGeom prst="rect">
            <a:avLst/>
          </a:prstGeom>
          <a:noFill/>
        </p:spPr>
        <p:txBody>
          <a:bodyPr wrap="square" lIns="91440" tIns="45720" rIns="91440" bIns="45720">
            <a:spAutoFit/>
          </a:bodyPr>
          <a:lstStyle/>
          <a:p>
            <a:pPr algn="ctr"/>
            <a:r>
              <a:rPr lang="en-US" sz="2400" b="1" cap="none" spc="0" dirty="0">
                <a:ln w="0"/>
                <a:solidFill>
                  <a:srgbClr val="00B050"/>
                </a:solidFill>
                <a:effectLst>
                  <a:outerShdw blurRad="38100" dist="19050" dir="2700000" algn="tl" rotWithShape="0">
                    <a:schemeClr val="dk1">
                      <a:alpha val="40000"/>
                    </a:schemeClr>
                  </a:outerShdw>
                </a:effectLst>
                <a:latin typeface="Perpetua" panose="02020502060401020303" pitchFamily="18" charset="0"/>
              </a:rPr>
              <a:t>Objective 4: </a:t>
            </a:r>
            <a:r>
              <a:rPr lang="en-US" sz="2400" b="1" dirty="0">
                <a:ln w="0"/>
                <a:solidFill>
                  <a:srgbClr val="00B050"/>
                </a:solidFill>
                <a:effectLst>
                  <a:outerShdw blurRad="38100" dist="19050" dir="2700000" algn="tl" rotWithShape="0">
                    <a:schemeClr val="dk1">
                      <a:alpha val="40000"/>
                    </a:schemeClr>
                  </a:outerShdw>
                </a:effectLst>
                <a:latin typeface="Perpetua" panose="02020502060401020303" pitchFamily="18" charset="0"/>
              </a:rPr>
              <a:t>Carry out a sustainable planning design for Bamako and </a:t>
            </a:r>
            <a:r>
              <a:rPr lang="en-US" sz="2400" b="1" dirty="0" err="1">
                <a:ln w="0"/>
                <a:solidFill>
                  <a:srgbClr val="00B050"/>
                </a:solidFill>
                <a:effectLst>
                  <a:outerShdw blurRad="38100" dist="19050" dir="2700000" algn="tl" rotWithShape="0">
                    <a:schemeClr val="dk1">
                      <a:alpha val="40000"/>
                    </a:schemeClr>
                  </a:outerShdw>
                </a:effectLst>
                <a:latin typeface="Perpetua" panose="02020502060401020303" pitchFamily="18" charset="0"/>
              </a:rPr>
              <a:t>Sikasso</a:t>
            </a:r>
            <a:r>
              <a:rPr lang="en-US" sz="2400" b="1" dirty="0">
                <a:ln w="0"/>
                <a:solidFill>
                  <a:srgbClr val="00B050"/>
                </a:solidFill>
                <a:effectLst>
                  <a:outerShdw blurRad="38100" dist="19050" dir="2700000" algn="tl" rotWithShape="0">
                    <a:schemeClr val="dk1">
                      <a:alpha val="40000"/>
                    </a:schemeClr>
                  </a:outerShdw>
                </a:effectLst>
                <a:latin typeface="Perpetua" panose="02020502060401020303" pitchFamily="18" charset="0"/>
              </a:rPr>
              <a:t> green spaces</a:t>
            </a:r>
            <a:endParaRPr lang="en-US" sz="2400" b="1" cap="none" spc="0" dirty="0">
              <a:ln w="0"/>
              <a:solidFill>
                <a:srgbClr val="00B050"/>
              </a:solidFill>
              <a:effectLst>
                <a:outerShdw blurRad="38100" dist="19050" dir="2700000" algn="tl" rotWithShape="0">
                  <a:schemeClr val="dk1">
                    <a:alpha val="40000"/>
                  </a:schemeClr>
                </a:outerShdw>
              </a:effectLst>
            </a:endParaRPr>
          </a:p>
        </p:txBody>
      </p:sp>
      <p:grpSp>
        <p:nvGrpSpPr>
          <p:cNvPr id="9" name="Group 8"/>
          <p:cNvGrpSpPr/>
          <p:nvPr/>
        </p:nvGrpSpPr>
        <p:grpSpPr>
          <a:xfrm>
            <a:off x="1082675" y="1659570"/>
            <a:ext cx="5337376" cy="2313615"/>
            <a:chOff x="-123825" y="272415"/>
            <a:chExt cx="5691377" cy="2699976"/>
          </a:xfrm>
        </p:grpSpPr>
        <p:pic>
          <p:nvPicPr>
            <p:cNvPr id="11" name="Picture 10"/>
            <p:cNvPicPr>
              <a:picLocks noChangeAspect="1"/>
            </p:cNvPicPr>
            <p:nvPr/>
          </p:nvPicPr>
          <p:blipFill rotWithShape="1">
            <a:blip r:embed="rId2"/>
            <a:srcRect l="26045" t="28592" r="43912" b="5010"/>
            <a:stretch/>
          </p:blipFill>
          <p:spPr bwMode="auto">
            <a:xfrm>
              <a:off x="-123825" y="272415"/>
              <a:ext cx="2164486" cy="2699976"/>
            </a:xfrm>
            <a:prstGeom prst="rect">
              <a:avLst/>
            </a:prstGeom>
            <a:ln>
              <a:noFill/>
            </a:ln>
          </p:spPr>
        </p:pic>
        <p:pic>
          <p:nvPicPr>
            <p:cNvPr id="12" name="Picture 11"/>
            <p:cNvPicPr>
              <a:picLocks noChangeAspect="1"/>
            </p:cNvPicPr>
            <p:nvPr/>
          </p:nvPicPr>
          <p:blipFill>
            <a:blip r:embed="rId3"/>
            <a:srcRect/>
            <a:stretch>
              <a:fillRect/>
            </a:stretch>
          </p:blipFill>
          <p:spPr bwMode="auto">
            <a:xfrm>
              <a:off x="2825159" y="272416"/>
              <a:ext cx="2742393" cy="2310864"/>
            </a:xfrm>
            <a:prstGeom prst="rect">
              <a:avLst/>
            </a:prstGeom>
            <a:noFill/>
            <a:ln>
              <a:noFill/>
            </a:ln>
          </p:spPr>
        </p:pic>
      </p:grpSp>
      <p:sp>
        <p:nvSpPr>
          <p:cNvPr id="10" name="Text Box 1"/>
          <p:cNvSpPr txBox="1"/>
          <p:nvPr/>
        </p:nvSpPr>
        <p:spPr>
          <a:xfrm>
            <a:off x="1159011" y="4309402"/>
            <a:ext cx="10764433" cy="430887"/>
          </a:xfrm>
          <a:prstGeom prst="rect">
            <a:avLst/>
          </a:prstGeom>
          <a:solidFill>
            <a:prstClr val="white"/>
          </a:solidFill>
          <a:ln>
            <a:noFill/>
          </a:ln>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algn="ctr">
              <a:spcAft>
                <a:spcPts val="1000"/>
              </a:spcAft>
              <a:defRPr sz="1400" i="1">
                <a:solidFill>
                  <a:srgbClr val="1F497D"/>
                </a:solidFill>
                <a:effectLst/>
                <a:latin typeface="Times New Roman" panose="02020603050405020304" pitchFamily="18" charset="0"/>
                <a:ea typeface="Calibri" panose="020F0502020204030204" pitchFamily="34" charset="0"/>
                <a:cs typeface="SimSun" panose="02010600030101010101" pitchFamily="2" charset="-122"/>
              </a:defRPr>
            </a:lvl1pPr>
          </a:lstStyle>
          <a:p>
            <a:pPr>
              <a:spcAft>
                <a:spcPts val="0"/>
              </a:spcAft>
            </a:pPr>
            <a:r>
              <a:rPr lang="en-US" dirty="0">
                <a:latin typeface="Perpetua" panose="02020502060401020303" pitchFamily="18" charset="0"/>
              </a:rPr>
              <a:t>Figures 57 and 58:  Values of ES Provided by UGS in Bamako and Sikasso: </a:t>
            </a:r>
            <a:r>
              <a:rPr lang="en-US" b="1" dirty="0">
                <a:latin typeface="Perpetua" panose="02020502060401020303" pitchFamily="18" charset="0"/>
              </a:rPr>
              <a:t>a.</a:t>
            </a:r>
            <a:r>
              <a:rPr lang="en-US" dirty="0">
                <a:latin typeface="Perpetua" panose="02020502060401020303" pitchFamily="18" charset="0"/>
              </a:rPr>
              <a:t> The current land-use pattern, </a:t>
            </a:r>
            <a:r>
              <a:rPr lang="en-US" b="1" dirty="0">
                <a:latin typeface="Perpetua" panose="02020502060401020303" pitchFamily="18" charset="0"/>
              </a:rPr>
              <a:t>b.</a:t>
            </a:r>
            <a:r>
              <a:rPr lang="en-US" dirty="0">
                <a:latin typeface="Perpetua" panose="02020502060401020303" pitchFamily="18" charset="0"/>
              </a:rPr>
              <a:t> The status of ecosystem services is shown in the balance table corresponding to the spider chart.</a:t>
            </a:r>
          </a:p>
        </p:txBody>
      </p:sp>
      <p:grpSp>
        <p:nvGrpSpPr>
          <p:cNvPr id="13" name="Groupe 5"/>
          <p:cNvGrpSpPr>
            <a:grpSpLocks/>
          </p:cNvGrpSpPr>
          <p:nvPr/>
        </p:nvGrpSpPr>
        <p:grpSpPr>
          <a:xfrm>
            <a:off x="1038564" y="1175870"/>
            <a:ext cx="4379940" cy="536184"/>
            <a:chOff x="-90272" y="-408494"/>
            <a:chExt cx="5134913" cy="726098"/>
          </a:xfrm>
        </p:grpSpPr>
        <p:sp>
          <p:nvSpPr>
            <p:cNvPr id="14" name="Text Box 1"/>
            <p:cNvSpPr txBox="1"/>
            <p:nvPr/>
          </p:nvSpPr>
          <p:spPr>
            <a:xfrm>
              <a:off x="-90272" y="-298784"/>
              <a:ext cx="2516569" cy="616388"/>
            </a:xfrm>
            <a:prstGeom prst="rect">
              <a:avLst/>
            </a:prstGeom>
            <a:noFill/>
            <a:ln>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800"/>
                </a:spcAft>
              </a:pPr>
              <a:r>
                <a:rPr lang="en-US" sz="1400" b="1" dirty="0">
                  <a:solidFill>
                    <a:srgbClr val="000000"/>
                  </a:solidFill>
                  <a:effectLst/>
                  <a:latin typeface="Perpetua" panose="02020502060401020303" pitchFamily="18" charset="0"/>
                  <a:ea typeface="Calibri" panose="020F0502020204030204" pitchFamily="34" charset="0"/>
                  <a:cs typeface="SimSun" panose="02010600030101010101" pitchFamily="2" charset="-122"/>
                </a:rPr>
                <a:t>a. LULC status in Bamako</a:t>
              </a:r>
              <a:endParaRPr lang="en-US" sz="1400" dirty="0">
                <a:effectLst/>
                <a:latin typeface="Perpetua" panose="02020502060401020303" pitchFamily="18" charset="0"/>
                <a:ea typeface="Calibri" panose="020F0502020204030204" pitchFamily="34" charset="0"/>
                <a:cs typeface="SimSun" panose="02010600030101010101" pitchFamily="2" charset="-122"/>
              </a:endParaRPr>
            </a:p>
          </p:txBody>
        </p:sp>
        <p:sp>
          <p:nvSpPr>
            <p:cNvPr id="15" name="Text Box 1"/>
            <p:cNvSpPr txBox="1"/>
            <p:nvPr/>
          </p:nvSpPr>
          <p:spPr>
            <a:xfrm>
              <a:off x="2426298" y="-408494"/>
              <a:ext cx="2618343" cy="670733"/>
            </a:xfrm>
            <a:prstGeom prst="rect">
              <a:avLst/>
            </a:prstGeom>
            <a:noFill/>
            <a:ln>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50000"/>
                </a:lnSpc>
                <a:spcAft>
                  <a:spcPts val="800"/>
                </a:spcAft>
              </a:pPr>
              <a:r>
                <a:rPr lang="en-US" sz="1400" b="1" dirty="0">
                  <a:solidFill>
                    <a:srgbClr val="000000"/>
                  </a:solidFill>
                  <a:effectLst/>
                  <a:latin typeface="Perpetua" panose="02020502060401020303" pitchFamily="18" charset="0"/>
                  <a:ea typeface="Calibri" panose="020F0502020204030204" pitchFamily="34" charset="0"/>
                  <a:cs typeface="SimSun" panose="02010600030101010101" pitchFamily="2" charset="-122"/>
                </a:rPr>
                <a:t>b. Status of the ES balance</a:t>
              </a:r>
              <a:endParaRPr lang="en-US" sz="1400" dirty="0">
                <a:effectLst/>
                <a:latin typeface="Perpetua" panose="02020502060401020303" pitchFamily="18" charset="0"/>
                <a:ea typeface="Calibri" panose="020F0502020204030204" pitchFamily="34" charset="0"/>
                <a:cs typeface="SimSun" panose="02010600030101010101" pitchFamily="2" charset="-122"/>
              </a:endParaRPr>
            </a:p>
          </p:txBody>
        </p:sp>
      </p:grpSp>
      <p:sp>
        <p:nvSpPr>
          <p:cNvPr id="16" name="Rectangle 15">
            <a:extLst>
              <a:ext uri="{FF2B5EF4-FFF2-40B4-BE49-F238E27FC236}">
                <a16:creationId xmlns:a16="http://schemas.microsoft.com/office/drawing/2014/main" id="{B22263AA-EE8B-658D-9115-CEAEB8751514}"/>
              </a:ext>
            </a:extLst>
          </p:cNvPr>
          <p:cNvSpPr/>
          <p:nvPr/>
        </p:nvSpPr>
        <p:spPr>
          <a:xfrm>
            <a:off x="0" y="2384451"/>
            <a:ext cx="800219" cy="2089097"/>
          </a:xfrm>
          <a:prstGeom prst="rect">
            <a:avLst/>
          </a:prstGeom>
          <a:noFill/>
        </p:spPr>
        <p:txBody>
          <a:bodyPr vert="vert270" wrap="none" lIns="91440" tIns="45720" rIns="91440" bIns="45720">
            <a:spAutoFit/>
          </a:bodyPr>
          <a:lstStyle/>
          <a:p>
            <a:pPr algn="ctr"/>
            <a:r>
              <a:rPr lang="fr-FR" sz="4000" b="1" spc="50" dirty="0">
                <a:ln w="11430"/>
                <a:solidFill>
                  <a:schemeClr val="bg1"/>
                </a:solidFill>
                <a:effectLst>
                  <a:outerShdw blurRad="76200" dist="50800" dir="5400000" algn="tl" rotWithShape="0">
                    <a:srgbClr val="000000">
                      <a:alpha val="65000"/>
                    </a:srgbClr>
                  </a:outerShdw>
                </a:effectLst>
                <a:latin typeface="Perpetua" panose="02020502060401020303" pitchFamily="18" charset="0"/>
                <a:ea typeface="+mj-ea"/>
                <a:cs typeface="+mj-cs"/>
              </a:rPr>
              <a:t>RESULTS</a:t>
            </a:r>
            <a:endParaRPr lang="en-US" sz="4000" b="1" spc="50" dirty="0">
              <a:ln w="11430"/>
              <a:solidFill>
                <a:schemeClr val="bg1"/>
              </a:solidFill>
              <a:effectLst>
                <a:outerShdw blurRad="76200" dist="50800" dir="5400000" algn="tl" rotWithShape="0">
                  <a:srgbClr val="000000">
                    <a:alpha val="65000"/>
                  </a:srgbClr>
                </a:outerShdw>
              </a:effectLst>
              <a:latin typeface="Perpetua" panose="02020502060401020303" pitchFamily="18" charset="0"/>
              <a:ea typeface="+mj-ea"/>
              <a:cs typeface="+mj-cs"/>
            </a:endParaRPr>
          </a:p>
        </p:txBody>
      </p:sp>
      <p:sp>
        <p:nvSpPr>
          <p:cNvPr id="17" name="Rectangle 16">
            <a:extLst>
              <a:ext uri="{FF2B5EF4-FFF2-40B4-BE49-F238E27FC236}">
                <a16:creationId xmlns:a16="http://schemas.microsoft.com/office/drawing/2014/main" id="{BD7A1ED3-807F-F8A3-75B6-3060CDD68E07}"/>
              </a:ext>
            </a:extLst>
          </p:cNvPr>
          <p:cNvSpPr/>
          <p:nvPr/>
        </p:nvSpPr>
        <p:spPr>
          <a:xfrm>
            <a:off x="37981" y="139180"/>
            <a:ext cx="800219" cy="932308"/>
          </a:xfrm>
          <a:prstGeom prst="rect">
            <a:avLst/>
          </a:prstGeom>
          <a:noFill/>
        </p:spPr>
        <p:txBody>
          <a:bodyPr vert="vert270" wrap="none" lIns="91440" tIns="45720" rIns="91440" bIns="45720">
            <a:spAutoFit/>
          </a:bodyPr>
          <a:lstStyle/>
          <a:p>
            <a:pPr algn="ctr"/>
            <a:r>
              <a:rPr lang="en-US" sz="4000" b="1" cap="none" spc="0" dirty="0">
                <a:ln w="9525">
                  <a:solidFill>
                    <a:schemeClr val="bg1"/>
                  </a:solidFill>
                  <a:prstDash val="solid"/>
                </a:ln>
                <a:solidFill>
                  <a:schemeClr val="bg1"/>
                </a:solidFill>
                <a:latin typeface="Perpetua" panose="02020502060401020303" pitchFamily="18" charset="0"/>
              </a:rPr>
              <a:t>OS4</a:t>
            </a:r>
          </a:p>
        </p:txBody>
      </p:sp>
      <p:graphicFrame>
        <p:nvGraphicFramePr>
          <p:cNvPr id="18" name="Table 17"/>
          <p:cNvGraphicFramePr>
            <a:graphicFrameLocks noGrp="1"/>
          </p:cNvGraphicFramePr>
          <p:nvPr>
            <p:extLst>
              <p:ext uri="{D42A27DB-BD31-4B8C-83A1-F6EECF244321}">
                <p14:modId xmlns:p14="http://schemas.microsoft.com/office/powerpoint/2010/main" val="3884779682"/>
              </p:ext>
            </p:extLst>
          </p:nvPr>
        </p:nvGraphicFramePr>
        <p:xfrm>
          <a:off x="3220739" y="3267910"/>
          <a:ext cx="2907075" cy="781812"/>
        </p:xfrm>
        <a:graphic>
          <a:graphicData uri="http://schemas.openxmlformats.org/drawingml/2006/table">
            <a:tbl>
              <a:tblPr firstRow="1" firstCol="1" bandRow="1"/>
              <a:tblGrid>
                <a:gridCol w="2496422">
                  <a:extLst>
                    <a:ext uri="{9D8B030D-6E8A-4147-A177-3AD203B41FA5}">
                      <a16:colId xmlns:a16="http://schemas.microsoft.com/office/drawing/2014/main" val="20000"/>
                    </a:ext>
                  </a:extLst>
                </a:gridCol>
                <a:gridCol w="410653">
                  <a:extLst>
                    <a:ext uri="{9D8B030D-6E8A-4147-A177-3AD203B41FA5}">
                      <a16:colId xmlns:a16="http://schemas.microsoft.com/office/drawing/2014/main" val="20001"/>
                    </a:ext>
                  </a:extLst>
                </a:gridCol>
              </a:tblGrid>
              <a:tr h="206847">
                <a:tc>
                  <a:txBody>
                    <a:bodyPr/>
                    <a:lstStyle/>
                    <a:p>
                      <a:pPr algn="l">
                        <a:lnSpc>
                          <a:spcPct val="115000"/>
                        </a:lnSpc>
                        <a:spcAft>
                          <a:spcPts val="800"/>
                        </a:spcAft>
                      </a:pPr>
                      <a:r>
                        <a:rPr lang="en-US" sz="1200" b="1" u="sng" dirty="0">
                          <a:solidFill>
                            <a:srgbClr val="000000"/>
                          </a:solidFill>
                          <a:effectLst/>
                          <a:latin typeface="Perpetua" panose="02020502060401020303" pitchFamily="18" charset="0"/>
                          <a:ea typeface="Calibri" panose="020F0502020204030204" pitchFamily="34" charset="0"/>
                          <a:cs typeface="SimSun" panose="02010600030101010101" pitchFamily="2" charset="-122"/>
                        </a:rPr>
                        <a:t>Provisioning services</a:t>
                      </a:r>
                      <a:endParaRPr lang="en-US" sz="1100" b="1" dirty="0">
                        <a:effectLst/>
                        <a:latin typeface="Perpetua" panose="02020502060401020303" pitchFamily="18" charset="0"/>
                        <a:ea typeface="Calibri" panose="020F0502020204030204" pitchFamily="34" charset="0"/>
                        <a:cs typeface="SimSun" panose="02010600030101010101" pitchFamily="2" charset="-122"/>
                      </a:endParaRPr>
                    </a:p>
                  </a:txBody>
                  <a:tcPr marL="28575" marR="28575" marT="28575" marB="28575"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ctr">
                        <a:lnSpc>
                          <a:spcPct val="115000"/>
                        </a:lnSpc>
                        <a:spcAft>
                          <a:spcPts val="800"/>
                        </a:spcAft>
                      </a:pPr>
                      <a:r>
                        <a:rPr lang="en-US" sz="1200" b="1" dirty="0">
                          <a:solidFill>
                            <a:srgbClr val="000000"/>
                          </a:solidFill>
                          <a:effectLst/>
                          <a:latin typeface="Perpetua" panose="02020502060401020303" pitchFamily="18" charset="0"/>
                          <a:ea typeface="Calibri" panose="020F0502020204030204" pitchFamily="34" charset="0"/>
                          <a:cs typeface="SimSun" panose="02010600030101010101" pitchFamily="2" charset="-122"/>
                        </a:rPr>
                        <a:t>26</a:t>
                      </a:r>
                      <a:endParaRPr lang="en-US" sz="1100" b="1" dirty="0">
                        <a:effectLst/>
                        <a:latin typeface="Perpetua" panose="02020502060401020303" pitchFamily="18" charset="0"/>
                        <a:ea typeface="Calibri" panose="020F0502020204030204" pitchFamily="34" charset="0"/>
                        <a:cs typeface="SimSun" panose="02010600030101010101" pitchFamily="2" charset="-122"/>
                      </a:endParaRPr>
                    </a:p>
                  </a:txBody>
                  <a:tcPr marL="28575" marR="28575" marT="28575" marB="2857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8B507"/>
                    </a:solidFill>
                  </a:tcPr>
                </a:tc>
                <a:extLst>
                  <a:ext uri="{0D108BD9-81ED-4DB2-BD59-A6C34878D82A}">
                    <a16:rowId xmlns:a16="http://schemas.microsoft.com/office/drawing/2014/main" val="10000"/>
                  </a:ext>
                </a:extLst>
              </a:tr>
              <a:tr h="206847">
                <a:tc>
                  <a:txBody>
                    <a:bodyPr/>
                    <a:lstStyle/>
                    <a:p>
                      <a:pPr algn="l">
                        <a:lnSpc>
                          <a:spcPct val="115000"/>
                        </a:lnSpc>
                        <a:spcAft>
                          <a:spcPts val="800"/>
                        </a:spcAft>
                      </a:pPr>
                      <a:r>
                        <a:rPr lang="en-US" sz="1200" b="1" u="sng" dirty="0">
                          <a:solidFill>
                            <a:srgbClr val="000000"/>
                          </a:solidFill>
                          <a:effectLst/>
                          <a:latin typeface="Perpetua" panose="02020502060401020303" pitchFamily="18" charset="0"/>
                          <a:ea typeface="Calibri" panose="020F0502020204030204" pitchFamily="34" charset="0"/>
                          <a:cs typeface="SimSun" panose="02010600030101010101" pitchFamily="2" charset="-122"/>
                        </a:rPr>
                        <a:t>Regulating and maintaining services</a:t>
                      </a:r>
                      <a:endParaRPr lang="en-US" sz="1100" b="1" dirty="0">
                        <a:effectLst/>
                        <a:latin typeface="Perpetua" panose="02020502060401020303" pitchFamily="18" charset="0"/>
                        <a:ea typeface="Calibri" panose="020F0502020204030204" pitchFamily="34" charset="0"/>
                        <a:cs typeface="SimSun" panose="02010600030101010101" pitchFamily="2" charset="-122"/>
                      </a:endParaRPr>
                    </a:p>
                  </a:txBody>
                  <a:tcPr marL="28575" marR="28575" marT="28575" marB="28575"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ctr">
                        <a:lnSpc>
                          <a:spcPct val="115000"/>
                        </a:lnSpc>
                        <a:spcAft>
                          <a:spcPts val="800"/>
                        </a:spcAft>
                      </a:pPr>
                      <a:r>
                        <a:rPr lang="en-US" sz="1200" b="1" dirty="0">
                          <a:solidFill>
                            <a:srgbClr val="000000"/>
                          </a:solidFill>
                          <a:effectLst/>
                          <a:latin typeface="Perpetua" panose="02020502060401020303" pitchFamily="18" charset="0"/>
                          <a:ea typeface="Calibri" panose="020F0502020204030204" pitchFamily="34" charset="0"/>
                          <a:cs typeface="SimSun" panose="02010600030101010101" pitchFamily="2" charset="-122"/>
                        </a:rPr>
                        <a:t>20</a:t>
                      </a:r>
                      <a:endParaRPr lang="en-US" sz="1100" b="1" dirty="0">
                        <a:effectLst/>
                        <a:latin typeface="Perpetua" panose="02020502060401020303" pitchFamily="18" charset="0"/>
                        <a:ea typeface="Calibri" panose="020F0502020204030204" pitchFamily="34" charset="0"/>
                        <a:cs typeface="SimSun" panose="02010600030101010101" pitchFamily="2" charset="-122"/>
                      </a:endParaRPr>
                    </a:p>
                  </a:txBody>
                  <a:tcPr marL="28575" marR="28575" marT="28575" marB="2857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0001"/>
                  </a:ext>
                </a:extLst>
              </a:tr>
              <a:tr h="206847">
                <a:tc>
                  <a:txBody>
                    <a:bodyPr/>
                    <a:lstStyle/>
                    <a:p>
                      <a:pPr algn="l">
                        <a:lnSpc>
                          <a:spcPct val="115000"/>
                        </a:lnSpc>
                        <a:spcAft>
                          <a:spcPts val="800"/>
                        </a:spcAft>
                      </a:pPr>
                      <a:r>
                        <a:rPr lang="en-US" sz="1200" b="1" u="sng" dirty="0">
                          <a:solidFill>
                            <a:srgbClr val="000000"/>
                          </a:solidFill>
                          <a:effectLst/>
                          <a:latin typeface="Perpetua" panose="02020502060401020303" pitchFamily="18" charset="0"/>
                          <a:ea typeface="Calibri" panose="020F0502020204030204" pitchFamily="34" charset="0"/>
                          <a:cs typeface="SimSun" panose="02010600030101010101" pitchFamily="2" charset="-122"/>
                        </a:rPr>
                        <a:t>Cultural services</a:t>
                      </a:r>
                      <a:endParaRPr lang="en-US" sz="1100" b="1" dirty="0">
                        <a:effectLst/>
                        <a:latin typeface="Perpetua" panose="02020502060401020303" pitchFamily="18" charset="0"/>
                        <a:ea typeface="Calibri" panose="020F0502020204030204" pitchFamily="34" charset="0"/>
                        <a:cs typeface="SimSun" panose="02010600030101010101" pitchFamily="2" charset="-122"/>
                      </a:endParaRPr>
                    </a:p>
                  </a:txBody>
                  <a:tcPr marL="28575" marR="28575" marT="28575" marB="28575"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ctr">
                        <a:lnSpc>
                          <a:spcPct val="115000"/>
                        </a:lnSpc>
                        <a:spcAft>
                          <a:spcPts val="800"/>
                        </a:spcAft>
                      </a:pPr>
                      <a:r>
                        <a:rPr lang="en-US" sz="1200" b="1" dirty="0">
                          <a:solidFill>
                            <a:srgbClr val="000000"/>
                          </a:solidFill>
                          <a:effectLst/>
                          <a:latin typeface="Perpetua" panose="02020502060401020303" pitchFamily="18" charset="0"/>
                          <a:ea typeface="Calibri" panose="020F0502020204030204" pitchFamily="34" charset="0"/>
                          <a:cs typeface="SimSun" panose="02010600030101010101" pitchFamily="2" charset="-122"/>
                        </a:rPr>
                        <a:t>10</a:t>
                      </a:r>
                      <a:endParaRPr lang="en-US" sz="1100" b="1" dirty="0">
                        <a:effectLst/>
                        <a:latin typeface="Perpetua" panose="02020502060401020303" pitchFamily="18" charset="0"/>
                        <a:ea typeface="Calibri" panose="020F0502020204030204" pitchFamily="34" charset="0"/>
                        <a:cs typeface="SimSun" panose="02010600030101010101" pitchFamily="2" charset="-122"/>
                      </a:endParaRPr>
                    </a:p>
                  </a:txBody>
                  <a:tcPr marL="28575" marR="28575" marT="28575" marB="2857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10002"/>
                  </a:ext>
                </a:extLst>
              </a:tr>
            </a:tbl>
          </a:graphicData>
        </a:graphic>
      </p:graphicFrame>
      <p:sp>
        <p:nvSpPr>
          <p:cNvPr id="2" name="Rectangle 1"/>
          <p:cNvSpPr/>
          <p:nvPr/>
        </p:nvSpPr>
        <p:spPr>
          <a:xfrm>
            <a:off x="1159011" y="4933854"/>
            <a:ext cx="11060392" cy="1331134"/>
          </a:xfrm>
          <a:prstGeom prst="rect">
            <a:avLst/>
          </a:prstGeom>
        </p:spPr>
        <p:txBody>
          <a:bodyPr wrap="square">
            <a:spAutoFit/>
          </a:bodyPr>
          <a:lstStyle/>
          <a:p>
            <a:pPr marL="342900" indent="-342900">
              <a:lnSpc>
                <a:spcPct val="150000"/>
              </a:lnSpc>
              <a:buFont typeface="Wingdings" panose="05000000000000000000" pitchFamily="2" charset="2"/>
              <a:buChar char="ü"/>
            </a:pPr>
            <a:r>
              <a:rPr lang="en-US" sz="2800" dirty="0">
                <a:latin typeface="Perpetua" panose="02020502060401020303" pitchFamily="18" charset="0"/>
              </a:rPr>
              <a:t>In the balancing table corresponding to the spider map, the highest values for ecosystem services in both cities are provisioning services.</a:t>
            </a:r>
          </a:p>
        </p:txBody>
      </p:sp>
      <p:grpSp>
        <p:nvGrpSpPr>
          <p:cNvPr id="23" name="Group 22"/>
          <p:cNvGrpSpPr/>
          <p:nvPr/>
        </p:nvGrpSpPr>
        <p:grpSpPr>
          <a:xfrm>
            <a:off x="6423545" y="1708429"/>
            <a:ext cx="5104217" cy="2118507"/>
            <a:chOff x="1" y="-6844"/>
            <a:chExt cx="5688712" cy="2212721"/>
          </a:xfrm>
        </p:grpSpPr>
        <p:pic>
          <p:nvPicPr>
            <p:cNvPr id="27" name="Picture 26"/>
            <p:cNvPicPr>
              <a:picLocks noChangeAspect="1"/>
            </p:cNvPicPr>
            <p:nvPr/>
          </p:nvPicPr>
          <p:blipFill rotWithShape="1">
            <a:blip r:embed="rId4"/>
            <a:srcRect l="28995" t="34144" r="33876" b="9490"/>
            <a:stretch/>
          </p:blipFill>
          <p:spPr bwMode="auto">
            <a:xfrm>
              <a:off x="1" y="1"/>
              <a:ext cx="2738663" cy="2205876"/>
            </a:xfrm>
            <a:prstGeom prst="rect">
              <a:avLst/>
            </a:prstGeom>
            <a:ln>
              <a:noFill/>
            </a:ln>
          </p:spPr>
        </p:pic>
        <p:pic>
          <p:nvPicPr>
            <p:cNvPr id="28" name="Picture 27"/>
            <p:cNvPicPr>
              <a:picLocks noChangeAspect="1"/>
            </p:cNvPicPr>
            <p:nvPr/>
          </p:nvPicPr>
          <p:blipFill rotWithShape="1">
            <a:blip r:embed="rId5"/>
            <a:srcRect l="1845" t="5641" r="3504" b="15122"/>
            <a:stretch/>
          </p:blipFill>
          <p:spPr bwMode="auto">
            <a:xfrm>
              <a:off x="3068260" y="-6844"/>
              <a:ext cx="2620453" cy="1681036"/>
            </a:xfrm>
            <a:prstGeom prst="rect">
              <a:avLst/>
            </a:prstGeom>
            <a:noFill/>
            <a:ln>
              <a:noFill/>
            </a:ln>
          </p:spPr>
        </p:pic>
      </p:grpSp>
      <p:graphicFrame>
        <p:nvGraphicFramePr>
          <p:cNvPr id="29" name="Table 28"/>
          <p:cNvGraphicFramePr>
            <a:graphicFrameLocks noGrp="1"/>
          </p:cNvGraphicFramePr>
          <p:nvPr>
            <p:extLst>
              <p:ext uri="{D42A27DB-BD31-4B8C-83A1-F6EECF244321}">
                <p14:modId xmlns:p14="http://schemas.microsoft.com/office/powerpoint/2010/main" val="196768922"/>
              </p:ext>
            </p:extLst>
          </p:nvPr>
        </p:nvGraphicFramePr>
        <p:xfrm>
          <a:off x="8771456" y="3191373"/>
          <a:ext cx="2907075" cy="781812"/>
        </p:xfrm>
        <a:graphic>
          <a:graphicData uri="http://schemas.openxmlformats.org/drawingml/2006/table">
            <a:tbl>
              <a:tblPr firstRow="1" firstCol="1" bandRow="1"/>
              <a:tblGrid>
                <a:gridCol w="2468922">
                  <a:extLst>
                    <a:ext uri="{9D8B030D-6E8A-4147-A177-3AD203B41FA5}">
                      <a16:colId xmlns:a16="http://schemas.microsoft.com/office/drawing/2014/main" val="20000"/>
                    </a:ext>
                  </a:extLst>
                </a:gridCol>
                <a:gridCol w="438153">
                  <a:extLst>
                    <a:ext uri="{9D8B030D-6E8A-4147-A177-3AD203B41FA5}">
                      <a16:colId xmlns:a16="http://schemas.microsoft.com/office/drawing/2014/main" val="20001"/>
                    </a:ext>
                  </a:extLst>
                </a:gridCol>
              </a:tblGrid>
              <a:tr h="0">
                <a:tc>
                  <a:txBody>
                    <a:bodyPr/>
                    <a:lstStyle/>
                    <a:p>
                      <a:pPr algn="l">
                        <a:lnSpc>
                          <a:spcPct val="115000"/>
                        </a:lnSpc>
                        <a:spcAft>
                          <a:spcPts val="800"/>
                        </a:spcAft>
                      </a:pPr>
                      <a:r>
                        <a:rPr lang="en-US" sz="1200" b="1" kern="1200" dirty="0">
                          <a:solidFill>
                            <a:srgbClr val="000000"/>
                          </a:solidFill>
                          <a:effectLst/>
                          <a:latin typeface="Perpetua" panose="02020502060401020303" pitchFamily="18" charset="0"/>
                          <a:ea typeface="Calibri" panose="020F0502020204030204" pitchFamily="34" charset="0"/>
                          <a:cs typeface="SimSun" panose="02010600030101010101" pitchFamily="2" charset="-122"/>
                        </a:rPr>
                        <a:t>Provisioning</a:t>
                      </a:r>
                      <a:r>
                        <a:rPr lang="en-US" sz="1200" b="1" u="sng" dirty="0">
                          <a:solidFill>
                            <a:srgbClr val="000000"/>
                          </a:solidFill>
                          <a:effectLst/>
                          <a:latin typeface="Perpetua" panose="02020502060401020303" pitchFamily="18" charset="0"/>
                          <a:ea typeface="Calibri" panose="020F0502020204030204" pitchFamily="34" charset="0"/>
                          <a:cs typeface="SimSun" panose="02010600030101010101" pitchFamily="2" charset="-122"/>
                        </a:rPr>
                        <a:t> services</a:t>
                      </a:r>
                      <a:endParaRPr lang="en-US" sz="1200" b="1" dirty="0">
                        <a:effectLst/>
                        <a:latin typeface="Perpetua" panose="02020502060401020303" pitchFamily="18" charset="0"/>
                        <a:ea typeface="Calibri" panose="020F0502020204030204" pitchFamily="34" charset="0"/>
                        <a:cs typeface="SimSun" panose="02010600030101010101" pitchFamily="2" charset="-122"/>
                      </a:endParaRPr>
                    </a:p>
                  </a:txBody>
                  <a:tcPr marL="28575" marR="28575" marT="28575" marB="28575"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ctr">
                        <a:lnSpc>
                          <a:spcPct val="115000"/>
                        </a:lnSpc>
                        <a:spcAft>
                          <a:spcPts val="800"/>
                        </a:spcAft>
                      </a:pPr>
                      <a:r>
                        <a:rPr lang="en-US" sz="1200" b="1" u="sng" dirty="0">
                          <a:solidFill>
                            <a:srgbClr val="000000"/>
                          </a:solidFill>
                          <a:effectLst/>
                          <a:latin typeface="Perpetua" panose="02020502060401020303" pitchFamily="18" charset="0"/>
                          <a:ea typeface="Calibri" panose="020F0502020204030204" pitchFamily="34" charset="0"/>
                          <a:cs typeface="SimSun" panose="02010600030101010101" pitchFamily="2" charset="-122"/>
                        </a:rPr>
                        <a:t>24</a:t>
                      </a:r>
                      <a:endParaRPr lang="en-US" sz="1200" b="1" dirty="0">
                        <a:effectLst/>
                        <a:latin typeface="Perpetua" panose="02020502060401020303" pitchFamily="18" charset="0"/>
                        <a:ea typeface="Calibri" panose="020F0502020204030204" pitchFamily="34" charset="0"/>
                        <a:cs typeface="SimSun" panose="02010600030101010101" pitchFamily="2" charset="-122"/>
                      </a:endParaRPr>
                    </a:p>
                  </a:txBody>
                  <a:tcPr marL="28575" marR="28575" marT="28575" marB="2857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8B507"/>
                    </a:solidFill>
                  </a:tcPr>
                </a:tc>
                <a:extLst>
                  <a:ext uri="{0D108BD9-81ED-4DB2-BD59-A6C34878D82A}">
                    <a16:rowId xmlns:a16="http://schemas.microsoft.com/office/drawing/2014/main" val="10000"/>
                  </a:ext>
                </a:extLst>
              </a:tr>
              <a:tr h="0">
                <a:tc>
                  <a:txBody>
                    <a:bodyPr/>
                    <a:lstStyle/>
                    <a:p>
                      <a:pPr algn="l">
                        <a:lnSpc>
                          <a:spcPct val="115000"/>
                        </a:lnSpc>
                        <a:spcAft>
                          <a:spcPts val="800"/>
                        </a:spcAft>
                      </a:pPr>
                      <a:r>
                        <a:rPr lang="en-US" sz="1200" b="1" u="sng" dirty="0">
                          <a:solidFill>
                            <a:srgbClr val="000000"/>
                          </a:solidFill>
                          <a:effectLst/>
                          <a:latin typeface="Perpetua" panose="02020502060401020303" pitchFamily="18" charset="0"/>
                          <a:ea typeface="Calibri" panose="020F0502020204030204" pitchFamily="34" charset="0"/>
                          <a:cs typeface="SimSun" panose="02010600030101010101" pitchFamily="2" charset="-122"/>
                        </a:rPr>
                        <a:t>Regulating and maintaining services</a:t>
                      </a:r>
                      <a:endParaRPr lang="en-US" sz="1200" b="1" dirty="0">
                        <a:effectLst/>
                        <a:latin typeface="Perpetua" panose="02020502060401020303" pitchFamily="18" charset="0"/>
                        <a:ea typeface="Calibri" panose="020F0502020204030204" pitchFamily="34" charset="0"/>
                        <a:cs typeface="SimSun" panose="02010600030101010101" pitchFamily="2" charset="-122"/>
                      </a:endParaRPr>
                    </a:p>
                  </a:txBody>
                  <a:tcPr marL="28575" marR="28575" marT="28575" marB="28575"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ctr">
                        <a:lnSpc>
                          <a:spcPct val="115000"/>
                        </a:lnSpc>
                        <a:spcAft>
                          <a:spcPts val="800"/>
                        </a:spcAft>
                      </a:pPr>
                      <a:r>
                        <a:rPr lang="en-US" sz="1200" b="1" u="sng" dirty="0">
                          <a:solidFill>
                            <a:srgbClr val="000000"/>
                          </a:solidFill>
                          <a:effectLst/>
                          <a:latin typeface="Perpetua" panose="02020502060401020303" pitchFamily="18" charset="0"/>
                          <a:ea typeface="Calibri" panose="020F0502020204030204" pitchFamily="34" charset="0"/>
                          <a:cs typeface="SimSun" panose="02010600030101010101" pitchFamily="2" charset="-122"/>
                        </a:rPr>
                        <a:t>16</a:t>
                      </a:r>
                      <a:endParaRPr lang="en-US" sz="1200" b="1" dirty="0">
                        <a:effectLst/>
                        <a:latin typeface="Perpetua" panose="02020502060401020303" pitchFamily="18" charset="0"/>
                        <a:ea typeface="Calibri" panose="020F0502020204030204" pitchFamily="34" charset="0"/>
                        <a:cs typeface="SimSun" panose="02010600030101010101" pitchFamily="2" charset="-122"/>
                      </a:endParaRPr>
                    </a:p>
                  </a:txBody>
                  <a:tcPr marL="28575" marR="28575" marT="28575" marB="2857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0001"/>
                  </a:ext>
                </a:extLst>
              </a:tr>
              <a:tr h="0">
                <a:tc>
                  <a:txBody>
                    <a:bodyPr/>
                    <a:lstStyle/>
                    <a:p>
                      <a:pPr algn="l">
                        <a:lnSpc>
                          <a:spcPct val="115000"/>
                        </a:lnSpc>
                        <a:spcAft>
                          <a:spcPts val="800"/>
                        </a:spcAft>
                      </a:pPr>
                      <a:r>
                        <a:rPr lang="en-US" sz="1200" b="1" u="sng" dirty="0">
                          <a:solidFill>
                            <a:srgbClr val="000000"/>
                          </a:solidFill>
                          <a:effectLst/>
                          <a:latin typeface="Perpetua" panose="02020502060401020303" pitchFamily="18" charset="0"/>
                          <a:ea typeface="Calibri" panose="020F0502020204030204" pitchFamily="34" charset="0"/>
                          <a:cs typeface="SimSun" panose="02010600030101010101" pitchFamily="2" charset="-122"/>
                        </a:rPr>
                        <a:t>Cultural services</a:t>
                      </a:r>
                      <a:endParaRPr lang="en-US" sz="1200" b="1" dirty="0">
                        <a:effectLst/>
                        <a:latin typeface="Perpetua" panose="02020502060401020303" pitchFamily="18" charset="0"/>
                        <a:ea typeface="Calibri" panose="020F0502020204030204" pitchFamily="34" charset="0"/>
                        <a:cs typeface="SimSun" panose="02010600030101010101" pitchFamily="2" charset="-122"/>
                      </a:endParaRPr>
                    </a:p>
                  </a:txBody>
                  <a:tcPr marL="28575" marR="28575" marT="28575" marB="28575"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ctr">
                        <a:lnSpc>
                          <a:spcPct val="115000"/>
                        </a:lnSpc>
                        <a:spcAft>
                          <a:spcPts val="800"/>
                        </a:spcAft>
                      </a:pPr>
                      <a:r>
                        <a:rPr lang="en-US" sz="1200" b="1" u="sng" dirty="0">
                          <a:solidFill>
                            <a:srgbClr val="000000"/>
                          </a:solidFill>
                          <a:effectLst/>
                          <a:latin typeface="Perpetua" panose="02020502060401020303" pitchFamily="18" charset="0"/>
                          <a:ea typeface="Calibri" panose="020F0502020204030204" pitchFamily="34" charset="0"/>
                          <a:cs typeface="SimSun" panose="02010600030101010101" pitchFamily="2" charset="-122"/>
                        </a:rPr>
                        <a:t>13</a:t>
                      </a:r>
                      <a:endParaRPr lang="en-US" sz="1200" b="1" dirty="0">
                        <a:effectLst/>
                        <a:latin typeface="Perpetua" panose="02020502060401020303" pitchFamily="18" charset="0"/>
                        <a:ea typeface="Calibri" panose="020F0502020204030204" pitchFamily="34" charset="0"/>
                        <a:cs typeface="SimSun" panose="02010600030101010101" pitchFamily="2" charset="-122"/>
                      </a:endParaRPr>
                    </a:p>
                  </a:txBody>
                  <a:tcPr marL="28575" marR="28575" marT="28575" marB="2857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10002"/>
                  </a:ext>
                </a:extLst>
              </a:tr>
            </a:tbl>
          </a:graphicData>
        </a:graphic>
      </p:graphicFrame>
      <p:grpSp>
        <p:nvGrpSpPr>
          <p:cNvPr id="3" name="Groupe 5">
            <a:extLst>
              <a:ext uri="{FF2B5EF4-FFF2-40B4-BE49-F238E27FC236}">
                <a16:creationId xmlns:a16="http://schemas.microsoft.com/office/drawing/2014/main" id="{63C59F6D-3CE1-FAD9-D051-B56CFC07E382}"/>
              </a:ext>
            </a:extLst>
          </p:cNvPr>
          <p:cNvGrpSpPr>
            <a:grpSpLocks/>
          </p:cNvGrpSpPr>
          <p:nvPr/>
        </p:nvGrpSpPr>
        <p:grpSpPr>
          <a:xfrm>
            <a:off x="5700959" y="1140365"/>
            <a:ext cx="4838705" cy="536184"/>
            <a:chOff x="-71016" y="-408494"/>
            <a:chExt cx="5100131" cy="726098"/>
          </a:xfrm>
        </p:grpSpPr>
        <p:sp>
          <p:nvSpPr>
            <p:cNvPr id="6" name="Text Box 1">
              <a:extLst>
                <a:ext uri="{FF2B5EF4-FFF2-40B4-BE49-F238E27FC236}">
                  <a16:creationId xmlns:a16="http://schemas.microsoft.com/office/drawing/2014/main" id="{CE45155A-346E-ABC9-960A-1F9861A2C7FF}"/>
                </a:ext>
              </a:extLst>
            </p:cNvPr>
            <p:cNvSpPr txBox="1"/>
            <p:nvPr/>
          </p:nvSpPr>
          <p:spPr>
            <a:xfrm>
              <a:off x="-71016" y="-298784"/>
              <a:ext cx="2795076" cy="616388"/>
            </a:xfrm>
            <a:prstGeom prst="rect">
              <a:avLst/>
            </a:prstGeom>
            <a:noFill/>
            <a:ln>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800"/>
                </a:spcAft>
              </a:pPr>
              <a:r>
                <a:rPr lang="en-US" sz="1400" b="1" dirty="0">
                  <a:solidFill>
                    <a:srgbClr val="000000"/>
                  </a:solidFill>
                  <a:effectLst/>
                  <a:latin typeface="Perpetua" panose="02020502060401020303" pitchFamily="18" charset="0"/>
                  <a:ea typeface="Calibri" panose="020F0502020204030204" pitchFamily="34" charset="0"/>
                  <a:cs typeface="SimSun" panose="02010600030101010101" pitchFamily="2" charset="-122"/>
                </a:rPr>
                <a:t>a. LULC cover status in Sikasso</a:t>
              </a:r>
              <a:endParaRPr lang="en-US" sz="1400" dirty="0">
                <a:effectLst/>
                <a:latin typeface="Perpetua" panose="02020502060401020303" pitchFamily="18" charset="0"/>
                <a:ea typeface="Calibri" panose="020F0502020204030204" pitchFamily="34" charset="0"/>
                <a:cs typeface="SimSun" panose="02010600030101010101" pitchFamily="2" charset="-122"/>
              </a:endParaRPr>
            </a:p>
          </p:txBody>
        </p:sp>
        <p:sp>
          <p:nvSpPr>
            <p:cNvPr id="8" name="Text Box 1">
              <a:extLst>
                <a:ext uri="{FF2B5EF4-FFF2-40B4-BE49-F238E27FC236}">
                  <a16:creationId xmlns:a16="http://schemas.microsoft.com/office/drawing/2014/main" id="{704A9CAA-1D0C-7CB5-D72A-4278ED58423F}"/>
                </a:ext>
              </a:extLst>
            </p:cNvPr>
            <p:cNvSpPr txBox="1"/>
            <p:nvPr/>
          </p:nvSpPr>
          <p:spPr>
            <a:xfrm>
              <a:off x="2551838" y="-408494"/>
              <a:ext cx="2477277" cy="670733"/>
            </a:xfrm>
            <a:prstGeom prst="rect">
              <a:avLst/>
            </a:prstGeom>
            <a:noFill/>
            <a:ln>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50000"/>
                </a:lnSpc>
                <a:spcAft>
                  <a:spcPts val="800"/>
                </a:spcAft>
              </a:pPr>
              <a:r>
                <a:rPr lang="en-US" sz="1400" b="1" dirty="0">
                  <a:solidFill>
                    <a:srgbClr val="000000"/>
                  </a:solidFill>
                  <a:effectLst/>
                  <a:latin typeface="Perpetua" panose="02020502060401020303" pitchFamily="18" charset="0"/>
                  <a:ea typeface="Calibri" panose="020F0502020204030204" pitchFamily="34" charset="0"/>
                  <a:cs typeface="SimSun" panose="02010600030101010101" pitchFamily="2" charset="-122"/>
                </a:rPr>
                <a:t>b. Status of the ES balance</a:t>
              </a:r>
              <a:endParaRPr lang="en-US" sz="1400" dirty="0">
                <a:effectLst/>
                <a:latin typeface="Perpetua" panose="02020502060401020303" pitchFamily="18" charset="0"/>
                <a:ea typeface="Calibri" panose="020F0502020204030204" pitchFamily="34" charset="0"/>
                <a:cs typeface="SimSun" panose="02010600030101010101" pitchFamily="2" charset="-122"/>
              </a:endParaRPr>
            </a:p>
          </p:txBody>
        </p:sp>
      </p:grpSp>
    </p:spTree>
    <p:extLst>
      <p:ext uri="{BB962C8B-B14F-4D97-AF65-F5344CB8AC3E}">
        <p14:creationId xmlns:p14="http://schemas.microsoft.com/office/powerpoint/2010/main" val="13385598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89EE6F-BC2F-7A93-8D11-FDA55ED69D89}"/>
              </a:ext>
            </a:extLst>
          </p:cNvPr>
          <p:cNvSpPr>
            <a:spLocks noGrp="1"/>
          </p:cNvSpPr>
          <p:nvPr>
            <p:ph idx="1"/>
          </p:nvPr>
        </p:nvSpPr>
        <p:spPr>
          <a:xfrm>
            <a:off x="1454727" y="1337911"/>
            <a:ext cx="10183091" cy="4764505"/>
          </a:xfrm>
        </p:spPr>
        <p:txBody>
          <a:bodyPr>
            <a:normAutofit/>
          </a:bodyPr>
          <a:lstStyle/>
          <a:p>
            <a:pPr marL="0" indent="0">
              <a:lnSpc>
                <a:spcPct val="150000"/>
              </a:lnSpc>
              <a:buNone/>
            </a:pPr>
            <a:r>
              <a:rPr lang="en-US" sz="4000" dirty="0">
                <a:latin typeface="Perpetua" panose="02020502060401020303" pitchFamily="18" charset="0"/>
              </a:rPr>
              <a:t>These results can be used to set up some policies, to solve some climate issues in cities in order to improve sustainable cities and </a:t>
            </a:r>
            <a:r>
              <a:rPr lang="en-US" sz="4000" dirty="0">
                <a:solidFill>
                  <a:srgbClr val="C00000"/>
                </a:solidFill>
                <a:latin typeface="Perpetua" panose="02020502060401020303" pitchFamily="18" charset="0"/>
              </a:rPr>
              <a:t>climate change </a:t>
            </a:r>
            <a:r>
              <a:rPr lang="en-US" sz="4000" dirty="0">
                <a:latin typeface="Perpetua" panose="02020502060401020303" pitchFamily="18" charset="0"/>
              </a:rPr>
              <a:t>resilience, through </a:t>
            </a:r>
            <a:r>
              <a:rPr lang="en-US" sz="4000" dirty="0">
                <a:solidFill>
                  <a:srgbClr val="28B507"/>
                </a:solidFill>
                <a:latin typeface="Perpetua" panose="02020502060401020303" pitchFamily="18" charset="0"/>
              </a:rPr>
              <a:t>green spaces </a:t>
            </a:r>
            <a:r>
              <a:rPr lang="en-US" sz="4000" dirty="0">
                <a:latin typeface="Perpetua" panose="02020502060401020303" pitchFamily="18" charset="0"/>
              </a:rPr>
              <a:t>and </a:t>
            </a:r>
            <a:r>
              <a:rPr lang="en-US" sz="4000" dirty="0">
                <a:solidFill>
                  <a:srgbClr val="28B507"/>
                </a:solidFill>
                <a:latin typeface="Perpetua" panose="02020502060401020303" pitchFamily="18" charset="0"/>
              </a:rPr>
              <a:t>ecosystems services</a:t>
            </a:r>
            <a:r>
              <a:rPr lang="en-US" sz="4000" dirty="0">
                <a:latin typeface="Perpetua" panose="02020502060401020303" pitchFamily="18" charset="0"/>
              </a:rPr>
              <a:t> provided in both cities.</a:t>
            </a:r>
          </a:p>
        </p:txBody>
      </p:sp>
      <p:sp>
        <p:nvSpPr>
          <p:cNvPr id="4" name="Date Placeholder 3">
            <a:extLst>
              <a:ext uri="{FF2B5EF4-FFF2-40B4-BE49-F238E27FC236}">
                <a16:creationId xmlns:a16="http://schemas.microsoft.com/office/drawing/2014/main" id="{8BC7C695-BC34-6486-5416-39463C404463}"/>
              </a:ext>
            </a:extLst>
          </p:cNvPr>
          <p:cNvSpPr>
            <a:spLocks noGrp="1"/>
          </p:cNvSpPr>
          <p:nvPr>
            <p:ph type="dt" sz="half" idx="10"/>
          </p:nvPr>
        </p:nvSpPr>
        <p:spPr/>
        <p:txBody>
          <a:bodyPr/>
          <a:lstStyle/>
          <a:p>
            <a:fld id="{846C010A-BC08-4994-9B05-F31898734736}" type="datetime1">
              <a:rPr lang="en-US" smtClean="0"/>
              <a:t>10/1/2024</a:t>
            </a:fld>
            <a:endParaRPr lang="en-US"/>
          </a:p>
        </p:txBody>
      </p:sp>
      <p:sp>
        <p:nvSpPr>
          <p:cNvPr id="5" name="Footer Placeholder 4">
            <a:extLst>
              <a:ext uri="{FF2B5EF4-FFF2-40B4-BE49-F238E27FC236}">
                <a16:creationId xmlns:a16="http://schemas.microsoft.com/office/drawing/2014/main" id="{185DD46F-9E2D-A723-F836-51F32C4CC179}"/>
              </a:ext>
            </a:extLst>
          </p:cNvPr>
          <p:cNvSpPr>
            <a:spLocks noGrp="1"/>
          </p:cNvSpPr>
          <p:nvPr>
            <p:ph type="ftr" sz="quarter" idx="11"/>
          </p:nvPr>
        </p:nvSpPr>
        <p:spPr/>
        <p:txBody>
          <a:bodyPr/>
          <a:lstStyle/>
          <a:p>
            <a:r>
              <a:rPr lang="fr-FR"/>
              <a:t>FOMBA Mohamed, PhD/SPS/FT/2019/11125; PGS4513003</a:t>
            </a:r>
            <a:endParaRPr lang="en-US"/>
          </a:p>
        </p:txBody>
      </p:sp>
      <p:sp>
        <p:nvSpPr>
          <p:cNvPr id="6" name="Slide Number Placeholder 5">
            <a:extLst>
              <a:ext uri="{FF2B5EF4-FFF2-40B4-BE49-F238E27FC236}">
                <a16:creationId xmlns:a16="http://schemas.microsoft.com/office/drawing/2014/main" id="{5E24674A-C0D0-77E7-300C-50B1D5A7EB63}"/>
              </a:ext>
            </a:extLst>
          </p:cNvPr>
          <p:cNvSpPr>
            <a:spLocks noGrp="1"/>
          </p:cNvSpPr>
          <p:nvPr>
            <p:ph type="sldNum" sz="quarter" idx="12"/>
          </p:nvPr>
        </p:nvSpPr>
        <p:spPr/>
        <p:txBody>
          <a:bodyPr/>
          <a:lstStyle/>
          <a:p>
            <a:fld id="{3E024793-0E71-48C3-8471-0C8AF9CBC2C2}" type="slidenum">
              <a:rPr lang="en-US" smtClean="0"/>
              <a:t>25</a:t>
            </a:fld>
            <a:endParaRPr lang="en-US"/>
          </a:p>
        </p:txBody>
      </p:sp>
      <p:sp>
        <p:nvSpPr>
          <p:cNvPr id="7" name="Rectangle 6">
            <a:extLst>
              <a:ext uri="{FF2B5EF4-FFF2-40B4-BE49-F238E27FC236}">
                <a16:creationId xmlns:a16="http://schemas.microsoft.com/office/drawing/2014/main" id="{3DD2C4B2-60E2-35BC-B617-A13F975A7543}"/>
              </a:ext>
            </a:extLst>
          </p:cNvPr>
          <p:cNvSpPr/>
          <p:nvPr/>
        </p:nvSpPr>
        <p:spPr>
          <a:xfrm>
            <a:off x="0" y="323504"/>
            <a:ext cx="800219" cy="6210996"/>
          </a:xfrm>
          <a:prstGeom prst="rect">
            <a:avLst/>
          </a:prstGeom>
          <a:noFill/>
        </p:spPr>
        <p:txBody>
          <a:bodyPr vert="vert270" wrap="none" lIns="91440" tIns="45720" rIns="91440" bIns="45720">
            <a:spAutoFit/>
          </a:bodyPr>
          <a:lstStyle/>
          <a:p>
            <a:pPr algn="ctr"/>
            <a:r>
              <a:rPr lang="fr-FR" sz="4000" b="1" spc="50" dirty="0">
                <a:ln w="11430"/>
                <a:solidFill>
                  <a:schemeClr val="bg1"/>
                </a:solidFill>
                <a:effectLst>
                  <a:outerShdw blurRad="76200" dist="50800" dir="5400000" algn="tl" rotWithShape="0">
                    <a:srgbClr val="000000">
                      <a:alpha val="65000"/>
                    </a:srgbClr>
                  </a:outerShdw>
                </a:effectLst>
                <a:latin typeface="Perpetua" panose="02020502060401020303" pitchFamily="18" charset="0"/>
                <a:ea typeface="+mj-ea"/>
                <a:cs typeface="+mj-cs"/>
              </a:rPr>
              <a:t>IMPLICATION OF RESULTS</a:t>
            </a:r>
          </a:p>
        </p:txBody>
      </p:sp>
    </p:spTree>
    <p:extLst>
      <p:ext uri="{BB962C8B-B14F-4D97-AF65-F5344CB8AC3E}">
        <p14:creationId xmlns:p14="http://schemas.microsoft.com/office/powerpoint/2010/main" val="6036410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89EE6F-BC2F-7A93-8D11-FDA55ED69D89}"/>
              </a:ext>
            </a:extLst>
          </p:cNvPr>
          <p:cNvSpPr>
            <a:spLocks noGrp="1"/>
          </p:cNvSpPr>
          <p:nvPr>
            <p:ph idx="1"/>
          </p:nvPr>
        </p:nvSpPr>
        <p:spPr>
          <a:xfrm>
            <a:off x="994405" y="1060871"/>
            <a:ext cx="11073099" cy="5478041"/>
          </a:xfrm>
        </p:spPr>
        <p:txBody>
          <a:bodyPr>
            <a:noAutofit/>
          </a:bodyPr>
          <a:lstStyle/>
          <a:p>
            <a:pPr>
              <a:lnSpc>
                <a:spcPct val="150000"/>
              </a:lnSpc>
              <a:spcBef>
                <a:spcPts val="0"/>
              </a:spcBef>
              <a:buFont typeface="Wingdings" panose="05000000000000000000" pitchFamily="2" charset="2"/>
              <a:buChar char="Ø"/>
            </a:pPr>
            <a:r>
              <a:rPr lang="en-US" dirty="0">
                <a:latin typeface="Perpetua" panose="02020502060401020303" pitchFamily="18" charset="0"/>
              </a:rPr>
              <a:t>Most of the vegetation classes have been converted into built-up areas</a:t>
            </a:r>
          </a:p>
          <a:p>
            <a:pPr>
              <a:lnSpc>
                <a:spcPct val="150000"/>
              </a:lnSpc>
              <a:spcBef>
                <a:spcPts val="0"/>
              </a:spcBef>
              <a:buFont typeface="Wingdings" panose="05000000000000000000" pitchFamily="2" charset="2"/>
              <a:buChar char="Ø"/>
            </a:pPr>
            <a:r>
              <a:rPr lang="en-US" dirty="0">
                <a:latin typeface="Perpetua" panose="02020502060401020303" pitchFamily="18" charset="0"/>
              </a:rPr>
              <a:t>Strong relationship </a:t>
            </a:r>
            <a:r>
              <a:rPr lang="en-US" dirty="0">
                <a:highlight>
                  <a:srgbClr val="FA8ADD"/>
                </a:highlight>
                <a:latin typeface="Perpetua" panose="02020502060401020303" pitchFamily="18" charset="0"/>
              </a:rPr>
              <a:t>(social cohesion) </a:t>
            </a:r>
            <a:r>
              <a:rPr lang="en-US" dirty="0">
                <a:latin typeface="Perpetua" panose="02020502060401020303" pitchFamily="18" charset="0"/>
              </a:rPr>
              <a:t>with </a:t>
            </a:r>
            <a:r>
              <a:rPr lang="en-US" dirty="0">
                <a:solidFill>
                  <a:srgbClr val="00B050"/>
                </a:solidFill>
                <a:latin typeface="Perpetua" panose="02020502060401020303" pitchFamily="18" charset="0"/>
              </a:rPr>
              <a:t>UGS </a:t>
            </a:r>
            <a:r>
              <a:rPr lang="en-US" dirty="0">
                <a:solidFill>
                  <a:srgbClr val="0070C0"/>
                </a:solidFill>
                <a:latin typeface="Perpetua" panose="02020502060401020303" pitchFamily="18" charset="0"/>
              </a:rPr>
              <a:t>(96.13%) </a:t>
            </a:r>
            <a:r>
              <a:rPr lang="en-US" dirty="0">
                <a:latin typeface="Perpetua" panose="02020502060401020303" pitchFamily="18" charset="0"/>
              </a:rPr>
              <a:t>in both cities, and good status attributed to </a:t>
            </a:r>
            <a:r>
              <a:rPr lang="en-US" dirty="0">
                <a:solidFill>
                  <a:srgbClr val="00B050"/>
                </a:solidFill>
                <a:latin typeface="Perpetua" panose="02020502060401020303" pitchFamily="18" charset="0"/>
              </a:rPr>
              <a:t>UGS </a:t>
            </a:r>
            <a:r>
              <a:rPr lang="en-US" dirty="0">
                <a:latin typeface="Perpetua" panose="02020502060401020303" pitchFamily="18" charset="0"/>
              </a:rPr>
              <a:t>in Sikasso </a:t>
            </a:r>
            <a:r>
              <a:rPr lang="en-US" dirty="0">
                <a:solidFill>
                  <a:srgbClr val="0070C0"/>
                </a:solidFill>
                <a:latin typeface="Perpetua" panose="02020502060401020303" pitchFamily="18" charset="0"/>
              </a:rPr>
              <a:t>(64.59%). </a:t>
            </a:r>
          </a:p>
          <a:p>
            <a:pPr>
              <a:lnSpc>
                <a:spcPct val="150000"/>
              </a:lnSpc>
              <a:spcBef>
                <a:spcPts val="0"/>
              </a:spcBef>
              <a:buFont typeface="Wingdings" panose="05000000000000000000" pitchFamily="2" charset="2"/>
              <a:buChar char="Ø"/>
            </a:pPr>
            <a:r>
              <a:rPr lang="en-US" dirty="0">
                <a:latin typeface="Perpetua" panose="02020502060401020303" pitchFamily="18" charset="0"/>
              </a:rPr>
              <a:t>Climate variables indicated a significant trends </a:t>
            </a:r>
            <a:r>
              <a:rPr lang="en-US" dirty="0">
                <a:solidFill>
                  <a:srgbClr val="FF0000"/>
                </a:solidFill>
                <a:latin typeface="Perpetua" panose="02020502060401020303" pitchFamily="18" charset="0"/>
              </a:rPr>
              <a:t>(P-value &lt; 0.0001) </a:t>
            </a:r>
            <a:r>
              <a:rPr lang="en-US" dirty="0">
                <a:latin typeface="Perpetua" panose="02020502060401020303" pitchFamily="18" charset="0"/>
              </a:rPr>
              <a:t>on seasonal minimal temperatures which have positive correlation with rainfall, LULC classes and population. </a:t>
            </a:r>
          </a:p>
          <a:p>
            <a:pPr>
              <a:lnSpc>
                <a:spcPct val="150000"/>
              </a:lnSpc>
              <a:spcBef>
                <a:spcPts val="0"/>
              </a:spcBef>
              <a:buFont typeface="Wingdings" panose="05000000000000000000" pitchFamily="2" charset="2"/>
              <a:buChar char="Ø"/>
            </a:pPr>
            <a:r>
              <a:rPr lang="en-US" dirty="0">
                <a:latin typeface="Perpetua" panose="02020502060401020303" pitchFamily="18" charset="0"/>
              </a:rPr>
              <a:t>Groundwater resources are considered non-existent, as shown by the SPI and SPEI indexes.</a:t>
            </a:r>
            <a:endParaRPr lang="en-US" dirty="0">
              <a:solidFill>
                <a:srgbClr val="0070C0"/>
              </a:solidFill>
              <a:latin typeface="Perpetua" panose="02020502060401020303" pitchFamily="18" charset="0"/>
            </a:endParaRPr>
          </a:p>
        </p:txBody>
      </p:sp>
      <p:sp>
        <p:nvSpPr>
          <p:cNvPr id="4" name="Date Placeholder 3">
            <a:extLst>
              <a:ext uri="{FF2B5EF4-FFF2-40B4-BE49-F238E27FC236}">
                <a16:creationId xmlns:a16="http://schemas.microsoft.com/office/drawing/2014/main" id="{8BC7C695-BC34-6486-5416-39463C404463}"/>
              </a:ext>
            </a:extLst>
          </p:cNvPr>
          <p:cNvSpPr>
            <a:spLocks noGrp="1"/>
          </p:cNvSpPr>
          <p:nvPr>
            <p:ph type="dt" sz="half" idx="10"/>
          </p:nvPr>
        </p:nvSpPr>
        <p:spPr/>
        <p:txBody>
          <a:bodyPr/>
          <a:lstStyle/>
          <a:p>
            <a:fld id="{71794329-075C-4635-B480-449880034F79}" type="datetime1">
              <a:rPr lang="en-US" smtClean="0"/>
              <a:t>10/1/2024</a:t>
            </a:fld>
            <a:endParaRPr lang="en-US" dirty="0"/>
          </a:p>
        </p:txBody>
      </p:sp>
      <p:sp>
        <p:nvSpPr>
          <p:cNvPr id="5" name="Footer Placeholder 4">
            <a:extLst>
              <a:ext uri="{FF2B5EF4-FFF2-40B4-BE49-F238E27FC236}">
                <a16:creationId xmlns:a16="http://schemas.microsoft.com/office/drawing/2014/main" id="{185DD46F-9E2D-A723-F836-51F32C4CC179}"/>
              </a:ext>
            </a:extLst>
          </p:cNvPr>
          <p:cNvSpPr>
            <a:spLocks noGrp="1"/>
          </p:cNvSpPr>
          <p:nvPr>
            <p:ph type="ftr" sz="quarter" idx="11"/>
          </p:nvPr>
        </p:nvSpPr>
        <p:spPr/>
        <p:txBody>
          <a:bodyPr/>
          <a:lstStyle/>
          <a:p>
            <a:r>
              <a:rPr lang="fr-FR" dirty="0"/>
              <a:t>FOMBA Mohamed, PhD/SPS/FT/2019/11125; PGS4513003</a:t>
            </a:r>
            <a:endParaRPr lang="en-US" dirty="0"/>
          </a:p>
        </p:txBody>
      </p:sp>
      <p:sp>
        <p:nvSpPr>
          <p:cNvPr id="6" name="Slide Number Placeholder 5">
            <a:extLst>
              <a:ext uri="{FF2B5EF4-FFF2-40B4-BE49-F238E27FC236}">
                <a16:creationId xmlns:a16="http://schemas.microsoft.com/office/drawing/2014/main" id="{5E24674A-C0D0-77E7-300C-50B1D5A7EB63}"/>
              </a:ext>
            </a:extLst>
          </p:cNvPr>
          <p:cNvSpPr>
            <a:spLocks noGrp="1"/>
          </p:cNvSpPr>
          <p:nvPr>
            <p:ph type="sldNum" sz="quarter" idx="12"/>
          </p:nvPr>
        </p:nvSpPr>
        <p:spPr/>
        <p:txBody>
          <a:bodyPr/>
          <a:lstStyle/>
          <a:p>
            <a:fld id="{3E024793-0E71-48C3-8471-0C8AF9CBC2C2}" type="slidenum">
              <a:rPr lang="en-US" smtClean="0"/>
              <a:t>26</a:t>
            </a:fld>
            <a:endParaRPr lang="en-US"/>
          </a:p>
        </p:txBody>
      </p:sp>
      <p:sp>
        <p:nvSpPr>
          <p:cNvPr id="7" name="Rectangle 6">
            <a:extLst>
              <a:ext uri="{FF2B5EF4-FFF2-40B4-BE49-F238E27FC236}">
                <a16:creationId xmlns:a16="http://schemas.microsoft.com/office/drawing/2014/main" id="{3DD2C4B2-60E2-35BC-B617-A13F975A7543}"/>
              </a:ext>
            </a:extLst>
          </p:cNvPr>
          <p:cNvSpPr/>
          <p:nvPr/>
        </p:nvSpPr>
        <p:spPr>
          <a:xfrm>
            <a:off x="0" y="1798267"/>
            <a:ext cx="800219" cy="3261470"/>
          </a:xfrm>
          <a:prstGeom prst="rect">
            <a:avLst/>
          </a:prstGeom>
          <a:noFill/>
        </p:spPr>
        <p:txBody>
          <a:bodyPr vert="vert270" wrap="none" lIns="91440" tIns="45720" rIns="91440" bIns="45720">
            <a:spAutoFit/>
          </a:bodyPr>
          <a:lstStyle/>
          <a:p>
            <a:pPr algn="ctr"/>
            <a:r>
              <a:rPr lang="fr-FR" sz="4000" b="1" spc="50" dirty="0">
                <a:ln w="11430"/>
                <a:solidFill>
                  <a:schemeClr val="bg1"/>
                </a:solidFill>
                <a:effectLst>
                  <a:outerShdw blurRad="76200" dist="50800" dir="5400000" algn="tl" rotWithShape="0">
                    <a:srgbClr val="000000">
                      <a:alpha val="65000"/>
                    </a:srgbClr>
                  </a:outerShdw>
                </a:effectLst>
                <a:latin typeface="Perpetua" panose="02020502060401020303" pitchFamily="18" charset="0"/>
                <a:ea typeface="+mj-ea"/>
                <a:cs typeface="+mj-cs"/>
              </a:rPr>
              <a:t>CONCLUSION</a:t>
            </a:r>
            <a:endParaRPr lang="en-US" sz="4000" b="1" spc="50" dirty="0">
              <a:ln w="11430"/>
              <a:solidFill>
                <a:schemeClr val="bg1"/>
              </a:solidFill>
              <a:effectLst>
                <a:outerShdw blurRad="76200" dist="50800" dir="5400000" algn="tl" rotWithShape="0">
                  <a:srgbClr val="000000">
                    <a:alpha val="65000"/>
                  </a:srgbClr>
                </a:outerShdw>
              </a:effectLst>
              <a:latin typeface="Perpetua" panose="02020502060401020303" pitchFamily="18" charset="0"/>
              <a:ea typeface="+mj-ea"/>
              <a:cs typeface="+mj-cs"/>
            </a:endParaRPr>
          </a:p>
        </p:txBody>
      </p:sp>
      <p:sp>
        <p:nvSpPr>
          <p:cNvPr id="8" name="Rectangle 7"/>
          <p:cNvSpPr/>
          <p:nvPr/>
        </p:nvSpPr>
        <p:spPr>
          <a:xfrm>
            <a:off x="4345809" y="194717"/>
            <a:ext cx="4080541" cy="684803"/>
          </a:xfrm>
          <a:prstGeom prst="rect">
            <a:avLst/>
          </a:prstGeom>
        </p:spPr>
        <p:txBody>
          <a:bodyPr wrap="none">
            <a:spAutoFit/>
          </a:bodyPr>
          <a:lstStyle/>
          <a:p>
            <a:pPr>
              <a:lnSpc>
                <a:spcPct val="150000"/>
              </a:lnSpc>
            </a:pPr>
            <a:r>
              <a:rPr lang="en-GB" sz="2800" b="1" dirty="0">
                <a:latin typeface="Perpetua" panose="02020502060401020303" pitchFamily="18" charset="0"/>
              </a:rPr>
              <a:t>This study conclude that: </a:t>
            </a:r>
          </a:p>
        </p:txBody>
      </p:sp>
    </p:spTree>
    <p:extLst>
      <p:ext uri="{BB962C8B-B14F-4D97-AF65-F5344CB8AC3E}">
        <p14:creationId xmlns:p14="http://schemas.microsoft.com/office/powerpoint/2010/main" val="34869323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18BDE77-8492-3D6C-B566-4D673E55C372}"/>
              </a:ext>
            </a:extLst>
          </p:cNvPr>
          <p:cNvSpPr>
            <a:spLocks noGrp="1"/>
          </p:cNvSpPr>
          <p:nvPr>
            <p:ph idx="1"/>
          </p:nvPr>
        </p:nvSpPr>
        <p:spPr>
          <a:xfrm>
            <a:off x="1093534" y="1295162"/>
            <a:ext cx="10803292" cy="4914892"/>
          </a:xfrm>
        </p:spPr>
        <p:txBody>
          <a:bodyPr vert="horz" lIns="91440" tIns="45720" rIns="91440" bIns="45720" rtlCol="0">
            <a:noAutofit/>
          </a:bodyPr>
          <a:lstStyle/>
          <a:p>
            <a:pPr>
              <a:lnSpc>
                <a:spcPct val="150000"/>
              </a:lnSpc>
              <a:spcBef>
                <a:spcPts val="0"/>
              </a:spcBef>
              <a:buFont typeface="Wingdings" panose="05000000000000000000" pitchFamily="2" charset="2"/>
              <a:buChar char="Ø"/>
            </a:pPr>
            <a:r>
              <a:rPr lang="en-GB" sz="3000" dirty="0">
                <a:latin typeface="Perpetua" panose="02020502060401020303" pitchFamily="18" charset="0"/>
              </a:rPr>
              <a:t>To promote the sustainable land use system such as </a:t>
            </a:r>
            <a:r>
              <a:rPr lang="en-GB" sz="3000" dirty="0">
                <a:solidFill>
                  <a:srgbClr val="00B050"/>
                </a:solidFill>
                <a:latin typeface="Perpetua" panose="02020502060401020303" pitchFamily="18" charset="0"/>
              </a:rPr>
              <a:t>UGS</a:t>
            </a:r>
            <a:r>
              <a:rPr lang="en-GB" sz="3000" dirty="0">
                <a:latin typeface="Perpetua" panose="02020502060401020303" pitchFamily="18" charset="0"/>
              </a:rPr>
              <a:t> </a:t>
            </a:r>
            <a:r>
              <a:rPr lang="en-GB" sz="3000" dirty="0">
                <a:solidFill>
                  <a:schemeClr val="bg1">
                    <a:lumMod val="65000"/>
                  </a:schemeClr>
                </a:solidFill>
                <a:latin typeface="Perpetua" panose="02020502060401020303" pitchFamily="18" charset="0"/>
              </a:rPr>
              <a:t>which are crucial for the provision of ES and climate change resilience of cities</a:t>
            </a:r>
            <a:r>
              <a:rPr lang="en-GB" sz="3000" dirty="0">
                <a:latin typeface="Perpetua" panose="02020502060401020303" pitchFamily="18" charset="0"/>
              </a:rPr>
              <a:t>;</a:t>
            </a:r>
          </a:p>
          <a:p>
            <a:pPr>
              <a:lnSpc>
                <a:spcPct val="150000"/>
              </a:lnSpc>
              <a:spcBef>
                <a:spcPts val="0"/>
              </a:spcBef>
              <a:buFont typeface="Wingdings" panose="05000000000000000000" pitchFamily="2" charset="2"/>
              <a:buChar char="Ø"/>
            </a:pPr>
            <a:r>
              <a:rPr lang="en-US" sz="3000" dirty="0">
                <a:latin typeface="Perpetua" panose="02020502060401020303" pitchFamily="18" charset="0"/>
              </a:rPr>
              <a:t>To help urban planners to take into account the population's perception of the benefits of </a:t>
            </a:r>
            <a:r>
              <a:rPr lang="en-US" sz="3000" dirty="0">
                <a:solidFill>
                  <a:srgbClr val="00B050"/>
                </a:solidFill>
                <a:latin typeface="Perpetua" panose="02020502060401020303" pitchFamily="18" charset="0"/>
              </a:rPr>
              <a:t>UGS</a:t>
            </a:r>
            <a:r>
              <a:rPr lang="en-US" sz="3000" dirty="0">
                <a:latin typeface="Perpetua" panose="02020502060401020303" pitchFamily="18" charset="0"/>
              </a:rPr>
              <a:t> </a:t>
            </a:r>
            <a:r>
              <a:rPr lang="en-US" sz="3000" dirty="0">
                <a:solidFill>
                  <a:schemeClr val="bg1">
                    <a:lumMod val="65000"/>
                  </a:schemeClr>
                </a:solidFill>
                <a:latin typeface="Perpetua" panose="02020502060401020303" pitchFamily="18" charset="0"/>
              </a:rPr>
              <a:t>for sustainable city with multiple ES. </a:t>
            </a:r>
          </a:p>
          <a:p>
            <a:pPr>
              <a:lnSpc>
                <a:spcPct val="150000"/>
              </a:lnSpc>
              <a:spcBef>
                <a:spcPts val="0"/>
              </a:spcBef>
              <a:buFont typeface="Wingdings" panose="05000000000000000000" pitchFamily="2" charset="2"/>
              <a:buChar char="Ø"/>
            </a:pPr>
            <a:r>
              <a:rPr lang="en-GB" sz="3000" dirty="0">
                <a:latin typeface="Perpetua" panose="02020502060401020303" pitchFamily="18" charset="0"/>
              </a:rPr>
              <a:t>To carry out land division and construction in accordance with the policy-making and urban master plan, </a:t>
            </a:r>
            <a:r>
              <a:rPr lang="en-GB" sz="3000" dirty="0">
                <a:solidFill>
                  <a:schemeClr val="bg1">
                    <a:lumMod val="65000"/>
                  </a:schemeClr>
                </a:solidFill>
                <a:latin typeface="Perpetua" panose="02020502060401020303" pitchFamily="18" charset="0"/>
              </a:rPr>
              <a:t>which should be reviewed in light of the spatial dynamics of the cities.</a:t>
            </a:r>
          </a:p>
        </p:txBody>
      </p:sp>
      <p:sp>
        <p:nvSpPr>
          <p:cNvPr id="4" name="Date Placeholder 3">
            <a:extLst>
              <a:ext uri="{FF2B5EF4-FFF2-40B4-BE49-F238E27FC236}">
                <a16:creationId xmlns:a16="http://schemas.microsoft.com/office/drawing/2014/main" id="{ABD6EA6E-06A0-1DE9-8B3A-311BB7DCAD73}"/>
              </a:ext>
            </a:extLst>
          </p:cNvPr>
          <p:cNvSpPr>
            <a:spLocks noGrp="1"/>
          </p:cNvSpPr>
          <p:nvPr>
            <p:ph type="dt" sz="half" idx="10"/>
          </p:nvPr>
        </p:nvSpPr>
        <p:spPr/>
        <p:txBody>
          <a:bodyPr/>
          <a:lstStyle/>
          <a:p>
            <a:fld id="{DD4516DF-95FE-4FB4-8BFF-EE710E653FF8}" type="datetime1">
              <a:rPr lang="en-US" smtClean="0"/>
              <a:t>10/1/2024</a:t>
            </a:fld>
            <a:endParaRPr lang="en-US" dirty="0"/>
          </a:p>
        </p:txBody>
      </p:sp>
      <p:sp>
        <p:nvSpPr>
          <p:cNvPr id="5" name="Footer Placeholder 4">
            <a:extLst>
              <a:ext uri="{FF2B5EF4-FFF2-40B4-BE49-F238E27FC236}">
                <a16:creationId xmlns:a16="http://schemas.microsoft.com/office/drawing/2014/main" id="{D04BE3FE-2C01-9900-CF5C-0061A7E8FB9C}"/>
              </a:ext>
            </a:extLst>
          </p:cNvPr>
          <p:cNvSpPr>
            <a:spLocks noGrp="1"/>
          </p:cNvSpPr>
          <p:nvPr>
            <p:ph type="ftr" sz="quarter" idx="11"/>
          </p:nvPr>
        </p:nvSpPr>
        <p:spPr/>
        <p:txBody>
          <a:bodyPr/>
          <a:lstStyle/>
          <a:p>
            <a:r>
              <a:rPr lang="en-US" dirty="0"/>
              <a:t>FOMBA Mohamed, PhD/SPS/FT/2019/11125; PGS4513003</a:t>
            </a:r>
          </a:p>
        </p:txBody>
      </p:sp>
      <p:sp>
        <p:nvSpPr>
          <p:cNvPr id="6" name="Slide Number Placeholder 5">
            <a:extLst>
              <a:ext uri="{FF2B5EF4-FFF2-40B4-BE49-F238E27FC236}">
                <a16:creationId xmlns:a16="http://schemas.microsoft.com/office/drawing/2014/main" id="{AF2DAE7E-A44B-7790-F86B-664F6877A110}"/>
              </a:ext>
            </a:extLst>
          </p:cNvPr>
          <p:cNvSpPr>
            <a:spLocks noGrp="1"/>
          </p:cNvSpPr>
          <p:nvPr>
            <p:ph type="sldNum" sz="quarter" idx="12"/>
          </p:nvPr>
        </p:nvSpPr>
        <p:spPr/>
        <p:txBody>
          <a:bodyPr/>
          <a:lstStyle/>
          <a:p>
            <a:fld id="{C01E168F-91DF-435C-AC77-1F0369919946}" type="slidenum">
              <a:rPr lang="en-US" smtClean="0"/>
              <a:t>27</a:t>
            </a:fld>
            <a:endParaRPr lang="en-US"/>
          </a:p>
        </p:txBody>
      </p:sp>
      <p:sp>
        <p:nvSpPr>
          <p:cNvPr id="7" name="Rectangle 6">
            <a:extLst>
              <a:ext uri="{FF2B5EF4-FFF2-40B4-BE49-F238E27FC236}">
                <a16:creationId xmlns:a16="http://schemas.microsoft.com/office/drawing/2014/main" id="{E5C1C235-D522-F9D6-F5A5-F7B5EB740024}"/>
              </a:ext>
            </a:extLst>
          </p:cNvPr>
          <p:cNvSpPr/>
          <p:nvPr/>
        </p:nvSpPr>
        <p:spPr>
          <a:xfrm>
            <a:off x="0" y="859712"/>
            <a:ext cx="800219" cy="5138587"/>
          </a:xfrm>
          <a:prstGeom prst="rect">
            <a:avLst/>
          </a:prstGeom>
          <a:noFill/>
        </p:spPr>
        <p:txBody>
          <a:bodyPr vert="vert270" wrap="none" lIns="91440" tIns="45720" rIns="91440" bIns="45720">
            <a:spAutoFit/>
          </a:bodyPr>
          <a:lstStyle/>
          <a:p>
            <a:pPr algn="ctr"/>
            <a:r>
              <a:rPr lang="fr-FR" sz="4000" b="1" spc="50" dirty="0">
                <a:ln w="11430"/>
                <a:solidFill>
                  <a:schemeClr val="bg1"/>
                </a:solidFill>
                <a:effectLst>
                  <a:outerShdw blurRad="76200" dist="50800" dir="5400000" algn="tl" rotWithShape="0">
                    <a:srgbClr val="000000">
                      <a:alpha val="65000"/>
                    </a:srgbClr>
                  </a:outerShdw>
                </a:effectLst>
                <a:latin typeface="Perpetua" panose="02020502060401020303" pitchFamily="18" charset="0"/>
                <a:ea typeface="+mj-ea"/>
                <a:cs typeface="+mj-cs"/>
              </a:rPr>
              <a:t>RECOMMANDATIONS</a:t>
            </a:r>
            <a:endParaRPr lang="en-US" sz="4000" b="1" spc="50" dirty="0">
              <a:ln w="11430"/>
              <a:solidFill>
                <a:schemeClr val="bg1"/>
              </a:solidFill>
              <a:effectLst>
                <a:outerShdw blurRad="76200" dist="50800" dir="5400000" algn="tl" rotWithShape="0">
                  <a:srgbClr val="000000">
                    <a:alpha val="65000"/>
                  </a:srgbClr>
                </a:outerShdw>
              </a:effectLst>
              <a:latin typeface="Perpetua" panose="02020502060401020303" pitchFamily="18" charset="0"/>
              <a:ea typeface="+mj-ea"/>
              <a:cs typeface="+mj-cs"/>
            </a:endParaRPr>
          </a:p>
        </p:txBody>
      </p:sp>
      <p:sp>
        <p:nvSpPr>
          <p:cNvPr id="2" name="Rectangle 1"/>
          <p:cNvSpPr/>
          <p:nvPr/>
        </p:nvSpPr>
        <p:spPr>
          <a:xfrm>
            <a:off x="2113550" y="229403"/>
            <a:ext cx="8014053" cy="727122"/>
          </a:xfrm>
          <a:prstGeom prst="rect">
            <a:avLst/>
          </a:prstGeom>
        </p:spPr>
        <p:txBody>
          <a:bodyPr wrap="none">
            <a:spAutoFit/>
          </a:bodyPr>
          <a:lstStyle/>
          <a:p>
            <a:pPr>
              <a:lnSpc>
                <a:spcPct val="150000"/>
              </a:lnSpc>
            </a:pPr>
            <a:r>
              <a:rPr lang="en-GB" sz="2900" b="1" dirty="0">
                <a:latin typeface="Perpetua" panose="02020502060401020303" pitchFamily="18" charset="0"/>
              </a:rPr>
              <a:t>This study recommends specific actions needed:</a:t>
            </a:r>
          </a:p>
        </p:txBody>
      </p:sp>
    </p:spTree>
    <p:extLst>
      <p:ext uri="{BB962C8B-B14F-4D97-AF65-F5344CB8AC3E}">
        <p14:creationId xmlns:p14="http://schemas.microsoft.com/office/powerpoint/2010/main" val="41010190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C2C4CA1C-3317-4A63-F6BA-49E8277A5216}"/>
              </a:ext>
            </a:extLst>
          </p:cNvPr>
          <p:cNvSpPr>
            <a:spLocks noGrp="1"/>
          </p:cNvSpPr>
          <p:nvPr>
            <p:ph type="dt" sz="half" idx="10"/>
          </p:nvPr>
        </p:nvSpPr>
        <p:spPr/>
        <p:txBody>
          <a:bodyPr/>
          <a:lstStyle/>
          <a:p>
            <a:fld id="{1D666AD5-4964-4108-9B53-7AFCB78B7A74}" type="datetime1">
              <a:rPr lang="en-US" smtClean="0"/>
              <a:t>10/1/2024</a:t>
            </a:fld>
            <a:endParaRPr lang="en-US"/>
          </a:p>
        </p:txBody>
      </p:sp>
      <p:sp>
        <p:nvSpPr>
          <p:cNvPr id="5" name="Footer Placeholder 4">
            <a:extLst>
              <a:ext uri="{FF2B5EF4-FFF2-40B4-BE49-F238E27FC236}">
                <a16:creationId xmlns:a16="http://schemas.microsoft.com/office/drawing/2014/main" id="{8E32D284-F37E-5C6A-B198-E00319BAEF48}"/>
              </a:ext>
            </a:extLst>
          </p:cNvPr>
          <p:cNvSpPr>
            <a:spLocks noGrp="1"/>
          </p:cNvSpPr>
          <p:nvPr>
            <p:ph type="ftr" sz="quarter" idx="11"/>
          </p:nvPr>
        </p:nvSpPr>
        <p:spPr/>
        <p:txBody>
          <a:bodyPr/>
          <a:lstStyle/>
          <a:p>
            <a:r>
              <a:rPr lang="fr-FR"/>
              <a:t>FOMBA Mohamed, PhD/SPS/FT/2019/11125; PGS4513003</a:t>
            </a:r>
            <a:endParaRPr lang="en-US"/>
          </a:p>
        </p:txBody>
      </p:sp>
      <p:sp>
        <p:nvSpPr>
          <p:cNvPr id="6" name="Slide Number Placeholder 5">
            <a:extLst>
              <a:ext uri="{FF2B5EF4-FFF2-40B4-BE49-F238E27FC236}">
                <a16:creationId xmlns:a16="http://schemas.microsoft.com/office/drawing/2014/main" id="{1CE26E0B-5568-879A-D2DE-F0A13A974EE8}"/>
              </a:ext>
            </a:extLst>
          </p:cNvPr>
          <p:cNvSpPr>
            <a:spLocks noGrp="1"/>
          </p:cNvSpPr>
          <p:nvPr>
            <p:ph type="sldNum" sz="quarter" idx="12"/>
          </p:nvPr>
        </p:nvSpPr>
        <p:spPr/>
        <p:txBody>
          <a:bodyPr/>
          <a:lstStyle/>
          <a:p>
            <a:fld id="{3E024793-0E71-48C3-8471-0C8AF9CBC2C2}" type="slidenum">
              <a:rPr lang="en-US" smtClean="0"/>
              <a:t>28</a:t>
            </a:fld>
            <a:endParaRPr lang="en-US"/>
          </a:p>
        </p:txBody>
      </p:sp>
      <p:grpSp>
        <p:nvGrpSpPr>
          <p:cNvPr id="7" name="Group 6">
            <a:extLst>
              <a:ext uri="{FF2B5EF4-FFF2-40B4-BE49-F238E27FC236}">
                <a16:creationId xmlns:a16="http://schemas.microsoft.com/office/drawing/2014/main" id="{8D41D94B-D584-93A6-5579-760EB016E443}"/>
              </a:ext>
            </a:extLst>
          </p:cNvPr>
          <p:cNvGrpSpPr/>
          <p:nvPr/>
        </p:nvGrpSpPr>
        <p:grpSpPr>
          <a:xfrm>
            <a:off x="990715" y="954874"/>
            <a:ext cx="8669066" cy="5426798"/>
            <a:chOff x="1905113" y="1121134"/>
            <a:chExt cx="8669066" cy="5426798"/>
          </a:xfrm>
        </p:grpSpPr>
        <p:grpSp>
          <p:nvGrpSpPr>
            <p:cNvPr id="25" name="Group 24">
              <a:extLst>
                <a:ext uri="{FF2B5EF4-FFF2-40B4-BE49-F238E27FC236}">
                  <a16:creationId xmlns:a16="http://schemas.microsoft.com/office/drawing/2014/main" id="{1E738B66-FE77-5C6D-E7B0-C50C4D898D37}"/>
                </a:ext>
              </a:extLst>
            </p:cNvPr>
            <p:cNvGrpSpPr/>
            <p:nvPr/>
          </p:nvGrpSpPr>
          <p:grpSpPr>
            <a:xfrm>
              <a:off x="1905113" y="1121134"/>
              <a:ext cx="8669066" cy="5426798"/>
              <a:chOff x="1987366" y="454809"/>
              <a:chExt cx="9691929" cy="6100233"/>
            </a:xfrm>
          </p:grpSpPr>
          <p:sp>
            <p:nvSpPr>
              <p:cNvPr id="16" name="TextBox 15">
                <a:extLst>
                  <a:ext uri="{FF2B5EF4-FFF2-40B4-BE49-F238E27FC236}">
                    <a16:creationId xmlns:a16="http://schemas.microsoft.com/office/drawing/2014/main" id="{05AE76E0-4DFB-3535-AF8D-DDF17453F987}"/>
                  </a:ext>
                </a:extLst>
              </p:cNvPr>
              <p:cNvSpPr txBox="1"/>
              <p:nvPr/>
            </p:nvSpPr>
            <p:spPr>
              <a:xfrm>
                <a:off x="1987366" y="1852648"/>
                <a:ext cx="619364" cy="1685563"/>
              </a:xfrm>
              <a:prstGeom prst="rect">
                <a:avLst/>
              </a:prstGeom>
              <a:noFill/>
            </p:spPr>
            <p:txBody>
              <a:bodyPr vert="vert270" wrap="square" rtlCol="0">
                <a:spAutoFit/>
              </a:bodyPr>
              <a:lstStyle/>
              <a:p>
                <a:pPr algn="ctr"/>
                <a:r>
                  <a:rPr lang="en-GB" sz="2400" b="1" dirty="0">
                    <a:effectLst>
                      <a:outerShdw blurRad="38100" dist="38100" dir="2700000" algn="tl">
                        <a:srgbClr val="000000">
                          <a:alpha val="43137"/>
                        </a:srgbClr>
                      </a:outerShdw>
                    </a:effectLst>
                    <a:latin typeface="Perpetua" panose="02020502060401020303" pitchFamily="18" charset="0"/>
                  </a:rPr>
                  <a:t>Reach</a:t>
                </a:r>
                <a:endParaRPr lang="en-US" sz="2400" b="1" dirty="0">
                  <a:effectLst>
                    <a:outerShdw blurRad="38100" dist="38100" dir="2700000" algn="tl">
                      <a:srgbClr val="000000">
                        <a:alpha val="43137"/>
                      </a:srgbClr>
                    </a:outerShdw>
                  </a:effectLst>
                  <a:latin typeface="Perpetua" panose="02020502060401020303" pitchFamily="18" charset="0"/>
                </a:endParaRPr>
              </a:p>
            </p:txBody>
          </p:sp>
          <p:grpSp>
            <p:nvGrpSpPr>
              <p:cNvPr id="24" name="Group 23">
                <a:extLst>
                  <a:ext uri="{FF2B5EF4-FFF2-40B4-BE49-F238E27FC236}">
                    <a16:creationId xmlns:a16="http://schemas.microsoft.com/office/drawing/2014/main" id="{C307E293-FDF5-7A55-C08C-BAAE88B3D0D1}"/>
                  </a:ext>
                </a:extLst>
              </p:cNvPr>
              <p:cNvGrpSpPr/>
              <p:nvPr/>
            </p:nvGrpSpPr>
            <p:grpSpPr>
              <a:xfrm>
                <a:off x="2540566" y="454809"/>
                <a:ext cx="7924800" cy="6100233"/>
                <a:chOff x="2540566" y="454809"/>
                <a:chExt cx="7924800" cy="6100233"/>
              </a:xfrm>
            </p:grpSpPr>
            <p:grpSp>
              <p:nvGrpSpPr>
                <p:cNvPr id="22" name="Group 21">
                  <a:extLst>
                    <a:ext uri="{FF2B5EF4-FFF2-40B4-BE49-F238E27FC236}">
                      <a16:creationId xmlns:a16="http://schemas.microsoft.com/office/drawing/2014/main" id="{35339042-C239-60B2-3B26-62F6ED89303E}"/>
                    </a:ext>
                  </a:extLst>
                </p:cNvPr>
                <p:cNvGrpSpPr/>
                <p:nvPr/>
              </p:nvGrpSpPr>
              <p:grpSpPr>
                <a:xfrm>
                  <a:off x="2540566" y="454809"/>
                  <a:ext cx="7924800" cy="5624057"/>
                  <a:chOff x="1600200" y="732294"/>
                  <a:chExt cx="7924800" cy="5624057"/>
                </a:xfrm>
              </p:grpSpPr>
              <p:grpSp>
                <p:nvGrpSpPr>
                  <p:cNvPr id="13" name="Group 12">
                    <a:extLst>
                      <a:ext uri="{FF2B5EF4-FFF2-40B4-BE49-F238E27FC236}">
                        <a16:creationId xmlns:a16="http://schemas.microsoft.com/office/drawing/2014/main" id="{32CC64D8-950B-9BA3-FFB6-4B464FB81D16}"/>
                      </a:ext>
                    </a:extLst>
                  </p:cNvPr>
                  <p:cNvGrpSpPr/>
                  <p:nvPr/>
                </p:nvGrpSpPr>
                <p:grpSpPr>
                  <a:xfrm>
                    <a:off x="1600200" y="1022351"/>
                    <a:ext cx="7924800" cy="5334000"/>
                    <a:chOff x="1510145" y="533400"/>
                    <a:chExt cx="7391400" cy="5334000"/>
                  </a:xfrm>
                </p:grpSpPr>
                <p:cxnSp>
                  <p:nvCxnSpPr>
                    <p:cNvPr id="9" name="Straight Connector 8">
                      <a:extLst>
                        <a:ext uri="{FF2B5EF4-FFF2-40B4-BE49-F238E27FC236}">
                          <a16:creationId xmlns:a16="http://schemas.microsoft.com/office/drawing/2014/main" id="{8C58784E-3C62-E302-13B5-1673A2E80F4B}"/>
                        </a:ext>
                      </a:extLst>
                    </p:cNvPr>
                    <p:cNvCxnSpPr>
                      <a:cxnSpLocks/>
                    </p:cNvCxnSpPr>
                    <p:nvPr/>
                  </p:nvCxnSpPr>
                  <p:spPr>
                    <a:xfrm>
                      <a:off x="1524000" y="533400"/>
                      <a:ext cx="0" cy="5334000"/>
                    </a:xfrm>
                    <a:prstGeom prst="line">
                      <a:avLst/>
                    </a:prstGeom>
                    <a:ln w="1016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03234794-B9D7-9704-FAE0-4CCF6E56D421}"/>
                        </a:ext>
                      </a:extLst>
                    </p:cNvPr>
                    <p:cNvCxnSpPr/>
                    <p:nvPr/>
                  </p:nvCxnSpPr>
                  <p:spPr>
                    <a:xfrm flipV="1">
                      <a:off x="1510145" y="5763490"/>
                      <a:ext cx="7391400" cy="76200"/>
                    </a:xfrm>
                    <a:prstGeom prst="line">
                      <a:avLst/>
                    </a:prstGeom>
                    <a:ln w="101600">
                      <a:solidFill>
                        <a:srgbClr val="00B050"/>
                      </a:solidFill>
                    </a:ln>
                  </p:spPr>
                  <p:style>
                    <a:lnRef idx="1">
                      <a:schemeClr val="accent1"/>
                    </a:lnRef>
                    <a:fillRef idx="0">
                      <a:schemeClr val="accent1"/>
                    </a:fillRef>
                    <a:effectRef idx="0">
                      <a:schemeClr val="accent1"/>
                    </a:effectRef>
                    <a:fontRef idx="minor">
                      <a:schemeClr val="tx1"/>
                    </a:fontRef>
                  </p:style>
                </p:cxnSp>
              </p:grpSp>
              <p:cxnSp>
                <p:nvCxnSpPr>
                  <p:cNvPr id="15" name="Straight Arrow Connector 14">
                    <a:extLst>
                      <a:ext uri="{FF2B5EF4-FFF2-40B4-BE49-F238E27FC236}">
                        <a16:creationId xmlns:a16="http://schemas.microsoft.com/office/drawing/2014/main" id="{5D74445F-22E4-6797-44F6-E4D718BBD831}"/>
                      </a:ext>
                    </a:extLst>
                  </p:cNvPr>
                  <p:cNvCxnSpPr/>
                  <p:nvPr/>
                </p:nvCxnSpPr>
                <p:spPr>
                  <a:xfrm flipV="1">
                    <a:off x="1615055" y="732294"/>
                    <a:ext cx="7909945" cy="5566641"/>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18" name="TextBox 17">
                  <a:extLst>
                    <a:ext uri="{FF2B5EF4-FFF2-40B4-BE49-F238E27FC236}">
                      <a16:creationId xmlns:a16="http://schemas.microsoft.com/office/drawing/2014/main" id="{0879AAFF-42CD-16DB-1444-F8EBB35592B9}"/>
                    </a:ext>
                  </a:extLst>
                </p:cNvPr>
                <p:cNvSpPr txBox="1"/>
                <p:nvPr/>
              </p:nvSpPr>
              <p:spPr>
                <a:xfrm>
                  <a:off x="2570815" y="6105281"/>
                  <a:ext cx="7894551" cy="449761"/>
                </a:xfrm>
                <a:prstGeom prst="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vert="horz" wrap="square" rtlCol="0">
                  <a:spAutoFit/>
                </a:bodyPr>
                <a:lstStyle>
                  <a:defPPr>
                    <a:defRPr lang="en-US"/>
                  </a:defPPr>
                  <a:lvl1pPr algn="ctr">
                    <a:defRPr sz="2000" b="1">
                      <a:effectLst>
                        <a:outerShdw blurRad="38100" dist="38100" dir="2700000" algn="tl">
                          <a:srgbClr val="000000">
                            <a:alpha val="43137"/>
                          </a:srgbClr>
                        </a:outerShdw>
                      </a:effectLst>
                      <a:latin typeface="Perpetua" panose="02020502060401020303" pitchFamily="18" charset="0"/>
                    </a:defRPr>
                  </a:lvl1pPr>
                </a:lstStyle>
                <a:p>
                  <a:r>
                    <a:rPr lang="en-GB" dirty="0"/>
                    <a:t>From January 2020 to March 2023</a:t>
                  </a:r>
                  <a:endParaRPr lang="en-US" dirty="0"/>
                </a:p>
              </p:txBody>
            </p:sp>
          </p:grpSp>
          <p:sp>
            <p:nvSpPr>
              <p:cNvPr id="21" name="TextBox 20">
                <a:extLst>
                  <a:ext uri="{FF2B5EF4-FFF2-40B4-BE49-F238E27FC236}">
                    <a16:creationId xmlns:a16="http://schemas.microsoft.com/office/drawing/2014/main" id="{42D25608-EBB5-9454-4155-BE57CF60947D}"/>
                  </a:ext>
                </a:extLst>
              </p:cNvPr>
              <p:cNvSpPr txBox="1"/>
              <p:nvPr/>
            </p:nvSpPr>
            <p:spPr>
              <a:xfrm>
                <a:off x="10346544" y="5967422"/>
                <a:ext cx="1332751" cy="523220"/>
              </a:xfrm>
              <a:prstGeom prst="rect">
                <a:avLst/>
              </a:prstGeom>
              <a:noFill/>
            </p:spPr>
            <p:txBody>
              <a:bodyPr vert="horz" wrap="square" rtlCol="0">
                <a:spAutoFit/>
              </a:bodyPr>
              <a:lstStyle>
                <a:defPPr>
                  <a:defRPr lang="en-US"/>
                </a:defPPr>
                <a:lvl1pPr algn="ctr">
                  <a:defRPr sz="2800" b="1">
                    <a:effectLst>
                      <a:outerShdw blurRad="38100" dist="38100" dir="2700000" algn="tl">
                        <a:srgbClr val="000000">
                          <a:alpha val="43137"/>
                        </a:srgbClr>
                      </a:outerShdw>
                    </a:effectLst>
                    <a:latin typeface="Perpetua" panose="02020502060401020303" pitchFamily="18" charset="0"/>
                  </a:defRPr>
                </a:lvl1pPr>
              </a:lstStyle>
              <a:p>
                <a:r>
                  <a:rPr lang="en-GB" dirty="0"/>
                  <a:t>Time</a:t>
                </a:r>
                <a:endParaRPr lang="en-US" dirty="0"/>
              </a:p>
            </p:txBody>
          </p:sp>
        </p:grpSp>
        <p:grpSp>
          <p:nvGrpSpPr>
            <p:cNvPr id="29" name="Group 28">
              <a:extLst>
                <a:ext uri="{FF2B5EF4-FFF2-40B4-BE49-F238E27FC236}">
                  <a16:creationId xmlns:a16="http://schemas.microsoft.com/office/drawing/2014/main" id="{5AA72A7F-12BF-D0F7-A3C7-1A1D75CAEEF4}"/>
                </a:ext>
              </a:extLst>
            </p:cNvPr>
            <p:cNvGrpSpPr/>
            <p:nvPr/>
          </p:nvGrpSpPr>
          <p:grpSpPr>
            <a:xfrm>
              <a:off x="2426986" y="5190536"/>
              <a:ext cx="1221613" cy="849527"/>
              <a:chOff x="2570815" y="5029200"/>
              <a:chExt cx="1365751" cy="954948"/>
            </a:xfrm>
          </p:grpSpPr>
          <p:sp>
            <p:nvSpPr>
              <p:cNvPr id="27" name="Parallelogram 26">
                <a:extLst>
                  <a:ext uri="{FF2B5EF4-FFF2-40B4-BE49-F238E27FC236}">
                    <a16:creationId xmlns:a16="http://schemas.microsoft.com/office/drawing/2014/main" id="{0A2F9590-959E-1364-C065-66E859A8B5BB}"/>
                  </a:ext>
                </a:extLst>
              </p:cNvPr>
              <p:cNvSpPr/>
              <p:nvPr/>
            </p:nvSpPr>
            <p:spPr>
              <a:xfrm>
                <a:off x="2570815" y="5029200"/>
                <a:ext cx="1365751" cy="954948"/>
              </a:xfrm>
              <a:prstGeom prst="parallelogram">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sz="1200" dirty="0"/>
              </a:p>
            </p:txBody>
          </p:sp>
          <p:sp>
            <p:nvSpPr>
              <p:cNvPr id="28" name="Rectangle 27">
                <a:extLst>
                  <a:ext uri="{FF2B5EF4-FFF2-40B4-BE49-F238E27FC236}">
                    <a16:creationId xmlns:a16="http://schemas.microsoft.com/office/drawing/2014/main" id="{3942550E-1082-B0F6-30B6-508167E19E2F}"/>
                  </a:ext>
                </a:extLst>
              </p:cNvPr>
              <p:cNvSpPr/>
              <p:nvPr/>
            </p:nvSpPr>
            <p:spPr>
              <a:xfrm>
                <a:off x="2696704" y="5333878"/>
                <a:ext cx="1068093" cy="523220"/>
              </a:xfrm>
              <a:prstGeom prst="rect">
                <a:avLst/>
              </a:prstGeom>
              <a:ln/>
            </p:spPr>
            <p:style>
              <a:lnRef idx="0">
                <a:schemeClr val="accent2"/>
              </a:lnRef>
              <a:fillRef idx="3">
                <a:schemeClr val="accent2"/>
              </a:fillRef>
              <a:effectRef idx="3">
                <a:schemeClr val="accent2"/>
              </a:effectRef>
              <a:fontRef idx="minor">
                <a:schemeClr val="lt1"/>
              </a:fontRef>
            </p:style>
            <p:txBody>
              <a:bodyPr wrap="square" lIns="91440" tIns="45720" rIns="91440" bIns="45720">
                <a:spAutoFit/>
              </a:bodyPr>
              <a:lstStyle/>
              <a:p>
                <a:pPr algn="ctr"/>
                <a:r>
                  <a:rPr lang="en-GB" sz="1400" b="1" dirty="0">
                    <a:ln w="0"/>
                    <a:solidFill>
                      <a:schemeClr val="bg1"/>
                    </a:solidFill>
                    <a:latin typeface="Perpetua" panose="02020502060401020303" pitchFamily="18" charset="0"/>
                  </a:rPr>
                  <a:t>OBJECTIVE 01</a:t>
                </a:r>
                <a:endParaRPr lang="en-US" sz="1400" b="1" dirty="0">
                  <a:ln w="0"/>
                  <a:solidFill>
                    <a:schemeClr val="bg1"/>
                  </a:solidFill>
                  <a:latin typeface="Perpetua" panose="02020502060401020303" pitchFamily="18" charset="0"/>
                </a:endParaRPr>
              </a:p>
            </p:txBody>
          </p:sp>
        </p:grpSp>
        <p:grpSp>
          <p:nvGrpSpPr>
            <p:cNvPr id="30" name="Group 29">
              <a:extLst>
                <a:ext uri="{FF2B5EF4-FFF2-40B4-BE49-F238E27FC236}">
                  <a16:creationId xmlns:a16="http://schemas.microsoft.com/office/drawing/2014/main" id="{FB27AB73-93D9-3112-8B46-F1B05F693ECE}"/>
                </a:ext>
              </a:extLst>
            </p:cNvPr>
            <p:cNvGrpSpPr/>
            <p:nvPr/>
          </p:nvGrpSpPr>
          <p:grpSpPr>
            <a:xfrm>
              <a:off x="4223229" y="3902565"/>
              <a:ext cx="1221613" cy="849527"/>
              <a:chOff x="2570815" y="5029200"/>
              <a:chExt cx="1365751" cy="954948"/>
            </a:xfrm>
          </p:grpSpPr>
          <p:sp>
            <p:nvSpPr>
              <p:cNvPr id="31" name="Parallelogram 30">
                <a:extLst>
                  <a:ext uri="{FF2B5EF4-FFF2-40B4-BE49-F238E27FC236}">
                    <a16:creationId xmlns:a16="http://schemas.microsoft.com/office/drawing/2014/main" id="{A543058E-4FAD-FAEA-A972-5B9F8ED2811F}"/>
                  </a:ext>
                </a:extLst>
              </p:cNvPr>
              <p:cNvSpPr/>
              <p:nvPr/>
            </p:nvSpPr>
            <p:spPr>
              <a:xfrm>
                <a:off x="2570815" y="5029200"/>
                <a:ext cx="1365751" cy="954948"/>
              </a:xfrm>
              <a:prstGeom prst="parallelogram">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sz="1400" dirty="0"/>
              </a:p>
            </p:txBody>
          </p:sp>
          <p:sp>
            <p:nvSpPr>
              <p:cNvPr id="32" name="Rectangle 31">
                <a:extLst>
                  <a:ext uri="{FF2B5EF4-FFF2-40B4-BE49-F238E27FC236}">
                    <a16:creationId xmlns:a16="http://schemas.microsoft.com/office/drawing/2014/main" id="{02B46730-8EEB-256F-E14D-49921AC2D380}"/>
                  </a:ext>
                </a:extLst>
              </p:cNvPr>
              <p:cNvSpPr/>
              <p:nvPr/>
            </p:nvSpPr>
            <p:spPr>
              <a:xfrm>
                <a:off x="2696704" y="5333878"/>
                <a:ext cx="1068093" cy="523220"/>
              </a:xfrm>
              <a:prstGeom prst="rect">
                <a:avLst/>
              </a:prstGeom>
              <a:ln/>
            </p:spPr>
            <p:style>
              <a:lnRef idx="0">
                <a:schemeClr val="accent1"/>
              </a:lnRef>
              <a:fillRef idx="3">
                <a:schemeClr val="accent1"/>
              </a:fillRef>
              <a:effectRef idx="3">
                <a:schemeClr val="accent1"/>
              </a:effectRef>
              <a:fontRef idx="minor">
                <a:schemeClr val="lt1"/>
              </a:fontRef>
            </p:style>
            <p:txBody>
              <a:bodyPr wrap="square" lIns="91440" tIns="45720" rIns="91440" bIns="45720">
                <a:spAutoFit/>
              </a:bodyPr>
              <a:lstStyle/>
              <a:p>
                <a:pPr algn="ctr"/>
                <a:r>
                  <a:rPr lang="en-GB" sz="1400" b="1" dirty="0">
                    <a:ln w="0"/>
                    <a:solidFill>
                      <a:schemeClr val="bg1"/>
                    </a:solidFill>
                    <a:latin typeface="Perpetua" panose="02020502060401020303" pitchFamily="18" charset="0"/>
                  </a:rPr>
                  <a:t>OBJECTIVE 02</a:t>
                </a:r>
                <a:endParaRPr lang="en-US" sz="1400" b="1" dirty="0">
                  <a:ln w="0"/>
                  <a:solidFill>
                    <a:schemeClr val="bg1"/>
                  </a:solidFill>
                  <a:latin typeface="Perpetua" panose="02020502060401020303" pitchFamily="18" charset="0"/>
                </a:endParaRPr>
              </a:p>
            </p:txBody>
          </p:sp>
        </p:grpSp>
        <p:grpSp>
          <p:nvGrpSpPr>
            <p:cNvPr id="33" name="Group 32">
              <a:extLst>
                <a:ext uri="{FF2B5EF4-FFF2-40B4-BE49-F238E27FC236}">
                  <a16:creationId xmlns:a16="http://schemas.microsoft.com/office/drawing/2014/main" id="{9FA737EE-C8F4-CB2E-80D4-336FEDE376FB}"/>
                </a:ext>
              </a:extLst>
            </p:cNvPr>
            <p:cNvGrpSpPr/>
            <p:nvPr/>
          </p:nvGrpSpPr>
          <p:grpSpPr>
            <a:xfrm>
              <a:off x="5989080" y="2689639"/>
              <a:ext cx="1221613" cy="849527"/>
              <a:chOff x="2570815" y="5029200"/>
              <a:chExt cx="1365751" cy="954948"/>
            </a:xfrm>
          </p:grpSpPr>
          <p:sp>
            <p:nvSpPr>
              <p:cNvPr id="34" name="Parallelogram 33">
                <a:extLst>
                  <a:ext uri="{FF2B5EF4-FFF2-40B4-BE49-F238E27FC236}">
                    <a16:creationId xmlns:a16="http://schemas.microsoft.com/office/drawing/2014/main" id="{C34FB775-53E6-8F4B-B3C6-A0F1200A019B}"/>
                  </a:ext>
                </a:extLst>
              </p:cNvPr>
              <p:cNvSpPr/>
              <p:nvPr/>
            </p:nvSpPr>
            <p:spPr>
              <a:xfrm>
                <a:off x="2570815" y="5029200"/>
                <a:ext cx="1365751" cy="954948"/>
              </a:xfrm>
              <a:prstGeom prst="parallelogram">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sz="1400" dirty="0"/>
              </a:p>
            </p:txBody>
          </p:sp>
          <p:sp>
            <p:nvSpPr>
              <p:cNvPr id="35" name="Rectangle 34">
                <a:extLst>
                  <a:ext uri="{FF2B5EF4-FFF2-40B4-BE49-F238E27FC236}">
                    <a16:creationId xmlns:a16="http://schemas.microsoft.com/office/drawing/2014/main" id="{B2ABD24D-74FD-BFBA-A6FC-A68BF7B28BF2}"/>
                  </a:ext>
                </a:extLst>
              </p:cNvPr>
              <p:cNvSpPr/>
              <p:nvPr/>
            </p:nvSpPr>
            <p:spPr>
              <a:xfrm>
                <a:off x="2696704" y="5333878"/>
                <a:ext cx="1068093" cy="523220"/>
              </a:xfrm>
              <a:prstGeom prst="rect">
                <a:avLst/>
              </a:prstGeom>
              <a:ln/>
            </p:spPr>
            <p:style>
              <a:lnRef idx="0">
                <a:schemeClr val="accent6"/>
              </a:lnRef>
              <a:fillRef idx="3">
                <a:schemeClr val="accent6"/>
              </a:fillRef>
              <a:effectRef idx="3">
                <a:schemeClr val="accent6"/>
              </a:effectRef>
              <a:fontRef idx="minor">
                <a:schemeClr val="lt1"/>
              </a:fontRef>
            </p:style>
            <p:txBody>
              <a:bodyPr wrap="square" lIns="91440" tIns="45720" rIns="91440" bIns="45720">
                <a:spAutoFit/>
              </a:bodyPr>
              <a:lstStyle/>
              <a:p>
                <a:pPr algn="ctr"/>
                <a:r>
                  <a:rPr lang="en-GB" sz="1400" b="1" dirty="0">
                    <a:ln w="0"/>
                    <a:solidFill>
                      <a:schemeClr val="bg1"/>
                    </a:solidFill>
                    <a:latin typeface="Perpetua" panose="02020502060401020303" pitchFamily="18" charset="0"/>
                  </a:rPr>
                  <a:t>OBJECTIVE 03</a:t>
                </a:r>
                <a:endParaRPr lang="en-US" sz="1400" b="1" dirty="0">
                  <a:ln w="0"/>
                  <a:solidFill>
                    <a:schemeClr val="bg1"/>
                  </a:solidFill>
                  <a:latin typeface="Perpetua" panose="02020502060401020303" pitchFamily="18" charset="0"/>
                </a:endParaRPr>
              </a:p>
            </p:txBody>
          </p:sp>
        </p:grpSp>
        <p:grpSp>
          <p:nvGrpSpPr>
            <p:cNvPr id="36" name="Group 35">
              <a:extLst>
                <a:ext uri="{FF2B5EF4-FFF2-40B4-BE49-F238E27FC236}">
                  <a16:creationId xmlns:a16="http://schemas.microsoft.com/office/drawing/2014/main" id="{824D36BF-C52D-B941-C3BC-551CB6D99390}"/>
                </a:ext>
              </a:extLst>
            </p:cNvPr>
            <p:cNvGrpSpPr/>
            <p:nvPr/>
          </p:nvGrpSpPr>
          <p:grpSpPr>
            <a:xfrm>
              <a:off x="7624872" y="1535913"/>
              <a:ext cx="1221613" cy="849527"/>
              <a:chOff x="2570815" y="5029200"/>
              <a:chExt cx="1365751" cy="954947"/>
            </a:xfrm>
            <a:solidFill>
              <a:srgbClr val="7030A0"/>
            </a:solidFill>
          </p:grpSpPr>
          <p:sp>
            <p:nvSpPr>
              <p:cNvPr id="37" name="Parallelogram 36">
                <a:extLst>
                  <a:ext uri="{FF2B5EF4-FFF2-40B4-BE49-F238E27FC236}">
                    <a16:creationId xmlns:a16="http://schemas.microsoft.com/office/drawing/2014/main" id="{57FEBD3B-A58A-FF29-628B-C22EB6CE1945}"/>
                  </a:ext>
                </a:extLst>
              </p:cNvPr>
              <p:cNvSpPr/>
              <p:nvPr/>
            </p:nvSpPr>
            <p:spPr>
              <a:xfrm>
                <a:off x="2570815" y="5029200"/>
                <a:ext cx="1365751" cy="954947"/>
              </a:xfrm>
              <a:prstGeom prst="parallelogram">
                <a:avLst/>
              </a:prstGeom>
              <a:grpFill/>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sz="1400" dirty="0"/>
              </a:p>
            </p:txBody>
          </p:sp>
          <p:sp>
            <p:nvSpPr>
              <p:cNvPr id="38" name="Rectangle 37">
                <a:extLst>
                  <a:ext uri="{FF2B5EF4-FFF2-40B4-BE49-F238E27FC236}">
                    <a16:creationId xmlns:a16="http://schemas.microsoft.com/office/drawing/2014/main" id="{FA124440-08F9-AD1F-36B5-8EB5FAD655ED}"/>
                  </a:ext>
                </a:extLst>
              </p:cNvPr>
              <p:cNvSpPr/>
              <p:nvPr/>
            </p:nvSpPr>
            <p:spPr>
              <a:xfrm>
                <a:off x="2696704" y="5333878"/>
                <a:ext cx="1068093" cy="523221"/>
              </a:xfrm>
              <a:prstGeom prst="rect">
                <a:avLst/>
              </a:prstGeom>
              <a:grpFill/>
              <a:ln/>
            </p:spPr>
            <p:style>
              <a:lnRef idx="0">
                <a:schemeClr val="accent4"/>
              </a:lnRef>
              <a:fillRef idx="3">
                <a:schemeClr val="accent4"/>
              </a:fillRef>
              <a:effectRef idx="3">
                <a:schemeClr val="accent4"/>
              </a:effectRef>
              <a:fontRef idx="minor">
                <a:schemeClr val="lt1"/>
              </a:fontRef>
            </p:style>
            <p:txBody>
              <a:bodyPr wrap="square" lIns="91440" tIns="45720" rIns="91440" bIns="45720">
                <a:spAutoFit/>
              </a:bodyPr>
              <a:lstStyle/>
              <a:p>
                <a:pPr algn="ctr"/>
                <a:r>
                  <a:rPr lang="en-GB" sz="1400" b="1" dirty="0">
                    <a:ln w="0"/>
                    <a:solidFill>
                      <a:schemeClr val="bg1"/>
                    </a:solidFill>
                    <a:latin typeface="Perpetua" panose="02020502060401020303" pitchFamily="18" charset="0"/>
                  </a:rPr>
                  <a:t>OBJECTIVE 04</a:t>
                </a:r>
                <a:endParaRPr lang="en-US" sz="1400" b="1" dirty="0">
                  <a:ln w="0"/>
                  <a:solidFill>
                    <a:schemeClr val="bg1"/>
                  </a:solidFill>
                  <a:latin typeface="Perpetua" panose="02020502060401020303" pitchFamily="18" charset="0"/>
                </a:endParaRPr>
              </a:p>
            </p:txBody>
          </p:sp>
        </p:grpSp>
      </p:grpSp>
      <p:sp>
        <p:nvSpPr>
          <p:cNvPr id="45" name="Rectangle 44">
            <a:extLst>
              <a:ext uri="{FF2B5EF4-FFF2-40B4-BE49-F238E27FC236}">
                <a16:creationId xmlns:a16="http://schemas.microsoft.com/office/drawing/2014/main" id="{37B3FE6C-5F11-958A-DEE1-79966038D1B7}"/>
              </a:ext>
            </a:extLst>
          </p:cNvPr>
          <p:cNvSpPr/>
          <p:nvPr/>
        </p:nvSpPr>
        <p:spPr>
          <a:xfrm>
            <a:off x="70488" y="1207918"/>
            <a:ext cx="800219" cy="4087401"/>
          </a:xfrm>
          <a:prstGeom prst="rect">
            <a:avLst/>
          </a:prstGeom>
          <a:noFill/>
        </p:spPr>
        <p:txBody>
          <a:bodyPr vert="vert270" wrap="none" lIns="91440" tIns="45720" rIns="91440" bIns="45720">
            <a:spAutoFit/>
          </a:bodyPr>
          <a:lstStyle/>
          <a:p>
            <a:pPr algn="ctr"/>
            <a:r>
              <a:rPr lang="fr-FR" sz="4000" b="1" spc="50" dirty="0">
                <a:ln w="11430"/>
                <a:solidFill>
                  <a:schemeClr val="bg1"/>
                </a:solidFill>
                <a:effectLst>
                  <a:outerShdw blurRad="76200" dist="50800" dir="5400000" algn="tl" rotWithShape="0">
                    <a:srgbClr val="000000">
                      <a:alpha val="65000"/>
                    </a:srgbClr>
                  </a:outerShdw>
                </a:effectLst>
                <a:latin typeface="Perpetua" panose="02020502060401020303" pitchFamily="18" charset="0"/>
                <a:ea typeface="+mj-ea"/>
                <a:cs typeface="+mj-cs"/>
              </a:rPr>
              <a:t>% OF ACHIEVING</a:t>
            </a:r>
          </a:p>
        </p:txBody>
      </p:sp>
      <p:sp>
        <p:nvSpPr>
          <p:cNvPr id="47" name="TextBox 46">
            <a:extLst>
              <a:ext uri="{FF2B5EF4-FFF2-40B4-BE49-F238E27FC236}">
                <a16:creationId xmlns:a16="http://schemas.microsoft.com/office/drawing/2014/main" id="{FF1C1735-402D-B9C4-17B0-6BAB8E13807E}"/>
              </a:ext>
            </a:extLst>
          </p:cNvPr>
          <p:cNvSpPr txBox="1"/>
          <p:nvPr/>
        </p:nvSpPr>
        <p:spPr>
          <a:xfrm>
            <a:off x="2687782" y="239441"/>
            <a:ext cx="6954982" cy="461665"/>
          </a:xfrm>
          <a:prstGeom prst="rect">
            <a:avLst/>
          </a:prstGeom>
          <a:noFill/>
        </p:spPr>
        <p:txBody>
          <a:bodyPr wrap="square">
            <a:spAutoFit/>
          </a:bodyPr>
          <a:lstStyle/>
          <a:p>
            <a:r>
              <a:rPr lang="en-GB" sz="2400" b="1" dirty="0">
                <a:solidFill>
                  <a:srgbClr val="0070C0"/>
                </a:solidFill>
                <a:effectLst/>
                <a:latin typeface="Times New Roman" panose="02020603050405020304" pitchFamily="18" charset="0"/>
                <a:ea typeface="Calibri" panose="020F0502020204030204" pitchFamily="34" charset="0"/>
              </a:rPr>
              <a:t>Percentage of achieving of each Specific Objective </a:t>
            </a:r>
            <a:endParaRPr lang="en-US" sz="2400" dirty="0">
              <a:solidFill>
                <a:srgbClr val="0070C0"/>
              </a:solidFill>
            </a:endParaRPr>
          </a:p>
        </p:txBody>
      </p:sp>
      <p:sp>
        <p:nvSpPr>
          <p:cNvPr id="2" name="TextBox 1">
            <a:extLst>
              <a:ext uri="{FF2B5EF4-FFF2-40B4-BE49-F238E27FC236}">
                <a16:creationId xmlns:a16="http://schemas.microsoft.com/office/drawing/2014/main" id="{25B47E20-807B-E18B-4780-4024E033CFDF}"/>
              </a:ext>
            </a:extLst>
          </p:cNvPr>
          <p:cNvSpPr txBox="1"/>
          <p:nvPr/>
        </p:nvSpPr>
        <p:spPr>
          <a:xfrm>
            <a:off x="1755241" y="1097223"/>
            <a:ext cx="738664" cy="3762270"/>
          </a:xfrm>
          <a:prstGeom prst="rect">
            <a:avLst/>
          </a:prstGeom>
          <a:solidFill>
            <a:srgbClr val="96F660"/>
          </a:solidFill>
        </p:spPr>
        <p:txBody>
          <a:bodyPr vert="vert270" wrap="square" rtlCol="0">
            <a:spAutoFit/>
          </a:bodyPr>
          <a:lstStyle/>
          <a:p>
            <a:r>
              <a:rPr lang="en-GB" b="1" dirty="0">
                <a:latin typeface="Perpetua" panose="02020502060401020303" pitchFamily="18" charset="0"/>
              </a:rPr>
              <a:t>Published in MDPI, Land Journal </a:t>
            </a:r>
            <a:r>
              <a:rPr lang="en-GB" u="sng" dirty="0">
                <a:hlinkClick r:id="rId2"/>
              </a:rPr>
              <a:t>https://doi.org/10.3390/land13010059</a:t>
            </a:r>
            <a:endParaRPr lang="en-US" b="1" dirty="0">
              <a:latin typeface="Perpetua" panose="02020502060401020303" pitchFamily="18" charset="0"/>
            </a:endParaRPr>
          </a:p>
        </p:txBody>
      </p:sp>
      <p:sp>
        <p:nvSpPr>
          <p:cNvPr id="3" name="TextBox 2">
            <a:extLst>
              <a:ext uri="{FF2B5EF4-FFF2-40B4-BE49-F238E27FC236}">
                <a16:creationId xmlns:a16="http://schemas.microsoft.com/office/drawing/2014/main" id="{4856C086-F56F-F163-FDC0-7534186FFC3D}"/>
              </a:ext>
            </a:extLst>
          </p:cNvPr>
          <p:cNvSpPr txBox="1"/>
          <p:nvPr/>
        </p:nvSpPr>
        <p:spPr>
          <a:xfrm>
            <a:off x="3489814" y="805952"/>
            <a:ext cx="1015663" cy="2756059"/>
          </a:xfrm>
          <a:prstGeom prst="rect">
            <a:avLst/>
          </a:prstGeom>
          <a:solidFill>
            <a:schemeClr val="accent2">
              <a:lumMod val="20000"/>
              <a:lumOff val="80000"/>
            </a:schemeClr>
          </a:solidFill>
        </p:spPr>
        <p:txBody>
          <a:bodyPr vert="vert270" wrap="square" rtlCol="0">
            <a:spAutoFit/>
          </a:bodyPr>
          <a:lstStyle/>
          <a:p>
            <a:r>
              <a:rPr lang="en-GB" b="1" dirty="0">
                <a:latin typeface="Perpetua" panose="02020502060401020303" pitchFamily="18" charset="0"/>
              </a:rPr>
              <a:t>Manuscript under-review in International Journal of Geo-Informatique (IJG) </a:t>
            </a:r>
            <a:endParaRPr lang="en-US" b="1" dirty="0">
              <a:latin typeface="Perpetua" panose="02020502060401020303" pitchFamily="18" charset="0"/>
            </a:endParaRPr>
          </a:p>
        </p:txBody>
      </p:sp>
      <p:grpSp>
        <p:nvGrpSpPr>
          <p:cNvPr id="26" name="Groupe 25">
            <a:extLst>
              <a:ext uri="{FF2B5EF4-FFF2-40B4-BE49-F238E27FC236}">
                <a16:creationId xmlns:a16="http://schemas.microsoft.com/office/drawing/2014/main" id="{A10CBCA5-17F9-7678-DB31-11B405493BBC}"/>
              </a:ext>
            </a:extLst>
          </p:cNvPr>
          <p:cNvGrpSpPr/>
          <p:nvPr/>
        </p:nvGrpSpPr>
        <p:grpSpPr>
          <a:xfrm>
            <a:off x="3259212" y="1464594"/>
            <a:ext cx="8790546" cy="4476646"/>
            <a:chOff x="3518965" y="1628219"/>
            <a:chExt cx="8931506" cy="4476646"/>
          </a:xfrm>
        </p:grpSpPr>
        <p:sp>
          <p:nvSpPr>
            <p:cNvPr id="19" name="ZoneTexte 18">
              <a:extLst>
                <a:ext uri="{FF2B5EF4-FFF2-40B4-BE49-F238E27FC236}">
                  <a16:creationId xmlns:a16="http://schemas.microsoft.com/office/drawing/2014/main" id="{1AF4F2AA-BA4D-B3EE-052B-AF529EE20BB1}"/>
                </a:ext>
              </a:extLst>
            </p:cNvPr>
            <p:cNvSpPr txBox="1"/>
            <p:nvPr/>
          </p:nvSpPr>
          <p:spPr>
            <a:xfrm>
              <a:off x="3518965" y="4781426"/>
              <a:ext cx="8931506" cy="1323439"/>
            </a:xfrm>
            <a:prstGeom prst="rect">
              <a:avLst/>
            </a:prstGeom>
            <a:noFill/>
          </p:spPr>
          <p:txBody>
            <a:bodyPr wrap="square">
              <a:spAutoFit/>
            </a:bodyPr>
            <a:lstStyle/>
            <a:p>
              <a:r>
                <a:rPr lang="en-GB" sz="2000" b="1" kern="0" dirty="0">
                  <a:solidFill>
                    <a:srgbClr val="000000"/>
                  </a:solidFill>
                  <a:effectLst/>
                  <a:latin typeface="Perpetua" panose="02020502060401020303" pitchFamily="18" charset="0"/>
                  <a:ea typeface="Calibri" panose="020F0502020204030204" pitchFamily="34" charset="0"/>
                </a:rPr>
                <a:t>Conferences </a:t>
              </a:r>
            </a:p>
            <a:p>
              <a:pPr marL="182563" indent="-182563">
                <a:buFont typeface="+mj-lt"/>
                <a:buAutoNum type="arabicPeriod"/>
              </a:pPr>
              <a:r>
                <a:rPr lang="en-GB" sz="2000" kern="0" dirty="0">
                  <a:solidFill>
                    <a:srgbClr val="000000"/>
                  </a:solidFill>
                  <a:effectLst/>
                  <a:latin typeface="Perpetua" panose="02020502060401020303" pitchFamily="18" charset="0"/>
                  <a:ea typeface="Calibri" panose="020F0502020204030204" pitchFamily="34" charset="0"/>
                </a:rPr>
                <a:t>1st International Electronic Conference on Land </a:t>
              </a:r>
              <a:r>
                <a:rPr lang="en-GB" sz="2000" u="sng" kern="0" dirty="0">
                  <a:solidFill>
                    <a:srgbClr val="0563C1"/>
                  </a:solidFill>
                  <a:effectLst/>
                  <a:latin typeface="Perpetua" panose="02020502060401020303" pitchFamily="18" charset="0"/>
                  <a:ea typeface="Calibri" panose="020F0502020204030204" pitchFamily="34" charset="0"/>
                  <a:cs typeface="Palatino Linotype" panose="02040502050505030304" pitchFamily="18" charset="0"/>
                  <a:hlinkClick r:id="rId3"/>
                </a:rPr>
                <a:t>https://sciforum.net/event/IECL2022</a:t>
              </a:r>
              <a:r>
                <a:rPr lang="en-GB" sz="2000" kern="0" dirty="0">
                  <a:solidFill>
                    <a:srgbClr val="000000"/>
                  </a:solidFill>
                  <a:effectLst/>
                  <a:latin typeface="Perpetua" panose="02020502060401020303" pitchFamily="18" charset="0"/>
                  <a:ea typeface="Calibri" panose="020F0502020204030204" pitchFamily="34" charset="0"/>
                  <a:cs typeface="Palatino Linotype" panose="02040502050505030304" pitchFamily="18" charset="0"/>
                </a:rPr>
                <a:t>. </a:t>
              </a:r>
            </a:p>
            <a:p>
              <a:pPr marL="182563" indent="-182563">
                <a:buFont typeface="+mj-lt"/>
                <a:buAutoNum type="arabicPeriod"/>
              </a:pPr>
              <a:r>
                <a:rPr lang="en-GB" sz="2000" kern="0" dirty="0">
                  <a:effectLst/>
                  <a:latin typeface="Perpetua" panose="02020502060401020303" pitchFamily="18" charset="0"/>
                  <a:ea typeface="Calibri" panose="020F0502020204030204" pitchFamily="34" charset="0"/>
                </a:rPr>
                <a:t>Landscape Development, University of Halle, Germany, </a:t>
              </a:r>
              <a:r>
                <a:rPr lang="en-GB" sz="2000" u="sng" kern="0" dirty="0">
                  <a:solidFill>
                    <a:srgbClr val="0563C1"/>
                  </a:solidFill>
                  <a:effectLst/>
                  <a:latin typeface="Perpetua" panose="02020502060401020303" pitchFamily="18" charset="0"/>
                  <a:ea typeface="Calibri" panose="020F0502020204030204" pitchFamily="34" charset="0"/>
                  <a:cs typeface="Times New Roman" panose="02020603050405020304" pitchFamily="18" charset="0"/>
                  <a:hlinkClick r:id="rId4"/>
                </a:rPr>
                <a:t>https://link.springer.com/ book/10.1007/978-3-030-45106-6</a:t>
              </a:r>
              <a:endParaRPr lang="en-GB" sz="2000" u="sng" kern="0" dirty="0">
                <a:solidFill>
                  <a:srgbClr val="0563C1"/>
                </a:solidFill>
                <a:effectLst/>
                <a:latin typeface="Perpetua" panose="02020502060401020303" pitchFamily="18" charset="0"/>
                <a:ea typeface="Calibri" panose="020F0502020204030204" pitchFamily="34" charset="0"/>
                <a:cs typeface="Times New Roman" panose="02020603050405020304" pitchFamily="18" charset="0"/>
              </a:endParaRPr>
            </a:p>
          </p:txBody>
        </p:sp>
        <p:sp>
          <p:nvSpPr>
            <p:cNvPr id="20" name="ZoneTexte 19">
              <a:extLst>
                <a:ext uri="{FF2B5EF4-FFF2-40B4-BE49-F238E27FC236}">
                  <a16:creationId xmlns:a16="http://schemas.microsoft.com/office/drawing/2014/main" id="{E718908D-2695-980E-D013-D49E7F6E998D}"/>
                </a:ext>
              </a:extLst>
            </p:cNvPr>
            <p:cNvSpPr txBox="1"/>
            <p:nvPr/>
          </p:nvSpPr>
          <p:spPr>
            <a:xfrm>
              <a:off x="6604854" y="3366768"/>
              <a:ext cx="5660687" cy="1323439"/>
            </a:xfrm>
            <a:prstGeom prst="rect">
              <a:avLst/>
            </a:prstGeom>
            <a:noFill/>
          </p:spPr>
          <p:txBody>
            <a:bodyPr wrap="square">
              <a:spAutoFit/>
            </a:bodyPr>
            <a:lstStyle/>
            <a:p>
              <a:r>
                <a:rPr lang="en-GB" sz="2000" kern="0" dirty="0">
                  <a:solidFill>
                    <a:srgbClr val="000000"/>
                  </a:solidFill>
                  <a:effectLst/>
                  <a:latin typeface="Perpetua" panose="02020502060401020303" pitchFamily="18" charset="0"/>
                  <a:ea typeface="Calibri" panose="020F0502020204030204" pitchFamily="34" charset="0"/>
                </a:rPr>
                <a:t>3. Early-Career Researcher:  Urban climate change action: interdisciplinary approaches, Berlin, Germany</a:t>
              </a:r>
              <a:endParaRPr lang="en-GB" sz="2000" u="sng" kern="0" dirty="0">
                <a:solidFill>
                  <a:srgbClr val="0563C1"/>
                </a:solidFill>
                <a:latin typeface="Perpetua" panose="02020502060401020303" pitchFamily="18" charset="0"/>
                <a:ea typeface="Calibri" panose="020F0502020204030204" pitchFamily="34" charset="0"/>
                <a:cs typeface="Times New Roman" panose="02020603050405020304" pitchFamily="18" charset="0"/>
              </a:endParaRPr>
            </a:p>
            <a:p>
              <a:r>
                <a:rPr lang="en-US" sz="2000" dirty="0">
                  <a:solidFill>
                    <a:srgbClr val="000000"/>
                  </a:solidFill>
                  <a:latin typeface="Perpetua" panose="02020502060401020303" pitchFamily="18" charset="0"/>
                </a:rPr>
                <a:t>4. World PhD Students Climate Change Summit, </a:t>
              </a:r>
              <a:r>
                <a:rPr lang="fr-FR" sz="2000" dirty="0">
                  <a:solidFill>
                    <a:srgbClr val="000000"/>
                  </a:solidFill>
                  <a:latin typeface="Perpetua" panose="02020502060401020303" pitchFamily="18" charset="0"/>
                  <a:hlinkClick r:id="rId5"/>
                </a:rPr>
                <a:t>www.haw-hamburg.de/ftznk.html</a:t>
              </a:r>
              <a:r>
                <a:rPr lang="fr-FR" sz="2000" dirty="0">
                  <a:solidFill>
                    <a:srgbClr val="000000"/>
                  </a:solidFill>
                  <a:latin typeface="Perpetua" panose="02020502060401020303" pitchFamily="18" charset="0"/>
                </a:rPr>
                <a:t> </a:t>
              </a:r>
            </a:p>
          </p:txBody>
        </p:sp>
        <p:sp>
          <p:nvSpPr>
            <p:cNvPr id="23" name="ZoneTexte 22">
              <a:extLst>
                <a:ext uri="{FF2B5EF4-FFF2-40B4-BE49-F238E27FC236}">
                  <a16:creationId xmlns:a16="http://schemas.microsoft.com/office/drawing/2014/main" id="{04246C3E-A293-3C5A-DE97-979F1B771D3E}"/>
                </a:ext>
              </a:extLst>
            </p:cNvPr>
            <p:cNvSpPr txBox="1"/>
            <p:nvPr/>
          </p:nvSpPr>
          <p:spPr>
            <a:xfrm>
              <a:off x="7992378" y="1628219"/>
              <a:ext cx="4458093" cy="1323439"/>
            </a:xfrm>
            <a:prstGeom prst="rect">
              <a:avLst/>
            </a:prstGeom>
            <a:noFill/>
          </p:spPr>
          <p:txBody>
            <a:bodyPr wrap="square">
              <a:spAutoFit/>
            </a:bodyPr>
            <a:lstStyle/>
            <a:p>
              <a:r>
                <a:rPr lang="en-GB" sz="2000" kern="0" dirty="0">
                  <a:solidFill>
                    <a:srgbClr val="000000"/>
                  </a:solidFill>
                  <a:effectLst/>
                  <a:latin typeface="Perpetua" panose="02020502060401020303" pitchFamily="18" charset="0"/>
                  <a:ea typeface="Calibri" panose="020F0502020204030204" pitchFamily="34" charset="0"/>
                </a:rPr>
                <a:t>5. COP 27 SHARM EL-SHEIKH EGYPT 2022: Urban climate change action: multi-dialogue of scientist – PhD Student – Entrepreneur – Public</a:t>
              </a:r>
              <a:endParaRPr lang="en-GB" sz="2000" u="sng" kern="0" dirty="0">
                <a:solidFill>
                  <a:srgbClr val="0563C1"/>
                </a:solidFill>
                <a:latin typeface="Perpetua" panose="02020502060401020303" pitchFamily="18"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4188318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2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26"/>
                                        </p:tgtEl>
                                        <p:attrNameLst>
                                          <p:attrName>style.visibility</p:attrName>
                                        </p:attrNameLst>
                                      </p:cBhvr>
                                      <p:to>
                                        <p:strVal val="visible"/>
                                      </p:to>
                                    </p:set>
                                    <p:anim calcmode="lin" valueType="num">
                                      <p:cBhvr>
                                        <p:cTn id="17" dur="500" fill="hold"/>
                                        <p:tgtEl>
                                          <p:spTgt spid="26"/>
                                        </p:tgtEl>
                                        <p:attrNameLst>
                                          <p:attrName>ppt_w</p:attrName>
                                        </p:attrNameLst>
                                      </p:cBhvr>
                                      <p:tavLst>
                                        <p:tav tm="0">
                                          <p:val>
                                            <p:fltVal val="0"/>
                                          </p:val>
                                        </p:tav>
                                        <p:tav tm="100000">
                                          <p:val>
                                            <p:strVal val="#ppt_w"/>
                                          </p:val>
                                        </p:tav>
                                      </p:tavLst>
                                    </p:anim>
                                    <p:anim calcmode="lin" valueType="num">
                                      <p:cBhvr>
                                        <p:cTn id="18" dur="500" fill="hold"/>
                                        <p:tgtEl>
                                          <p:spTgt spid="26"/>
                                        </p:tgtEl>
                                        <p:attrNameLst>
                                          <p:attrName>ppt_h</p:attrName>
                                        </p:attrNameLst>
                                      </p:cBhvr>
                                      <p:tavLst>
                                        <p:tav tm="0">
                                          <p:val>
                                            <p:fltVal val="0"/>
                                          </p:val>
                                        </p:tav>
                                        <p:tav tm="100000">
                                          <p:val>
                                            <p:strVal val="#ppt_h"/>
                                          </p:val>
                                        </p:tav>
                                      </p:tavLst>
                                    </p:anim>
                                    <p:animEffect transition="in" filter="fade">
                                      <p:cBhvr>
                                        <p:cTn id="19"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4">
            <a:extLst>
              <a:ext uri="{FF2B5EF4-FFF2-40B4-BE49-F238E27FC236}">
                <a16:creationId xmlns:a16="http://schemas.microsoft.com/office/drawing/2014/main" id="{089A0C69-AEA5-7141-A3C7-F2C0BAA9B6FB}"/>
              </a:ext>
            </a:extLst>
          </p:cNvPr>
          <p:cNvSpPr txBox="1">
            <a:spLocks/>
          </p:cNvSpPr>
          <p:nvPr/>
        </p:nvSpPr>
        <p:spPr>
          <a:xfrm>
            <a:off x="1073427" y="1298100"/>
            <a:ext cx="10310191" cy="5098774"/>
          </a:xfrm>
          <a:prstGeom prst="rect">
            <a:avLst/>
          </a:prstGeom>
          <a:solidFill>
            <a:srgbClr val="0070C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US" sz="6000" dirty="0">
              <a:solidFill>
                <a:schemeClr val="bg1"/>
              </a:solidFill>
              <a:latin typeface="Arial" panose="020B0604020202020204" pitchFamily="34" charset="0"/>
              <a:cs typeface="Arial" panose="020B0604020202020204" pitchFamily="34" charset="0"/>
            </a:endParaRPr>
          </a:p>
          <a:p>
            <a:pPr algn="ctr">
              <a:lnSpc>
                <a:spcPct val="160000"/>
              </a:lnSpc>
            </a:pPr>
            <a:r>
              <a:rPr lang="en-US" sz="6000" b="1" dirty="0">
                <a:solidFill>
                  <a:schemeClr val="bg1"/>
                </a:solidFill>
                <a:latin typeface="Perpetua" panose="02020502060401020303" pitchFamily="18" charset="0"/>
                <a:cs typeface="Arial" panose="020B0604020202020204" pitchFamily="34" charset="0"/>
              </a:rPr>
              <a:t>THANK YOU FOR YOUR</a:t>
            </a:r>
          </a:p>
          <a:p>
            <a:pPr algn="ctr">
              <a:lnSpc>
                <a:spcPct val="160000"/>
              </a:lnSpc>
            </a:pPr>
            <a:r>
              <a:rPr lang="en-US" sz="6000" b="1" dirty="0">
                <a:solidFill>
                  <a:schemeClr val="bg1"/>
                </a:solidFill>
                <a:latin typeface="Perpetua" panose="02020502060401020303" pitchFamily="18" charset="0"/>
                <a:cs typeface="Arial" panose="020B0604020202020204" pitchFamily="34" charset="0"/>
              </a:rPr>
              <a:t>ATTENTION!</a:t>
            </a:r>
          </a:p>
          <a:p>
            <a:pPr algn="ctr"/>
            <a:br>
              <a:rPr lang="en-US" sz="6000" dirty="0">
                <a:solidFill>
                  <a:schemeClr val="bg1"/>
                </a:solidFill>
                <a:latin typeface="Arial" panose="020B0604020202020204" pitchFamily="34" charset="0"/>
                <a:cs typeface="Arial" panose="020B0604020202020204" pitchFamily="34" charset="0"/>
              </a:rPr>
            </a:br>
            <a:br>
              <a:rPr lang="en-US" sz="6000" dirty="0">
                <a:solidFill>
                  <a:schemeClr val="bg1"/>
                </a:solidFill>
                <a:latin typeface="Arial" panose="020B0604020202020204" pitchFamily="34" charset="0"/>
                <a:cs typeface="Arial" panose="020B0604020202020204" pitchFamily="34" charset="0"/>
              </a:rPr>
            </a:br>
            <a:endParaRPr lang="en-US" sz="6000" dirty="0">
              <a:solidFill>
                <a:schemeClr val="bg1"/>
              </a:solidFill>
            </a:endParaRPr>
          </a:p>
        </p:txBody>
      </p:sp>
      <p:sp>
        <p:nvSpPr>
          <p:cNvPr id="3" name="Date Placeholder 2">
            <a:extLst>
              <a:ext uri="{FF2B5EF4-FFF2-40B4-BE49-F238E27FC236}">
                <a16:creationId xmlns:a16="http://schemas.microsoft.com/office/drawing/2014/main" id="{EDDD0C34-1BB7-7C64-BF10-BC4D350CCE3D}"/>
              </a:ext>
            </a:extLst>
          </p:cNvPr>
          <p:cNvSpPr>
            <a:spLocks noGrp="1"/>
          </p:cNvSpPr>
          <p:nvPr>
            <p:ph type="dt" sz="half" idx="10"/>
          </p:nvPr>
        </p:nvSpPr>
        <p:spPr/>
        <p:txBody>
          <a:bodyPr/>
          <a:lstStyle/>
          <a:p>
            <a:fld id="{9E58A6CF-75DD-4FC3-ABE2-7C9CBE38D331}" type="datetime1">
              <a:rPr lang="en-US" smtClean="0"/>
              <a:t>10/1/2024</a:t>
            </a:fld>
            <a:endParaRPr lang="en-US"/>
          </a:p>
        </p:txBody>
      </p:sp>
      <p:sp>
        <p:nvSpPr>
          <p:cNvPr id="4" name="Footer Placeholder 3">
            <a:extLst>
              <a:ext uri="{FF2B5EF4-FFF2-40B4-BE49-F238E27FC236}">
                <a16:creationId xmlns:a16="http://schemas.microsoft.com/office/drawing/2014/main" id="{944932CC-3439-A98A-0767-8367DCD13E3F}"/>
              </a:ext>
            </a:extLst>
          </p:cNvPr>
          <p:cNvSpPr>
            <a:spLocks noGrp="1"/>
          </p:cNvSpPr>
          <p:nvPr>
            <p:ph type="ftr" sz="quarter" idx="11"/>
          </p:nvPr>
        </p:nvSpPr>
        <p:spPr/>
        <p:txBody>
          <a:bodyPr/>
          <a:lstStyle/>
          <a:p>
            <a:r>
              <a:rPr lang="en-US"/>
              <a:t>FOMBA Mohamed, PhD/SPS/FT/2019/11125; PGS4513003</a:t>
            </a:r>
          </a:p>
        </p:txBody>
      </p:sp>
      <p:sp>
        <p:nvSpPr>
          <p:cNvPr id="5" name="Slide Number Placeholder 4">
            <a:extLst>
              <a:ext uri="{FF2B5EF4-FFF2-40B4-BE49-F238E27FC236}">
                <a16:creationId xmlns:a16="http://schemas.microsoft.com/office/drawing/2014/main" id="{188E778A-11F7-A32D-C813-E3CAF8E36BD7}"/>
              </a:ext>
            </a:extLst>
          </p:cNvPr>
          <p:cNvSpPr>
            <a:spLocks noGrp="1"/>
          </p:cNvSpPr>
          <p:nvPr>
            <p:ph type="sldNum" sz="quarter" idx="12"/>
          </p:nvPr>
        </p:nvSpPr>
        <p:spPr/>
        <p:txBody>
          <a:bodyPr/>
          <a:lstStyle/>
          <a:p>
            <a:fld id="{C01E168F-91DF-435C-AC77-1F0369919946}" type="slidenum">
              <a:rPr lang="en-US" smtClean="0"/>
              <a:t>29</a:t>
            </a:fld>
            <a:endParaRPr lang="en-US"/>
          </a:p>
        </p:txBody>
      </p:sp>
      <p:sp>
        <p:nvSpPr>
          <p:cNvPr id="6" name="Inhaltsplatzhalter 2">
            <a:extLst>
              <a:ext uri="{FF2B5EF4-FFF2-40B4-BE49-F238E27FC236}">
                <a16:creationId xmlns:a16="http://schemas.microsoft.com/office/drawing/2014/main" id="{CEA18E73-AAFD-843C-BF67-99404B622E4F}"/>
              </a:ext>
            </a:extLst>
          </p:cNvPr>
          <p:cNvSpPr txBox="1">
            <a:spLocks/>
          </p:cNvSpPr>
          <p:nvPr/>
        </p:nvSpPr>
        <p:spPr>
          <a:xfrm>
            <a:off x="1236518" y="5270703"/>
            <a:ext cx="9718964" cy="858981"/>
          </a:xfrm>
          <a:prstGeom prst="rect">
            <a:avLst/>
          </a:prstGeom>
          <a:solidFill>
            <a:schemeClr val="bg1"/>
          </a:solid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r>
              <a:rPr lang="de-DE" b="1" dirty="0">
                <a:effectLst>
                  <a:outerShdw blurRad="38100" dist="38100" dir="2700000" algn="tl">
                    <a:srgbClr val="000000">
                      <a:alpha val="43137"/>
                    </a:srgbClr>
                  </a:outerShdw>
                </a:effectLst>
              </a:rPr>
              <a:t>Mohamed FOMBA</a:t>
            </a:r>
            <a:r>
              <a:rPr lang="de-DE" dirty="0"/>
              <a:t>, </a:t>
            </a:r>
            <a:r>
              <a:rPr lang="en-GB" sz="1800" dirty="0" err="1">
                <a:solidFill>
                  <a:srgbClr val="C00000"/>
                </a:solidFill>
                <a:effectLst>
                  <a:outerShdw blurRad="38100" dist="38100" dir="2700000" algn="tl">
                    <a:srgbClr val="000000">
                      <a:alpha val="43137"/>
                    </a:srgbClr>
                  </a:outerShdw>
                </a:effectLst>
              </a:rPr>
              <a:t>Ph.D</a:t>
            </a:r>
            <a:r>
              <a:rPr lang="en-GB" sz="1800" dirty="0">
                <a:solidFill>
                  <a:srgbClr val="C00000"/>
                </a:solidFill>
                <a:effectLst>
                  <a:outerShdw blurRad="38100" dist="38100" dir="2700000" algn="tl">
                    <a:srgbClr val="000000">
                      <a:alpha val="43137"/>
                    </a:srgbClr>
                  </a:outerShdw>
                </a:effectLst>
              </a:rPr>
              <a:t>/SPS/FT/2019/11125</a:t>
            </a:r>
            <a:r>
              <a:rPr lang="de-DE" sz="1800" dirty="0">
                <a:solidFill>
                  <a:srgbClr val="C00000"/>
                </a:solidFill>
                <a:effectLst>
                  <a:outerShdw blurRad="38100" dist="38100" dir="2700000" algn="tl">
                    <a:srgbClr val="000000">
                      <a:alpha val="43137"/>
                    </a:srgbClr>
                  </a:outerShdw>
                </a:effectLst>
              </a:rPr>
              <a:t> </a:t>
            </a:r>
            <a:endParaRPr lang="de-DE" dirty="0">
              <a:solidFill>
                <a:srgbClr val="C00000"/>
              </a:solidFill>
              <a:effectLst>
                <a:outerShdw blurRad="38100" dist="38100" dir="2700000" algn="tl">
                  <a:srgbClr val="000000">
                    <a:alpha val="43137"/>
                  </a:srgbClr>
                </a:outerShdw>
              </a:effectLst>
            </a:endParaRPr>
          </a:p>
          <a:p>
            <a:pPr lvl="1"/>
            <a:r>
              <a:rPr lang="de-DE" b="1" dirty="0">
                <a:effectLst>
                  <a:outerShdw blurRad="38100" dist="38100" dir="2700000" algn="tl">
                    <a:srgbClr val="000000">
                      <a:alpha val="43137"/>
                    </a:srgbClr>
                  </a:outerShdw>
                </a:effectLst>
              </a:rPr>
              <a:t>E-mail:</a:t>
            </a:r>
            <a:r>
              <a:rPr lang="de-DE" dirty="0"/>
              <a:t> </a:t>
            </a:r>
            <a:r>
              <a:rPr lang="de-DE" dirty="0">
                <a:solidFill>
                  <a:srgbClr val="0070C0"/>
                </a:solidFill>
                <a:effectLst>
                  <a:outerShdw blurRad="38100" dist="38100" dir="2700000" algn="tl">
                    <a:srgbClr val="000000">
                      <a:alpha val="43137"/>
                    </a:srgbClr>
                  </a:outerShdw>
                </a:effectLst>
                <a:hlinkClick r:id="rId2">
                  <a:extLst>
                    <a:ext uri="{A12FA001-AC4F-418D-AE19-62706E023703}">
                      <ahyp:hlinkClr xmlns:ahyp="http://schemas.microsoft.com/office/drawing/2018/hyperlinkcolor" val="tx"/>
                    </a:ext>
                  </a:extLst>
                </a:hlinkClick>
              </a:rPr>
              <a:t>fonbamohamed@gmail.com</a:t>
            </a:r>
            <a:r>
              <a:rPr lang="de-DE" dirty="0">
                <a:solidFill>
                  <a:srgbClr val="0070C0"/>
                </a:solidFill>
                <a:effectLst>
                  <a:outerShdw blurRad="38100" dist="38100" dir="2700000" algn="tl">
                    <a:srgbClr val="000000">
                      <a:alpha val="43137"/>
                    </a:srgbClr>
                  </a:outerShdw>
                </a:effectLst>
              </a:rPr>
              <a:t>; </a:t>
            </a:r>
            <a:r>
              <a:rPr lang="de-DE" dirty="0">
                <a:solidFill>
                  <a:srgbClr val="0070C0"/>
                </a:solidFill>
                <a:effectLst>
                  <a:outerShdw blurRad="38100" dist="38100" dir="2700000" algn="tl">
                    <a:srgbClr val="000000">
                      <a:alpha val="43137"/>
                    </a:srgbClr>
                  </a:outerShdw>
                </a:effectLst>
                <a:hlinkClick r:id="rId3">
                  <a:extLst>
                    <a:ext uri="{A12FA001-AC4F-418D-AE19-62706E023703}">
                      <ahyp:hlinkClr xmlns:ahyp="http://schemas.microsoft.com/office/drawing/2018/hyperlinkcolor" val="tx"/>
                    </a:ext>
                  </a:extLst>
                </a:hlinkClick>
              </a:rPr>
              <a:t>fomba.m@edu.wascal.org</a:t>
            </a:r>
            <a:r>
              <a:rPr lang="de-DE" dirty="0">
                <a:solidFill>
                  <a:srgbClr val="0070C0"/>
                </a:solidFill>
                <a:effectLst>
                  <a:outerShdw blurRad="38100" dist="38100" dir="2700000" algn="tl">
                    <a:srgbClr val="000000">
                      <a:alpha val="43137"/>
                    </a:srgbClr>
                  </a:outerShdw>
                </a:effectLst>
              </a:rPr>
              <a:t> </a:t>
            </a:r>
          </a:p>
        </p:txBody>
      </p:sp>
    </p:spTree>
    <p:extLst>
      <p:ext uri="{BB962C8B-B14F-4D97-AF65-F5344CB8AC3E}">
        <p14:creationId xmlns:p14="http://schemas.microsoft.com/office/powerpoint/2010/main" val="394611012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64359D8-401A-E6FF-101B-5CB338BA4F9A}"/>
              </a:ext>
            </a:extLst>
          </p:cNvPr>
          <p:cNvSpPr>
            <a:spLocks noGrp="1"/>
          </p:cNvSpPr>
          <p:nvPr>
            <p:ph type="dt" sz="half" idx="10"/>
          </p:nvPr>
        </p:nvSpPr>
        <p:spPr/>
        <p:txBody>
          <a:bodyPr/>
          <a:lstStyle/>
          <a:p>
            <a:fld id="{9E923396-2977-46AA-B167-0357DC9AD843}" type="datetime1">
              <a:rPr lang="en-US" smtClean="0"/>
              <a:t>10/1/2024</a:t>
            </a:fld>
            <a:endParaRPr lang="en-US"/>
          </a:p>
        </p:txBody>
      </p:sp>
      <p:sp>
        <p:nvSpPr>
          <p:cNvPr id="6" name="Slide Number Placeholder 5">
            <a:extLst>
              <a:ext uri="{FF2B5EF4-FFF2-40B4-BE49-F238E27FC236}">
                <a16:creationId xmlns:a16="http://schemas.microsoft.com/office/drawing/2014/main" id="{180CB168-4D65-51D9-E2D4-208A831125EA}"/>
              </a:ext>
            </a:extLst>
          </p:cNvPr>
          <p:cNvSpPr>
            <a:spLocks noGrp="1"/>
          </p:cNvSpPr>
          <p:nvPr>
            <p:ph type="sldNum" sz="quarter" idx="12"/>
          </p:nvPr>
        </p:nvSpPr>
        <p:spPr/>
        <p:txBody>
          <a:bodyPr/>
          <a:lstStyle/>
          <a:p>
            <a:fld id="{3E024793-0E71-48C3-8471-0C8AF9CBC2C2}" type="slidenum">
              <a:rPr lang="en-US" smtClean="0"/>
              <a:t>3</a:t>
            </a:fld>
            <a:endParaRPr lang="en-US"/>
          </a:p>
        </p:txBody>
      </p:sp>
      <p:sp>
        <p:nvSpPr>
          <p:cNvPr id="13" name="Rectangle 12">
            <a:extLst>
              <a:ext uri="{FF2B5EF4-FFF2-40B4-BE49-F238E27FC236}">
                <a16:creationId xmlns:a16="http://schemas.microsoft.com/office/drawing/2014/main" id="{3DC4F118-C3A1-CEE4-350D-257590313FE9}"/>
              </a:ext>
            </a:extLst>
          </p:cNvPr>
          <p:cNvSpPr/>
          <p:nvPr/>
        </p:nvSpPr>
        <p:spPr>
          <a:xfrm>
            <a:off x="-10510" y="1240894"/>
            <a:ext cx="800219" cy="3911007"/>
          </a:xfrm>
          <a:prstGeom prst="rect">
            <a:avLst/>
          </a:prstGeom>
          <a:noFill/>
        </p:spPr>
        <p:txBody>
          <a:bodyPr vert="vert270" wrap="none" lIns="91440" tIns="45720" rIns="91440" bIns="45720">
            <a:spAutoFit/>
          </a:bodyPr>
          <a:lstStyle/>
          <a:p>
            <a:pPr algn="ctr"/>
            <a:r>
              <a:rPr lang="fr-FR" sz="4000" b="1" spc="50" dirty="0">
                <a:ln w="11430"/>
                <a:solidFill>
                  <a:schemeClr val="bg1"/>
                </a:solidFill>
                <a:effectLst>
                  <a:outerShdw blurRad="76200" dist="50800" dir="5400000" algn="tl" rotWithShape="0">
                    <a:srgbClr val="000000">
                      <a:alpha val="65000"/>
                    </a:srgbClr>
                  </a:outerShdw>
                </a:effectLst>
                <a:latin typeface="Perpetua" panose="02020502060401020303" pitchFamily="18" charset="0"/>
                <a:ea typeface="+mj-ea"/>
                <a:cs typeface="+mj-cs"/>
              </a:rPr>
              <a:t>INTRODUCTION</a:t>
            </a:r>
            <a:endParaRPr lang="en-US" sz="4000" b="1" spc="50" dirty="0">
              <a:ln w="11430"/>
              <a:solidFill>
                <a:schemeClr val="bg1"/>
              </a:solidFill>
              <a:effectLst>
                <a:outerShdw blurRad="76200" dist="50800" dir="5400000" algn="tl" rotWithShape="0">
                  <a:srgbClr val="000000">
                    <a:alpha val="65000"/>
                  </a:srgbClr>
                </a:outerShdw>
              </a:effectLst>
              <a:latin typeface="Perpetua" panose="02020502060401020303" pitchFamily="18" charset="0"/>
              <a:ea typeface="+mj-ea"/>
              <a:cs typeface="+mj-cs"/>
            </a:endParaRPr>
          </a:p>
        </p:txBody>
      </p:sp>
      <p:sp>
        <p:nvSpPr>
          <p:cNvPr id="5" name="Footer Placeholder 4">
            <a:extLst>
              <a:ext uri="{FF2B5EF4-FFF2-40B4-BE49-F238E27FC236}">
                <a16:creationId xmlns:a16="http://schemas.microsoft.com/office/drawing/2014/main" id="{7A7DEDB8-455A-EE95-1B7D-4DE438D847BB}"/>
              </a:ext>
            </a:extLst>
          </p:cNvPr>
          <p:cNvSpPr>
            <a:spLocks noGrp="1"/>
          </p:cNvSpPr>
          <p:nvPr>
            <p:ph type="ftr" sz="quarter" idx="11"/>
          </p:nvPr>
        </p:nvSpPr>
        <p:spPr/>
        <p:txBody>
          <a:bodyPr/>
          <a:lstStyle/>
          <a:p>
            <a:r>
              <a:rPr lang="fr-FR"/>
              <a:t>FOMBA Mohamed, PhD/SPS/FT/2019/11125; PGS4513003</a:t>
            </a:r>
            <a:endParaRPr lang="en-US"/>
          </a:p>
        </p:txBody>
      </p:sp>
      <p:grpSp>
        <p:nvGrpSpPr>
          <p:cNvPr id="16" name="Group 15">
            <a:extLst>
              <a:ext uri="{FF2B5EF4-FFF2-40B4-BE49-F238E27FC236}">
                <a16:creationId xmlns:a16="http://schemas.microsoft.com/office/drawing/2014/main" id="{C68ADE5E-5D85-1CB6-DB8F-5CA42F49CD51}"/>
              </a:ext>
            </a:extLst>
          </p:cNvPr>
          <p:cNvGrpSpPr/>
          <p:nvPr/>
        </p:nvGrpSpPr>
        <p:grpSpPr>
          <a:xfrm>
            <a:off x="6690363" y="5045181"/>
            <a:ext cx="5210253" cy="1159587"/>
            <a:chOff x="814133" y="682283"/>
            <a:chExt cx="11031000" cy="2362200"/>
          </a:xfrm>
        </p:grpSpPr>
        <p:pic>
          <p:nvPicPr>
            <p:cNvPr id="26" name="Picture 25">
              <a:extLst>
                <a:ext uri="{FF2B5EF4-FFF2-40B4-BE49-F238E27FC236}">
                  <a16:creationId xmlns:a16="http://schemas.microsoft.com/office/drawing/2014/main" id="{43A37FB6-8093-8956-87BE-1D5BAD46351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30682"/>
            <a:stretch/>
          </p:blipFill>
          <p:spPr>
            <a:xfrm>
              <a:off x="7859118" y="682283"/>
              <a:ext cx="3986015" cy="2362200"/>
            </a:xfrm>
            <a:prstGeom prst="rect">
              <a:avLst/>
            </a:prstGeom>
          </p:spPr>
        </p:pic>
        <p:pic>
          <p:nvPicPr>
            <p:cNvPr id="27" name="Picture 26">
              <a:extLst>
                <a:ext uri="{FF2B5EF4-FFF2-40B4-BE49-F238E27FC236}">
                  <a16:creationId xmlns:a16="http://schemas.microsoft.com/office/drawing/2014/main" id="{705CED73-32FE-2BE4-49AE-FD1E65167AD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8613" r="5792"/>
            <a:stretch/>
          </p:blipFill>
          <p:spPr>
            <a:xfrm>
              <a:off x="814133" y="732587"/>
              <a:ext cx="3154162" cy="2298191"/>
            </a:xfrm>
            <a:prstGeom prst="rect">
              <a:avLst/>
            </a:prstGeom>
          </p:spPr>
        </p:pic>
        <p:pic>
          <p:nvPicPr>
            <p:cNvPr id="28" name="Picture 27">
              <a:extLst>
                <a:ext uri="{FF2B5EF4-FFF2-40B4-BE49-F238E27FC236}">
                  <a16:creationId xmlns:a16="http://schemas.microsoft.com/office/drawing/2014/main" id="{B8066629-FFBB-AA9E-2FD5-4CAD3844E4B0}"/>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1822" r="8931"/>
            <a:stretch/>
          </p:blipFill>
          <p:spPr>
            <a:xfrm>
              <a:off x="4153020" y="760296"/>
              <a:ext cx="3493663" cy="2270332"/>
            </a:xfrm>
            <a:prstGeom prst="rect">
              <a:avLst/>
            </a:prstGeom>
          </p:spPr>
        </p:pic>
      </p:grpSp>
      <p:grpSp>
        <p:nvGrpSpPr>
          <p:cNvPr id="17" name="Group 16">
            <a:extLst>
              <a:ext uri="{FF2B5EF4-FFF2-40B4-BE49-F238E27FC236}">
                <a16:creationId xmlns:a16="http://schemas.microsoft.com/office/drawing/2014/main" id="{9231B617-A1BA-32E0-C365-76E7BDED45B9}"/>
              </a:ext>
            </a:extLst>
          </p:cNvPr>
          <p:cNvGrpSpPr/>
          <p:nvPr/>
        </p:nvGrpSpPr>
        <p:grpSpPr>
          <a:xfrm>
            <a:off x="1259688" y="5042674"/>
            <a:ext cx="5146163" cy="1258461"/>
            <a:chOff x="904972" y="3841076"/>
            <a:chExt cx="10895311" cy="2563617"/>
          </a:xfrm>
        </p:grpSpPr>
        <p:pic>
          <p:nvPicPr>
            <p:cNvPr id="24" name="Picture 23">
              <a:extLst>
                <a:ext uri="{FF2B5EF4-FFF2-40B4-BE49-F238E27FC236}">
                  <a16:creationId xmlns:a16="http://schemas.microsoft.com/office/drawing/2014/main" id="{8C597D04-A0A8-19CF-A3B7-EAA3C2A465A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248400" y="3841076"/>
              <a:ext cx="5551883" cy="2542833"/>
            </a:xfrm>
            <a:prstGeom prst="rect">
              <a:avLst/>
            </a:prstGeom>
          </p:spPr>
        </p:pic>
        <p:pic>
          <p:nvPicPr>
            <p:cNvPr id="25" name="Picture 24">
              <a:extLst>
                <a:ext uri="{FF2B5EF4-FFF2-40B4-BE49-F238E27FC236}">
                  <a16:creationId xmlns:a16="http://schemas.microsoft.com/office/drawing/2014/main" id="{4FEA9D18-0CB2-E8C7-2CF7-55F79426F05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04972" y="3854933"/>
              <a:ext cx="5090765" cy="2549760"/>
            </a:xfrm>
            <a:prstGeom prst="rect">
              <a:avLst/>
            </a:prstGeom>
          </p:spPr>
        </p:pic>
      </p:grpSp>
      <p:sp>
        <p:nvSpPr>
          <p:cNvPr id="18" name="TextBox 17">
            <a:extLst>
              <a:ext uri="{FF2B5EF4-FFF2-40B4-BE49-F238E27FC236}">
                <a16:creationId xmlns:a16="http://schemas.microsoft.com/office/drawing/2014/main" id="{48664D51-DC1B-A47D-D286-A523D8EF29A2}"/>
              </a:ext>
            </a:extLst>
          </p:cNvPr>
          <p:cNvSpPr txBox="1"/>
          <p:nvPr/>
        </p:nvSpPr>
        <p:spPr>
          <a:xfrm>
            <a:off x="4684640" y="4494535"/>
            <a:ext cx="4258079" cy="330307"/>
          </a:xfrm>
          <a:prstGeom prst="rect">
            <a:avLst/>
          </a:prstGeom>
          <a:noFill/>
        </p:spPr>
        <p:txBody>
          <a:bodyPr wrap="square">
            <a:spAutoFit/>
          </a:bodyPr>
          <a:lstStyle/>
          <a:p>
            <a:pPr algn="ctr"/>
            <a:r>
              <a:rPr lang="en-US" sz="1600" b="1" dirty="0">
                <a:latin typeface="Perpetua" panose="02020502060401020303" pitchFamily="18" charset="0"/>
              </a:rPr>
              <a:t>Ecosystem Services Provided in Bamako</a:t>
            </a:r>
          </a:p>
        </p:txBody>
      </p:sp>
      <p:sp>
        <p:nvSpPr>
          <p:cNvPr id="19" name="TextBox 18">
            <a:extLst>
              <a:ext uri="{FF2B5EF4-FFF2-40B4-BE49-F238E27FC236}">
                <a16:creationId xmlns:a16="http://schemas.microsoft.com/office/drawing/2014/main" id="{D2B39B2E-758C-107B-722F-2B587F62C61B}"/>
              </a:ext>
            </a:extLst>
          </p:cNvPr>
          <p:cNvSpPr txBox="1"/>
          <p:nvPr/>
        </p:nvSpPr>
        <p:spPr>
          <a:xfrm flipV="1">
            <a:off x="6880518" y="5819667"/>
            <a:ext cx="1133178" cy="276999"/>
          </a:xfrm>
          <a:prstGeom prst="rect">
            <a:avLst/>
          </a:prstGeom>
          <a:noFill/>
        </p:spPr>
        <p:txBody>
          <a:bodyPr wrap="square" rtlCol="0">
            <a:spAutoFit/>
          </a:bodyPr>
          <a:lstStyle/>
          <a:p>
            <a:r>
              <a:rPr lang="en-GB" sz="1200" b="1" dirty="0">
                <a:solidFill>
                  <a:srgbClr val="FFFF00"/>
                </a:solidFill>
                <a:latin typeface="Perpetua" panose="02020502060401020303" pitchFamily="18" charset="0"/>
              </a:rPr>
              <a:t>17/05/2021</a:t>
            </a:r>
            <a:endParaRPr lang="en-US" sz="1200" b="1" dirty="0">
              <a:solidFill>
                <a:srgbClr val="FFFF00"/>
              </a:solidFill>
              <a:latin typeface="Perpetua" panose="02020502060401020303" pitchFamily="18" charset="0"/>
            </a:endParaRPr>
          </a:p>
        </p:txBody>
      </p:sp>
      <p:sp>
        <p:nvSpPr>
          <p:cNvPr id="20" name="TextBox 19">
            <a:extLst>
              <a:ext uri="{FF2B5EF4-FFF2-40B4-BE49-F238E27FC236}">
                <a16:creationId xmlns:a16="http://schemas.microsoft.com/office/drawing/2014/main" id="{E546A7A0-60BE-50C5-5351-9A459440B891}"/>
              </a:ext>
            </a:extLst>
          </p:cNvPr>
          <p:cNvSpPr txBox="1"/>
          <p:nvPr/>
        </p:nvSpPr>
        <p:spPr>
          <a:xfrm>
            <a:off x="11061844" y="5749994"/>
            <a:ext cx="917505" cy="276999"/>
          </a:xfrm>
          <a:prstGeom prst="rect">
            <a:avLst/>
          </a:prstGeom>
          <a:noFill/>
        </p:spPr>
        <p:txBody>
          <a:bodyPr wrap="square" rtlCol="0">
            <a:spAutoFit/>
          </a:bodyPr>
          <a:lstStyle/>
          <a:p>
            <a:r>
              <a:rPr lang="en-GB" sz="1200" b="1" dirty="0">
                <a:solidFill>
                  <a:srgbClr val="FFFF00"/>
                </a:solidFill>
                <a:latin typeface="Perpetua" panose="02020502060401020303" pitchFamily="18" charset="0"/>
              </a:rPr>
              <a:t>15/04/2021</a:t>
            </a:r>
            <a:endParaRPr lang="en-US" sz="1200" b="1" dirty="0">
              <a:solidFill>
                <a:srgbClr val="FFFF00"/>
              </a:solidFill>
              <a:latin typeface="Perpetua" panose="02020502060401020303" pitchFamily="18" charset="0"/>
            </a:endParaRPr>
          </a:p>
        </p:txBody>
      </p:sp>
      <p:sp>
        <p:nvSpPr>
          <p:cNvPr id="21" name="TextBox 20">
            <a:extLst>
              <a:ext uri="{FF2B5EF4-FFF2-40B4-BE49-F238E27FC236}">
                <a16:creationId xmlns:a16="http://schemas.microsoft.com/office/drawing/2014/main" id="{672B0857-8988-B200-61E5-D0EF56F2BCA4}"/>
              </a:ext>
            </a:extLst>
          </p:cNvPr>
          <p:cNvSpPr txBox="1"/>
          <p:nvPr/>
        </p:nvSpPr>
        <p:spPr>
          <a:xfrm>
            <a:off x="5467031" y="5996595"/>
            <a:ext cx="913241" cy="276999"/>
          </a:xfrm>
          <a:prstGeom prst="rect">
            <a:avLst/>
          </a:prstGeom>
          <a:noFill/>
        </p:spPr>
        <p:txBody>
          <a:bodyPr wrap="square" rtlCol="0">
            <a:spAutoFit/>
          </a:bodyPr>
          <a:lstStyle/>
          <a:p>
            <a:r>
              <a:rPr lang="en-GB" sz="1200" b="1" dirty="0">
                <a:solidFill>
                  <a:srgbClr val="FFFF00"/>
                </a:solidFill>
                <a:latin typeface="Perpetua" panose="02020502060401020303" pitchFamily="18" charset="0"/>
              </a:rPr>
              <a:t>17/05/2021</a:t>
            </a:r>
            <a:endParaRPr lang="en-US" sz="1200" b="1" dirty="0">
              <a:solidFill>
                <a:srgbClr val="FFFF00"/>
              </a:solidFill>
              <a:latin typeface="Perpetua" panose="02020502060401020303" pitchFamily="18" charset="0"/>
            </a:endParaRPr>
          </a:p>
        </p:txBody>
      </p:sp>
      <p:sp>
        <p:nvSpPr>
          <p:cNvPr id="22" name="TextBox 21">
            <a:extLst>
              <a:ext uri="{FF2B5EF4-FFF2-40B4-BE49-F238E27FC236}">
                <a16:creationId xmlns:a16="http://schemas.microsoft.com/office/drawing/2014/main" id="{09B1EA75-23A2-4466-096F-50AE16D038B4}"/>
              </a:ext>
            </a:extLst>
          </p:cNvPr>
          <p:cNvSpPr txBox="1"/>
          <p:nvPr/>
        </p:nvSpPr>
        <p:spPr>
          <a:xfrm>
            <a:off x="1370215" y="6051743"/>
            <a:ext cx="1040811" cy="276999"/>
          </a:xfrm>
          <a:prstGeom prst="rect">
            <a:avLst/>
          </a:prstGeom>
          <a:noFill/>
        </p:spPr>
        <p:txBody>
          <a:bodyPr wrap="square" rtlCol="0">
            <a:spAutoFit/>
          </a:bodyPr>
          <a:lstStyle/>
          <a:p>
            <a:r>
              <a:rPr lang="en-GB" sz="1200" b="1" dirty="0">
                <a:solidFill>
                  <a:srgbClr val="FFFF00"/>
                </a:solidFill>
                <a:latin typeface="Perpetua" panose="02020502060401020303" pitchFamily="18" charset="0"/>
              </a:rPr>
              <a:t>13/05/2022</a:t>
            </a:r>
            <a:endParaRPr lang="en-US" sz="1200" b="1" dirty="0">
              <a:solidFill>
                <a:srgbClr val="FFFF00"/>
              </a:solidFill>
              <a:latin typeface="Perpetua" panose="02020502060401020303" pitchFamily="18" charset="0"/>
            </a:endParaRPr>
          </a:p>
        </p:txBody>
      </p:sp>
      <p:sp>
        <p:nvSpPr>
          <p:cNvPr id="23" name="TextBox 22">
            <a:extLst>
              <a:ext uri="{FF2B5EF4-FFF2-40B4-BE49-F238E27FC236}">
                <a16:creationId xmlns:a16="http://schemas.microsoft.com/office/drawing/2014/main" id="{E73A45C4-EB73-1EF1-428F-A9FED3FA00C1}"/>
              </a:ext>
            </a:extLst>
          </p:cNvPr>
          <p:cNvSpPr txBox="1"/>
          <p:nvPr/>
        </p:nvSpPr>
        <p:spPr>
          <a:xfrm>
            <a:off x="8978897" y="5722193"/>
            <a:ext cx="1117746" cy="276999"/>
          </a:xfrm>
          <a:prstGeom prst="rect">
            <a:avLst/>
          </a:prstGeom>
          <a:noFill/>
        </p:spPr>
        <p:txBody>
          <a:bodyPr wrap="square" rtlCol="0">
            <a:spAutoFit/>
          </a:bodyPr>
          <a:lstStyle/>
          <a:p>
            <a:r>
              <a:rPr lang="en-GB" sz="1200" b="1" dirty="0">
                <a:solidFill>
                  <a:srgbClr val="FFFF00"/>
                </a:solidFill>
                <a:latin typeface="Perpetua" panose="02020502060401020303" pitchFamily="18" charset="0"/>
              </a:rPr>
              <a:t>17/05/2021</a:t>
            </a:r>
            <a:endParaRPr lang="en-US" sz="1200" b="1" dirty="0">
              <a:solidFill>
                <a:srgbClr val="FFFF00"/>
              </a:solidFill>
              <a:latin typeface="Perpetua" panose="02020502060401020303" pitchFamily="18" charset="0"/>
            </a:endParaRPr>
          </a:p>
        </p:txBody>
      </p:sp>
      <p:grpSp>
        <p:nvGrpSpPr>
          <p:cNvPr id="29" name="Group 28">
            <a:extLst>
              <a:ext uri="{FF2B5EF4-FFF2-40B4-BE49-F238E27FC236}">
                <a16:creationId xmlns:a16="http://schemas.microsoft.com/office/drawing/2014/main" id="{CE710901-ADE4-59FD-F359-8287457F15F9}"/>
              </a:ext>
            </a:extLst>
          </p:cNvPr>
          <p:cNvGrpSpPr/>
          <p:nvPr/>
        </p:nvGrpSpPr>
        <p:grpSpPr>
          <a:xfrm>
            <a:off x="1214549" y="897236"/>
            <a:ext cx="5331240" cy="3664216"/>
            <a:chOff x="834189" y="187670"/>
            <a:chExt cx="10855360" cy="6341870"/>
          </a:xfrm>
        </p:grpSpPr>
        <p:sp>
          <p:nvSpPr>
            <p:cNvPr id="30" name="TextBox 29">
              <a:extLst>
                <a:ext uri="{FF2B5EF4-FFF2-40B4-BE49-F238E27FC236}">
                  <a16:creationId xmlns:a16="http://schemas.microsoft.com/office/drawing/2014/main" id="{223D24BD-BD40-2E50-57C4-E2E95C4CF53E}"/>
                </a:ext>
              </a:extLst>
            </p:cNvPr>
            <p:cNvSpPr txBox="1"/>
            <p:nvPr/>
          </p:nvSpPr>
          <p:spPr>
            <a:xfrm>
              <a:off x="3368518" y="187670"/>
              <a:ext cx="6144491" cy="489267"/>
            </a:xfrm>
            <a:prstGeom prst="rect">
              <a:avLst/>
            </a:prstGeom>
            <a:noFill/>
          </p:spPr>
          <p:txBody>
            <a:bodyPr wrap="square">
              <a:spAutoFit/>
            </a:bodyPr>
            <a:lstStyle/>
            <a:p>
              <a:pPr algn="ctr"/>
              <a:r>
                <a:rPr lang="en-US" sz="1400" b="1" dirty="0">
                  <a:latin typeface="Perpetua" panose="02020502060401020303" pitchFamily="18" charset="0"/>
                </a:rPr>
                <a:t>Market Gardening in Bamako</a:t>
              </a:r>
            </a:p>
          </p:txBody>
        </p:sp>
        <p:grpSp>
          <p:nvGrpSpPr>
            <p:cNvPr id="31" name="Group 30">
              <a:extLst>
                <a:ext uri="{FF2B5EF4-FFF2-40B4-BE49-F238E27FC236}">
                  <a16:creationId xmlns:a16="http://schemas.microsoft.com/office/drawing/2014/main" id="{E07E0DBD-40BD-56E0-8741-89FFB6F9BE2C}"/>
                </a:ext>
              </a:extLst>
            </p:cNvPr>
            <p:cNvGrpSpPr/>
            <p:nvPr/>
          </p:nvGrpSpPr>
          <p:grpSpPr>
            <a:xfrm>
              <a:off x="834189" y="3006948"/>
              <a:ext cx="10827651" cy="3522592"/>
              <a:chOff x="834189" y="2992713"/>
              <a:chExt cx="10827651" cy="3522592"/>
            </a:xfrm>
          </p:grpSpPr>
          <p:grpSp>
            <p:nvGrpSpPr>
              <p:cNvPr id="42" name="Group 41">
                <a:extLst>
                  <a:ext uri="{FF2B5EF4-FFF2-40B4-BE49-F238E27FC236}">
                    <a16:creationId xmlns:a16="http://schemas.microsoft.com/office/drawing/2014/main" id="{E9849CF8-2965-24FF-8BC1-274E1EFC5330}"/>
                  </a:ext>
                </a:extLst>
              </p:cNvPr>
              <p:cNvGrpSpPr/>
              <p:nvPr/>
            </p:nvGrpSpPr>
            <p:grpSpPr>
              <a:xfrm>
                <a:off x="834189" y="3425217"/>
                <a:ext cx="5064563" cy="3037548"/>
                <a:chOff x="1039402" y="3321305"/>
                <a:chExt cx="3959000" cy="3044475"/>
              </a:xfrm>
            </p:grpSpPr>
            <p:pic>
              <p:nvPicPr>
                <p:cNvPr id="49" name="Picture 48">
                  <a:extLst>
                    <a:ext uri="{FF2B5EF4-FFF2-40B4-BE49-F238E27FC236}">
                      <a16:creationId xmlns:a16="http://schemas.microsoft.com/office/drawing/2014/main" id="{F785CEFE-BC91-9B51-9B1D-35C9EB3FF7D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061499" y="3321305"/>
                  <a:ext cx="1936903" cy="3044475"/>
                </a:xfrm>
                <a:prstGeom prst="rect">
                  <a:avLst/>
                </a:prstGeom>
              </p:spPr>
            </p:pic>
            <p:pic>
              <p:nvPicPr>
                <p:cNvPr id="50" name="Picture 49">
                  <a:extLst>
                    <a:ext uri="{FF2B5EF4-FFF2-40B4-BE49-F238E27FC236}">
                      <a16:creationId xmlns:a16="http://schemas.microsoft.com/office/drawing/2014/main" id="{D6708C81-151C-BB71-F68A-9715C8578A7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39402" y="3321305"/>
                  <a:ext cx="1904424" cy="3044475"/>
                </a:xfrm>
                <a:prstGeom prst="rect">
                  <a:avLst/>
                </a:prstGeom>
              </p:spPr>
            </p:pic>
          </p:grpSp>
          <p:pic>
            <p:nvPicPr>
              <p:cNvPr id="43" name="Picture 42">
                <a:extLst>
                  <a:ext uri="{FF2B5EF4-FFF2-40B4-BE49-F238E27FC236}">
                    <a16:creationId xmlns:a16="http://schemas.microsoft.com/office/drawing/2014/main" id="{0BA553CF-CB5E-7EA2-6057-CB261A94FBCB}"/>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265541" y="3425217"/>
                <a:ext cx="5396299" cy="3007058"/>
              </a:xfrm>
              <a:prstGeom prst="rect">
                <a:avLst/>
              </a:prstGeom>
            </p:spPr>
          </p:pic>
          <p:sp>
            <p:nvSpPr>
              <p:cNvPr id="44" name="TextBox 43">
                <a:extLst>
                  <a:ext uri="{FF2B5EF4-FFF2-40B4-BE49-F238E27FC236}">
                    <a16:creationId xmlns:a16="http://schemas.microsoft.com/office/drawing/2014/main" id="{BE90F547-9F25-C780-9C8C-D1F065A8B42B}"/>
                  </a:ext>
                </a:extLst>
              </p:cNvPr>
              <p:cNvSpPr txBox="1"/>
              <p:nvPr/>
            </p:nvSpPr>
            <p:spPr>
              <a:xfrm>
                <a:off x="1606182" y="6046910"/>
                <a:ext cx="2066853" cy="440340"/>
              </a:xfrm>
              <a:prstGeom prst="rect">
                <a:avLst/>
              </a:prstGeom>
              <a:noFill/>
            </p:spPr>
            <p:txBody>
              <a:bodyPr wrap="square" rtlCol="0">
                <a:spAutoFit/>
              </a:bodyPr>
              <a:lstStyle/>
              <a:p>
                <a:r>
                  <a:rPr lang="en-GB" sz="1200" b="1" dirty="0">
                    <a:solidFill>
                      <a:srgbClr val="FFFF00"/>
                    </a:solidFill>
                    <a:latin typeface="Perpetua" panose="02020502060401020303" pitchFamily="18" charset="0"/>
                  </a:rPr>
                  <a:t>07/01/2021</a:t>
                </a:r>
                <a:endParaRPr lang="en-US" sz="1200" b="1" dirty="0">
                  <a:solidFill>
                    <a:srgbClr val="FFFF00"/>
                  </a:solidFill>
                  <a:latin typeface="Perpetua" panose="02020502060401020303" pitchFamily="18" charset="0"/>
                </a:endParaRPr>
              </a:p>
            </p:txBody>
          </p:sp>
          <p:sp>
            <p:nvSpPr>
              <p:cNvPr id="45" name="TextBox 44">
                <a:extLst>
                  <a:ext uri="{FF2B5EF4-FFF2-40B4-BE49-F238E27FC236}">
                    <a16:creationId xmlns:a16="http://schemas.microsoft.com/office/drawing/2014/main" id="{F9AFDE31-8B1B-FA82-B533-3FE876E066B7}"/>
                  </a:ext>
                </a:extLst>
              </p:cNvPr>
              <p:cNvSpPr txBox="1"/>
              <p:nvPr/>
            </p:nvSpPr>
            <p:spPr>
              <a:xfrm>
                <a:off x="3898467" y="6074965"/>
                <a:ext cx="2183679" cy="440340"/>
              </a:xfrm>
              <a:prstGeom prst="rect">
                <a:avLst/>
              </a:prstGeom>
              <a:noFill/>
            </p:spPr>
            <p:txBody>
              <a:bodyPr wrap="square" rtlCol="0">
                <a:spAutoFit/>
              </a:bodyPr>
              <a:lstStyle/>
              <a:p>
                <a:r>
                  <a:rPr lang="en-GB" sz="1200" b="1" dirty="0">
                    <a:solidFill>
                      <a:srgbClr val="FFFF00"/>
                    </a:solidFill>
                    <a:latin typeface="Perpetua" panose="02020502060401020303" pitchFamily="18" charset="0"/>
                  </a:rPr>
                  <a:t>07/01/2021</a:t>
                </a:r>
                <a:endParaRPr lang="en-US" sz="1200" b="1" dirty="0">
                  <a:solidFill>
                    <a:srgbClr val="FFFF00"/>
                  </a:solidFill>
                  <a:latin typeface="Perpetua" panose="02020502060401020303" pitchFamily="18" charset="0"/>
                </a:endParaRPr>
              </a:p>
            </p:txBody>
          </p:sp>
          <p:sp>
            <p:nvSpPr>
              <p:cNvPr id="46" name="TextBox 45">
                <a:extLst>
                  <a:ext uri="{FF2B5EF4-FFF2-40B4-BE49-F238E27FC236}">
                    <a16:creationId xmlns:a16="http://schemas.microsoft.com/office/drawing/2014/main" id="{A5FED04B-7C22-E26A-F78F-EFCB22B972FC}"/>
                  </a:ext>
                </a:extLst>
              </p:cNvPr>
              <p:cNvSpPr txBox="1"/>
              <p:nvPr/>
            </p:nvSpPr>
            <p:spPr>
              <a:xfrm>
                <a:off x="6474202" y="6046911"/>
                <a:ext cx="2488827" cy="440340"/>
              </a:xfrm>
              <a:prstGeom prst="rect">
                <a:avLst/>
              </a:prstGeom>
              <a:noFill/>
            </p:spPr>
            <p:txBody>
              <a:bodyPr wrap="square" rtlCol="0">
                <a:spAutoFit/>
              </a:bodyPr>
              <a:lstStyle/>
              <a:p>
                <a:r>
                  <a:rPr lang="en-GB" sz="1200" b="1" dirty="0">
                    <a:solidFill>
                      <a:srgbClr val="FFFF00"/>
                    </a:solidFill>
                    <a:latin typeface="Perpetua" panose="02020502060401020303" pitchFamily="18" charset="0"/>
                  </a:rPr>
                  <a:t>17/05/2022</a:t>
                </a:r>
                <a:endParaRPr lang="en-US" sz="1200" b="1" dirty="0">
                  <a:solidFill>
                    <a:srgbClr val="FFFF00"/>
                  </a:solidFill>
                  <a:latin typeface="Perpetua" panose="02020502060401020303" pitchFamily="18" charset="0"/>
                </a:endParaRPr>
              </a:p>
            </p:txBody>
          </p:sp>
          <p:sp>
            <p:nvSpPr>
              <p:cNvPr id="47" name="TextBox 46">
                <a:extLst>
                  <a:ext uri="{FF2B5EF4-FFF2-40B4-BE49-F238E27FC236}">
                    <a16:creationId xmlns:a16="http://schemas.microsoft.com/office/drawing/2014/main" id="{7A9FAE46-B9D7-1B18-D66B-0B184DC68B78}"/>
                  </a:ext>
                </a:extLst>
              </p:cNvPr>
              <p:cNvSpPr txBox="1"/>
              <p:nvPr/>
            </p:nvSpPr>
            <p:spPr>
              <a:xfrm>
                <a:off x="1145045" y="3086328"/>
                <a:ext cx="5015497" cy="489266"/>
              </a:xfrm>
              <a:prstGeom prst="rect">
                <a:avLst/>
              </a:prstGeom>
              <a:noFill/>
            </p:spPr>
            <p:txBody>
              <a:bodyPr wrap="square">
                <a:spAutoFit/>
              </a:bodyPr>
              <a:lstStyle/>
              <a:p>
                <a:pPr algn="ctr"/>
                <a:r>
                  <a:rPr lang="en-US" sz="1400" b="1" dirty="0">
                    <a:latin typeface="Perpetua" panose="02020502060401020303" pitchFamily="18" charset="0"/>
                  </a:rPr>
                  <a:t>Market Gardening in Sikasso </a:t>
                </a:r>
              </a:p>
            </p:txBody>
          </p:sp>
          <p:sp>
            <p:nvSpPr>
              <p:cNvPr id="48" name="TextBox 47">
                <a:extLst>
                  <a:ext uri="{FF2B5EF4-FFF2-40B4-BE49-F238E27FC236}">
                    <a16:creationId xmlns:a16="http://schemas.microsoft.com/office/drawing/2014/main" id="{ABD6E078-E4E6-B8E3-EB10-669F1E7D2549}"/>
                  </a:ext>
                </a:extLst>
              </p:cNvPr>
              <p:cNvSpPr txBox="1"/>
              <p:nvPr/>
            </p:nvSpPr>
            <p:spPr>
              <a:xfrm>
                <a:off x="5678711" y="2992713"/>
                <a:ext cx="5194110" cy="489266"/>
              </a:xfrm>
              <a:prstGeom prst="rect">
                <a:avLst/>
              </a:prstGeom>
              <a:noFill/>
            </p:spPr>
            <p:txBody>
              <a:bodyPr wrap="square">
                <a:spAutoFit/>
              </a:bodyPr>
              <a:lstStyle/>
              <a:p>
                <a:pPr algn="ctr"/>
                <a:r>
                  <a:rPr lang="en-US" sz="1400" b="1" dirty="0">
                    <a:latin typeface="Perpetua" panose="02020502060401020303" pitchFamily="18" charset="0"/>
                  </a:rPr>
                  <a:t>Market Gardening in Bamako </a:t>
                </a:r>
              </a:p>
            </p:txBody>
          </p:sp>
        </p:grpSp>
        <p:grpSp>
          <p:nvGrpSpPr>
            <p:cNvPr id="32" name="Group 31">
              <a:extLst>
                <a:ext uri="{FF2B5EF4-FFF2-40B4-BE49-F238E27FC236}">
                  <a16:creationId xmlns:a16="http://schemas.microsoft.com/office/drawing/2014/main" id="{5AFCEC4A-FFC2-3F42-C6B9-15F3F6D83246}"/>
                </a:ext>
              </a:extLst>
            </p:cNvPr>
            <p:cNvGrpSpPr/>
            <p:nvPr/>
          </p:nvGrpSpPr>
          <p:grpSpPr>
            <a:xfrm>
              <a:off x="1151703" y="691228"/>
              <a:ext cx="10537846" cy="2437619"/>
              <a:chOff x="1151703" y="691228"/>
              <a:chExt cx="10537846" cy="2437619"/>
            </a:xfrm>
          </p:grpSpPr>
          <p:grpSp>
            <p:nvGrpSpPr>
              <p:cNvPr id="33" name="Group 32">
                <a:extLst>
                  <a:ext uri="{FF2B5EF4-FFF2-40B4-BE49-F238E27FC236}">
                    <a16:creationId xmlns:a16="http://schemas.microsoft.com/office/drawing/2014/main" id="{239F55AC-5CF9-CCC3-AB3A-C4EDCD0E274E}"/>
                  </a:ext>
                </a:extLst>
              </p:cNvPr>
              <p:cNvGrpSpPr/>
              <p:nvPr/>
            </p:nvGrpSpPr>
            <p:grpSpPr>
              <a:xfrm>
                <a:off x="4563386" y="732587"/>
                <a:ext cx="3209016" cy="2396260"/>
                <a:chOff x="4563386" y="732587"/>
                <a:chExt cx="3209016" cy="2396260"/>
              </a:xfrm>
            </p:grpSpPr>
            <p:pic>
              <p:nvPicPr>
                <p:cNvPr id="40" name="Picture 39">
                  <a:extLst>
                    <a:ext uri="{FF2B5EF4-FFF2-40B4-BE49-F238E27FC236}">
                      <a16:creationId xmlns:a16="http://schemas.microsoft.com/office/drawing/2014/main" id="{2C2141FB-258B-441D-C11B-9BB9D7191447}"/>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t="6271"/>
                <a:stretch/>
              </p:blipFill>
              <p:spPr>
                <a:xfrm>
                  <a:off x="4563386" y="732587"/>
                  <a:ext cx="3209016" cy="2301807"/>
                </a:xfrm>
                <a:prstGeom prst="rect">
                  <a:avLst/>
                </a:prstGeom>
              </p:spPr>
            </p:pic>
            <p:sp>
              <p:nvSpPr>
                <p:cNvPr id="41" name="TextBox 40">
                  <a:extLst>
                    <a:ext uri="{FF2B5EF4-FFF2-40B4-BE49-F238E27FC236}">
                      <a16:creationId xmlns:a16="http://schemas.microsoft.com/office/drawing/2014/main" id="{A762AEA8-6F24-F501-2B8D-6E7103F7C9F4}"/>
                    </a:ext>
                  </a:extLst>
                </p:cNvPr>
                <p:cNvSpPr txBox="1"/>
                <p:nvPr/>
              </p:nvSpPr>
              <p:spPr>
                <a:xfrm>
                  <a:off x="5678711" y="2688507"/>
                  <a:ext cx="1988692" cy="440340"/>
                </a:xfrm>
                <a:prstGeom prst="rect">
                  <a:avLst/>
                </a:prstGeom>
                <a:noFill/>
              </p:spPr>
              <p:txBody>
                <a:bodyPr wrap="square" rtlCol="0">
                  <a:spAutoFit/>
                </a:bodyPr>
                <a:lstStyle/>
                <a:p>
                  <a:r>
                    <a:rPr lang="en-GB" sz="1200" b="1" dirty="0">
                      <a:solidFill>
                        <a:srgbClr val="FFFF00"/>
                      </a:solidFill>
                      <a:latin typeface="Perpetua" panose="02020502060401020303" pitchFamily="18" charset="0"/>
                    </a:rPr>
                    <a:t>24/06/2021</a:t>
                  </a:r>
                  <a:endParaRPr lang="en-US" sz="1200" b="1" dirty="0">
                    <a:solidFill>
                      <a:srgbClr val="FFFF00"/>
                    </a:solidFill>
                    <a:latin typeface="Perpetua" panose="02020502060401020303" pitchFamily="18" charset="0"/>
                  </a:endParaRPr>
                </a:p>
              </p:txBody>
            </p:sp>
          </p:grpSp>
          <p:grpSp>
            <p:nvGrpSpPr>
              <p:cNvPr id="34" name="Group 33">
                <a:extLst>
                  <a:ext uri="{FF2B5EF4-FFF2-40B4-BE49-F238E27FC236}">
                    <a16:creationId xmlns:a16="http://schemas.microsoft.com/office/drawing/2014/main" id="{62DEA481-19D6-B3BD-D351-F529F1687258}"/>
                  </a:ext>
                </a:extLst>
              </p:cNvPr>
              <p:cNvGrpSpPr/>
              <p:nvPr/>
            </p:nvGrpSpPr>
            <p:grpSpPr>
              <a:xfrm>
                <a:off x="7980596" y="732587"/>
                <a:ext cx="3708953" cy="2396260"/>
                <a:chOff x="7980596" y="732587"/>
                <a:chExt cx="3708953" cy="2396260"/>
              </a:xfrm>
            </p:grpSpPr>
            <p:pic>
              <p:nvPicPr>
                <p:cNvPr id="38" name="Picture 37">
                  <a:extLst>
                    <a:ext uri="{FF2B5EF4-FFF2-40B4-BE49-F238E27FC236}">
                      <a16:creationId xmlns:a16="http://schemas.microsoft.com/office/drawing/2014/main" id="{FAE6A1A3-C652-04D5-A02D-7CAE0C52D1F9}"/>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t="15284"/>
                <a:stretch/>
              </p:blipFill>
              <p:spPr>
                <a:xfrm>
                  <a:off x="7980596" y="732587"/>
                  <a:ext cx="3708953" cy="2301807"/>
                </a:xfrm>
                <a:prstGeom prst="rect">
                  <a:avLst/>
                </a:prstGeom>
              </p:spPr>
            </p:pic>
            <p:sp>
              <p:nvSpPr>
                <p:cNvPr id="39" name="TextBox 38">
                  <a:extLst>
                    <a:ext uri="{FF2B5EF4-FFF2-40B4-BE49-F238E27FC236}">
                      <a16:creationId xmlns:a16="http://schemas.microsoft.com/office/drawing/2014/main" id="{264D58E2-23DB-EB04-A31F-58F2E7CF1012}"/>
                    </a:ext>
                  </a:extLst>
                </p:cNvPr>
                <p:cNvSpPr txBox="1"/>
                <p:nvPr/>
              </p:nvSpPr>
              <p:spPr>
                <a:xfrm>
                  <a:off x="9617479" y="2688507"/>
                  <a:ext cx="2072070" cy="440340"/>
                </a:xfrm>
                <a:prstGeom prst="rect">
                  <a:avLst/>
                </a:prstGeom>
                <a:noFill/>
              </p:spPr>
              <p:txBody>
                <a:bodyPr wrap="square" rtlCol="0">
                  <a:spAutoFit/>
                </a:bodyPr>
                <a:lstStyle/>
                <a:p>
                  <a:r>
                    <a:rPr lang="en-GB" sz="1200" b="1" dirty="0">
                      <a:solidFill>
                        <a:srgbClr val="FFFF00"/>
                      </a:solidFill>
                      <a:latin typeface="Perpetua" panose="02020502060401020303" pitchFamily="18" charset="0"/>
                    </a:rPr>
                    <a:t>07/03/2022</a:t>
                  </a:r>
                  <a:endParaRPr lang="en-US" sz="1200" b="1" dirty="0">
                    <a:solidFill>
                      <a:srgbClr val="FFFF00"/>
                    </a:solidFill>
                    <a:latin typeface="Perpetua" panose="02020502060401020303" pitchFamily="18" charset="0"/>
                  </a:endParaRPr>
                </a:p>
              </p:txBody>
            </p:sp>
          </p:grpSp>
          <p:grpSp>
            <p:nvGrpSpPr>
              <p:cNvPr id="35" name="Group 34">
                <a:extLst>
                  <a:ext uri="{FF2B5EF4-FFF2-40B4-BE49-F238E27FC236}">
                    <a16:creationId xmlns:a16="http://schemas.microsoft.com/office/drawing/2014/main" id="{C976ECAF-96D3-9E07-7156-9C3B2CC36FF6}"/>
                  </a:ext>
                </a:extLst>
              </p:cNvPr>
              <p:cNvGrpSpPr/>
              <p:nvPr/>
            </p:nvGrpSpPr>
            <p:grpSpPr>
              <a:xfrm>
                <a:off x="1151703" y="691228"/>
                <a:ext cx="3322608" cy="2426418"/>
                <a:chOff x="1151703" y="691228"/>
                <a:chExt cx="3322608" cy="2426418"/>
              </a:xfrm>
            </p:grpSpPr>
            <p:pic>
              <p:nvPicPr>
                <p:cNvPr id="36" name="Picture 35">
                  <a:extLst>
                    <a:ext uri="{FF2B5EF4-FFF2-40B4-BE49-F238E27FC236}">
                      <a16:creationId xmlns:a16="http://schemas.microsoft.com/office/drawing/2014/main" id="{4E091755-993F-8DAA-BA25-0C7F565911A6}"/>
                    </a:ext>
                  </a:extLst>
                </p:cNvPr>
                <p:cNvPicPr>
                  <a:picLocks noChangeAspect="1"/>
                </p:cNvPicPr>
                <p:nvPr/>
              </p:nvPicPr>
              <p:blipFill>
                <a:blip r:embed="rId13"/>
                <a:stretch>
                  <a:fillRect/>
                </a:stretch>
              </p:blipFill>
              <p:spPr>
                <a:xfrm>
                  <a:off x="1151703" y="691228"/>
                  <a:ext cx="3322608" cy="2426418"/>
                </a:xfrm>
                <a:prstGeom prst="rect">
                  <a:avLst/>
                </a:prstGeom>
              </p:spPr>
            </p:pic>
            <p:sp>
              <p:nvSpPr>
                <p:cNvPr id="37" name="TextBox 36">
                  <a:extLst>
                    <a:ext uri="{FF2B5EF4-FFF2-40B4-BE49-F238E27FC236}">
                      <a16:creationId xmlns:a16="http://schemas.microsoft.com/office/drawing/2014/main" id="{B9DCEC89-76C3-0DD2-5994-C36B909FC79E}"/>
                    </a:ext>
                  </a:extLst>
                </p:cNvPr>
                <p:cNvSpPr txBox="1"/>
                <p:nvPr/>
              </p:nvSpPr>
              <p:spPr>
                <a:xfrm>
                  <a:off x="1261111" y="2569367"/>
                  <a:ext cx="1953651" cy="440340"/>
                </a:xfrm>
                <a:prstGeom prst="rect">
                  <a:avLst/>
                </a:prstGeom>
                <a:noFill/>
              </p:spPr>
              <p:txBody>
                <a:bodyPr wrap="square" rtlCol="0">
                  <a:spAutoFit/>
                </a:bodyPr>
                <a:lstStyle/>
                <a:p>
                  <a:r>
                    <a:rPr lang="en-GB" sz="1200" b="1" dirty="0">
                      <a:solidFill>
                        <a:srgbClr val="FFFF00"/>
                      </a:solidFill>
                      <a:latin typeface="Perpetua" panose="02020502060401020303" pitchFamily="18" charset="0"/>
                    </a:rPr>
                    <a:t>24/06/2021</a:t>
                  </a:r>
                  <a:endParaRPr lang="en-US" sz="1200" b="1" dirty="0">
                    <a:solidFill>
                      <a:srgbClr val="FFFF00"/>
                    </a:solidFill>
                    <a:latin typeface="Perpetua" panose="02020502060401020303" pitchFamily="18" charset="0"/>
                  </a:endParaRPr>
                </a:p>
              </p:txBody>
            </p:sp>
          </p:grpSp>
        </p:grpSp>
      </p:grpSp>
      <p:grpSp>
        <p:nvGrpSpPr>
          <p:cNvPr id="51" name="Group 50">
            <a:extLst>
              <a:ext uri="{FF2B5EF4-FFF2-40B4-BE49-F238E27FC236}">
                <a16:creationId xmlns:a16="http://schemas.microsoft.com/office/drawing/2014/main" id="{EC42A6AD-6F31-F004-4348-7B99B502352C}"/>
              </a:ext>
            </a:extLst>
          </p:cNvPr>
          <p:cNvGrpSpPr/>
          <p:nvPr/>
        </p:nvGrpSpPr>
        <p:grpSpPr>
          <a:xfrm>
            <a:off x="6927029" y="1146801"/>
            <a:ext cx="5188817" cy="3372284"/>
            <a:chOff x="728320" y="205797"/>
            <a:chExt cx="11526064" cy="6430263"/>
          </a:xfrm>
        </p:grpSpPr>
        <p:grpSp>
          <p:nvGrpSpPr>
            <p:cNvPr id="52" name="Group 51">
              <a:extLst>
                <a:ext uri="{FF2B5EF4-FFF2-40B4-BE49-F238E27FC236}">
                  <a16:creationId xmlns:a16="http://schemas.microsoft.com/office/drawing/2014/main" id="{5EFB64C2-A915-DD14-CAC0-5388B3995600}"/>
                </a:ext>
              </a:extLst>
            </p:cNvPr>
            <p:cNvGrpSpPr/>
            <p:nvPr/>
          </p:nvGrpSpPr>
          <p:grpSpPr>
            <a:xfrm>
              <a:off x="728320" y="205797"/>
              <a:ext cx="11117452" cy="6296997"/>
              <a:chOff x="800219" y="98561"/>
              <a:chExt cx="11117452" cy="6296997"/>
            </a:xfrm>
          </p:grpSpPr>
          <p:sp>
            <p:nvSpPr>
              <p:cNvPr id="60" name="TextBox 59">
                <a:extLst>
                  <a:ext uri="{FF2B5EF4-FFF2-40B4-BE49-F238E27FC236}">
                    <a16:creationId xmlns:a16="http://schemas.microsoft.com/office/drawing/2014/main" id="{4F3352D5-7E0D-A8CC-2416-FD94E4E722E3}"/>
                  </a:ext>
                </a:extLst>
              </p:cNvPr>
              <p:cNvSpPr txBox="1"/>
              <p:nvPr/>
            </p:nvSpPr>
            <p:spPr>
              <a:xfrm>
                <a:off x="3229401" y="98561"/>
                <a:ext cx="6144489" cy="307777"/>
              </a:xfrm>
              <a:prstGeom prst="rect">
                <a:avLst/>
              </a:prstGeom>
              <a:noFill/>
            </p:spPr>
            <p:txBody>
              <a:bodyPr wrap="square">
                <a:spAutoFit/>
              </a:bodyPr>
              <a:lstStyle/>
              <a:p>
                <a:pPr algn="ctr"/>
                <a:r>
                  <a:rPr lang="en-US" sz="1400" b="1" dirty="0">
                    <a:latin typeface="Perpetua" panose="02020502060401020303" pitchFamily="18" charset="0"/>
                  </a:rPr>
                  <a:t>Tree in front of the houses Bamako</a:t>
                </a:r>
              </a:p>
            </p:txBody>
          </p:sp>
          <p:sp>
            <p:nvSpPr>
              <p:cNvPr id="61" name="TextBox 60">
                <a:extLst>
                  <a:ext uri="{FF2B5EF4-FFF2-40B4-BE49-F238E27FC236}">
                    <a16:creationId xmlns:a16="http://schemas.microsoft.com/office/drawing/2014/main" id="{3B08D2F3-90BE-DCCA-DED6-1F06861B7478}"/>
                  </a:ext>
                </a:extLst>
              </p:cNvPr>
              <p:cNvSpPr txBox="1"/>
              <p:nvPr/>
            </p:nvSpPr>
            <p:spPr>
              <a:xfrm>
                <a:off x="3161982" y="3121275"/>
                <a:ext cx="6144489" cy="307777"/>
              </a:xfrm>
              <a:prstGeom prst="rect">
                <a:avLst/>
              </a:prstGeom>
              <a:noFill/>
            </p:spPr>
            <p:txBody>
              <a:bodyPr wrap="square">
                <a:spAutoFit/>
              </a:bodyPr>
              <a:lstStyle/>
              <a:p>
                <a:pPr algn="ctr"/>
                <a:r>
                  <a:rPr lang="en-US" sz="1400" b="1" dirty="0">
                    <a:latin typeface="Perpetua" panose="02020502060401020303" pitchFamily="18" charset="0"/>
                  </a:rPr>
                  <a:t>Public Gardens</a:t>
                </a:r>
              </a:p>
            </p:txBody>
          </p:sp>
          <p:grpSp>
            <p:nvGrpSpPr>
              <p:cNvPr id="62" name="Group 61">
                <a:extLst>
                  <a:ext uri="{FF2B5EF4-FFF2-40B4-BE49-F238E27FC236}">
                    <a16:creationId xmlns:a16="http://schemas.microsoft.com/office/drawing/2014/main" id="{812C38CE-2E66-BC08-1658-1B1742C4B19D}"/>
                  </a:ext>
                </a:extLst>
              </p:cNvPr>
              <p:cNvGrpSpPr/>
              <p:nvPr/>
            </p:nvGrpSpPr>
            <p:grpSpPr>
              <a:xfrm>
                <a:off x="1106765" y="3584371"/>
                <a:ext cx="10475635" cy="2811187"/>
                <a:chOff x="2217659" y="3810000"/>
                <a:chExt cx="9324776" cy="2811187"/>
              </a:xfrm>
            </p:grpSpPr>
            <p:pic>
              <p:nvPicPr>
                <p:cNvPr id="68" name="Content Placeholder 4">
                  <a:extLst>
                    <a:ext uri="{FF2B5EF4-FFF2-40B4-BE49-F238E27FC236}">
                      <a16:creationId xmlns:a16="http://schemas.microsoft.com/office/drawing/2014/main" id="{2A8D7E01-4B80-9CEE-A238-4105A54C32F4}"/>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731248" y="3810000"/>
                  <a:ext cx="2811187" cy="2811187"/>
                </a:xfrm>
                <a:prstGeom prst="rect">
                  <a:avLst/>
                </a:prstGeom>
              </p:spPr>
            </p:pic>
            <p:pic>
              <p:nvPicPr>
                <p:cNvPr id="69" name="Picture 68">
                  <a:extLst>
                    <a:ext uri="{FF2B5EF4-FFF2-40B4-BE49-F238E27FC236}">
                      <a16:creationId xmlns:a16="http://schemas.microsoft.com/office/drawing/2014/main" id="{53D62BD7-E153-0EEB-8F13-DE3C2D70FB15}"/>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5669078" y="3810000"/>
                  <a:ext cx="2811187" cy="2811187"/>
                </a:xfrm>
                <a:prstGeom prst="rect">
                  <a:avLst/>
                </a:prstGeom>
              </p:spPr>
            </p:pic>
            <p:pic>
              <p:nvPicPr>
                <p:cNvPr id="70" name="Picture 69">
                  <a:extLst>
                    <a:ext uri="{FF2B5EF4-FFF2-40B4-BE49-F238E27FC236}">
                      <a16:creationId xmlns:a16="http://schemas.microsoft.com/office/drawing/2014/main" id="{61AA2F6F-B459-2436-E6FA-B0497DAE3DC8}"/>
                    </a:ext>
                  </a:extLst>
                </p:cNvPr>
                <p:cNvPicPr>
                  <a:picLocks noChangeAspect="1"/>
                </p:cNvPicPr>
                <p:nvPr/>
              </p:nvPicPr>
              <p:blipFill rotWithShape="1">
                <a:blip r:embed="rId16" cstate="print">
                  <a:extLst>
                    <a:ext uri="{28A0092B-C50C-407E-A947-70E740481C1C}">
                      <a14:useLocalDpi xmlns:a14="http://schemas.microsoft.com/office/drawing/2010/main" val="0"/>
                    </a:ext>
                  </a:extLst>
                </a:blip>
                <a:srcRect t="15396"/>
                <a:stretch/>
              </p:blipFill>
              <p:spPr>
                <a:xfrm>
                  <a:off x="2217659" y="3810000"/>
                  <a:ext cx="3322751" cy="2811186"/>
                </a:xfrm>
                <a:prstGeom prst="rect">
                  <a:avLst/>
                </a:prstGeom>
              </p:spPr>
            </p:pic>
          </p:grpSp>
          <p:grpSp>
            <p:nvGrpSpPr>
              <p:cNvPr id="63" name="Group 62">
                <a:extLst>
                  <a:ext uri="{FF2B5EF4-FFF2-40B4-BE49-F238E27FC236}">
                    <a16:creationId xmlns:a16="http://schemas.microsoft.com/office/drawing/2014/main" id="{732F441E-C409-9DD7-286E-A27B231EADE5}"/>
                  </a:ext>
                </a:extLst>
              </p:cNvPr>
              <p:cNvGrpSpPr/>
              <p:nvPr/>
            </p:nvGrpSpPr>
            <p:grpSpPr>
              <a:xfrm>
                <a:off x="800219" y="548421"/>
                <a:ext cx="11117452" cy="2469094"/>
                <a:chOff x="800219" y="548421"/>
                <a:chExt cx="11117452" cy="2469094"/>
              </a:xfrm>
            </p:grpSpPr>
            <p:pic>
              <p:nvPicPr>
                <p:cNvPr id="64" name="Picture 3">
                  <a:extLst>
                    <a:ext uri="{FF2B5EF4-FFF2-40B4-BE49-F238E27FC236}">
                      <a16:creationId xmlns:a16="http://schemas.microsoft.com/office/drawing/2014/main" id="{B0F4C97B-05B5-329E-6DC8-81277413C52C}"/>
                    </a:ext>
                  </a:extLst>
                </p:cNvPr>
                <p:cNvPicPr>
                  <a:picLocks noChangeAspect="1" noChangeArrowheads="1"/>
                </p:cNvPicPr>
                <p:nvPr/>
              </p:nvPicPr>
              <p:blipFill rotWithShape="1">
                <a:blip r:embed="rId17" cstate="print">
                  <a:extLst>
                    <a:ext uri="{28A0092B-C50C-407E-A947-70E740481C1C}">
                      <a14:useLocalDpi xmlns:a14="http://schemas.microsoft.com/office/drawing/2010/main" val="0"/>
                    </a:ext>
                  </a:extLst>
                </a:blip>
                <a:srcRect r="28738" b="47491"/>
                <a:stretch/>
              </p:blipFill>
              <p:spPr bwMode="auto">
                <a:xfrm>
                  <a:off x="800219" y="584391"/>
                  <a:ext cx="2654181" cy="2397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 name="Picture 4">
                  <a:extLst>
                    <a:ext uri="{FF2B5EF4-FFF2-40B4-BE49-F238E27FC236}">
                      <a16:creationId xmlns:a16="http://schemas.microsoft.com/office/drawing/2014/main" id="{9CDCB419-1DD6-6E80-0039-70F265566F96}"/>
                    </a:ext>
                  </a:extLst>
                </p:cNvPr>
                <p:cNvPicPr>
                  <a:picLocks noChangeAspect="1" noChangeArrowheads="1"/>
                </p:cNvPicPr>
                <p:nvPr/>
              </p:nvPicPr>
              <p:blipFill>
                <a:blip r:embed="rId18" cstate="print">
                  <a:extLst>
                    <a:ext uri="{28A0092B-C50C-407E-A947-70E740481C1C}">
                      <a14:useLocalDpi xmlns:a14="http://schemas.microsoft.com/office/drawing/2010/main" val="0"/>
                    </a:ext>
                  </a:extLst>
                </a:blip>
                <a:srcRect b="27899"/>
                <a:stretch>
                  <a:fillRect/>
                </a:stretch>
              </p:blipFill>
              <p:spPr bwMode="auto">
                <a:xfrm>
                  <a:off x="6232370" y="606902"/>
                  <a:ext cx="2766155" cy="23827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 name="Picture 5">
                  <a:extLst>
                    <a:ext uri="{FF2B5EF4-FFF2-40B4-BE49-F238E27FC236}">
                      <a16:creationId xmlns:a16="http://schemas.microsoft.com/office/drawing/2014/main" id="{2C01D091-9BE2-708D-7172-C6A992F4F58E}"/>
                    </a:ext>
                  </a:extLst>
                </p:cNvPr>
                <p:cNvPicPr>
                  <a:picLocks noChangeAspect="1" noChangeArrowheads="1"/>
                </p:cNvPicPr>
                <p:nvPr/>
              </p:nvPicPr>
              <p:blipFill rotWithShape="1">
                <a:blip r:embed="rId19" cstate="print">
                  <a:extLst>
                    <a:ext uri="{28A0092B-C50C-407E-A947-70E740481C1C}">
                      <a14:useLocalDpi xmlns:a14="http://schemas.microsoft.com/office/drawing/2010/main" val="0"/>
                    </a:ext>
                  </a:extLst>
                </a:blip>
                <a:srcRect l="12153" r="6515" b="34245"/>
                <a:stretch/>
              </p:blipFill>
              <p:spPr bwMode="auto">
                <a:xfrm>
                  <a:off x="3548216" y="627050"/>
                  <a:ext cx="2609809" cy="23827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 name="Picture 66">
                  <a:extLst>
                    <a:ext uri="{FF2B5EF4-FFF2-40B4-BE49-F238E27FC236}">
                      <a16:creationId xmlns:a16="http://schemas.microsoft.com/office/drawing/2014/main" id="{67FECA00-9978-FF81-1068-D2DB304C1630}"/>
                    </a:ext>
                  </a:extLst>
                </p:cNvPr>
                <p:cNvPicPr>
                  <a:picLocks noChangeAspect="1"/>
                </p:cNvPicPr>
                <p:nvPr/>
              </p:nvPicPr>
              <p:blipFill rotWithShape="1">
                <a:blip r:embed="rId20"/>
                <a:srcRect r="3986"/>
                <a:stretch/>
              </p:blipFill>
              <p:spPr>
                <a:xfrm>
                  <a:off x="9072870" y="548421"/>
                  <a:ext cx="2844801" cy="2469094"/>
                </a:xfrm>
                <a:prstGeom prst="rect">
                  <a:avLst/>
                </a:prstGeom>
              </p:spPr>
            </p:pic>
          </p:grpSp>
        </p:grpSp>
        <p:sp>
          <p:nvSpPr>
            <p:cNvPr id="53" name="TextBox 52">
              <a:extLst>
                <a:ext uri="{FF2B5EF4-FFF2-40B4-BE49-F238E27FC236}">
                  <a16:creationId xmlns:a16="http://schemas.microsoft.com/office/drawing/2014/main" id="{E3F7B767-935F-D2BD-972F-DA59BC7AAE7E}"/>
                </a:ext>
              </a:extLst>
            </p:cNvPr>
            <p:cNvSpPr txBox="1"/>
            <p:nvPr/>
          </p:nvSpPr>
          <p:spPr>
            <a:xfrm>
              <a:off x="846977" y="2766922"/>
              <a:ext cx="2554994" cy="528181"/>
            </a:xfrm>
            <a:prstGeom prst="rect">
              <a:avLst/>
            </a:prstGeom>
            <a:noFill/>
          </p:spPr>
          <p:txBody>
            <a:bodyPr wrap="square" rtlCol="0">
              <a:spAutoFit/>
            </a:bodyPr>
            <a:lstStyle/>
            <a:p>
              <a:r>
                <a:rPr lang="en-GB" sz="1200" b="1" dirty="0">
                  <a:solidFill>
                    <a:srgbClr val="FFFF00"/>
                  </a:solidFill>
                  <a:latin typeface="Perpetua" panose="02020502060401020303" pitchFamily="18" charset="0"/>
                </a:rPr>
                <a:t>22/02/2022</a:t>
              </a:r>
              <a:endParaRPr lang="en-US" sz="1200" b="1" dirty="0">
                <a:solidFill>
                  <a:srgbClr val="FFFF00"/>
                </a:solidFill>
                <a:latin typeface="Perpetua" panose="02020502060401020303" pitchFamily="18" charset="0"/>
              </a:endParaRPr>
            </a:p>
          </p:txBody>
        </p:sp>
        <p:sp>
          <p:nvSpPr>
            <p:cNvPr id="54" name="TextBox 53">
              <a:extLst>
                <a:ext uri="{FF2B5EF4-FFF2-40B4-BE49-F238E27FC236}">
                  <a16:creationId xmlns:a16="http://schemas.microsoft.com/office/drawing/2014/main" id="{18EAF8CE-BB4F-0F2A-B65A-C4F8DFD15257}"/>
                </a:ext>
              </a:extLst>
            </p:cNvPr>
            <p:cNvSpPr txBox="1"/>
            <p:nvPr/>
          </p:nvSpPr>
          <p:spPr>
            <a:xfrm>
              <a:off x="3624947" y="2470891"/>
              <a:ext cx="2461178" cy="528181"/>
            </a:xfrm>
            <a:prstGeom prst="rect">
              <a:avLst/>
            </a:prstGeom>
            <a:noFill/>
          </p:spPr>
          <p:txBody>
            <a:bodyPr wrap="square" rtlCol="0">
              <a:spAutoFit/>
            </a:bodyPr>
            <a:lstStyle/>
            <a:p>
              <a:r>
                <a:rPr lang="en-GB" sz="1200" b="1" dirty="0">
                  <a:solidFill>
                    <a:srgbClr val="FFFF00"/>
                  </a:solidFill>
                  <a:latin typeface="Perpetua" panose="02020502060401020303" pitchFamily="18" charset="0"/>
                </a:rPr>
                <a:t>22/02/2022</a:t>
              </a:r>
              <a:endParaRPr lang="en-US" sz="1200" b="1" dirty="0">
                <a:solidFill>
                  <a:srgbClr val="FFFF00"/>
                </a:solidFill>
                <a:latin typeface="Perpetua" panose="02020502060401020303" pitchFamily="18" charset="0"/>
              </a:endParaRPr>
            </a:p>
          </p:txBody>
        </p:sp>
        <p:sp>
          <p:nvSpPr>
            <p:cNvPr id="55" name="TextBox 54">
              <a:extLst>
                <a:ext uri="{FF2B5EF4-FFF2-40B4-BE49-F238E27FC236}">
                  <a16:creationId xmlns:a16="http://schemas.microsoft.com/office/drawing/2014/main" id="{6DE018EC-012E-FC94-C4FC-E4FE11026D7B}"/>
                </a:ext>
              </a:extLst>
            </p:cNvPr>
            <p:cNvSpPr txBox="1"/>
            <p:nvPr/>
          </p:nvSpPr>
          <p:spPr>
            <a:xfrm>
              <a:off x="6459024" y="2662759"/>
              <a:ext cx="2405072" cy="528181"/>
            </a:xfrm>
            <a:prstGeom prst="rect">
              <a:avLst/>
            </a:prstGeom>
            <a:noFill/>
          </p:spPr>
          <p:txBody>
            <a:bodyPr wrap="square" rtlCol="0">
              <a:spAutoFit/>
            </a:bodyPr>
            <a:lstStyle/>
            <a:p>
              <a:r>
                <a:rPr lang="en-GB" sz="1200" b="1" dirty="0">
                  <a:solidFill>
                    <a:srgbClr val="FFFF00"/>
                  </a:solidFill>
                  <a:latin typeface="Perpetua" panose="02020502060401020303" pitchFamily="18" charset="0"/>
                </a:rPr>
                <a:t>23/02/2022</a:t>
              </a:r>
              <a:endParaRPr lang="en-US" sz="1200" b="1" dirty="0">
                <a:solidFill>
                  <a:srgbClr val="FFFF00"/>
                </a:solidFill>
                <a:latin typeface="Perpetua" panose="02020502060401020303" pitchFamily="18" charset="0"/>
              </a:endParaRPr>
            </a:p>
          </p:txBody>
        </p:sp>
        <p:sp>
          <p:nvSpPr>
            <p:cNvPr id="56" name="TextBox 55">
              <a:extLst>
                <a:ext uri="{FF2B5EF4-FFF2-40B4-BE49-F238E27FC236}">
                  <a16:creationId xmlns:a16="http://schemas.microsoft.com/office/drawing/2014/main" id="{EAF65EB1-8C5A-B854-FE0C-743A531F3980}"/>
                </a:ext>
              </a:extLst>
            </p:cNvPr>
            <p:cNvSpPr txBox="1"/>
            <p:nvPr/>
          </p:nvSpPr>
          <p:spPr>
            <a:xfrm>
              <a:off x="9452250" y="2662759"/>
              <a:ext cx="2802134" cy="528181"/>
            </a:xfrm>
            <a:prstGeom prst="rect">
              <a:avLst/>
            </a:prstGeom>
            <a:noFill/>
          </p:spPr>
          <p:txBody>
            <a:bodyPr wrap="square" rtlCol="0">
              <a:spAutoFit/>
            </a:bodyPr>
            <a:lstStyle/>
            <a:p>
              <a:r>
                <a:rPr lang="en-GB" sz="1200" b="1" dirty="0">
                  <a:solidFill>
                    <a:srgbClr val="FFFF00"/>
                  </a:solidFill>
                  <a:latin typeface="Perpetua" panose="02020502060401020303" pitchFamily="18" charset="0"/>
                </a:rPr>
                <a:t>04/06/2021</a:t>
              </a:r>
              <a:endParaRPr lang="en-US" sz="1200" b="1" dirty="0">
                <a:solidFill>
                  <a:srgbClr val="FFFF00"/>
                </a:solidFill>
                <a:latin typeface="Perpetua" panose="02020502060401020303" pitchFamily="18" charset="0"/>
              </a:endParaRPr>
            </a:p>
          </p:txBody>
        </p:sp>
        <p:sp>
          <p:nvSpPr>
            <p:cNvPr id="57" name="TextBox 56">
              <a:extLst>
                <a:ext uri="{FF2B5EF4-FFF2-40B4-BE49-F238E27FC236}">
                  <a16:creationId xmlns:a16="http://schemas.microsoft.com/office/drawing/2014/main" id="{8271C515-7EDF-3CFD-D318-417176D5C5BF}"/>
                </a:ext>
              </a:extLst>
            </p:cNvPr>
            <p:cNvSpPr txBox="1"/>
            <p:nvPr/>
          </p:nvSpPr>
          <p:spPr>
            <a:xfrm>
              <a:off x="1793916" y="6006901"/>
              <a:ext cx="2305299" cy="528181"/>
            </a:xfrm>
            <a:prstGeom prst="rect">
              <a:avLst/>
            </a:prstGeom>
            <a:noFill/>
          </p:spPr>
          <p:txBody>
            <a:bodyPr wrap="square" rtlCol="0">
              <a:spAutoFit/>
            </a:bodyPr>
            <a:lstStyle/>
            <a:p>
              <a:r>
                <a:rPr lang="en-GB" sz="1200" b="1" dirty="0">
                  <a:solidFill>
                    <a:srgbClr val="FFFF00"/>
                  </a:solidFill>
                  <a:latin typeface="Perpetua" panose="02020502060401020303" pitchFamily="18" charset="0"/>
                </a:rPr>
                <a:t>04/06/2021</a:t>
              </a:r>
              <a:endParaRPr lang="en-US" sz="1200" b="1" dirty="0">
                <a:solidFill>
                  <a:srgbClr val="FFFF00"/>
                </a:solidFill>
                <a:latin typeface="Perpetua" panose="02020502060401020303" pitchFamily="18" charset="0"/>
              </a:endParaRPr>
            </a:p>
          </p:txBody>
        </p:sp>
        <p:sp>
          <p:nvSpPr>
            <p:cNvPr id="58" name="TextBox 57">
              <a:extLst>
                <a:ext uri="{FF2B5EF4-FFF2-40B4-BE49-F238E27FC236}">
                  <a16:creationId xmlns:a16="http://schemas.microsoft.com/office/drawing/2014/main" id="{86B2C01E-29C2-6525-0B39-11C3A734B94D}"/>
                </a:ext>
              </a:extLst>
            </p:cNvPr>
            <p:cNvSpPr txBox="1"/>
            <p:nvPr/>
          </p:nvSpPr>
          <p:spPr>
            <a:xfrm>
              <a:off x="5853193" y="6107879"/>
              <a:ext cx="2273416" cy="528181"/>
            </a:xfrm>
            <a:prstGeom prst="rect">
              <a:avLst/>
            </a:prstGeom>
            <a:noFill/>
          </p:spPr>
          <p:txBody>
            <a:bodyPr wrap="square" rtlCol="0">
              <a:spAutoFit/>
            </a:bodyPr>
            <a:lstStyle/>
            <a:p>
              <a:r>
                <a:rPr lang="en-GB" sz="1200" b="1" dirty="0">
                  <a:solidFill>
                    <a:srgbClr val="FFFF00"/>
                  </a:solidFill>
                  <a:latin typeface="Perpetua" panose="02020502060401020303" pitchFamily="18" charset="0"/>
                </a:rPr>
                <a:t>12/04/2021</a:t>
              </a:r>
              <a:endParaRPr lang="en-US" sz="1200" b="1" dirty="0">
                <a:solidFill>
                  <a:srgbClr val="FFFF00"/>
                </a:solidFill>
                <a:latin typeface="Perpetua" panose="02020502060401020303" pitchFamily="18" charset="0"/>
              </a:endParaRPr>
            </a:p>
          </p:txBody>
        </p:sp>
        <p:sp>
          <p:nvSpPr>
            <p:cNvPr id="59" name="TextBox 58">
              <a:extLst>
                <a:ext uri="{FF2B5EF4-FFF2-40B4-BE49-F238E27FC236}">
                  <a16:creationId xmlns:a16="http://schemas.microsoft.com/office/drawing/2014/main" id="{2F2C19C6-2DB6-691F-AAC5-9A3A178C06B3}"/>
                </a:ext>
              </a:extLst>
            </p:cNvPr>
            <p:cNvSpPr txBox="1"/>
            <p:nvPr/>
          </p:nvSpPr>
          <p:spPr>
            <a:xfrm>
              <a:off x="8926626" y="5991864"/>
              <a:ext cx="2882510" cy="528181"/>
            </a:xfrm>
            <a:prstGeom prst="rect">
              <a:avLst/>
            </a:prstGeom>
            <a:noFill/>
          </p:spPr>
          <p:txBody>
            <a:bodyPr wrap="square" rtlCol="0">
              <a:spAutoFit/>
            </a:bodyPr>
            <a:lstStyle/>
            <a:p>
              <a:r>
                <a:rPr lang="en-GB" sz="1200" b="1" dirty="0">
                  <a:solidFill>
                    <a:srgbClr val="FFFF00"/>
                  </a:solidFill>
                  <a:latin typeface="Perpetua" panose="02020502060401020303" pitchFamily="18" charset="0"/>
                </a:rPr>
                <a:t>12/04/2021</a:t>
              </a:r>
              <a:endParaRPr lang="en-US" sz="1200" b="1" dirty="0">
                <a:solidFill>
                  <a:srgbClr val="FFFF00"/>
                </a:solidFill>
                <a:latin typeface="Perpetua" panose="02020502060401020303" pitchFamily="18" charset="0"/>
              </a:endParaRPr>
            </a:p>
          </p:txBody>
        </p:sp>
      </p:grpSp>
      <p:sp>
        <p:nvSpPr>
          <p:cNvPr id="2" name="TextBox 1">
            <a:extLst>
              <a:ext uri="{FF2B5EF4-FFF2-40B4-BE49-F238E27FC236}">
                <a16:creationId xmlns:a16="http://schemas.microsoft.com/office/drawing/2014/main" id="{4EDF6842-B305-0720-DD6C-13D5B3639473}"/>
              </a:ext>
            </a:extLst>
          </p:cNvPr>
          <p:cNvSpPr txBox="1"/>
          <p:nvPr/>
        </p:nvSpPr>
        <p:spPr>
          <a:xfrm>
            <a:off x="2336132" y="85269"/>
            <a:ext cx="7222183" cy="830997"/>
          </a:xfrm>
          <a:prstGeom prst="rect">
            <a:avLst/>
          </a:prstGeom>
          <a:solidFill>
            <a:schemeClr val="accent6">
              <a:lumMod val="60000"/>
              <a:lumOff val="40000"/>
            </a:schemeClr>
          </a:solidFill>
        </p:spPr>
        <p:style>
          <a:lnRef idx="2">
            <a:schemeClr val="accent1"/>
          </a:lnRef>
          <a:fillRef idx="1">
            <a:schemeClr val="lt1"/>
          </a:fillRef>
          <a:effectRef idx="0">
            <a:schemeClr val="accent1"/>
          </a:effectRef>
          <a:fontRef idx="minor">
            <a:schemeClr val="dk1"/>
          </a:fontRef>
        </p:style>
        <p:txBody>
          <a:bodyPr wrap="square">
            <a:spAutoFit/>
          </a:bodyPr>
          <a:lstStyle/>
          <a:p>
            <a:r>
              <a:rPr lang="en-US" sz="1600" dirty="0">
                <a:latin typeface="Perpetua" panose="02020502060401020303" pitchFamily="18" charset="0"/>
              </a:rPr>
              <a:t>The perception is individual, linked to sensory knowledge and endogenous knowledge. </a:t>
            </a:r>
          </a:p>
          <a:p>
            <a:r>
              <a:rPr lang="en-US" sz="1600" dirty="0">
                <a:latin typeface="Perpetua" panose="02020502060401020303" pitchFamily="18" charset="0"/>
              </a:rPr>
              <a:t>We have defined the criteria taking into account the Common International Classification of Ecosystem Services (CICES) Haines-Young, R. and M.B. </a:t>
            </a:r>
            <a:r>
              <a:rPr lang="en-US" sz="1600" dirty="0" err="1">
                <a:latin typeface="Perpetua" panose="02020502060401020303" pitchFamily="18" charset="0"/>
              </a:rPr>
              <a:t>Potschin</a:t>
            </a:r>
            <a:r>
              <a:rPr lang="en-US" sz="1600" dirty="0">
                <a:latin typeface="Perpetua" panose="02020502060401020303" pitchFamily="18" charset="0"/>
              </a:rPr>
              <a:t> (2018)</a:t>
            </a:r>
          </a:p>
        </p:txBody>
      </p:sp>
      <p:sp>
        <p:nvSpPr>
          <p:cNvPr id="3" name="TextBox 2">
            <a:extLst>
              <a:ext uri="{FF2B5EF4-FFF2-40B4-BE49-F238E27FC236}">
                <a16:creationId xmlns:a16="http://schemas.microsoft.com/office/drawing/2014/main" id="{B1D09A08-04BB-AFD8-6124-F242C1D50FD7}"/>
              </a:ext>
            </a:extLst>
          </p:cNvPr>
          <p:cNvSpPr txBox="1"/>
          <p:nvPr/>
        </p:nvSpPr>
        <p:spPr>
          <a:xfrm>
            <a:off x="6598622" y="1448923"/>
            <a:ext cx="5411563" cy="2554545"/>
          </a:xfrm>
          <a:prstGeom prst="rect">
            <a:avLst/>
          </a:prstGeom>
          <a:solidFill>
            <a:schemeClr val="accent6">
              <a:lumMod val="40000"/>
              <a:lumOff val="60000"/>
            </a:schemeClr>
          </a:solidFill>
        </p:spPr>
        <p:style>
          <a:lnRef idx="2">
            <a:schemeClr val="accent6"/>
          </a:lnRef>
          <a:fillRef idx="1">
            <a:schemeClr val="lt1"/>
          </a:fillRef>
          <a:effectRef idx="0">
            <a:schemeClr val="accent6"/>
          </a:effectRef>
          <a:fontRef idx="minor">
            <a:schemeClr val="dk1"/>
          </a:fontRef>
        </p:style>
        <p:txBody>
          <a:bodyPr wrap="square">
            <a:spAutoFit/>
          </a:bodyPr>
          <a:lstStyle/>
          <a:p>
            <a:r>
              <a:rPr lang="en-US" sz="2000" b="1" dirty="0">
                <a:latin typeface="Perpetua" panose="02020502060401020303" pitchFamily="18" charset="0"/>
              </a:rPr>
              <a:t>Regulating and maintenance services: </a:t>
            </a:r>
          </a:p>
          <a:p>
            <a:r>
              <a:rPr lang="en-US" sz="2000" i="1" dirty="0">
                <a:latin typeface="Perpetua" panose="02020502060401020303" pitchFamily="18" charset="0"/>
              </a:rPr>
              <a:t>Climate regulation; disease regulation; water and air regulation; water cycling; soil formation; Sustainable waste disposal and reduction of respiratory diseases; reduction of </a:t>
            </a:r>
            <a:r>
              <a:rPr lang="en-US" sz="2000" i="1" dirty="0" err="1">
                <a:latin typeface="Perpetua" panose="02020502060401020303" pitchFamily="18" charset="0"/>
              </a:rPr>
              <a:t>odour</a:t>
            </a:r>
            <a:r>
              <a:rPr lang="en-US" sz="2000" i="1" dirty="0">
                <a:latin typeface="Perpetua" panose="02020502060401020303" pitchFamily="18" charset="0"/>
              </a:rPr>
              <a:t> nuisance from rubbish and livestock pens; low noise environment and visual amenity; mitigation of damage resulting from reduction in magnitude and frequency of floods/storms; contribution to erosion control.</a:t>
            </a:r>
          </a:p>
        </p:txBody>
      </p:sp>
      <p:sp>
        <p:nvSpPr>
          <p:cNvPr id="7" name="TextBox 6">
            <a:extLst>
              <a:ext uri="{FF2B5EF4-FFF2-40B4-BE49-F238E27FC236}">
                <a16:creationId xmlns:a16="http://schemas.microsoft.com/office/drawing/2014/main" id="{7263CDF0-8ADB-9172-F8A1-DFA4DAB11A7B}"/>
              </a:ext>
            </a:extLst>
          </p:cNvPr>
          <p:cNvSpPr txBox="1"/>
          <p:nvPr/>
        </p:nvSpPr>
        <p:spPr>
          <a:xfrm>
            <a:off x="1284829" y="1372678"/>
            <a:ext cx="4781140" cy="1938992"/>
          </a:xfrm>
          <a:prstGeom prst="rect">
            <a:avLst/>
          </a:prstGeom>
          <a:solidFill>
            <a:schemeClr val="accent3">
              <a:lumMod val="20000"/>
              <a:lumOff val="80000"/>
            </a:schemeClr>
          </a:solidFill>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en-US" sz="2000" b="1" dirty="0">
                <a:latin typeface="Perpetua" panose="02020502060401020303" pitchFamily="18" charset="0"/>
              </a:rPr>
              <a:t>Provisioning services: </a:t>
            </a:r>
          </a:p>
          <a:p>
            <a:pPr algn="just"/>
            <a:r>
              <a:rPr lang="en-US" sz="2000" i="1" dirty="0">
                <a:latin typeface="Perpetua" panose="02020502060401020303" pitchFamily="18" charset="0"/>
              </a:rPr>
              <a:t>Vegetables production; food; water; genetic resources; social cohesion; drinking water in the public supply system; mineral water; decoration; health benefits; renewable energy source; waste disposal; visual quality; human comfort; ecotourism; recreation; identity;…</a:t>
            </a:r>
          </a:p>
        </p:txBody>
      </p:sp>
      <p:sp>
        <p:nvSpPr>
          <p:cNvPr id="8" name="TextBox 7">
            <a:extLst>
              <a:ext uri="{FF2B5EF4-FFF2-40B4-BE49-F238E27FC236}">
                <a16:creationId xmlns:a16="http://schemas.microsoft.com/office/drawing/2014/main" id="{EBBB13E6-D058-B199-2BDF-9F4D9BDEEE66}"/>
              </a:ext>
            </a:extLst>
          </p:cNvPr>
          <p:cNvSpPr txBox="1"/>
          <p:nvPr/>
        </p:nvSpPr>
        <p:spPr>
          <a:xfrm>
            <a:off x="1202959" y="3670317"/>
            <a:ext cx="4912249" cy="2246769"/>
          </a:xfrm>
          <a:prstGeom prst="rect">
            <a:avLst/>
          </a:prstGeom>
          <a:solidFill>
            <a:schemeClr val="accent4">
              <a:lumMod val="40000"/>
              <a:lumOff val="60000"/>
            </a:schemeClr>
          </a:solidFill>
        </p:spPr>
        <p:txBody>
          <a:bodyPr wrap="square">
            <a:spAutoFit/>
          </a:bodyPr>
          <a:lstStyle/>
          <a:p>
            <a:r>
              <a:rPr lang="en-US" sz="2000" b="1" dirty="0">
                <a:latin typeface="Perpetua" panose="02020502060401020303" pitchFamily="18" charset="0"/>
              </a:rPr>
              <a:t>Cultural services: </a:t>
            </a:r>
            <a:r>
              <a:rPr lang="en-US" sz="2000" i="1" dirty="0">
                <a:latin typeface="Perpetua" panose="02020502060401020303" pitchFamily="18" charset="0"/>
              </a:rPr>
              <a:t>Spiritual or religious enrichment; recreation, fitness, de-stressing or mental health; nature-based recreation; eco-tourism; knowledge about the environment and nature; skills or knowledge about environmental management; tourism; local identify; artistic inspiration; social cohesion; cultural icon; mental and moral well-being; nature documentary;… </a:t>
            </a:r>
          </a:p>
        </p:txBody>
      </p:sp>
    </p:spTree>
    <p:extLst>
      <p:ext uri="{BB962C8B-B14F-4D97-AF65-F5344CB8AC3E}">
        <p14:creationId xmlns:p14="http://schemas.microsoft.com/office/powerpoint/2010/main" val="303190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p:cTn id="21" dur="500" fill="hold"/>
                                        <p:tgtEl>
                                          <p:spTgt spid="3"/>
                                        </p:tgtEl>
                                        <p:attrNameLst>
                                          <p:attrName>ppt_w</p:attrName>
                                        </p:attrNameLst>
                                      </p:cBhvr>
                                      <p:tavLst>
                                        <p:tav tm="0">
                                          <p:val>
                                            <p:fltVal val="0"/>
                                          </p:val>
                                        </p:tav>
                                        <p:tav tm="100000">
                                          <p:val>
                                            <p:strVal val="#ppt_w"/>
                                          </p:val>
                                        </p:tav>
                                      </p:tavLst>
                                    </p:anim>
                                    <p:anim calcmode="lin" valueType="num">
                                      <p:cBhvr>
                                        <p:cTn id="22" dur="500" fill="hold"/>
                                        <p:tgtEl>
                                          <p:spTgt spid="3"/>
                                        </p:tgtEl>
                                        <p:attrNameLst>
                                          <p:attrName>ppt_h</p:attrName>
                                        </p:attrNameLst>
                                      </p:cBhvr>
                                      <p:tavLst>
                                        <p:tav tm="0">
                                          <p:val>
                                            <p:fltVal val="0"/>
                                          </p:val>
                                        </p:tav>
                                        <p:tav tm="100000">
                                          <p:val>
                                            <p:strVal val="#ppt_h"/>
                                          </p:val>
                                        </p:tav>
                                      </p:tavLst>
                                    </p:anim>
                                    <p:animEffect transition="in" filter="fade">
                                      <p:cBhvr>
                                        <p:cTn id="23" dur="500"/>
                                        <p:tgtEl>
                                          <p:spTgt spid="3"/>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 calcmode="lin" valueType="num">
                                      <p:cBhvr>
                                        <p:cTn id="28" dur="500" fill="hold"/>
                                        <p:tgtEl>
                                          <p:spTgt spid="8"/>
                                        </p:tgtEl>
                                        <p:attrNameLst>
                                          <p:attrName>ppt_w</p:attrName>
                                        </p:attrNameLst>
                                      </p:cBhvr>
                                      <p:tavLst>
                                        <p:tav tm="0">
                                          <p:val>
                                            <p:fltVal val="0"/>
                                          </p:val>
                                        </p:tav>
                                        <p:tav tm="100000">
                                          <p:val>
                                            <p:strVal val="#ppt_w"/>
                                          </p:val>
                                        </p:tav>
                                      </p:tavLst>
                                    </p:anim>
                                    <p:anim calcmode="lin" valueType="num">
                                      <p:cBhvr>
                                        <p:cTn id="29" dur="500" fill="hold"/>
                                        <p:tgtEl>
                                          <p:spTgt spid="8"/>
                                        </p:tgtEl>
                                        <p:attrNameLst>
                                          <p:attrName>ppt_h</p:attrName>
                                        </p:attrNameLst>
                                      </p:cBhvr>
                                      <p:tavLst>
                                        <p:tav tm="0">
                                          <p:val>
                                            <p:fltVal val="0"/>
                                          </p:val>
                                        </p:tav>
                                        <p:tav tm="100000">
                                          <p:val>
                                            <p:strVal val="#ppt_h"/>
                                          </p:val>
                                        </p:tav>
                                      </p:tavLst>
                                    </p:anim>
                                    <p:animEffect transition="in" filter="fade">
                                      <p:cBhvr>
                                        <p:cTn id="3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7" grpId="0" animBg="1"/>
      <p:bldP spid="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69FFBA57-4932-46CD-ADF5-1CCFA2A9E487}"/>
              </a:ext>
            </a:extLst>
          </p:cNvPr>
          <p:cNvSpPr/>
          <p:nvPr/>
        </p:nvSpPr>
        <p:spPr>
          <a:xfrm>
            <a:off x="1233055" y="1233049"/>
            <a:ext cx="10435204" cy="5140039"/>
          </a:xfrm>
          <a:custGeom>
            <a:avLst/>
            <a:gdLst>
              <a:gd name="connsiteX0" fmla="*/ 0 w 3815438"/>
              <a:gd name="connsiteY0" fmla="*/ 381544 h 4731781"/>
              <a:gd name="connsiteX1" fmla="*/ 381544 w 3815438"/>
              <a:gd name="connsiteY1" fmla="*/ 0 h 4731781"/>
              <a:gd name="connsiteX2" fmla="*/ 3433894 w 3815438"/>
              <a:gd name="connsiteY2" fmla="*/ 0 h 4731781"/>
              <a:gd name="connsiteX3" fmla="*/ 3815438 w 3815438"/>
              <a:gd name="connsiteY3" fmla="*/ 381544 h 4731781"/>
              <a:gd name="connsiteX4" fmla="*/ 3815438 w 3815438"/>
              <a:gd name="connsiteY4" fmla="*/ 4350237 h 4731781"/>
              <a:gd name="connsiteX5" fmla="*/ 3433894 w 3815438"/>
              <a:gd name="connsiteY5" fmla="*/ 4731781 h 4731781"/>
              <a:gd name="connsiteX6" fmla="*/ 381544 w 3815438"/>
              <a:gd name="connsiteY6" fmla="*/ 4731781 h 4731781"/>
              <a:gd name="connsiteX7" fmla="*/ 0 w 3815438"/>
              <a:gd name="connsiteY7" fmla="*/ 4350237 h 4731781"/>
              <a:gd name="connsiteX8" fmla="*/ 0 w 3815438"/>
              <a:gd name="connsiteY8" fmla="*/ 381544 h 4731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15438" h="4731781">
                <a:moveTo>
                  <a:pt x="0" y="381544"/>
                </a:moveTo>
                <a:cubicBezTo>
                  <a:pt x="0" y="170823"/>
                  <a:pt x="170823" y="0"/>
                  <a:pt x="381544" y="0"/>
                </a:cubicBezTo>
                <a:lnTo>
                  <a:pt x="3433894" y="0"/>
                </a:lnTo>
                <a:cubicBezTo>
                  <a:pt x="3644615" y="0"/>
                  <a:pt x="3815438" y="170823"/>
                  <a:pt x="3815438" y="381544"/>
                </a:cubicBezTo>
                <a:lnTo>
                  <a:pt x="3815438" y="4350237"/>
                </a:lnTo>
                <a:cubicBezTo>
                  <a:pt x="3815438" y="4560958"/>
                  <a:pt x="3644615" y="4731781"/>
                  <a:pt x="3433894" y="4731781"/>
                </a:cubicBezTo>
                <a:lnTo>
                  <a:pt x="381544" y="4731781"/>
                </a:lnTo>
                <a:cubicBezTo>
                  <a:pt x="170823" y="4731781"/>
                  <a:pt x="0" y="4560958"/>
                  <a:pt x="0" y="4350237"/>
                </a:cubicBezTo>
                <a:lnTo>
                  <a:pt x="0" y="381544"/>
                </a:lnTo>
                <a:close/>
              </a:path>
            </a:pathLst>
          </a:custGeom>
          <a:ln>
            <a:solidFill>
              <a:schemeClr val="bg1"/>
            </a:solidFill>
          </a:ln>
        </p:spPr>
        <p:style>
          <a:lnRef idx="2">
            <a:schemeClr val="accent1"/>
          </a:lnRef>
          <a:fillRef idx="1">
            <a:schemeClr val="lt1"/>
          </a:fillRef>
          <a:effectRef idx="0">
            <a:schemeClr val="accent1"/>
          </a:effectRef>
          <a:fontRef idx="minor">
            <a:schemeClr val="dk1"/>
          </a:fontRef>
        </p:style>
        <p:txBody>
          <a:bodyPr spcFirstLastPara="0" vert="horz" wrap="square" lIns="129530" tIns="129530" rIns="129530" bIns="129530" numCol="1" spcCol="1270" anchor="ctr" anchorCtr="0">
            <a:noAutofit/>
          </a:bodyPr>
          <a:lstStyle/>
          <a:p>
            <a:pPr marL="342900" indent="-342900" algn="just" defTabSz="1244600">
              <a:lnSpc>
                <a:spcPct val="150000"/>
              </a:lnSpc>
              <a:spcBef>
                <a:spcPct val="0"/>
              </a:spcBef>
              <a:buFont typeface="Wingdings" panose="05000000000000000000" pitchFamily="2" charset="2"/>
              <a:buChar char="ü"/>
            </a:pPr>
            <a:r>
              <a:rPr lang="en-US" sz="2600" dirty="0">
                <a:latin typeface="Perpetua" panose="02020502060401020303" pitchFamily="18" charset="0"/>
                <a:cs typeface="Times New Roman" panose="02020603050405020304" pitchFamily="18" charset="0"/>
              </a:rPr>
              <a:t>Statistics show that in Africa, </a:t>
            </a:r>
            <a:r>
              <a:rPr lang="en-US" sz="2600" dirty="0">
                <a:solidFill>
                  <a:srgbClr val="28B507"/>
                </a:solidFill>
                <a:latin typeface="Perpetua" panose="02020502060401020303" pitchFamily="18" charset="0"/>
                <a:cs typeface="Times New Roman" panose="02020603050405020304" pitchFamily="18" charset="0"/>
              </a:rPr>
              <a:t>Urban Green Spaces (UGS) </a:t>
            </a:r>
            <a:r>
              <a:rPr lang="en-US" sz="2600" dirty="0">
                <a:latin typeface="Perpetua" panose="02020502060401020303" pitchFamily="18" charset="0"/>
                <a:cs typeface="Times New Roman" panose="02020603050405020304" pitchFamily="18" charset="0"/>
              </a:rPr>
              <a:t>are being depleted at an alarming rate with a small proportion of the land mass in several urban areas  (Mensah, 2014). </a:t>
            </a:r>
          </a:p>
          <a:p>
            <a:pPr marL="342900" lvl="0" indent="-342900" algn="just" defTabSz="1244600">
              <a:lnSpc>
                <a:spcPct val="150000"/>
              </a:lnSpc>
              <a:spcBef>
                <a:spcPct val="0"/>
              </a:spcBef>
              <a:spcAft>
                <a:spcPts val="0"/>
              </a:spcAft>
              <a:buFont typeface="Wingdings" panose="05000000000000000000" pitchFamily="2" charset="2"/>
              <a:buChar char="ü"/>
            </a:pPr>
            <a:r>
              <a:rPr lang="en-US" sz="2600" dirty="0">
                <a:solidFill>
                  <a:srgbClr val="C00000"/>
                </a:solidFill>
                <a:latin typeface="Perpetua" panose="02020502060401020303" pitchFamily="18" charset="0"/>
                <a:cs typeface="Times New Roman" panose="02020603050405020304" pitchFamily="18" charset="0"/>
              </a:rPr>
              <a:t>Climate Change</a:t>
            </a:r>
            <a:r>
              <a:rPr lang="en-US" sz="2600" dirty="0">
                <a:latin typeface="Perpetua" panose="02020502060401020303" pitchFamily="18" charset="0"/>
                <a:cs typeface="Times New Roman" panose="02020603050405020304" pitchFamily="18" charset="0"/>
              </a:rPr>
              <a:t> and rapid </a:t>
            </a:r>
            <a:r>
              <a:rPr lang="en-US" sz="2600" dirty="0" err="1">
                <a:solidFill>
                  <a:srgbClr val="FF0000"/>
                </a:solidFill>
                <a:latin typeface="Perpetua" panose="02020502060401020303" pitchFamily="18" charset="0"/>
                <a:cs typeface="Times New Roman" panose="02020603050405020304" pitchFamily="18" charset="0"/>
              </a:rPr>
              <a:t>urbanisation</a:t>
            </a:r>
            <a:r>
              <a:rPr lang="en-US" sz="2600" dirty="0">
                <a:latin typeface="Perpetua" panose="02020502060401020303" pitchFamily="18" charset="0"/>
                <a:cs typeface="Times New Roman" panose="02020603050405020304" pitchFamily="18" charset="0"/>
              </a:rPr>
              <a:t> have become two major issues related to human welfare and development around the world for recent decades.</a:t>
            </a:r>
          </a:p>
          <a:p>
            <a:pPr marL="342900" indent="-342900" algn="just" defTabSz="1244600">
              <a:lnSpc>
                <a:spcPct val="150000"/>
              </a:lnSpc>
              <a:spcBef>
                <a:spcPct val="0"/>
              </a:spcBef>
              <a:buFont typeface="Wingdings" panose="05000000000000000000" pitchFamily="2" charset="2"/>
              <a:buChar char="ü"/>
            </a:pPr>
            <a:r>
              <a:rPr lang="en-US" sz="2600" dirty="0">
                <a:latin typeface="Perpetua" panose="02020502060401020303" pitchFamily="18" charset="0"/>
                <a:cs typeface="Times New Roman" panose="02020603050405020304" pitchFamily="18" charset="0"/>
              </a:rPr>
              <a:t>In Mali, urban population is 43.9% of total population in 2020.</a:t>
            </a:r>
          </a:p>
          <a:p>
            <a:pPr marL="342900" lvl="0" indent="-342900" algn="just" defTabSz="1244600">
              <a:lnSpc>
                <a:spcPct val="150000"/>
              </a:lnSpc>
              <a:spcBef>
                <a:spcPct val="0"/>
              </a:spcBef>
              <a:spcAft>
                <a:spcPts val="0"/>
              </a:spcAft>
              <a:buFont typeface="Wingdings" panose="05000000000000000000" pitchFamily="2" charset="2"/>
              <a:buChar char="ü"/>
            </a:pPr>
            <a:r>
              <a:rPr lang="en-US" sz="2600" dirty="0">
                <a:latin typeface="Perpetua" panose="02020502060401020303" pitchFamily="18" charset="0"/>
                <a:cs typeface="Times New Roman" panose="02020603050405020304" pitchFamily="18" charset="0"/>
              </a:rPr>
              <a:t>Even though Mali has </a:t>
            </a:r>
            <a:r>
              <a:rPr lang="en-US" sz="2600" dirty="0">
                <a:solidFill>
                  <a:srgbClr val="28B507"/>
                </a:solidFill>
                <a:latin typeface="Perpetua" panose="02020502060401020303" pitchFamily="18" charset="0"/>
                <a:cs typeface="Times New Roman" panose="02020603050405020304" pitchFamily="18" charset="0"/>
              </a:rPr>
              <a:t>green spaces and agricultural</a:t>
            </a:r>
            <a:r>
              <a:rPr lang="en-US" sz="2600" dirty="0">
                <a:latin typeface="Perpetua" panose="02020502060401020303" pitchFamily="18" charset="0"/>
                <a:cs typeface="Times New Roman" panose="02020603050405020304" pitchFamily="18" charset="0"/>
              </a:rPr>
              <a:t> areas in these urban areas, </a:t>
            </a:r>
            <a:r>
              <a:rPr lang="en-US" sz="2600" dirty="0">
                <a:solidFill>
                  <a:srgbClr val="C00000"/>
                </a:solidFill>
                <a:latin typeface="Perpetua" panose="02020502060401020303" pitchFamily="18" charset="0"/>
                <a:cs typeface="Times New Roman" panose="02020603050405020304" pitchFamily="18" charset="0"/>
              </a:rPr>
              <a:t>climate change </a:t>
            </a:r>
            <a:r>
              <a:rPr lang="en-US" sz="2600" dirty="0">
                <a:latin typeface="Perpetua" panose="02020502060401020303" pitchFamily="18" charset="0"/>
                <a:cs typeface="Times New Roman" panose="02020603050405020304" pitchFamily="18" charset="0"/>
              </a:rPr>
              <a:t>and rapid </a:t>
            </a:r>
            <a:r>
              <a:rPr lang="en-US" sz="2600" dirty="0" err="1">
                <a:solidFill>
                  <a:srgbClr val="FF0000"/>
                </a:solidFill>
                <a:latin typeface="Perpetua" panose="02020502060401020303" pitchFamily="18" charset="0"/>
                <a:cs typeface="Times New Roman" panose="02020603050405020304" pitchFamily="18" charset="0"/>
              </a:rPr>
              <a:t>urbanisation</a:t>
            </a:r>
            <a:r>
              <a:rPr lang="en-US" sz="2600" dirty="0">
                <a:latin typeface="Perpetua" panose="02020502060401020303" pitchFamily="18" charset="0"/>
                <a:cs typeface="Times New Roman" panose="02020603050405020304" pitchFamily="18" charset="0"/>
              </a:rPr>
              <a:t> that impact the well-being of urban populations are major problems that persist. </a:t>
            </a:r>
          </a:p>
        </p:txBody>
      </p:sp>
      <p:sp>
        <p:nvSpPr>
          <p:cNvPr id="4" name="Date Placeholder 3">
            <a:extLst>
              <a:ext uri="{FF2B5EF4-FFF2-40B4-BE49-F238E27FC236}">
                <a16:creationId xmlns:a16="http://schemas.microsoft.com/office/drawing/2014/main" id="{364359D8-401A-E6FF-101B-5CB338BA4F9A}"/>
              </a:ext>
            </a:extLst>
          </p:cNvPr>
          <p:cNvSpPr>
            <a:spLocks noGrp="1"/>
          </p:cNvSpPr>
          <p:nvPr>
            <p:ph type="dt" sz="half" idx="10"/>
          </p:nvPr>
        </p:nvSpPr>
        <p:spPr/>
        <p:txBody>
          <a:bodyPr/>
          <a:lstStyle/>
          <a:p>
            <a:fld id="{69E76706-7220-4A45-9766-D5E06FF03877}" type="datetime1">
              <a:rPr lang="en-US" smtClean="0"/>
              <a:t>10/1/2024</a:t>
            </a:fld>
            <a:endParaRPr lang="en-US"/>
          </a:p>
        </p:txBody>
      </p:sp>
      <p:sp>
        <p:nvSpPr>
          <p:cNvPr id="6" name="Slide Number Placeholder 5">
            <a:extLst>
              <a:ext uri="{FF2B5EF4-FFF2-40B4-BE49-F238E27FC236}">
                <a16:creationId xmlns:a16="http://schemas.microsoft.com/office/drawing/2014/main" id="{180CB168-4D65-51D9-E2D4-208A831125EA}"/>
              </a:ext>
            </a:extLst>
          </p:cNvPr>
          <p:cNvSpPr>
            <a:spLocks noGrp="1"/>
          </p:cNvSpPr>
          <p:nvPr>
            <p:ph type="sldNum" sz="quarter" idx="12"/>
          </p:nvPr>
        </p:nvSpPr>
        <p:spPr/>
        <p:txBody>
          <a:bodyPr/>
          <a:lstStyle/>
          <a:p>
            <a:fld id="{3E024793-0E71-48C3-8471-0C8AF9CBC2C2}" type="slidenum">
              <a:rPr lang="en-US" smtClean="0"/>
              <a:t>4</a:t>
            </a:fld>
            <a:endParaRPr lang="en-US"/>
          </a:p>
        </p:txBody>
      </p:sp>
      <p:sp>
        <p:nvSpPr>
          <p:cNvPr id="13" name="Rectangle 12">
            <a:extLst>
              <a:ext uri="{FF2B5EF4-FFF2-40B4-BE49-F238E27FC236}">
                <a16:creationId xmlns:a16="http://schemas.microsoft.com/office/drawing/2014/main" id="{3DC4F118-C3A1-CEE4-350D-257590313FE9}"/>
              </a:ext>
            </a:extLst>
          </p:cNvPr>
          <p:cNvSpPr/>
          <p:nvPr/>
        </p:nvSpPr>
        <p:spPr>
          <a:xfrm>
            <a:off x="-10510" y="555147"/>
            <a:ext cx="800219" cy="5393336"/>
          </a:xfrm>
          <a:prstGeom prst="rect">
            <a:avLst/>
          </a:prstGeom>
          <a:noFill/>
        </p:spPr>
        <p:txBody>
          <a:bodyPr vert="vert270" wrap="none" lIns="91440" tIns="45720" rIns="91440" bIns="45720">
            <a:spAutoFit/>
          </a:bodyPr>
          <a:lstStyle/>
          <a:p>
            <a:pPr algn="ctr"/>
            <a:r>
              <a:rPr lang="fr-FR" sz="4000" b="1" spc="50" dirty="0">
                <a:ln w="11430"/>
                <a:solidFill>
                  <a:schemeClr val="bg1"/>
                </a:solidFill>
                <a:effectLst>
                  <a:outerShdw blurRad="76200" dist="50800" dir="5400000" algn="tl" rotWithShape="0">
                    <a:srgbClr val="000000">
                      <a:alpha val="65000"/>
                    </a:srgbClr>
                  </a:outerShdw>
                </a:effectLst>
                <a:latin typeface="Perpetua" panose="02020502060401020303" pitchFamily="18" charset="0"/>
                <a:ea typeface="+mj-ea"/>
                <a:cs typeface="+mj-cs"/>
              </a:rPr>
              <a:t>PROBLEM STATEMENT </a:t>
            </a:r>
            <a:endParaRPr lang="en-US" sz="4000" b="1" spc="50" dirty="0">
              <a:ln w="11430"/>
              <a:solidFill>
                <a:schemeClr val="bg1"/>
              </a:solidFill>
              <a:effectLst>
                <a:outerShdw blurRad="76200" dist="50800" dir="5400000" algn="tl" rotWithShape="0">
                  <a:srgbClr val="000000">
                    <a:alpha val="65000"/>
                  </a:srgbClr>
                </a:outerShdw>
              </a:effectLst>
              <a:latin typeface="Perpetua" panose="02020502060401020303" pitchFamily="18" charset="0"/>
              <a:ea typeface="+mj-ea"/>
              <a:cs typeface="+mj-cs"/>
            </a:endParaRPr>
          </a:p>
        </p:txBody>
      </p:sp>
      <p:sp>
        <p:nvSpPr>
          <p:cNvPr id="5" name="Footer Placeholder 4">
            <a:extLst>
              <a:ext uri="{FF2B5EF4-FFF2-40B4-BE49-F238E27FC236}">
                <a16:creationId xmlns:a16="http://schemas.microsoft.com/office/drawing/2014/main" id="{7A7DEDB8-455A-EE95-1B7D-4DE438D847BB}"/>
              </a:ext>
            </a:extLst>
          </p:cNvPr>
          <p:cNvSpPr>
            <a:spLocks noGrp="1"/>
          </p:cNvSpPr>
          <p:nvPr>
            <p:ph type="ftr" sz="quarter" idx="11"/>
          </p:nvPr>
        </p:nvSpPr>
        <p:spPr/>
        <p:txBody>
          <a:bodyPr/>
          <a:lstStyle/>
          <a:p>
            <a:r>
              <a:rPr lang="fr-FR"/>
              <a:t>FOMBA Mohamed, PhD/SPS/FT/2019/11125; PGS4513003</a:t>
            </a:r>
            <a:endParaRPr lang="en-US"/>
          </a:p>
        </p:txBody>
      </p:sp>
    </p:spTree>
    <p:extLst>
      <p:ext uri="{BB962C8B-B14F-4D97-AF65-F5344CB8AC3E}">
        <p14:creationId xmlns:p14="http://schemas.microsoft.com/office/powerpoint/2010/main" val="15003531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69FFBA57-4932-46CD-ADF5-1CCFA2A9E487}"/>
              </a:ext>
            </a:extLst>
          </p:cNvPr>
          <p:cNvSpPr/>
          <p:nvPr/>
        </p:nvSpPr>
        <p:spPr>
          <a:xfrm>
            <a:off x="1094509" y="1357736"/>
            <a:ext cx="10560871" cy="5017501"/>
          </a:xfrm>
          <a:custGeom>
            <a:avLst/>
            <a:gdLst>
              <a:gd name="connsiteX0" fmla="*/ 0 w 3815438"/>
              <a:gd name="connsiteY0" fmla="*/ 381544 h 4731781"/>
              <a:gd name="connsiteX1" fmla="*/ 381544 w 3815438"/>
              <a:gd name="connsiteY1" fmla="*/ 0 h 4731781"/>
              <a:gd name="connsiteX2" fmla="*/ 3433894 w 3815438"/>
              <a:gd name="connsiteY2" fmla="*/ 0 h 4731781"/>
              <a:gd name="connsiteX3" fmla="*/ 3815438 w 3815438"/>
              <a:gd name="connsiteY3" fmla="*/ 381544 h 4731781"/>
              <a:gd name="connsiteX4" fmla="*/ 3815438 w 3815438"/>
              <a:gd name="connsiteY4" fmla="*/ 4350237 h 4731781"/>
              <a:gd name="connsiteX5" fmla="*/ 3433894 w 3815438"/>
              <a:gd name="connsiteY5" fmla="*/ 4731781 h 4731781"/>
              <a:gd name="connsiteX6" fmla="*/ 381544 w 3815438"/>
              <a:gd name="connsiteY6" fmla="*/ 4731781 h 4731781"/>
              <a:gd name="connsiteX7" fmla="*/ 0 w 3815438"/>
              <a:gd name="connsiteY7" fmla="*/ 4350237 h 4731781"/>
              <a:gd name="connsiteX8" fmla="*/ 0 w 3815438"/>
              <a:gd name="connsiteY8" fmla="*/ 381544 h 4731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15438" h="4731781">
                <a:moveTo>
                  <a:pt x="0" y="381544"/>
                </a:moveTo>
                <a:cubicBezTo>
                  <a:pt x="0" y="170823"/>
                  <a:pt x="170823" y="0"/>
                  <a:pt x="381544" y="0"/>
                </a:cubicBezTo>
                <a:lnTo>
                  <a:pt x="3433894" y="0"/>
                </a:lnTo>
                <a:cubicBezTo>
                  <a:pt x="3644615" y="0"/>
                  <a:pt x="3815438" y="170823"/>
                  <a:pt x="3815438" y="381544"/>
                </a:cubicBezTo>
                <a:lnTo>
                  <a:pt x="3815438" y="4350237"/>
                </a:lnTo>
                <a:cubicBezTo>
                  <a:pt x="3815438" y="4560958"/>
                  <a:pt x="3644615" y="4731781"/>
                  <a:pt x="3433894" y="4731781"/>
                </a:cubicBezTo>
                <a:lnTo>
                  <a:pt x="381544" y="4731781"/>
                </a:lnTo>
                <a:cubicBezTo>
                  <a:pt x="170823" y="4731781"/>
                  <a:pt x="0" y="4560958"/>
                  <a:pt x="0" y="4350237"/>
                </a:cubicBezTo>
                <a:lnTo>
                  <a:pt x="0" y="381544"/>
                </a:lnTo>
                <a:close/>
              </a:path>
            </a:pathLst>
          </a:custGeom>
          <a:ln>
            <a:solidFill>
              <a:schemeClr val="bg1"/>
            </a:solidFill>
          </a:ln>
        </p:spPr>
        <p:style>
          <a:lnRef idx="2">
            <a:schemeClr val="accent1"/>
          </a:lnRef>
          <a:fillRef idx="1">
            <a:schemeClr val="lt1"/>
          </a:fillRef>
          <a:effectRef idx="0">
            <a:schemeClr val="accent1"/>
          </a:effectRef>
          <a:fontRef idx="minor">
            <a:schemeClr val="dk1"/>
          </a:fontRef>
        </p:style>
        <p:txBody>
          <a:bodyPr spcFirstLastPara="0" vert="horz" wrap="square" lIns="129530" tIns="129530" rIns="129530" bIns="129530" numCol="1" spcCol="1270" anchor="ctr" anchorCtr="0">
            <a:noAutofit/>
          </a:bodyPr>
          <a:lstStyle/>
          <a:p>
            <a:pPr marL="342900" lvl="0" indent="-342900">
              <a:lnSpc>
                <a:spcPct val="150000"/>
              </a:lnSpc>
              <a:buFont typeface="+mj-lt"/>
              <a:buAutoNum type="arabicPeriod"/>
            </a:pPr>
            <a:r>
              <a:rPr lang="en-US" sz="2600" dirty="0">
                <a:latin typeface="Perpetua" panose="02020502060401020303" pitchFamily="18" charset="0"/>
                <a:ea typeface="Calibri" panose="020F0502020204030204" pitchFamily="34" charset="0"/>
                <a:cs typeface="Times New Roman" panose="02020603050405020304" pitchFamily="18" charset="0"/>
              </a:rPr>
              <a:t>What are the spatial changes and the characteristics of </a:t>
            </a:r>
            <a:r>
              <a:rPr lang="en-US" sz="2600" dirty="0">
                <a:solidFill>
                  <a:srgbClr val="28B507"/>
                </a:solidFill>
                <a:latin typeface="Perpetua" panose="02020502060401020303" pitchFamily="18" charset="0"/>
                <a:cs typeface="Times New Roman" panose="02020603050405020304" pitchFamily="18" charset="0"/>
              </a:rPr>
              <a:t>UGS </a:t>
            </a:r>
            <a:r>
              <a:rPr lang="en-US" sz="2600" dirty="0">
                <a:latin typeface="Perpetua" panose="02020502060401020303" pitchFamily="18" charset="0"/>
                <a:ea typeface="Calibri" panose="020F0502020204030204" pitchFamily="34" charset="0"/>
                <a:cs typeface="Times New Roman" panose="02020603050405020304" pitchFamily="18" charset="0"/>
              </a:rPr>
              <a:t>types in Bamako and </a:t>
            </a:r>
            <a:r>
              <a:rPr lang="en-US" sz="2600" dirty="0" err="1">
                <a:latin typeface="Perpetua" panose="02020502060401020303" pitchFamily="18" charset="0"/>
                <a:ea typeface="Calibri" panose="020F0502020204030204" pitchFamily="34" charset="0"/>
                <a:cs typeface="Times New Roman" panose="02020603050405020304" pitchFamily="18" charset="0"/>
              </a:rPr>
              <a:t>Sikasso</a:t>
            </a:r>
            <a:r>
              <a:rPr lang="en-US" sz="2600" dirty="0">
                <a:latin typeface="Perpetua" panose="02020502060401020303" pitchFamily="18" charset="0"/>
                <a:ea typeface="Calibri" panose="020F0502020204030204" pitchFamily="34" charset="0"/>
                <a:cs typeface="Times New Roman" panose="02020603050405020304" pitchFamily="18" charset="0"/>
              </a:rPr>
              <a:t>?  </a:t>
            </a:r>
            <a:endParaRPr lang="en-US" sz="2600" dirty="0">
              <a:effectLst/>
              <a:latin typeface="Perpetua" panose="02020502060401020303" pitchFamily="18" charset="0"/>
              <a:ea typeface="Calibri" panose="020F0502020204030204" pitchFamily="34" charset="0"/>
              <a:cs typeface="Times New Roman" panose="02020603050405020304" pitchFamily="18" charset="0"/>
            </a:endParaRPr>
          </a:p>
          <a:p>
            <a:pPr marL="342900" lvl="0" indent="-342900">
              <a:lnSpc>
                <a:spcPct val="150000"/>
              </a:lnSpc>
              <a:buFont typeface="+mj-lt"/>
              <a:buAutoNum type="arabicPeriod"/>
            </a:pPr>
            <a:r>
              <a:rPr lang="en-US" sz="2600" dirty="0">
                <a:latin typeface="Perpetua" panose="02020502060401020303" pitchFamily="18" charset="0"/>
                <a:ea typeface="Calibri" panose="020F0502020204030204" pitchFamily="34" charset="0"/>
                <a:cs typeface="Times New Roman" panose="02020603050405020304" pitchFamily="18" charset="0"/>
              </a:rPr>
              <a:t>What impact do urbanisation and </a:t>
            </a:r>
            <a:r>
              <a:rPr lang="en-US" sz="2600" dirty="0">
                <a:solidFill>
                  <a:srgbClr val="C00000"/>
                </a:solidFill>
                <a:latin typeface="Perpetua" panose="02020502060401020303" pitchFamily="18" charset="0"/>
                <a:cs typeface="Times New Roman" panose="02020603050405020304" pitchFamily="18" charset="0"/>
              </a:rPr>
              <a:t>climate change</a:t>
            </a:r>
            <a:r>
              <a:rPr lang="en-US" sz="2600" dirty="0">
                <a:latin typeface="Perpetua" panose="02020502060401020303" pitchFamily="18" charset="0"/>
                <a:ea typeface="Calibri" panose="020F0502020204030204" pitchFamily="34" charset="0"/>
                <a:cs typeface="Times New Roman" panose="02020603050405020304" pitchFamily="18" charset="0"/>
              </a:rPr>
              <a:t> have on designated </a:t>
            </a:r>
            <a:r>
              <a:rPr lang="en-US" sz="2600" dirty="0">
                <a:solidFill>
                  <a:srgbClr val="28B507"/>
                </a:solidFill>
                <a:latin typeface="Perpetua" panose="02020502060401020303" pitchFamily="18" charset="0"/>
                <a:cs typeface="Times New Roman" panose="02020603050405020304" pitchFamily="18" charset="0"/>
              </a:rPr>
              <a:t>green spaces </a:t>
            </a:r>
            <a:r>
              <a:rPr lang="en-US" sz="2600" dirty="0">
                <a:latin typeface="Perpetua" panose="02020502060401020303" pitchFamily="18" charset="0"/>
                <a:ea typeface="Calibri" panose="020F0502020204030204" pitchFamily="34" charset="0"/>
                <a:cs typeface="Times New Roman" panose="02020603050405020304" pitchFamily="18" charset="0"/>
              </a:rPr>
              <a:t>and the </a:t>
            </a:r>
            <a:r>
              <a:rPr lang="en-US" sz="2600" dirty="0">
                <a:solidFill>
                  <a:srgbClr val="28B507"/>
                </a:solidFill>
                <a:latin typeface="Perpetua" panose="02020502060401020303" pitchFamily="18" charset="0"/>
                <a:ea typeface="Calibri" panose="020F0502020204030204" pitchFamily="34" charset="0"/>
                <a:cs typeface="Times New Roman" panose="02020603050405020304" pitchFamily="18" charset="0"/>
              </a:rPr>
              <a:t>Ecosystem Services (ES) </a:t>
            </a:r>
            <a:r>
              <a:rPr lang="en-US" sz="2600" dirty="0">
                <a:latin typeface="Perpetua" panose="02020502060401020303" pitchFamily="18" charset="0"/>
                <a:ea typeface="Calibri" panose="020F0502020204030204" pitchFamily="34" charset="0"/>
                <a:cs typeface="Times New Roman" panose="02020603050405020304" pitchFamily="18" charset="0"/>
              </a:rPr>
              <a:t>they provide?</a:t>
            </a:r>
          </a:p>
          <a:p>
            <a:pPr marL="342900" lvl="0" indent="-342900">
              <a:lnSpc>
                <a:spcPct val="150000"/>
              </a:lnSpc>
              <a:buFont typeface="+mj-lt"/>
              <a:buAutoNum type="arabicPeriod"/>
            </a:pPr>
            <a:r>
              <a:rPr lang="en-US" sz="2600" dirty="0">
                <a:latin typeface="Perpetua" panose="02020502060401020303" pitchFamily="18" charset="0"/>
                <a:ea typeface="Calibri" panose="020F0502020204030204" pitchFamily="34" charset="0"/>
                <a:cs typeface="Times New Roman" panose="02020603050405020304" pitchFamily="18" charset="0"/>
              </a:rPr>
              <a:t>How could planning strategies be created in order to enhance </a:t>
            </a:r>
            <a:r>
              <a:rPr lang="en-US" sz="2600" dirty="0">
                <a:solidFill>
                  <a:srgbClr val="28B507"/>
                </a:solidFill>
                <a:latin typeface="Perpetua" panose="02020502060401020303" pitchFamily="18" charset="0"/>
                <a:cs typeface="Times New Roman" panose="02020603050405020304" pitchFamily="18" charset="0"/>
              </a:rPr>
              <a:t>UGS's</a:t>
            </a:r>
            <a:r>
              <a:rPr lang="en-US" sz="2600" dirty="0">
                <a:latin typeface="Perpetua" panose="02020502060401020303" pitchFamily="18" charset="0"/>
                <a:ea typeface="Calibri" panose="020F0502020204030204" pitchFamily="34" charset="0"/>
                <a:cs typeface="Times New Roman" panose="02020603050405020304" pitchFamily="18" charset="0"/>
              </a:rPr>
              <a:t> ES and climate change resilience? </a:t>
            </a:r>
            <a:r>
              <a:rPr lang="en-US" sz="2600" dirty="0">
                <a:effectLst/>
                <a:latin typeface="Perpetua" panose="02020502060401020303" pitchFamily="18" charset="0"/>
                <a:ea typeface="Calibri" panose="020F0502020204030204" pitchFamily="34" charset="0"/>
                <a:cs typeface="Times New Roman" panose="02020603050405020304" pitchFamily="18" charset="0"/>
              </a:rPr>
              <a:t> </a:t>
            </a:r>
          </a:p>
          <a:p>
            <a:pPr marL="342900" lvl="0" indent="-342900">
              <a:lnSpc>
                <a:spcPct val="150000"/>
              </a:lnSpc>
              <a:buFont typeface="+mj-lt"/>
              <a:buAutoNum type="arabicPeriod"/>
            </a:pPr>
            <a:r>
              <a:rPr lang="en-US" sz="2600" dirty="0">
                <a:latin typeface="Perpetua" panose="02020502060401020303" pitchFamily="18" charset="0"/>
                <a:ea typeface="Calibri" panose="020F0502020204030204" pitchFamily="34" charset="0"/>
                <a:cs typeface="Times New Roman" panose="02020603050405020304" pitchFamily="18" charset="0"/>
              </a:rPr>
              <a:t>How are </a:t>
            </a:r>
            <a:r>
              <a:rPr lang="en-US" sz="2600" dirty="0">
                <a:solidFill>
                  <a:srgbClr val="28B507"/>
                </a:solidFill>
                <a:latin typeface="Perpetua" panose="02020502060401020303" pitchFamily="18" charset="0"/>
                <a:ea typeface="Calibri" panose="020F0502020204030204" pitchFamily="34" charset="0"/>
                <a:cs typeface="Times New Roman" panose="02020603050405020304" pitchFamily="18" charset="0"/>
              </a:rPr>
              <a:t>green spaces </a:t>
            </a:r>
            <a:r>
              <a:rPr lang="en-US" sz="2600" dirty="0">
                <a:latin typeface="Perpetua" panose="02020502060401020303" pitchFamily="18" charset="0"/>
                <a:ea typeface="Calibri" panose="020F0502020204030204" pitchFamily="34" charset="0"/>
                <a:cs typeface="Times New Roman" panose="02020603050405020304" pitchFamily="18" charset="0"/>
              </a:rPr>
              <a:t>in Bamako and </a:t>
            </a:r>
            <a:r>
              <a:rPr lang="en-US" sz="2600" dirty="0" err="1">
                <a:latin typeface="Perpetua" panose="02020502060401020303" pitchFamily="18" charset="0"/>
                <a:ea typeface="Calibri" panose="020F0502020204030204" pitchFamily="34" charset="0"/>
                <a:cs typeface="Times New Roman" panose="02020603050405020304" pitchFamily="18" charset="0"/>
              </a:rPr>
              <a:t>Sikasso</a:t>
            </a:r>
            <a:r>
              <a:rPr lang="en-US" sz="2600" dirty="0">
                <a:latin typeface="Perpetua" panose="02020502060401020303" pitchFamily="18" charset="0"/>
                <a:ea typeface="Calibri" panose="020F0502020204030204" pitchFamily="34" charset="0"/>
                <a:cs typeface="Times New Roman" panose="02020603050405020304" pitchFamily="18" charset="0"/>
              </a:rPr>
              <a:t> used in terms of land use, as well as the condition of the </a:t>
            </a:r>
            <a:r>
              <a:rPr lang="en-US" sz="2600" dirty="0">
                <a:solidFill>
                  <a:srgbClr val="28B507"/>
                </a:solidFill>
                <a:latin typeface="Perpetua" panose="02020502060401020303" pitchFamily="18" charset="0"/>
                <a:ea typeface="Calibri" panose="020F0502020204030204" pitchFamily="34" charset="0"/>
                <a:cs typeface="Times New Roman" panose="02020603050405020304" pitchFamily="18" charset="0"/>
              </a:rPr>
              <a:t>ES </a:t>
            </a:r>
            <a:r>
              <a:rPr lang="en-US" sz="2600" dirty="0">
                <a:latin typeface="Perpetua" panose="02020502060401020303" pitchFamily="18" charset="0"/>
                <a:ea typeface="Calibri" panose="020F0502020204030204" pitchFamily="34" charset="0"/>
                <a:cs typeface="Times New Roman" panose="02020603050405020304" pitchFamily="18" charset="0"/>
              </a:rPr>
              <a:t>they offer?</a:t>
            </a:r>
            <a:endParaRPr lang="en-US" sz="2600" dirty="0">
              <a:effectLst/>
              <a:latin typeface="Perpetua" panose="02020502060401020303" pitchFamily="18" charset="0"/>
              <a:ea typeface="Calibri" panose="020F0502020204030204" pitchFamily="34" charset="0"/>
              <a:cs typeface="Times New Roman" panose="02020603050405020304" pitchFamily="18" charset="0"/>
            </a:endParaRPr>
          </a:p>
        </p:txBody>
      </p:sp>
      <p:sp>
        <p:nvSpPr>
          <p:cNvPr id="4" name="Date Placeholder 3">
            <a:extLst>
              <a:ext uri="{FF2B5EF4-FFF2-40B4-BE49-F238E27FC236}">
                <a16:creationId xmlns:a16="http://schemas.microsoft.com/office/drawing/2014/main" id="{364359D8-401A-E6FF-101B-5CB338BA4F9A}"/>
              </a:ext>
            </a:extLst>
          </p:cNvPr>
          <p:cNvSpPr>
            <a:spLocks noGrp="1"/>
          </p:cNvSpPr>
          <p:nvPr>
            <p:ph type="dt" sz="half" idx="10"/>
          </p:nvPr>
        </p:nvSpPr>
        <p:spPr/>
        <p:txBody>
          <a:bodyPr/>
          <a:lstStyle/>
          <a:p>
            <a:fld id="{DAF394F1-63F0-478E-91C1-0833C783F933}" type="datetime1">
              <a:rPr lang="en-US" smtClean="0"/>
              <a:t>10/1/2024</a:t>
            </a:fld>
            <a:endParaRPr lang="en-US"/>
          </a:p>
        </p:txBody>
      </p:sp>
      <p:sp>
        <p:nvSpPr>
          <p:cNvPr id="6" name="Slide Number Placeholder 5">
            <a:extLst>
              <a:ext uri="{FF2B5EF4-FFF2-40B4-BE49-F238E27FC236}">
                <a16:creationId xmlns:a16="http://schemas.microsoft.com/office/drawing/2014/main" id="{180CB168-4D65-51D9-E2D4-208A831125EA}"/>
              </a:ext>
            </a:extLst>
          </p:cNvPr>
          <p:cNvSpPr>
            <a:spLocks noGrp="1"/>
          </p:cNvSpPr>
          <p:nvPr>
            <p:ph type="sldNum" sz="quarter" idx="12"/>
          </p:nvPr>
        </p:nvSpPr>
        <p:spPr/>
        <p:txBody>
          <a:bodyPr/>
          <a:lstStyle/>
          <a:p>
            <a:fld id="{3E024793-0E71-48C3-8471-0C8AF9CBC2C2}" type="slidenum">
              <a:rPr lang="en-US" smtClean="0"/>
              <a:t>5</a:t>
            </a:fld>
            <a:endParaRPr lang="en-US"/>
          </a:p>
        </p:txBody>
      </p:sp>
      <p:sp>
        <p:nvSpPr>
          <p:cNvPr id="13" name="Rectangle 12">
            <a:extLst>
              <a:ext uri="{FF2B5EF4-FFF2-40B4-BE49-F238E27FC236}">
                <a16:creationId xmlns:a16="http://schemas.microsoft.com/office/drawing/2014/main" id="{3DC4F118-C3A1-CEE4-350D-257590313FE9}"/>
              </a:ext>
            </a:extLst>
          </p:cNvPr>
          <p:cNvSpPr/>
          <p:nvPr/>
        </p:nvSpPr>
        <p:spPr>
          <a:xfrm>
            <a:off x="-10510" y="464033"/>
            <a:ext cx="800219" cy="5575565"/>
          </a:xfrm>
          <a:prstGeom prst="rect">
            <a:avLst/>
          </a:prstGeom>
          <a:noFill/>
        </p:spPr>
        <p:txBody>
          <a:bodyPr vert="vert270" wrap="none" lIns="91440" tIns="45720" rIns="91440" bIns="45720">
            <a:spAutoFit/>
          </a:bodyPr>
          <a:lstStyle/>
          <a:p>
            <a:pPr algn="ctr"/>
            <a:r>
              <a:rPr lang="fr-FR" sz="4000" b="1" spc="50" dirty="0">
                <a:ln w="11430"/>
                <a:solidFill>
                  <a:schemeClr val="bg1"/>
                </a:solidFill>
                <a:effectLst>
                  <a:outerShdw blurRad="76200" dist="50800" dir="5400000" algn="tl" rotWithShape="0">
                    <a:srgbClr val="000000">
                      <a:alpha val="65000"/>
                    </a:srgbClr>
                  </a:outerShdw>
                </a:effectLst>
                <a:latin typeface="Perpetua" panose="02020502060401020303" pitchFamily="18" charset="0"/>
                <a:ea typeface="+mj-ea"/>
                <a:cs typeface="+mj-cs"/>
              </a:rPr>
              <a:t>RESEARCH QUESTIONS </a:t>
            </a:r>
            <a:endParaRPr lang="en-US" sz="4000" b="1" spc="50" dirty="0">
              <a:ln w="11430"/>
              <a:solidFill>
                <a:schemeClr val="bg1"/>
              </a:solidFill>
              <a:effectLst>
                <a:outerShdw blurRad="76200" dist="50800" dir="5400000" algn="tl" rotWithShape="0">
                  <a:srgbClr val="000000">
                    <a:alpha val="65000"/>
                  </a:srgbClr>
                </a:outerShdw>
              </a:effectLst>
              <a:latin typeface="Perpetua" panose="02020502060401020303" pitchFamily="18" charset="0"/>
              <a:ea typeface="+mj-ea"/>
              <a:cs typeface="+mj-cs"/>
            </a:endParaRPr>
          </a:p>
        </p:txBody>
      </p:sp>
      <p:sp>
        <p:nvSpPr>
          <p:cNvPr id="5" name="Footer Placeholder 4">
            <a:extLst>
              <a:ext uri="{FF2B5EF4-FFF2-40B4-BE49-F238E27FC236}">
                <a16:creationId xmlns:a16="http://schemas.microsoft.com/office/drawing/2014/main" id="{7A7DEDB8-455A-EE95-1B7D-4DE438D847BB}"/>
              </a:ext>
            </a:extLst>
          </p:cNvPr>
          <p:cNvSpPr>
            <a:spLocks noGrp="1"/>
          </p:cNvSpPr>
          <p:nvPr>
            <p:ph type="ftr" sz="quarter" idx="11"/>
          </p:nvPr>
        </p:nvSpPr>
        <p:spPr/>
        <p:txBody>
          <a:bodyPr/>
          <a:lstStyle/>
          <a:p>
            <a:r>
              <a:rPr lang="fr-FR"/>
              <a:t>FOMBA Mohamed, PhD/SPS/FT/2019/11125; PGS4513003</a:t>
            </a:r>
            <a:endParaRPr lang="en-US"/>
          </a:p>
        </p:txBody>
      </p:sp>
      <p:sp>
        <p:nvSpPr>
          <p:cNvPr id="8" name="TextBox 7">
            <a:extLst>
              <a:ext uri="{FF2B5EF4-FFF2-40B4-BE49-F238E27FC236}">
                <a16:creationId xmlns:a16="http://schemas.microsoft.com/office/drawing/2014/main" id="{6E82F6C5-C9EC-2667-C06B-526454A56A70}"/>
              </a:ext>
            </a:extLst>
          </p:cNvPr>
          <p:cNvSpPr txBox="1"/>
          <p:nvPr/>
        </p:nvSpPr>
        <p:spPr>
          <a:xfrm>
            <a:off x="2466109" y="358067"/>
            <a:ext cx="6844146" cy="600164"/>
          </a:xfrm>
          <a:prstGeom prst="rect">
            <a:avLst/>
          </a:prstGeom>
          <a:noFill/>
        </p:spPr>
        <p:txBody>
          <a:bodyPr wrap="square">
            <a:spAutoFit/>
          </a:bodyPr>
          <a:lstStyle/>
          <a:p>
            <a:pPr>
              <a:lnSpc>
                <a:spcPct val="150000"/>
              </a:lnSpc>
            </a:pPr>
            <a:r>
              <a:rPr lang="en-US" sz="2400" b="1" dirty="0">
                <a:effectLst/>
                <a:latin typeface="Perpetua" panose="02020502060401020303" pitchFamily="18" charset="0"/>
                <a:ea typeface="Calibri" panose="020F0502020204030204" pitchFamily="34" charset="0"/>
                <a:cs typeface="SimSun" panose="02010600030101010101" pitchFamily="2" charset="-122"/>
              </a:rPr>
              <a:t>This work should answer at follower questions: </a:t>
            </a:r>
          </a:p>
        </p:txBody>
      </p:sp>
    </p:spTree>
    <p:extLst>
      <p:ext uri="{BB962C8B-B14F-4D97-AF65-F5344CB8AC3E}">
        <p14:creationId xmlns:p14="http://schemas.microsoft.com/office/powerpoint/2010/main" val="15059325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69FFBA57-4932-46CD-ADF5-1CCFA2A9E487}"/>
              </a:ext>
            </a:extLst>
          </p:cNvPr>
          <p:cNvSpPr/>
          <p:nvPr/>
        </p:nvSpPr>
        <p:spPr>
          <a:xfrm>
            <a:off x="1094510" y="1383936"/>
            <a:ext cx="10663902" cy="1177637"/>
          </a:xfrm>
          <a:custGeom>
            <a:avLst/>
            <a:gdLst>
              <a:gd name="connsiteX0" fmla="*/ 0 w 3815438"/>
              <a:gd name="connsiteY0" fmla="*/ 381544 h 4731781"/>
              <a:gd name="connsiteX1" fmla="*/ 381544 w 3815438"/>
              <a:gd name="connsiteY1" fmla="*/ 0 h 4731781"/>
              <a:gd name="connsiteX2" fmla="*/ 3433894 w 3815438"/>
              <a:gd name="connsiteY2" fmla="*/ 0 h 4731781"/>
              <a:gd name="connsiteX3" fmla="*/ 3815438 w 3815438"/>
              <a:gd name="connsiteY3" fmla="*/ 381544 h 4731781"/>
              <a:gd name="connsiteX4" fmla="*/ 3815438 w 3815438"/>
              <a:gd name="connsiteY4" fmla="*/ 4350237 h 4731781"/>
              <a:gd name="connsiteX5" fmla="*/ 3433894 w 3815438"/>
              <a:gd name="connsiteY5" fmla="*/ 4731781 h 4731781"/>
              <a:gd name="connsiteX6" fmla="*/ 381544 w 3815438"/>
              <a:gd name="connsiteY6" fmla="*/ 4731781 h 4731781"/>
              <a:gd name="connsiteX7" fmla="*/ 0 w 3815438"/>
              <a:gd name="connsiteY7" fmla="*/ 4350237 h 4731781"/>
              <a:gd name="connsiteX8" fmla="*/ 0 w 3815438"/>
              <a:gd name="connsiteY8" fmla="*/ 381544 h 4731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15438" h="4731781">
                <a:moveTo>
                  <a:pt x="0" y="381544"/>
                </a:moveTo>
                <a:cubicBezTo>
                  <a:pt x="0" y="170823"/>
                  <a:pt x="170823" y="0"/>
                  <a:pt x="381544" y="0"/>
                </a:cubicBezTo>
                <a:lnTo>
                  <a:pt x="3433894" y="0"/>
                </a:lnTo>
                <a:cubicBezTo>
                  <a:pt x="3644615" y="0"/>
                  <a:pt x="3815438" y="170823"/>
                  <a:pt x="3815438" y="381544"/>
                </a:cubicBezTo>
                <a:lnTo>
                  <a:pt x="3815438" y="4350237"/>
                </a:lnTo>
                <a:cubicBezTo>
                  <a:pt x="3815438" y="4560958"/>
                  <a:pt x="3644615" y="4731781"/>
                  <a:pt x="3433894" y="4731781"/>
                </a:cubicBezTo>
                <a:lnTo>
                  <a:pt x="381544" y="4731781"/>
                </a:lnTo>
                <a:cubicBezTo>
                  <a:pt x="170823" y="4731781"/>
                  <a:pt x="0" y="4560958"/>
                  <a:pt x="0" y="4350237"/>
                </a:cubicBezTo>
                <a:lnTo>
                  <a:pt x="0" y="381544"/>
                </a:lnTo>
                <a:close/>
              </a:path>
            </a:pathLst>
          </a:custGeom>
          <a:ln>
            <a:solidFill>
              <a:schemeClr val="bg1"/>
            </a:solidFill>
          </a:ln>
        </p:spPr>
        <p:style>
          <a:lnRef idx="2">
            <a:schemeClr val="accent1"/>
          </a:lnRef>
          <a:fillRef idx="1">
            <a:schemeClr val="lt1"/>
          </a:fillRef>
          <a:effectRef idx="0">
            <a:schemeClr val="accent1"/>
          </a:effectRef>
          <a:fontRef idx="minor">
            <a:schemeClr val="dk1"/>
          </a:fontRef>
        </p:style>
        <p:txBody>
          <a:bodyPr spcFirstLastPara="0" vert="horz" wrap="square" lIns="129530" tIns="129530" rIns="129530" bIns="129530" numCol="1" spcCol="1270" anchor="ctr" anchorCtr="0">
            <a:noAutofit/>
          </a:bodyPr>
          <a:lstStyle/>
          <a:p>
            <a:pPr lvl="0" algn="just" defTabSz="1244600">
              <a:spcBef>
                <a:spcPct val="0"/>
              </a:spcBef>
              <a:spcAft>
                <a:spcPts val="0"/>
              </a:spcAft>
            </a:pPr>
            <a:r>
              <a:rPr lang="en-US" sz="3000" dirty="0">
                <a:latin typeface="Perpetua" panose="02020502060401020303" pitchFamily="18" charset="0"/>
                <a:cs typeface="Times New Roman" panose="02020603050405020304" pitchFamily="18" charset="0"/>
              </a:rPr>
              <a:t>This study aims to assess and develop a planning model for the effect of </a:t>
            </a:r>
            <a:r>
              <a:rPr lang="en-US" sz="3000" dirty="0">
                <a:solidFill>
                  <a:srgbClr val="C00000"/>
                </a:solidFill>
                <a:latin typeface="Perpetua" panose="02020502060401020303" pitchFamily="18" charset="0"/>
                <a:cs typeface="Times New Roman" panose="02020603050405020304" pitchFamily="18" charset="0"/>
              </a:rPr>
              <a:t>climate change</a:t>
            </a:r>
            <a:r>
              <a:rPr lang="en-US" sz="3000" dirty="0">
                <a:latin typeface="Perpetua" panose="02020502060401020303" pitchFamily="18" charset="0"/>
                <a:cs typeface="Times New Roman" panose="02020603050405020304" pitchFamily="18" charset="0"/>
              </a:rPr>
              <a:t> and anthropogenic activities on </a:t>
            </a:r>
            <a:r>
              <a:rPr lang="en-US" sz="3000" dirty="0">
                <a:solidFill>
                  <a:srgbClr val="28B507"/>
                </a:solidFill>
                <a:latin typeface="Perpetua" panose="02020502060401020303" pitchFamily="18" charset="0"/>
                <a:cs typeface="Times New Roman" panose="02020603050405020304" pitchFamily="18" charset="0"/>
              </a:rPr>
              <a:t>UGS </a:t>
            </a:r>
            <a:r>
              <a:rPr lang="en-US" sz="3000" dirty="0">
                <a:latin typeface="Perpetua" panose="02020502060401020303" pitchFamily="18" charset="0"/>
                <a:cs typeface="Times New Roman" panose="02020603050405020304" pitchFamily="18" charset="0"/>
              </a:rPr>
              <a:t>distribution dynamics for resilient and sustainable urban living in Bamako and </a:t>
            </a:r>
            <a:r>
              <a:rPr lang="en-US" sz="3000" dirty="0" err="1">
                <a:latin typeface="Perpetua" panose="02020502060401020303" pitchFamily="18" charset="0"/>
                <a:cs typeface="Times New Roman" panose="02020603050405020304" pitchFamily="18" charset="0"/>
              </a:rPr>
              <a:t>Sikasso</a:t>
            </a:r>
            <a:r>
              <a:rPr lang="en-US" sz="3000" dirty="0">
                <a:latin typeface="Perpetua" panose="02020502060401020303" pitchFamily="18" charset="0"/>
                <a:cs typeface="Times New Roman" panose="02020603050405020304" pitchFamily="18" charset="0"/>
              </a:rPr>
              <a:t>.</a:t>
            </a:r>
            <a:endParaRPr lang="fr-FR" sz="3000" b="0" kern="1200" dirty="0">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id="{D1B62A26-2B8C-8EF4-351B-0EC89D723E2B}"/>
              </a:ext>
            </a:extLst>
          </p:cNvPr>
          <p:cNvSpPr/>
          <p:nvPr/>
        </p:nvSpPr>
        <p:spPr>
          <a:xfrm>
            <a:off x="1233054" y="2977983"/>
            <a:ext cx="5322292" cy="1292662"/>
          </a:xfrm>
          <a:prstGeom prst="rect">
            <a:avLst/>
          </a:prstGeom>
          <a:solidFill>
            <a:srgbClr val="9AFD8D"/>
          </a:solidFill>
        </p:spPr>
        <p:txBody>
          <a:bodyPr wrap="square" lIns="91440" tIns="45720" rIns="91440" bIns="45720">
            <a:spAutoFit/>
          </a:bodyPr>
          <a:lstStyle/>
          <a:p>
            <a:r>
              <a:rPr lang="en-US" sz="2600" b="1" kern="1200" cap="none" spc="0" dirty="0">
                <a:ln w="0"/>
                <a:solidFill>
                  <a:srgbClr val="C00000"/>
                </a:solidFill>
                <a:effectLst>
                  <a:outerShdw blurRad="38100" dist="19050" dir="2700000" algn="tl" rotWithShape="0">
                    <a:schemeClr val="dk1">
                      <a:alpha val="40000"/>
                    </a:schemeClr>
                  </a:outerShdw>
                </a:effectLst>
                <a:latin typeface="Perpetua" panose="02020502060401020303" pitchFamily="18" charset="0"/>
                <a:cs typeface="Times New Roman" panose="02020603050405020304" pitchFamily="18" charset="0"/>
              </a:rPr>
              <a:t>OS1:</a:t>
            </a:r>
            <a:r>
              <a:rPr lang="en-US" sz="2600" b="0" kern="1200" cap="none" spc="0" dirty="0">
                <a:ln w="0"/>
                <a:solidFill>
                  <a:schemeClr val="tx1"/>
                </a:solidFill>
                <a:effectLst>
                  <a:outerShdw blurRad="38100" dist="19050" dir="2700000" algn="tl" rotWithShape="0">
                    <a:schemeClr val="dk1">
                      <a:alpha val="40000"/>
                    </a:schemeClr>
                  </a:outerShdw>
                </a:effectLst>
                <a:latin typeface="Perpetua" panose="02020502060401020303" pitchFamily="18" charset="0"/>
                <a:cs typeface="Times New Roman" panose="02020603050405020304" pitchFamily="18" charset="0"/>
              </a:rPr>
              <a:t> </a:t>
            </a:r>
            <a:r>
              <a:rPr lang="en-US" sz="2600" dirty="0">
                <a:ln w="0"/>
                <a:effectLst>
                  <a:outerShdw blurRad="38100" dist="19050" dir="2700000" algn="tl" rotWithShape="0">
                    <a:schemeClr val="dk1">
                      <a:alpha val="40000"/>
                    </a:schemeClr>
                  </a:outerShdw>
                </a:effectLst>
                <a:latin typeface="Perpetua" panose="02020502060401020303" pitchFamily="18" charset="0"/>
                <a:cs typeface="Times New Roman" panose="02020603050405020304" pitchFamily="18" charset="0"/>
              </a:rPr>
              <a:t>Evaluate the spatial changes and the characteristics of the different types of UGS in Bamako and </a:t>
            </a:r>
            <a:r>
              <a:rPr lang="en-US" sz="2600" dirty="0" err="1">
                <a:ln w="0"/>
                <a:effectLst>
                  <a:outerShdw blurRad="38100" dist="19050" dir="2700000" algn="tl" rotWithShape="0">
                    <a:schemeClr val="dk1">
                      <a:alpha val="40000"/>
                    </a:schemeClr>
                  </a:outerShdw>
                </a:effectLst>
                <a:latin typeface="Perpetua" panose="02020502060401020303" pitchFamily="18" charset="0"/>
                <a:cs typeface="Times New Roman" panose="02020603050405020304" pitchFamily="18" charset="0"/>
              </a:rPr>
              <a:t>Sikasso</a:t>
            </a:r>
            <a:r>
              <a:rPr lang="en-US" sz="2600" dirty="0">
                <a:ln w="0"/>
                <a:effectLst>
                  <a:outerShdw blurRad="38100" dist="19050" dir="2700000" algn="tl" rotWithShape="0">
                    <a:schemeClr val="dk1">
                      <a:alpha val="40000"/>
                    </a:schemeClr>
                  </a:outerShdw>
                </a:effectLst>
                <a:latin typeface="Perpetua" panose="02020502060401020303" pitchFamily="18" charset="0"/>
                <a:cs typeface="Times New Roman" panose="02020603050405020304" pitchFamily="18" charset="0"/>
              </a:rPr>
              <a:t> cities</a:t>
            </a:r>
            <a:endParaRPr lang="en-US" sz="2600" b="1" dirty="0">
              <a:ln w="0"/>
              <a:effectLst>
                <a:outerShdw blurRad="38100" dist="19050" dir="2700000" algn="tl" rotWithShape="0">
                  <a:schemeClr val="dk1">
                    <a:alpha val="40000"/>
                  </a:schemeClr>
                </a:outerShdw>
              </a:effectLst>
              <a:latin typeface="Perpetua" panose="02020502060401020303" pitchFamily="18" charset="0"/>
              <a:cs typeface="Times New Roman" panose="02020603050405020304" pitchFamily="18" charset="0"/>
            </a:endParaRPr>
          </a:p>
        </p:txBody>
      </p:sp>
      <p:sp>
        <p:nvSpPr>
          <p:cNvPr id="9" name="Rectangle 8">
            <a:extLst>
              <a:ext uri="{FF2B5EF4-FFF2-40B4-BE49-F238E27FC236}">
                <a16:creationId xmlns:a16="http://schemas.microsoft.com/office/drawing/2014/main" id="{2D1DC19B-D83A-41FB-4DF4-620C5756FEBA}"/>
              </a:ext>
            </a:extLst>
          </p:cNvPr>
          <p:cNvSpPr/>
          <p:nvPr/>
        </p:nvSpPr>
        <p:spPr>
          <a:xfrm>
            <a:off x="6956069" y="2977983"/>
            <a:ext cx="4993097" cy="1292662"/>
          </a:xfrm>
          <a:prstGeom prst="rect">
            <a:avLst/>
          </a:prstGeom>
          <a:solidFill>
            <a:srgbClr val="C7F98B"/>
          </a:solidFill>
        </p:spPr>
        <p:txBody>
          <a:bodyPr wrap="square" lIns="91440" tIns="45720" rIns="91440" bIns="45720">
            <a:spAutoFit/>
          </a:bodyPr>
          <a:lstStyle/>
          <a:p>
            <a:r>
              <a:rPr lang="en-US" sz="2600" b="1" dirty="0">
                <a:ln w="0"/>
                <a:solidFill>
                  <a:srgbClr val="C00000"/>
                </a:solidFill>
                <a:effectLst>
                  <a:outerShdw blurRad="38100" dist="19050" dir="2700000" algn="tl" rotWithShape="0">
                    <a:schemeClr val="dk1">
                      <a:alpha val="40000"/>
                    </a:schemeClr>
                  </a:outerShdw>
                </a:effectLst>
                <a:latin typeface="Perpetua" panose="02020502060401020303" pitchFamily="18" charset="0"/>
                <a:cs typeface="Times New Roman" panose="02020603050405020304" pitchFamily="18" charset="0"/>
              </a:rPr>
              <a:t>OS2:</a:t>
            </a:r>
            <a:r>
              <a:rPr lang="en-US" sz="2400" b="0" kern="1200" cap="none" spc="0" dirty="0">
                <a:ln w="0"/>
                <a:solidFill>
                  <a:schemeClr val="tx1"/>
                </a:solidFill>
                <a:effectLst>
                  <a:outerShdw blurRad="38100" dist="19050" dir="2700000" algn="tl" rotWithShape="0">
                    <a:schemeClr val="dk1">
                      <a:alpha val="40000"/>
                    </a:schemeClr>
                  </a:outerShdw>
                </a:effectLst>
                <a:latin typeface="Perpetua" panose="02020502060401020303" pitchFamily="18" charset="0"/>
                <a:cs typeface="Times New Roman" panose="02020603050405020304" pitchFamily="18" charset="0"/>
              </a:rPr>
              <a:t> </a:t>
            </a:r>
            <a:r>
              <a:rPr lang="en-US" sz="2600" dirty="0">
                <a:ln w="0"/>
                <a:effectLst>
                  <a:outerShdw blurRad="38100" dist="19050" dir="2700000" algn="tl" rotWithShape="0">
                    <a:schemeClr val="dk1">
                      <a:alpha val="40000"/>
                    </a:schemeClr>
                  </a:outerShdw>
                </a:effectLst>
                <a:latin typeface="Perpetua" panose="02020502060401020303" pitchFamily="18" charset="0"/>
                <a:cs typeface="Times New Roman" panose="02020603050405020304" pitchFamily="18" charset="0"/>
              </a:rPr>
              <a:t>Examine the impact of UGS and ecosystem service distribution dynamics on climate change resilience.</a:t>
            </a:r>
          </a:p>
        </p:txBody>
      </p:sp>
      <p:sp>
        <p:nvSpPr>
          <p:cNvPr id="14" name="Rectangle 13">
            <a:extLst>
              <a:ext uri="{FF2B5EF4-FFF2-40B4-BE49-F238E27FC236}">
                <a16:creationId xmlns:a16="http://schemas.microsoft.com/office/drawing/2014/main" id="{2ED645AE-85AB-4ED8-1068-837261387961}"/>
              </a:ext>
            </a:extLst>
          </p:cNvPr>
          <p:cNvSpPr/>
          <p:nvPr/>
        </p:nvSpPr>
        <p:spPr>
          <a:xfrm>
            <a:off x="1233054" y="4576247"/>
            <a:ext cx="5322292" cy="1692771"/>
          </a:xfrm>
          <a:prstGeom prst="rect">
            <a:avLst/>
          </a:prstGeom>
          <a:solidFill>
            <a:srgbClr val="84BFF0"/>
          </a:solidFill>
        </p:spPr>
        <p:txBody>
          <a:bodyPr wrap="square" lIns="91440" tIns="45720" rIns="91440" bIns="45720">
            <a:spAutoFit/>
          </a:bodyPr>
          <a:lstStyle/>
          <a:p>
            <a:r>
              <a:rPr lang="en-US" sz="2600" b="1" dirty="0">
                <a:ln w="0"/>
                <a:solidFill>
                  <a:srgbClr val="C00000"/>
                </a:solidFill>
                <a:effectLst>
                  <a:outerShdw blurRad="38100" dist="19050" dir="2700000" algn="tl" rotWithShape="0">
                    <a:schemeClr val="dk1">
                      <a:alpha val="40000"/>
                    </a:schemeClr>
                  </a:outerShdw>
                </a:effectLst>
                <a:latin typeface="Perpetua" panose="02020502060401020303" pitchFamily="18" charset="0"/>
                <a:cs typeface="Times New Roman" panose="02020603050405020304" pitchFamily="18" charset="0"/>
              </a:rPr>
              <a:t>OS3:</a:t>
            </a:r>
            <a:r>
              <a:rPr lang="en-US" sz="2600" b="0" kern="1200" cap="none" spc="0" dirty="0">
                <a:ln w="0"/>
                <a:solidFill>
                  <a:schemeClr val="tx1"/>
                </a:solidFill>
                <a:effectLst>
                  <a:outerShdw blurRad="38100" dist="19050" dir="2700000" algn="tl" rotWithShape="0">
                    <a:schemeClr val="dk1">
                      <a:alpha val="40000"/>
                    </a:schemeClr>
                  </a:outerShdw>
                </a:effectLst>
                <a:latin typeface="Perpetua" panose="02020502060401020303" pitchFamily="18" charset="0"/>
                <a:cs typeface="Times New Roman" panose="02020603050405020304" pitchFamily="18" charset="0"/>
              </a:rPr>
              <a:t> </a:t>
            </a:r>
            <a:r>
              <a:rPr lang="en-US" sz="2600" dirty="0">
                <a:ln w="0"/>
                <a:effectLst>
                  <a:outerShdw blurRad="38100" dist="19050" dir="2700000" algn="tl" rotWithShape="0">
                    <a:schemeClr val="dk1">
                      <a:alpha val="40000"/>
                    </a:schemeClr>
                  </a:outerShdw>
                </a:effectLst>
                <a:latin typeface="Perpetua" panose="02020502060401020303" pitchFamily="18" charset="0"/>
                <a:cs typeface="Times New Roman" panose="02020603050405020304" pitchFamily="18" charset="0"/>
              </a:rPr>
              <a:t>Develop a planning model for the improvement of UGS and their ES and the climate change resilience of Bamako and </a:t>
            </a:r>
            <a:r>
              <a:rPr lang="en-US" sz="2600" dirty="0" err="1">
                <a:ln w="0"/>
                <a:effectLst>
                  <a:outerShdw blurRad="38100" dist="19050" dir="2700000" algn="tl" rotWithShape="0">
                    <a:schemeClr val="dk1">
                      <a:alpha val="40000"/>
                    </a:schemeClr>
                  </a:outerShdw>
                </a:effectLst>
                <a:latin typeface="Perpetua" panose="02020502060401020303" pitchFamily="18" charset="0"/>
                <a:cs typeface="Times New Roman" panose="02020603050405020304" pitchFamily="18" charset="0"/>
              </a:rPr>
              <a:t>Sikasso</a:t>
            </a:r>
            <a:r>
              <a:rPr lang="en-US" sz="2600" dirty="0">
                <a:ln w="0"/>
                <a:effectLst>
                  <a:outerShdw blurRad="38100" dist="19050" dir="2700000" algn="tl" rotWithShape="0">
                    <a:schemeClr val="dk1">
                      <a:alpha val="40000"/>
                    </a:schemeClr>
                  </a:outerShdw>
                </a:effectLst>
                <a:latin typeface="Perpetua" panose="02020502060401020303" pitchFamily="18" charset="0"/>
                <a:cs typeface="Times New Roman" panose="02020603050405020304" pitchFamily="18" charset="0"/>
              </a:rPr>
              <a:t> green spaces.</a:t>
            </a:r>
            <a:endParaRPr lang="en-US" sz="2600" b="0" kern="1200" cap="none" spc="0" dirty="0">
              <a:ln w="0"/>
              <a:solidFill>
                <a:schemeClr val="tx1"/>
              </a:solidFill>
              <a:effectLst>
                <a:outerShdw blurRad="38100" dist="19050" dir="2700000" algn="tl" rotWithShape="0">
                  <a:schemeClr val="dk1">
                    <a:alpha val="40000"/>
                  </a:schemeClr>
                </a:outerShdw>
              </a:effectLst>
              <a:latin typeface="Perpetua" panose="02020502060401020303" pitchFamily="18" charset="0"/>
              <a:cs typeface="Times New Roman" panose="02020603050405020304" pitchFamily="18" charset="0"/>
            </a:endParaRPr>
          </a:p>
        </p:txBody>
      </p:sp>
      <p:sp>
        <p:nvSpPr>
          <p:cNvPr id="15" name="Rectangle 14">
            <a:extLst>
              <a:ext uri="{FF2B5EF4-FFF2-40B4-BE49-F238E27FC236}">
                <a16:creationId xmlns:a16="http://schemas.microsoft.com/office/drawing/2014/main" id="{4718B737-F4CA-1C10-A1B0-6E67C2040B53}"/>
              </a:ext>
            </a:extLst>
          </p:cNvPr>
          <p:cNvSpPr/>
          <p:nvPr/>
        </p:nvSpPr>
        <p:spPr>
          <a:xfrm>
            <a:off x="7041311" y="4624937"/>
            <a:ext cx="4907855" cy="1292662"/>
          </a:xfrm>
          <a:prstGeom prst="rect">
            <a:avLst/>
          </a:prstGeom>
          <a:solidFill>
            <a:schemeClr val="accent5">
              <a:lumMod val="40000"/>
              <a:lumOff val="60000"/>
            </a:schemeClr>
          </a:solidFill>
        </p:spPr>
        <p:txBody>
          <a:bodyPr wrap="square" lIns="91440" tIns="45720" rIns="91440" bIns="45720">
            <a:spAutoFit/>
          </a:bodyPr>
          <a:lstStyle/>
          <a:p>
            <a:r>
              <a:rPr lang="en-US" sz="2600" b="1" dirty="0">
                <a:ln w="0"/>
                <a:solidFill>
                  <a:srgbClr val="C00000"/>
                </a:solidFill>
                <a:effectLst>
                  <a:outerShdw blurRad="38100" dist="19050" dir="2700000" algn="tl" rotWithShape="0">
                    <a:schemeClr val="dk1">
                      <a:alpha val="40000"/>
                    </a:schemeClr>
                  </a:outerShdw>
                </a:effectLst>
                <a:latin typeface="Perpetua" panose="02020502060401020303" pitchFamily="18" charset="0"/>
                <a:cs typeface="Times New Roman" panose="02020603050405020304" pitchFamily="18" charset="0"/>
              </a:rPr>
              <a:t>OS4: </a:t>
            </a:r>
            <a:r>
              <a:rPr lang="en-US" sz="2600" dirty="0">
                <a:ln w="0"/>
                <a:effectLst>
                  <a:outerShdw blurRad="38100" dist="19050" dir="2700000" algn="tl" rotWithShape="0">
                    <a:schemeClr val="dk1">
                      <a:alpha val="40000"/>
                    </a:schemeClr>
                  </a:outerShdw>
                </a:effectLst>
                <a:latin typeface="Perpetua" panose="02020502060401020303" pitchFamily="18" charset="0"/>
                <a:cs typeface="Times New Roman" panose="02020603050405020304" pitchFamily="18" charset="0"/>
              </a:rPr>
              <a:t>Develop a sustainable planning design for Bamako and </a:t>
            </a:r>
            <a:r>
              <a:rPr lang="en-US" sz="2600" dirty="0" err="1">
                <a:ln w="0"/>
                <a:effectLst>
                  <a:outerShdw blurRad="38100" dist="19050" dir="2700000" algn="tl" rotWithShape="0">
                    <a:schemeClr val="dk1">
                      <a:alpha val="40000"/>
                    </a:schemeClr>
                  </a:outerShdw>
                </a:effectLst>
                <a:latin typeface="Perpetua" panose="02020502060401020303" pitchFamily="18" charset="0"/>
                <a:cs typeface="Times New Roman" panose="02020603050405020304" pitchFamily="18" charset="0"/>
              </a:rPr>
              <a:t>Sikasso</a:t>
            </a:r>
            <a:r>
              <a:rPr lang="en-US" sz="2600" dirty="0">
                <a:ln w="0"/>
                <a:effectLst>
                  <a:outerShdw blurRad="38100" dist="19050" dir="2700000" algn="tl" rotWithShape="0">
                    <a:schemeClr val="dk1">
                      <a:alpha val="40000"/>
                    </a:schemeClr>
                  </a:outerShdw>
                </a:effectLst>
                <a:latin typeface="Perpetua" panose="02020502060401020303" pitchFamily="18" charset="0"/>
                <a:cs typeface="Times New Roman" panose="02020603050405020304" pitchFamily="18" charset="0"/>
              </a:rPr>
              <a:t> green spaces.</a:t>
            </a:r>
            <a:r>
              <a:rPr lang="fr-FR" sz="2600" dirty="0">
                <a:ln w="0"/>
                <a:effectLst>
                  <a:outerShdw blurRad="38100" dist="19050" dir="2700000" algn="tl" rotWithShape="0">
                    <a:schemeClr val="dk1">
                      <a:alpha val="40000"/>
                    </a:schemeClr>
                  </a:outerShdw>
                </a:effectLst>
                <a:latin typeface="Perpetua" panose="02020502060401020303" pitchFamily="18" charset="0"/>
                <a:cs typeface="Times New Roman" panose="02020603050405020304" pitchFamily="18" charset="0"/>
              </a:rPr>
              <a:t> </a:t>
            </a:r>
            <a:endParaRPr lang="en-US" sz="2600" dirty="0">
              <a:ln w="0"/>
              <a:effectLst>
                <a:outerShdw blurRad="38100" dist="19050" dir="2700000" algn="tl" rotWithShape="0">
                  <a:schemeClr val="dk1">
                    <a:alpha val="40000"/>
                  </a:schemeClr>
                </a:outerShdw>
              </a:effectLst>
              <a:latin typeface="Perpetua" panose="02020502060401020303" pitchFamily="18" charset="0"/>
              <a:cs typeface="Times New Roman" panose="02020603050405020304" pitchFamily="18" charset="0"/>
            </a:endParaRPr>
          </a:p>
        </p:txBody>
      </p:sp>
      <p:sp>
        <p:nvSpPr>
          <p:cNvPr id="4" name="Date Placeholder 3">
            <a:extLst>
              <a:ext uri="{FF2B5EF4-FFF2-40B4-BE49-F238E27FC236}">
                <a16:creationId xmlns:a16="http://schemas.microsoft.com/office/drawing/2014/main" id="{364359D8-401A-E6FF-101B-5CB338BA4F9A}"/>
              </a:ext>
            </a:extLst>
          </p:cNvPr>
          <p:cNvSpPr>
            <a:spLocks noGrp="1"/>
          </p:cNvSpPr>
          <p:nvPr>
            <p:ph type="dt" sz="half" idx="10"/>
          </p:nvPr>
        </p:nvSpPr>
        <p:spPr/>
        <p:txBody>
          <a:bodyPr/>
          <a:lstStyle/>
          <a:p>
            <a:fld id="{F36A246D-A1CB-4400-B0A7-1191FC19AA19}" type="datetime1">
              <a:rPr lang="en-US" smtClean="0"/>
              <a:t>10/1/2024</a:t>
            </a:fld>
            <a:endParaRPr lang="en-US"/>
          </a:p>
        </p:txBody>
      </p:sp>
      <p:sp>
        <p:nvSpPr>
          <p:cNvPr id="6" name="Slide Number Placeholder 5">
            <a:extLst>
              <a:ext uri="{FF2B5EF4-FFF2-40B4-BE49-F238E27FC236}">
                <a16:creationId xmlns:a16="http://schemas.microsoft.com/office/drawing/2014/main" id="{180CB168-4D65-51D9-E2D4-208A831125EA}"/>
              </a:ext>
            </a:extLst>
          </p:cNvPr>
          <p:cNvSpPr>
            <a:spLocks noGrp="1"/>
          </p:cNvSpPr>
          <p:nvPr>
            <p:ph type="sldNum" sz="quarter" idx="12"/>
          </p:nvPr>
        </p:nvSpPr>
        <p:spPr/>
        <p:txBody>
          <a:bodyPr/>
          <a:lstStyle/>
          <a:p>
            <a:fld id="{3E024793-0E71-48C3-8471-0C8AF9CBC2C2}" type="slidenum">
              <a:rPr lang="en-US" smtClean="0"/>
              <a:t>6</a:t>
            </a:fld>
            <a:endParaRPr lang="en-US"/>
          </a:p>
        </p:txBody>
      </p:sp>
      <p:sp>
        <p:nvSpPr>
          <p:cNvPr id="5" name="Footer Placeholder 4">
            <a:extLst>
              <a:ext uri="{FF2B5EF4-FFF2-40B4-BE49-F238E27FC236}">
                <a16:creationId xmlns:a16="http://schemas.microsoft.com/office/drawing/2014/main" id="{7A7DEDB8-455A-EE95-1B7D-4DE438D847BB}"/>
              </a:ext>
            </a:extLst>
          </p:cNvPr>
          <p:cNvSpPr>
            <a:spLocks noGrp="1"/>
          </p:cNvSpPr>
          <p:nvPr>
            <p:ph type="ftr" sz="quarter" idx="11"/>
          </p:nvPr>
        </p:nvSpPr>
        <p:spPr/>
        <p:txBody>
          <a:bodyPr/>
          <a:lstStyle/>
          <a:p>
            <a:r>
              <a:rPr lang="fr-FR"/>
              <a:t>FOMBA Mohamed, PhD/SPS/FT/2019/11125; PGS4513003</a:t>
            </a:r>
            <a:endParaRPr lang="en-US"/>
          </a:p>
        </p:txBody>
      </p:sp>
      <p:sp>
        <p:nvSpPr>
          <p:cNvPr id="11" name="Rectangle 10">
            <a:extLst>
              <a:ext uri="{FF2B5EF4-FFF2-40B4-BE49-F238E27FC236}">
                <a16:creationId xmlns:a16="http://schemas.microsoft.com/office/drawing/2014/main" id="{34541001-4C4C-98B9-4AE1-2EAE019B002C}"/>
              </a:ext>
            </a:extLst>
          </p:cNvPr>
          <p:cNvSpPr/>
          <p:nvPr/>
        </p:nvSpPr>
        <p:spPr>
          <a:xfrm>
            <a:off x="-10510" y="582174"/>
            <a:ext cx="800219" cy="5339282"/>
          </a:xfrm>
          <a:prstGeom prst="rect">
            <a:avLst/>
          </a:prstGeom>
          <a:noFill/>
        </p:spPr>
        <p:txBody>
          <a:bodyPr vert="vert270" wrap="none" lIns="91440" tIns="45720" rIns="91440" bIns="45720">
            <a:spAutoFit/>
          </a:bodyPr>
          <a:lstStyle/>
          <a:p>
            <a:pPr algn="ctr"/>
            <a:r>
              <a:rPr lang="fr-FR" sz="4000" b="1" spc="50" dirty="0">
                <a:ln w="11430"/>
                <a:solidFill>
                  <a:schemeClr val="bg1"/>
                </a:solidFill>
                <a:effectLst>
                  <a:outerShdw blurRad="76200" dist="50800" dir="5400000" algn="tl" rotWithShape="0">
                    <a:srgbClr val="000000">
                      <a:alpha val="65000"/>
                    </a:srgbClr>
                  </a:outerShdw>
                </a:effectLst>
                <a:latin typeface="Perpetua" panose="02020502060401020303" pitchFamily="18" charset="0"/>
                <a:ea typeface="+mj-ea"/>
                <a:cs typeface="+mj-cs"/>
              </a:rPr>
              <a:t>AIM AND OBJECTIVES </a:t>
            </a:r>
            <a:endParaRPr lang="en-US" sz="4000" b="1" spc="50" dirty="0">
              <a:ln w="11430"/>
              <a:solidFill>
                <a:schemeClr val="bg1"/>
              </a:solidFill>
              <a:effectLst>
                <a:outerShdw blurRad="76200" dist="50800" dir="5400000" algn="tl" rotWithShape="0">
                  <a:srgbClr val="000000">
                    <a:alpha val="65000"/>
                  </a:srgbClr>
                </a:outerShdw>
              </a:effectLst>
              <a:latin typeface="Perpetua" panose="02020502060401020303" pitchFamily="18" charset="0"/>
              <a:ea typeface="+mj-ea"/>
              <a:cs typeface="+mj-cs"/>
            </a:endParaRPr>
          </a:p>
        </p:txBody>
      </p:sp>
    </p:spTree>
    <p:extLst>
      <p:ext uri="{BB962C8B-B14F-4D97-AF65-F5344CB8AC3E}">
        <p14:creationId xmlns:p14="http://schemas.microsoft.com/office/powerpoint/2010/main" val="2693111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500" fill="hold"/>
                                        <p:tgtEl>
                                          <p:spTgt spid="9"/>
                                        </p:tgtEl>
                                        <p:attrNameLst>
                                          <p:attrName>ppt_w</p:attrName>
                                        </p:attrNameLst>
                                      </p:cBhvr>
                                      <p:tavLst>
                                        <p:tav tm="0">
                                          <p:val>
                                            <p:fltVal val="0"/>
                                          </p:val>
                                        </p:tav>
                                        <p:tav tm="100000">
                                          <p:val>
                                            <p:strVal val="#ppt_w"/>
                                          </p:val>
                                        </p:tav>
                                      </p:tavLst>
                                    </p:anim>
                                    <p:anim calcmode="lin" valueType="num">
                                      <p:cBhvr>
                                        <p:cTn id="15" dur="500" fill="hold"/>
                                        <p:tgtEl>
                                          <p:spTgt spid="9"/>
                                        </p:tgtEl>
                                        <p:attrNameLst>
                                          <p:attrName>ppt_h</p:attrName>
                                        </p:attrNameLst>
                                      </p:cBhvr>
                                      <p:tavLst>
                                        <p:tav tm="0">
                                          <p:val>
                                            <p:fltVal val="0"/>
                                          </p:val>
                                        </p:tav>
                                        <p:tav tm="100000">
                                          <p:val>
                                            <p:strVal val="#ppt_h"/>
                                          </p:val>
                                        </p:tav>
                                      </p:tavLst>
                                    </p:anim>
                                    <p:animEffect transition="in" filter="fade">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p:cTn id="21" dur="500" fill="hold"/>
                                        <p:tgtEl>
                                          <p:spTgt spid="14"/>
                                        </p:tgtEl>
                                        <p:attrNameLst>
                                          <p:attrName>ppt_w</p:attrName>
                                        </p:attrNameLst>
                                      </p:cBhvr>
                                      <p:tavLst>
                                        <p:tav tm="0">
                                          <p:val>
                                            <p:fltVal val="0"/>
                                          </p:val>
                                        </p:tav>
                                        <p:tav tm="100000">
                                          <p:val>
                                            <p:strVal val="#ppt_w"/>
                                          </p:val>
                                        </p:tav>
                                      </p:tavLst>
                                    </p:anim>
                                    <p:anim calcmode="lin" valueType="num">
                                      <p:cBhvr>
                                        <p:cTn id="22" dur="500" fill="hold"/>
                                        <p:tgtEl>
                                          <p:spTgt spid="14"/>
                                        </p:tgtEl>
                                        <p:attrNameLst>
                                          <p:attrName>ppt_h</p:attrName>
                                        </p:attrNameLst>
                                      </p:cBhvr>
                                      <p:tavLst>
                                        <p:tav tm="0">
                                          <p:val>
                                            <p:fltVal val="0"/>
                                          </p:val>
                                        </p:tav>
                                        <p:tav tm="100000">
                                          <p:val>
                                            <p:strVal val="#ppt_h"/>
                                          </p:val>
                                        </p:tav>
                                      </p:tavLst>
                                    </p:anim>
                                    <p:animEffect transition="in" filter="fade">
                                      <p:cBhvr>
                                        <p:cTn id="23" dur="500"/>
                                        <p:tgtEl>
                                          <p:spTgt spid="14"/>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5"/>
                                        </p:tgtEl>
                                        <p:attrNameLst>
                                          <p:attrName>style.visibility</p:attrName>
                                        </p:attrNameLst>
                                      </p:cBhvr>
                                      <p:to>
                                        <p:strVal val="visible"/>
                                      </p:to>
                                    </p:set>
                                    <p:anim calcmode="lin" valueType="num">
                                      <p:cBhvr>
                                        <p:cTn id="28" dur="500" fill="hold"/>
                                        <p:tgtEl>
                                          <p:spTgt spid="15"/>
                                        </p:tgtEl>
                                        <p:attrNameLst>
                                          <p:attrName>ppt_w</p:attrName>
                                        </p:attrNameLst>
                                      </p:cBhvr>
                                      <p:tavLst>
                                        <p:tav tm="0">
                                          <p:val>
                                            <p:fltVal val="0"/>
                                          </p:val>
                                        </p:tav>
                                        <p:tav tm="100000">
                                          <p:val>
                                            <p:strVal val="#ppt_w"/>
                                          </p:val>
                                        </p:tav>
                                      </p:tavLst>
                                    </p:anim>
                                    <p:anim calcmode="lin" valueType="num">
                                      <p:cBhvr>
                                        <p:cTn id="29" dur="500" fill="hold"/>
                                        <p:tgtEl>
                                          <p:spTgt spid="15"/>
                                        </p:tgtEl>
                                        <p:attrNameLst>
                                          <p:attrName>ppt_h</p:attrName>
                                        </p:attrNameLst>
                                      </p:cBhvr>
                                      <p:tavLst>
                                        <p:tav tm="0">
                                          <p:val>
                                            <p:fltVal val="0"/>
                                          </p:val>
                                        </p:tav>
                                        <p:tav tm="100000">
                                          <p:val>
                                            <p:strVal val="#ppt_h"/>
                                          </p:val>
                                        </p:tav>
                                      </p:tavLst>
                                    </p:anim>
                                    <p:animEffect transition="in" filter="fade">
                                      <p:cBhvr>
                                        <p:cTn id="3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animBg="1"/>
      <p:bldP spid="14" grpId="0" animBg="1"/>
      <p:bldP spid="1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69FFBA57-4932-46CD-ADF5-1CCFA2A9E487}"/>
              </a:ext>
            </a:extLst>
          </p:cNvPr>
          <p:cNvSpPr/>
          <p:nvPr/>
        </p:nvSpPr>
        <p:spPr>
          <a:xfrm>
            <a:off x="1108364" y="993465"/>
            <a:ext cx="10559896" cy="5362885"/>
          </a:xfrm>
          <a:custGeom>
            <a:avLst/>
            <a:gdLst>
              <a:gd name="connsiteX0" fmla="*/ 0 w 3815438"/>
              <a:gd name="connsiteY0" fmla="*/ 381544 h 4731781"/>
              <a:gd name="connsiteX1" fmla="*/ 381544 w 3815438"/>
              <a:gd name="connsiteY1" fmla="*/ 0 h 4731781"/>
              <a:gd name="connsiteX2" fmla="*/ 3433894 w 3815438"/>
              <a:gd name="connsiteY2" fmla="*/ 0 h 4731781"/>
              <a:gd name="connsiteX3" fmla="*/ 3815438 w 3815438"/>
              <a:gd name="connsiteY3" fmla="*/ 381544 h 4731781"/>
              <a:gd name="connsiteX4" fmla="*/ 3815438 w 3815438"/>
              <a:gd name="connsiteY4" fmla="*/ 4350237 h 4731781"/>
              <a:gd name="connsiteX5" fmla="*/ 3433894 w 3815438"/>
              <a:gd name="connsiteY5" fmla="*/ 4731781 h 4731781"/>
              <a:gd name="connsiteX6" fmla="*/ 381544 w 3815438"/>
              <a:gd name="connsiteY6" fmla="*/ 4731781 h 4731781"/>
              <a:gd name="connsiteX7" fmla="*/ 0 w 3815438"/>
              <a:gd name="connsiteY7" fmla="*/ 4350237 h 4731781"/>
              <a:gd name="connsiteX8" fmla="*/ 0 w 3815438"/>
              <a:gd name="connsiteY8" fmla="*/ 381544 h 4731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15438" h="4731781">
                <a:moveTo>
                  <a:pt x="0" y="381544"/>
                </a:moveTo>
                <a:cubicBezTo>
                  <a:pt x="0" y="170823"/>
                  <a:pt x="170823" y="0"/>
                  <a:pt x="381544" y="0"/>
                </a:cubicBezTo>
                <a:lnTo>
                  <a:pt x="3433894" y="0"/>
                </a:lnTo>
                <a:cubicBezTo>
                  <a:pt x="3644615" y="0"/>
                  <a:pt x="3815438" y="170823"/>
                  <a:pt x="3815438" y="381544"/>
                </a:cubicBezTo>
                <a:lnTo>
                  <a:pt x="3815438" y="4350237"/>
                </a:lnTo>
                <a:cubicBezTo>
                  <a:pt x="3815438" y="4560958"/>
                  <a:pt x="3644615" y="4731781"/>
                  <a:pt x="3433894" y="4731781"/>
                </a:cubicBezTo>
                <a:lnTo>
                  <a:pt x="381544" y="4731781"/>
                </a:lnTo>
                <a:cubicBezTo>
                  <a:pt x="170823" y="4731781"/>
                  <a:pt x="0" y="4560958"/>
                  <a:pt x="0" y="4350237"/>
                </a:cubicBezTo>
                <a:lnTo>
                  <a:pt x="0" y="381544"/>
                </a:lnTo>
                <a:close/>
              </a:path>
            </a:pathLst>
          </a:custGeom>
          <a:ln>
            <a:solidFill>
              <a:schemeClr val="bg1"/>
            </a:solidFill>
          </a:ln>
        </p:spPr>
        <p:style>
          <a:lnRef idx="2">
            <a:schemeClr val="accent1"/>
          </a:lnRef>
          <a:fillRef idx="1">
            <a:schemeClr val="lt1"/>
          </a:fillRef>
          <a:effectRef idx="0">
            <a:schemeClr val="accent1"/>
          </a:effectRef>
          <a:fontRef idx="minor">
            <a:schemeClr val="dk1"/>
          </a:fontRef>
        </p:style>
        <p:txBody>
          <a:bodyPr spcFirstLastPara="0" vert="horz" wrap="square" lIns="129530" tIns="129530" rIns="129530" bIns="129530" numCol="1" spcCol="1270" anchor="ctr" anchorCtr="0">
            <a:noAutofit/>
          </a:bodyPr>
          <a:lstStyle/>
          <a:p>
            <a:pPr marL="342900" lvl="0" indent="-342900" algn="just" defTabSz="1244600">
              <a:lnSpc>
                <a:spcPct val="150000"/>
              </a:lnSpc>
              <a:spcBef>
                <a:spcPct val="0"/>
              </a:spcBef>
              <a:spcAft>
                <a:spcPts val="0"/>
              </a:spcAft>
              <a:buFont typeface="Wingdings" panose="05000000000000000000" pitchFamily="2" charset="2"/>
              <a:buChar char="Ø"/>
            </a:pPr>
            <a:r>
              <a:rPr lang="en-US" sz="2600" dirty="0">
                <a:latin typeface="Perpetua" panose="02020502060401020303" pitchFamily="18" charset="0"/>
                <a:cs typeface="Times New Roman" panose="02020603050405020304" pitchFamily="18" charset="0"/>
              </a:rPr>
              <a:t>West Africa has been reported as one of the most increasing from rapid </a:t>
            </a:r>
            <a:r>
              <a:rPr lang="en-US" sz="2600" dirty="0" err="1">
                <a:solidFill>
                  <a:srgbClr val="FF0000"/>
                </a:solidFill>
                <a:latin typeface="Perpetua" panose="02020502060401020303" pitchFamily="18" charset="0"/>
                <a:cs typeface="Times New Roman" panose="02020603050405020304" pitchFamily="18" charset="0"/>
              </a:rPr>
              <a:t>urbanisation</a:t>
            </a:r>
            <a:r>
              <a:rPr lang="en-US" sz="2600" dirty="0">
                <a:latin typeface="Perpetua" panose="02020502060401020303" pitchFamily="18" charset="0"/>
                <a:cs typeface="Times New Roman" panose="02020603050405020304" pitchFamily="18" charset="0"/>
              </a:rPr>
              <a:t>, which is described as urban areas with significantly warmer temperatures than its surrounding rural areas. (Amani-</a:t>
            </a:r>
            <a:r>
              <a:rPr lang="en-US" sz="2600" dirty="0" err="1">
                <a:latin typeface="Perpetua" panose="02020502060401020303" pitchFamily="18" charset="0"/>
                <a:cs typeface="Times New Roman" panose="02020603050405020304" pitchFamily="18" charset="0"/>
              </a:rPr>
              <a:t>beni</a:t>
            </a:r>
            <a:r>
              <a:rPr lang="en-US" sz="2600" dirty="0">
                <a:latin typeface="Perpetua" panose="02020502060401020303" pitchFamily="18" charset="0"/>
                <a:cs typeface="Times New Roman" panose="02020603050405020304" pitchFamily="18" charset="0"/>
              </a:rPr>
              <a:t> et al., 2019). </a:t>
            </a:r>
          </a:p>
          <a:p>
            <a:pPr marL="342900" lvl="0" indent="-342900" algn="just" defTabSz="1244600">
              <a:lnSpc>
                <a:spcPct val="150000"/>
              </a:lnSpc>
              <a:spcBef>
                <a:spcPct val="0"/>
              </a:spcBef>
              <a:spcAft>
                <a:spcPts val="0"/>
              </a:spcAft>
              <a:buFont typeface="Wingdings" panose="05000000000000000000" pitchFamily="2" charset="2"/>
              <a:buChar char="Ø"/>
            </a:pPr>
            <a:r>
              <a:rPr lang="en-US" sz="2600" dirty="0">
                <a:latin typeface="Perpetua" panose="02020502060401020303" pitchFamily="18" charset="0"/>
                <a:cs typeface="Times New Roman" panose="02020603050405020304" pitchFamily="18" charset="0"/>
              </a:rPr>
              <a:t>So, we must pay attention to the urban heat island which caused by replacing vegetated surfaces with sealed surfaces in </a:t>
            </a:r>
            <a:r>
              <a:rPr lang="en-US" sz="2600" dirty="0">
                <a:solidFill>
                  <a:srgbClr val="FF0000"/>
                </a:solidFill>
                <a:latin typeface="Perpetua" panose="02020502060401020303" pitchFamily="18" charset="0"/>
                <a:cs typeface="Times New Roman" panose="02020603050405020304" pitchFamily="18" charset="0"/>
              </a:rPr>
              <a:t>urbanisation</a:t>
            </a:r>
            <a:r>
              <a:rPr lang="en-US" sz="2600" dirty="0">
                <a:latin typeface="Perpetua" panose="02020502060401020303" pitchFamily="18" charset="0"/>
                <a:cs typeface="Times New Roman" panose="02020603050405020304" pitchFamily="18" charset="0"/>
              </a:rPr>
              <a:t>. </a:t>
            </a:r>
          </a:p>
          <a:p>
            <a:pPr marL="342900" indent="-342900" algn="just" defTabSz="1244600">
              <a:lnSpc>
                <a:spcPct val="150000"/>
              </a:lnSpc>
              <a:spcBef>
                <a:spcPct val="0"/>
              </a:spcBef>
              <a:buFont typeface="Wingdings" panose="05000000000000000000" pitchFamily="2" charset="2"/>
              <a:buChar char="Ø"/>
            </a:pPr>
            <a:r>
              <a:rPr lang="en-US" sz="2600" dirty="0">
                <a:latin typeface="Perpetua" panose="02020502060401020303" pitchFamily="18" charset="0"/>
                <a:ea typeface="Calibri" panose="020F0502020204030204" pitchFamily="34" charset="0"/>
                <a:cs typeface="Times New Roman" panose="02020603050405020304" pitchFamily="18" charset="0"/>
              </a:rPr>
              <a:t>The importance of UGS</a:t>
            </a:r>
            <a:r>
              <a:rPr lang="en-US" sz="2600" b="1" dirty="0">
                <a:effectLst>
                  <a:outerShdw blurRad="38100" dist="38100" dir="2700000" algn="tl">
                    <a:srgbClr val="000000">
                      <a:alpha val="43137"/>
                    </a:srgbClr>
                  </a:outerShdw>
                </a:effectLst>
                <a:latin typeface="Perpetua" panose="02020502060401020303" pitchFamily="18" charset="0"/>
                <a:ea typeface="Calibri" panose="020F0502020204030204" pitchFamily="34" charset="0"/>
                <a:cs typeface="Times New Roman" panose="02020603050405020304" pitchFamily="18" charset="0"/>
              </a:rPr>
              <a:t> </a:t>
            </a:r>
            <a:r>
              <a:rPr lang="en-US" sz="2600" dirty="0">
                <a:latin typeface="Perpetua" panose="02020502060401020303" pitchFamily="18" charset="0"/>
                <a:ea typeface="Calibri" panose="020F0502020204030204" pitchFamily="34" charset="0"/>
                <a:cs typeface="Times New Roman" panose="02020603050405020304" pitchFamily="18" charset="0"/>
              </a:rPr>
              <a:t>for the sustainability and well-being of </a:t>
            </a:r>
            <a:r>
              <a:rPr lang="en-US" sz="2600" dirty="0">
                <a:latin typeface="Perpetua" panose="02020502060401020303" pitchFamily="18" charset="0"/>
                <a:cs typeface="Times New Roman" panose="02020603050405020304" pitchFamily="18" charset="0"/>
              </a:rPr>
              <a:t>societies</a:t>
            </a:r>
            <a:r>
              <a:rPr lang="en-US" sz="2600" dirty="0">
                <a:latin typeface="Perpetua" panose="02020502060401020303" pitchFamily="18" charset="0"/>
                <a:ea typeface="Calibri" panose="020F0502020204030204" pitchFamily="34" charset="0"/>
                <a:cs typeface="Times New Roman" panose="02020603050405020304" pitchFamily="18" charset="0"/>
              </a:rPr>
              <a:t> is very high in increasingly </a:t>
            </a:r>
            <a:r>
              <a:rPr lang="en-US" sz="2600" dirty="0">
                <a:solidFill>
                  <a:srgbClr val="FF0000"/>
                </a:solidFill>
                <a:latin typeface="Perpetua" panose="02020502060401020303" pitchFamily="18" charset="0"/>
                <a:cs typeface="Times New Roman" panose="02020603050405020304" pitchFamily="18" charset="0"/>
              </a:rPr>
              <a:t>urbanized</a:t>
            </a:r>
            <a:r>
              <a:rPr lang="en-US" sz="2600" dirty="0">
                <a:latin typeface="Perpetua" panose="02020502060401020303" pitchFamily="18" charset="0"/>
                <a:ea typeface="Calibri" panose="020F0502020204030204" pitchFamily="34" charset="0"/>
                <a:cs typeface="Times New Roman" panose="02020603050405020304" pitchFamily="18" charset="0"/>
              </a:rPr>
              <a:t> societies </a:t>
            </a:r>
            <a:r>
              <a:rPr lang="en-US" sz="2600" dirty="0">
                <a:latin typeface="Perpetua" panose="02020502060401020303" pitchFamily="18" charset="0"/>
                <a:cs typeface="Times New Roman" panose="02020603050405020304" pitchFamily="18" charset="0"/>
              </a:rPr>
              <a:t>(</a:t>
            </a:r>
            <a:r>
              <a:rPr lang="en-US" sz="2600" dirty="0" err="1">
                <a:latin typeface="Perpetua" panose="02020502060401020303" pitchFamily="18" charset="0"/>
                <a:cs typeface="Times New Roman" panose="02020603050405020304" pitchFamily="18" charset="0"/>
              </a:rPr>
              <a:t>Contesse</a:t>
            </a:r>
            <a:r>
              <a:rPr lang="en-US" sz="2600" dirty="0">
                <a:latin typeface="Perpetua" panose="02020502060401020303" pitchFamily="18" charset="0"/>
                <a:cs typeface="Times New Roman" panose="02020603050405020304" pitchFamily="18" charset="0"/>
              </a:rPr>
              <a:t> et al., 2017). </a:t>
            </a:r>
          </a:p>
          <a:p>
            <a:pPr marL="342900" indent="-342900" algn="just" defTabSz="1244600">
              <a:lnSpc>
                <a:spcPct val="150000"/>
              </a:lnSpc>
              <a:spcBef>
                <a:spcPct val="0"/>
              </a:spcBef>
              <a:buFont typeface="Wingdings" panose="05000000000000000000" pitchFamily="2" charset="2"/>
              <a:buChar char="Ø"/>
            </a:pPr>
            <a:r>
              <a:rPr lang="en-US" sz="2600" dirty="0">
                <a:latin typeface="Perpetua" panose="02020502060401020303" pitchFamily="18" charset="0"/>
                <a:cs typeface="Times New Roman" panose="02020603050405020304" pitchFamily="18" charset="0"/>
              </a:rPr>
              <a:t>This study will certainly help to address these multiple challenges so that cities provide healthy, resilience, food security and sustainable living environments.</a:t>
            </a:r>
          </a:p>
        </p:txBody>
      </p:sp>
      <p:sp>
        <p:nvSpPr>
          <p:cNvPr id="4" name="Date Placeholder 3">
            <a:extLst>
              <a:ext uri="{FF2B5EF4-FFF2-40B4-BE49-F238E27FC236}">
                <a16:creationId xmlns:a16="http://schemas.microsoft.com/office/drawing/2014/main" id="{364359D8-401A-E6FF-101B-5CB338BA4F9A}"/>
              </a:ext>
            </a:extLst>
          </p:cNvPr>
          <p:cNvSpPr>
            <a:spLocks noGrp="1"/>
          </p:cNvSpPr>
          <p:nvPr>
            <p:ph type="dt" sz="half" idx="10"/>
          </p:nvPr>
        </p:nvSpPr>
        <p:spPr/>
        <p:txBody>
          <a:bodyPr/>
          <a:lstStyle/>
          <a:p>
            <a:fld id="{4042739E-FCD9-4DAF-8D57-EBBD8D2FC721}" type="datetime1">
              <a:rPr lang="en-US" smtClean="0"/>
              <a:t>10/1/2024</a:t>
            </a:fld>
            <a:endParaRPr lang="en-US"/>
          </a:p>
        </p:txBody>
      </p:sp>
      <p:sp>
        <p:nvSpPr>
          <p:cNvPr id="6" name="Slide Number Placeholder 5">
            <a:extLst>
              <a:ext uri="{FF2B5EF4-FFF2-40B4-BE49-F238E27FC236}">
                <a16:creationId xmlns:a16="http://schemas.microsoft.com/office/drawing/2014/main" id="{180CB168-4D65-51D9-E2D4-208A831125EA}"/>
              </a:ext>
            </a:extLst>
          </p:cNvPr>
          <p:cNvSpPr>
            <a:spLocks noGrp="1"/>
          </p:cNvSpPr>
          <p:nvPr>
            <p:ph type="sldNum" sz="quarter" idx="12"/>
          </p:nvPr>
        </p:nvSpPr>
        <p:spPr/>
        <p:txBody>
          <a:bodyPr/>
          <a:lstStyle/>
          <a:p>
            <a:fld id="{3E024793-0E71-48C3-8471-0C8AF9CBC2C2}" type="slidenum">
              <a:rPr lang="en-US" smtClean="0"/>
              <a:t>7</a:t>
            </a:fld>
            <a:endParaRPr lang="en-US"/>
          </a:p>
        </p:txBody>
      </p:sp>
      <p:sp>
        <p:nvSpPr>
          <p:cNvPr id="13" name="Rectangle 12">
            <a:extLst>
              <a:ext uri="{FF2B5EF4-FFF2-40B4-BE49-F238E27FC236}">
                <a16:creationId xmlns:a16="http://schemas.microsoft.com/office/drawing/2014/main" id="{3DC4F118-C3A1-CEE4-350D-257590313FE9}"/>
              </a:ext>
            </a:extLst>
          </p:cNvPr>
          <p:cNvSpPr/>
          <p:nvPr/>
        </p:nvSpPr>
        <p:spPr>
          <a:xfrm>
            <a:off x="-10510" y="1404386"/>
            <a:ext cx="800219" cy="3694858"/>
          </a:xfrm>
          <a:prstGeom prst="rect">
            <a:avLst/>
          </a:prstGeom>
          <a:noFill/>
        </p:spPr>
        <p:txBody>
          <a:bodyPr vert="vert270" wrap="none" lIns="91440" tIns="45720" rIns="91440" bIns="45720">
            <a:spAutoFit/>
          </a:bodyPr>
          <a:lstStyle/>
          <a:p>
            <a:pPr algn="ctr"/>
            <a:r>
              <a:rPr lang="fr-FR" sz="4000" b="1" spc="50" dirty="0">
                <a:ln w="11430"/>
                <a:solidFill>
                  <a:schemeClr val="bg1"/>
                </a:solidFill>
                <a:effectLst>
                  <a:outerShdw blurRad="76200" dist="50800" dir="5400000" algn="tl" rotWithShape="0">
                    <a:srgbClr val="000000">
                      <a:alpha val="65000"/>
                    </a:srgbClr>
                  </a:outerShdw>
                </a:effectLst>
                <a:latin typeface="Perpetua" panose="02020502060401020303" pitchFamily="18" charset="0"/>
                <a:ea typeface="+mj-ea"/>
                <a:cs typeface="+mj-cs"/>
              </a:rPr>
              <a:t>JUSTIFICATION</a:t>
            </a:r>
            <a:endParaRPr lang="en-US" sz="4000" b="1" spc="50" dirty="0">
              <a:ln w="11430"/>
              <a:solidFill>
                <a:schemeClr val="bg1"/>
              </a:solidFill>
              <a:effectLst>
                <a:outerShdw blurRad="76200" dist="50800" dir="5400000" algn="tl" rotWithShape="0">
                  <a:srgbClr val="000000">
                    <a:alpha val="65000"/>
                  </a:srgbClr>
                </a:outerShdw>
              </a:effectLst>
              <a:latin typeface="Perpetua" panose="02020502060401020303" pitchFamily="18" charset="0"/>
              <a:ea typeface="+mj-ea"/>
              <a:cs typeface="+mj-cs"/>
            </a:endParaRPr>
          </a:p>
        </p:txBody>
      </p:sp>
      <p:sp>
        <p:nvSpPr>
          <p:cNvPr id="5" name="Footer Placeholder 4">
            <a:extLst>
              <a:ext uri="{FF2B5EF4-FFF2-40B4-BE49-F238E27FC236}">
                <a16:creationId xmlns:a16="http://schemas.microsoft.com/office/drawing/2014/main" id="{7A7DEDB8-455A-EE95-1B7D-4DE438D847BB}"/>
              </a:ext>
            </a:extLst>
          </p:cNvPr>
          <p:cNvSpPr>
            <a:spLocks noGrp="1"/>
          </p:cNvSpPr>
          <p:nvPr>
            <p:ph type="ftr" sz="quarter" idx="11"/>
          </p:nvPr>
        </p:nvSpPr>
        <p:spPr/>
        <p:txBody>
          <a:bodyPr/>
          <a:lstStyle/>
          <a:p>
            <a:r>
              <a:rPr lang="fr-FR"/>
              <a:t>FOMBA Mohamed, PhD/SPS/FT/2019/11125; PGS4513003</a:t>
            </a:r>
            <a:endParaRPr lang="en-US"/>
          </a:p>
        </p:txBody>
      </p:sp>
    </p:spTree>
    <p:extLst>
      <p:ext uri="{BB962C8B-B14F-4D97-AF65-F5344CB8AC3E}">
        <p14:creationId xmlns:p14="http://schemas.microsoft.com/office/powerpoint/2010/main" val="10634887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3E9227B-DFB2-EA50-5A31-4ED9708A31E8}"/>
              </a:ext>
            </a:extLst>
          </p:cNvPr>
          <p:cNvSpPr>
            <a:spLocks noGrp="1"/>
          </p:cNvSpPr>
          <p:nvPr>
            <p:ph type="dt" sz="half" idx="10"/>
          </p:nvPr>
        </p:nvSpPr>
        <p:spPr/>
        <p:txBody>
          <a:bodyPr/>
          <a:lstStyle/>
          <a:p>
            <a:fld id="{93A4B898-DA75-4498-9D95-5834D9AEF058}" type="datetime1">
              <a:rPr lang="en-US" smtClean="0"/>
              <a:t>10/1/2024</a:t>
            </a:fld>
            <a:endParaRPr lang="en-US"/>
          </a:p>
        </p:txBody>
      </p:sp>
      <p:sp>
        <p:nvSpPr>
          <p:cNvPr id="4" name="Slide Number Placeholder 3">
            <a:extLst>
              <a:ext uri="{FF2B5EF4-FFF2-40B4-BE49-F238E27FC236}">
                <a16:creationId xmlns:a16="http://schemas.microsoft.com/office/drawing/2014/main" id="{88DDD739-687D-B570-E4EA-05370FE05874}"/>
              </a:ext>
            </a:extLst>
          </p:cNvPr>
          <p:cNvSpPr>
            <a:spLocks noGrp="1"/>
          </p:cNvSpPr>
          <p:nvPr>
            <p:ph type="sldNum" sz="quarter" idx="12"/>
          </p:nvPr>
        </p:nvSpPr>
        <p:spPr/>
        <p:txBody>
          <a:bodyPr/>
          <a:lstStyle/>
          <a:p>
            <a:fld id="{3E024793-0E71-48C3-8471-0C8AF9CBC2C2}" type="slidenum">
              <a:rPr lang="en-US" smtClean="0"/>
              <a:t>8</a:t>
            </a:fld>
            <a:endParaRPr lang="en-US"/>
          </a:p>
        </p:txBody>
      </p:sp>
      <p:sp>
        <p:nvSpPr>
          <p:cNvPr id="18" name="Rectangle 17">
            <a:extLst>
              <a:ext uri="{FF2B5EF4-FFF2-40B4-BE49-F238E27FC236}">
                <a16:creationId xmlns:a16="http://schemas.microsoft.com/office/drawing/2014/main" id="{5E651BF7-3AD7-7B7B-08F9-1DA68F0A5010}"/>
              </a:ext>
            </a:extLst>
          </p:cNvPr>
          <p:cNvSpPr/>
          <p:nvPr/>
        </p:nvSpPr>
        <p:spPr>
          <a:xfrm>
            <a:off x="-10510" y="1655450"/>
            <a:ext cx="800219" cy="3192734"/>
          </a:xfrm>
          <a:prstGeom prst="rect">
            <a:avLst/>
          </a:prstGeom>
          <a:noFill/>
        </p:spPr>
        <p:txBody>
          <a:bodyPr vert="vert270" wrap="none" lIns="91440" tIns="45720" rIns="91440" bIns="45720">
            <a:spAutoFit/>
          </a:bodyPr>
          <a:lstStyle/>
          <a:p>
            <a:pPr algn="ctr"/>
            <a:r>
              <a:rPr lang="fr-FR" sz="4000" b="1" spc="50" dirty="0">
                <a:ln w="11430"/>
                <a:solidFill>
                  <a:schemeClr val="bg1"/>
                </a:solidFill>
                <a:effectLst>
                  <a:outerShdw blurRad="76200" dist="50800" dir="5400000" algn="tl" rotWithShape="0">
                    <a:srgbClr val="000000">
                      <a:alpha val="65000"/>
                    </a:srgbClr>
                  </a:outerShdw>
                </a:effectLst>
                <a:latin typeface="Perpetua" panose="02020502060401020303" pitchFamily="18" charset="0"/>
                <a:ea typeface="+mj-ea"/>
                <a:cs typeface="+mj-cs"/>
              </a:rPr>
              <a:t>STUDY AREA </a:t>
            </a:r>
            <a:endParaRPr lang="en-US" sz="4000" b="1" spc="50" dirty="0">
              <a:ln w="11430"/>
              <a:solidFill>
                <a:schemeClr val="bg1"/>
              </a:solidFill>
              <a:effectLst>
                <a:outerShdw blurRad="76200" dist="50800" dir="5400000" algn="tl" rotWithShape="0">
                  <a:srgbClr val="000000">
                    <a:alpha val="65000"/>
                  </a:srgbClr>
                </a:outerShdw>
              </a:effectLst>
              <a:latin typeface="Perpetua" panose="02020502060401020303" pitchFamily="18" charset="0"/>
              <a:ea typeface="+mj-ea"/>
              <a:cs typeface="+mj-cs"/>
            </a:endParaRPr>
          </a:p>
        </p:txBody>
      </p:sp>
      <p:sp>
        <p:nvSpPr>
          <p:cNvPr id="3" name="Footer Placeholder 2">
            <a:extLst>
              <a:ext uri="{FF2B5EF4-FFF2-40B4-BE49-F238E27FC236}">
                <a16:creationId xmlns:a16="http://schemas.microsoft.com/office/drawing/2014/main" id="{59874879-50E7-AE7E-DD23-CD79DA93F53B}"/>
              </a:ext>
            </a:extLst>
          </p:cNvPr>
          <p:cNvSpPr>
            <a:spLocks noGrp="1"/>
          </p:cNvSpPr>
          <p:nvPr>
            <p:ph type="ftr" sz="quarter" idx="11"/>
          </p:nvPr>
        </p:nvSpPr>
        <p:spPr/>
        <p:txBody>
          <a:bodyPr/>
          <a:lstStyle/>
          <a:p>
            <a:r>
              <a:rPr lang="en-US"/>
              <a:t>FOMBA Mohamed, PhD/SPS/FT/2019/11125; PGS4513003</a:t>
            </a:r>
          </a:p>
        </p:txBody>
      </p:sp>
      <p:sp>
        <p:nvSpPr>
          <p:cNvPr id="12" name="TextBox 11">
            <a:extLst>
              <a:ext uri="{FF2B5EF4-FFF2-40B4-BE49-F238E27FC236}">
                <a16:creationId xmlns:a16="http://schemas.microsoft.com/office/drawing/2014/main" id="{1B3F575E-AA36-25BA-A3D8-FAD5F1595567}"/>
              </a:ext>
            </a:extLst>
          </p:cNvPr>
          <p:cNvSpPr txBox="1"/>
          <p:nvPr/>
        </p:nvSpPr>
        <p:spPr>
          <a:xfrm>
            <a:off x="8843878" y="3836364"/>
            <a:ext cx="3145060" cy="1569660"/>
          </a:xfrm>
          <a:prstGeom prst="rect">
            <a:avLst/>
          </a:prstGeom>
          <a:noFill/>
        </p:spPr>
        <p:txBody>
          <a:bodyPr vert="horz" wrap="square">
            <a:spAutoFit/>
          </a:bodyPr>
          <a:lstStyle>
            <a:defPPr>
              <a:defRPr lang="en-US"/>
            </a:defPPr>
            <a:lvl1pPr>
              <a:defRPr sz="1600" b="0">
                <a:solidFill>
                  <a:srgbClr val="002060"/>
                </a:solidFill>
                <a:latin typeface="Perpetua" panose="02020502060401020303" pitchFamily="18" charset="0"/>
              </a:defRPr>
            </a:lvl1pPr>
          </a:lstStyle>
          <a:p>
            <a:r>
              <a:rPr lang="en-US" dirty="0"/>
              <a:t>With 400 km</a:t>
            </a:r>
            <a:r>
              <a:rPr lang="en-US" baseline="30000" dirty="0"/>
              <a:t>2</a:t>
            </a:r>
            <a:r>
              <a:rPr lang="en-US" dirty="0"/>
              <a:t> Sikasso is located between 10° 49 and 12° 18 of north latitude and between 5° and 6° 35 of west longitude. </a:t>
            </a:r>
          </a:p>
          <a:p>
            <a:r>
              <a:rPr lang="en-US" dirty="0"/>
              <a:t>Population  386 262 (Growth Rate 4.83%)</a:t>
            </a:r>
          </a:p>
        </p:txBody>
      </p:sp>
      <p:sp>
        <p:nvSpPr>
          <p:cNvPr id="10" name="TextBox 9">
            <a:extLst>
              <a:ext uri="{FF2B5EF4-FFF2-40B4-BE49-F238E27FC236}">
                <a16:creationId xmlns:a16="http://schemas.microsoft.com/office/drawing/2014/main" id="{D85BA8B0-33B2-A7B2-9CEA-9FDCE8E43EAC}"/>
              </a:ext>
            </a:extLst>
          </p:cNvPr>
          <p:cNvSpPr txBox="1"/>
          <p:nvPr/>
        </p:nvSpPr>
        <p:spPr>
          <a:xfrm>
            <a:off x="8843878" y="1286926"/>
            <a:ext cx="3205270" cy="1815882"/>
          </a:xfrm>
          <a:prstGeom prst="rect">
            <a:avLst/>
          </a:prstGeom>
          <a:noFill/>
        </p:spPr>
        <p:txBody>
          <a:bodyPr vert="horz" wrap="square">
            <a:spAutoFit/>
          </a:bodyPr>
          <a:lstStyle>
            <a:defPPr>
              <a:defRPr lang="en-US"/>
            </a:defPPr>
            <a:lvl1pPr algn="ctr">
              <a:defRPr b="1">
                <a:solidFill>
                  <a:srgbClr val="C00000"/>
                </a:solidFill>
                <a:latin typeface="Perpetua" panose="02020502060401020303" pitchFamily="18" charset="0"/>
              </a:defRPr>
            </a:lvl1pPr>
          </a:lstStyle>
          <a:p>
            <a:pPr algn="l"/>
            <a:r>
              <a:rPr lang="en-US" sz="1600" b="0" dirty="0">
                <a:solidFill>
                  <a:srgbClr val="002060"/>
                </a:solidFill>
              </a:rPr>
              <a:t>With 267 km</a:t>
            </a:r>
            <a:r>
              <a:rPr lang="en-US" sz="1600" b="0" baseline="30000" dirty="0">
                <a:solidFill>
                  <a:srgbClr val="002060"/>
                </a:solidFill>
              </a:rPr>
              <a:t>2</a:t>
            </a:r>
            <a:r>
              <a:rPr lang="en-US" sz="1600" b="0" dirty="0">
                <a:solidFill>
                  <a:srgbClr val="002060"/>
                </a:solidFill>
              </a:rPr>
              <a:t> Bamako is located between 12º29'12º29'57 and 12º42'7º54'22 north latitude and 7º54'8º4'6 and 8º4'12º29’57 , West longitude. </a:t>
            </a:r>
          </a:p>
          <a:p>
            <a:pPr algn="l"/>
            <a:r>
              <a:rPr lang="en-US" sz="1600" b="0" dirty="0">
                <a:solidFill>
                  <a:srgbClr val="002060"/>
                </a:solidFill>
              </a:rPr>
              <a:t>Population: </a:t>
            </a:r>
            <a:r>
              <a:rPr lang="en-US" sz="1600" dirty="0">
                <a:solidFill>
                  <a:srgbClr val="002060"/>
                </a:solidFill>
              </a:rPr>
              <a:t>2 617 686 </a:t>
            </a:r>
            <a:r>
              <a:rPr lang="en-US" sz="1600" b="0" dirty="0">
                <a:solidFill>
                  <a:srgbClr val="002060"/>
                </a:solidFill>
              </a:rPr>
              <a:t>(Growth Rate 3.82%)</a:t>
            </a:r>
          </a:p>
        </p:txBody>
      </p:sp>
      <p:sp>
        <p:nvSpPr>
          <p:cNvPr id="7" name="TextBox 6">
            <a:extLst>
              <a:ext uri="{FF2B5EF4-FFF2-40B4-BE49-F238E27FC236}">
                <a16:creationId xmlns:a16="http://schemas.microsoft.com/office/drawing/2014/main" id="{0AEE009F-7D7A-682A-077C-FD1FC939AA70}"/>
              </a:ext>
            </a:extLst>
          </p:cNvPr>
          <p:cNvSpPr txBox="1"/>
          <p:nvPr/>
        </p:nvSpPr>
        <p:spPr>
          <a:xfrm>
            <a:off x="8843878" y="3161146"/>
            <a:ext cx="3205269" cy="400110"/>
          </a:xfrm>
          <a:prstGeom prst="rect">
            <a:avLst/>
          </a:prstGeom>
          <a:noFill/>
        </p:spPr>
        <p:txBody>
          <a:bodyPr wrap="square">
            <a:spAutoFit/>
          </a:bodyPr>
          <a:lstStyle/>
          <a:p>
            <a:r>
              <a:rPr lang="en-US" sz="1000" dirty="0">
                <a:solidFill>
                  <a:schemeClr val="accent1"/>
                </a:solidFill>
              </a:rPr>
              <a:t>https://worldpopulationreview.com/world-cities/bamako-population</a:t>
            </a:r>
          </a:p>
        </p:txBody>
      </p:sp>
      <p:sp>
        <p:nvSpPr>
          <p:cNvPr id="11" name="TextBox 10">
            <a:extLst>
              <a:ext uri="{FF2B5EF4-FFF2-40B4-BE49-F238E27FC236}">
                <a16:creationId xmlns:a16="http://schemas.microsoft.com/office/drawing/2014/main" id="{FFE640BD-528D-3A00-E24E-948D4551BF14}"/>
              </a:ext>
            </a:extLst>
          </p:cNvPr>
          <p:cNvSpPr txBox="1"/>
          <p:nvPr/>
        </p:nvSpPr>
        <p:spPr>
          <a:xfrm>
            <a:off x="8843879" y="5545728"/>
            <a:ext cx="3145060" cy="400110"/>
          </a:xfrm>
          <a:prstGeom prst="rect">
            <a:avLst/>
          </a:prstGeom>
          <a:noFill/>
        </p:spPr>
        <p:txBody>
          <a:bodyPr wrap="square">
            <a:spAutoFit/>
          </a:bodyPr>
          <a:lstStyle>
            <a:defPPr>
              <a:defRPr lang="en-US"/>
            </a:defPPr>
            <a:lvl1pPr>
              <a:defRPr sz="1000">
                <a:solidFill>
                  <a:schemeClr val="accent1"/>
                </a:solidFill>
              </a:defRPr>
            </a:lvl1pPr>
          </a:lstStyle>
          <a:p>
            <a:r>
              <a:rPr lang="en-US" dirty="0"/>
              <a:t>https://worldpopulationreview.com/world-cities/sikasso-population</a:t>
            </a:r>
          </a:p>
        </p:txBody>
      </p:sp>
      <p:grpSp>
        <p:nvGrpSpPr>
          <p:cNvPr id="14" name="Group 13"/>
          <p:cNvGrpSpPr/>
          <p:nvPr/>
        </p:nvGrpSpPr>
        <p:grpSpPr>
          <a:xfrm>
            <a:off x="1103675" y="573184"/>
            <a:ext cx="7740203" cy="5357265"/>
            <a:chOff x="0" y="0"/>
            <a:chExt cx="6248400" cy="4587248"/>
          </a:xfrm>
        </p:grpSpPr>
        <p:sp>
          <p:nvSpPr>
            <p:cNvPr id="15" name="Text Box 1"/>
            <p:cNvSpPr txBox="1"/>
            <p:nvPr/>
          </p:nvSpPr>
          <p:spPr>
            <a:xfrm>
              <a:off x="0" y="4429125"/>
              <a:ext cx="6248400" cy="158123"/>
            </a:xfrm>
            <a:prstGeom prst="rect">
              <a:avLst/>
            </a:prstGeom>
            <a:solidFill>
              <a:prstClr val="white"/>
            </a:solidFill>
            <a:ln>
              <a:noFill/>
            </a:ln>
          </p:spPr>
          <p:txBody>
            <a:bodyPr rot="0" spcFirstLastPara="0" vert="horz" wrap="square" lIns="0" tIns="0" rIns="0" bIns="0" numCol="1" spcCol="0" rtlCol="0" fromWordArt="0" anchor="t" anchorCtr="0" forceAA="0" compatLnSpc="1">
              <a:prstTxWarp prst="textNoShape">
                <a:avLst/>
              </a:prstTxWarp>
              <a:spAutoFit/>
            </a:bodyPr>
            <a:lstStyle/>
            <a:p>
              <a:pPr algn="ctr">
                <a:spcAft>
                  <a:spcPts val="1000"/>
                </a:spcAft>
              </a:pPr>
              <a:r>
                <a:rPr lang="en-US" sz="1200" i="1" dirty="0">
                  <a:solidFill>
                    <a:srgbClr val="1F497D"/>
                  </a:solidFill>
                  <a:effectLst/>
                  <a:latin typeface="Times New Roman" panose="02020603050405020304" pitchFamily="18" charset="0"/>
                  <a:ea typeface="Calibri" panose="020F0502020204030204" pitchFamily="34" charset="0"/>
                  <a:cs typeface="SimSun" panose="02010600030101010101" pitchFamily="2" charset="-122"/>
                </a:rPr>
                <a:t>Figure 1: </a:t>
              </a:r>
              <a:r>
                <a:rPr lang="en-US" sz="1200" i="1" u="sng" dirty="0">
                  <a:solidFill>
                    <a:srgbClr val="1F497D"/>
                  </a:solidFill>
                  <a:effectLst/>
                  <a:latin typeface="Times New Roman" panose="02020603050405020304" pitchFamily="18" charset="0"/>
                  <a:ea typeface="Calibri" panose="020F0502020204030204" pitchFamily="34" charset="0"/>
                  <a:cs typeface="SimSun" panose="02010600030101010101" pitchFamily="2" charset="-122"/>
                </a:rPr>
                <a:t>The locations of Mali's cities of Bamako and </a:t>
              </a:r>
              <a:r>
                <a:rPr lang="en-US" sz="1200" i="1" u="sng" dirty="0" err="1">
                  <a:solidFill>
                    <a:srgbClr val="1F497D"/>
                  </a:solidFill>
                  <a:effectLst/>
                  <a:latin typeface="Times New Roman" panose="02020603050405020304" pitchFamily="18" charset="0"/>
                  <a:ea typeface="Calibri" panose="020F0502020204030204" pitchFamily="34" charset="0"/>
                  <a:cs typeface="SimSun" panose="02010600030101010101" pitchFamily="2" charset="-122"/>
                </a:rPr>
                <a:t>Sikasso</a:t>
              </a:r>
              <a:r>
                <a:rPr lang="en-US" sz="1200" i="1" u="sng" dirty="0">
                  <a:solidFill>
                    <a:srgbClr val="1F497D"/>
                  </a:solidFill>
                  <a:effectLst/>
                  <a:latin typeface="Times New Roman" panose="02020603050405020304" pitchFamily="18" charset="0"/>
                  <a:ea typeface="Calibri" panose="020F0502020204030204" pitchFamily="34" charset="0"/>
                  <a:cs typeface="SimSun" panose="02010600030101010101" pitchFamily="2" charset="-122"/>
                </a:rPr>
                <a:t> (M. FOMBA, 2023, ArcGIS 10.8).</a:t>
              </a:r>
              <a:endParaRPr lang="en-US" sz="900" i="1" dirty="0">
                <a:solidFill>
                  <a:srgbClr val="1F497D"/>
                </a:solidFill>
                <a:effectLst/>
                <a:latin typeface="Calibri" panose="020F0502020204030204" pitchFamily="34" charset="0"/>
                <a:ea typeface="Calibri" panose="020F0502020204030204" pitchFamily="34" charset="0"/>
                <a:cs typeface="SimSun" panose="02010600030101010101" pitchFamily="2" charset="-122"/>
              </a:endParaRPr>
            </a:p>
          </p:txBody>
        </p:sp>
        <p:pic>
          <p:nvPicPr>
            <p:cNvPr id="16" name="Picture 15" descr="C:\Users\wascal-gsp\Documents\New DATA M FOMBA\2022\ANALYSIS\LULC ANALYSES\Study Areas_May 2022\Study areas Map_18 March 2024.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2400" y="0"/>
              <a:ext cx="5943600" cy="4201795"/>
            </a:xfrm>
            <a:prstGeom prst="rect">
              <a:avLst/>
            </a:prstGeom>
            <a:noFill/>
            <a:ln>
              <a:noFill/>
            </a:ln>
          </p:spPr>
        </p:pic>
      </p:grpSp>
    </p:spTree>
    <p:extLst>
      <p:ext uri="{BB962C8B-B14F-4D97-AF65-F5344CB8AC3E}">
        <p14:creationId xmlns:p14="http://schemas.microsoft.com/office/powerpoint/2010/main" val="2444710533"/>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61A23FC-2825-C53B-0CB4-9DC825270E8C}"/>
              </a:ext>
            </a:extLst>
          </p:cNvPr>
          <p:cNvSpPr>
            <a:spLocks noGrp="1"/>
          </p:cNvSpPr>
          <p:nvPr>
            <p:ph type="dt" sz="half" idx="10"/>
          </p:nvPr>
        </p:nvSpPr>
        <p:spPr/>
        <p:txBody>
          <a:bodyPr/>
          <a:lstStyle/>
          <a:p>
            <a:fld id="{AD707C3E-729F-48DD-9C8B-E44BCF4DE87A}" type="datetime1">
              <a:rPr lang="en-US" smtClean="0"/>
              <a:t>10/1/2024</a:t>
            </a:fld>
            <a:endParaRPr lang="en-US"/>
          </a:p>
        </p:txBody>
      </p:sp>
      <p:sp>
        <p:nvSpPr>
          <p:cNvPr id="4" name="Slide Number Placeholder 3">
            <a:extLst>
              <a:ext uri="{FF2B5EF4-FFF2-40B4-BE49-F238E27FC236}">
                <a16:creationId xmlns:a16="http://schemas.microsoft.com/office/drawing/2014/main" id="{F58AB96C-D1A9-5B80-525D-228E14ED71C9}"/>
              </a:ext>
            </a:extLst>
          </p:cNvPr>
          <p:cNvSpPr>
            <a:spLocks noGrp="1"/>
          </p:cNvSpPr>
          <p:nvPr>
            <p:ph type="sldNum" sz="quarter" idx="12"/>
          </p:nvPr>
        </p:nvSpPr>
        <p:spPr/>
        <p:txBody>
          <a:bodyPr/>
          <a:lstStyle/>
          <a:p>
            <a:fld id="{3E024793-0E71-48C3-8471-0C8AF9CBC2C2}" type="slidenum">
              <a:rPr lang="en-US" smtClean="0"/>
              <a:t>9</a:t>
            </a:fld>
            <a:endParaRPr lang="en-US" dirty="0"/>
          </a:p>
        </p:txBody>
      </p:sp>
      <p:sp>
        <p:nvSpPr>
          <p:cNvPr id="30" name="Rectangle 29">
            <a:extLst>
              <a:ext uri="{FF2B5EF4-FFF2-40B4-BE49-F238E27FC236}">
                <a16:creationId xmlns:a16="http://schemas.microsoft.com/office/drawing/2014/main" id="{C0F2731F-ED2D-31B3-003B-A5BC7BBE6408}"/>
              </a:ext>
            </a:extLst>
          </p:cNvPr>
          <p:cNvSpPr/>
          <p:nvPr/>
        </p:nvSpPr>
        <p:spPr>
          <a:xfrm>
            <a:off x="0" y="1343708"/>
            <a:ext cx="800219" cy="3966792"/>
          </a:xfrm>
          <a:prstGeom prst="rect">
            <a:avLst/>
          </a:prstGeom>
          <a:noFill/>
        </p:spPr>
        <p:txBody>
          <a:bodyPr vert="vert270" wrap="none" lIns="91440" tIns="45720" rIns="91440" bIns="45720">
            <a:spAutoFit/>
          </a:bodyPr>
          <a:lstStyle/>
          <a:p>
            <a:pPr algn="ctr"/>
            <a:r>
              <a:rPr lang="fr-FR" sz="4000" b="1" spc="50" dirty="0">
                <a:ln w="11430"/>
                <a:solidFill>
                  <a:schemeClr val="bg1"/>
                </a:solidFill>
                <a:effectLst>
                  <a:outerShdw blurRad="76200" dist="50800" dir="5400000" algn="tl" rotWithShape="0">
                    <a:srgbClr val="000000">
                      <a:alpha val="65000"/>
                    </a:srgbClr>
                  </a:outerShdw>
                </a:effectLst>
                <a:latin typeface="Perpetua" panose="02020502060401020303" pitchFamily="18" charset="0"/>
                <a:ea typeface="+mj-ea"/>
                <a:cs typeface="+mj-cs"/>
              </a:rPr>
              <a:t>METHODOLOGY</a:t>
            </a:r>
            <a:endParaRPr lang="en-US" sz="4000" b="1" spc="50" dirty="0">
              <a:ln w="11430"/>
              <a:solidFill>
                <a:schemeClr val="bg1"/>
              </a:solidFill>
              <a:effectLst>
                <a:outerShdw blurRad="76200" dist="50800" dir="5400000" algn="tl" rotWithShape="0">
                  <a:srgbClr val="000000">
                    <a:alpha val="65000"/>
                  </a:srgbClr>
                </a:outerShdw>
              </a:effectLst>
              <a:latin typeface="Perpetua" panose="02020502060401020303" pitchFamily="18" charset="0"/>
              <a:ea typeface="+mj-ea"/>
              <a:cs typeface="+mj-cs"/>
            </a:endParaRPr>
          </a:p>
        </p:txBody>
      </p:sp>
      <p:grpSp>
        <p:nvGrpSpPr>
          <p:cNvPr id="26" name="Group 25">
            <a:extLst>
              <a:ext uri="{FF2B5EF4-FFF2-40B4-BE49-F238E27FC236}">
                <a16:creationId xmlns:a16="http://schemas.microsoft.com/office/drawing/2014/main" id="{7CA5C865-740D-F782-D1B6-4CD5411CE699}"/>
              </a:ext>
            </a:extLst>
          </p:cNvPr>
          <p:cNvGrpSpPr/>
          <p:nvPr/>
        </p:nvGrpSpPr>
        <p:grpSpPr>
          <a:xfrm>
            <a:off x="2508047" y="415640"/>
            <a:ext cx="7019298" cy="1297315"/>
            <a:chOff x="1981201" y="1584694"/>
            <a:chExt cx="8478680" cy="1485392"/>
          </a:xfrm>
        </p:grpSpPr>
        <p:sp>
          <p:nvSpPr>
            <p:cNvPr id="11" name="Rectangle 10">
              <a:extLst>
                <a:ext uri="{FF2B5EF4-FFF2-40B4-BE49-F238E27FC236}">
                  <a16:creationId xmlns:a16="http://schemas.microsoft.com/office/drawing/2014/main" id="{083E8A81-E0B0-3E3B-4AEA-AE1B6D4A49D8}"/>
                </a:ext>
              </a:extLst>
            </p:cNvPr>
            <p:cNvSpPr/>
            <p:nvPr/>
          </p:nvSpPr>
          <p:spPr>
            <a:xfrm>
              <a:off x="1981201" y="1584694"/>
              <a:ext cx="8478680" cy="1485392"/>
            </a:xfrm>
            <a:prstGeom prst="rect">
              <a:avLst/>
            </a:prstGeom>
            <a:ln w="28575">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sz="1600" b="1" dirty="0">
                  <a:solidFill>
                    <a:srgbClr val="002060"/>
                  </a:solidFill>
                  <a:effectLst>
                    <a:outerShdw blurRad="38100" dist="38100" dir="2700000" algn="tl">
                      <a:srgbClr val="000000">
                        <a:alpha val="43137"/>
                      </a:srgbClr>
                    </a:outerShdw>
                  </a:effectLst>
                  <a:latin typeface="Perpetua" panose="02020502060401020303" pitchFamily="18" charset="0"/>
                </a:rPr>
                <a:t>PRIMARY AND SECONDARY DATA ACQUISITION</a:t>
              </a:r>
            </a:p>
            <a:p>
              <a:pPr algn="ctr"/>
              <a:endParaRPr lang="en-GB" sz="1400" b="1" dirty="0">
                <a:latin typeface="Perpetua" panose="02020502060401020303" pitchFamily="18" charset="0"/>
              </a:endParaRPr>
            </a:p>
            <a:p>
              <a:pPr algn="ctr"/>
              <a:endParaRPr lang="en-US" sz="1400" dirty="0"/>
            </a:p>
          </p:txBody>
        </p:sp>
        <p:grpSp>
          <p:nvGrpSpPr>
            <p:cNvPr id="19" name="Group 18">
              <a:extLst>
                <a:ext uri="{FF2B5EF4-FFF2-40B4-BE49-F238E27FC236}">
                  <a16:creationId xmlns:a16="http://schemas.microsoft.com/office/drawing/2014/main" id="{AC898A18-1579-E9B8-118B-C90779A92458}"/>
                </a:ext>
              </a:extLst>
            </p:cNvPr>
            <p:cNvGrpSpPr/>
            <p:nvPr/>
          </p:nvGrpSpPr>
          <p:grpSpPr>
            <a:xfrm>
              <a:off x="2110546" y="2325909"/>
              <a:ext cx="8229966" cy="615077"/>
              <a:chOff x="2072711" y="2443499"/>
              <a:chExt cx="8375626" cy="615077"/>
            </a:xfrm>
          </p:grpSpPr>
          <p:sp>
            <p:nvSpPr>
              <p:cNvPr id="14" name="TextBox 13">
                <a:extLst>
                  <a:ext uri="{FF2B5EF4-FFF2-40B4-BE49-F238E27FC236}">
                    <a16:creationId xmlns:a16="http://schemas.microsoft.com/office/drawing/2014/main" id="{2ED88B47-49E8-BBEC-719B-ED9E0C6EA7B9}"/>
                  </a:ext>
                </a:extLst>
              </p:cNvPr>
              <p:cNvSpPr txBox="1"/>
              <p:nvPr/>
            </p:nvSpPr>
            <p:spPr>
              <a:xfrm>
                <a:off x="2072711" y="2459503"/>
                <a:ext cx="1955522" cy="599073"/>
              </a:xfrm>
              <a:prstGeom prst="rect">
                <a:avLst/>
              </a:prstGeom>
              <a:noFill/>
              <a:ln w="3175">
                <a:solidFill>
                  <a:schemeClr val="accent6">
                    <a:lumMod val="50000"/>
                  </a:schemeClr>
                </a:solidFill>
              </a:ln>
            </p:spPr>
            <p:txBody>
              <a:bodyPr wrap="square" rtlCol="0">
                <a:spAutoFit/>
              </a:bodyPr>
              <a:lstStyle/>
              <a:p>
                <a:pPr algn="ctr"/>
                <a:r>
                  <a:rPr lang="en-GB" sz="1400" b="1" dirty="0">
                    <a:latin typeface="Perpetua" panose="02020502060401020303" pitchFamily="18" charset="0"/>
                  </a:rPr>
                  <a:t>GPS, Social Survey</a:t>
                </a:r>
                <a:endParaRPr lang="en-US" sz="1400" b="1" dirty="0">
                  <a:latin typeface="Perpetua" panose="02020502060401020303" pitchFamily="18" charset="0"/>
                </a:endParaRPr>
              </a:p>
              <a:p>
                <a:pPr algn="ctr"/>
                <a:r>
                  <a:rPr lang="en-GB" sz="1400" b="1" dirty="0">
                    <a:latin typeface="Perpetua" panose="02020502060401020303" pitchFamily="18" charset="0"/>
                  </a:rPr>
                  <a:t>&amp; Pictures</a:t>
                </a:r>
                <a:endParaRPr lang="en-US" sz="1400" b="1" dirty="0">
                  <a:latin typeface="Perpetua" panose="02020502060401020303" pitchFamily="18" charset="0"/>
                </a:endParaRPr>
              </a:p>
            </p:txBody>
          </p:sp>
          <p:sp>
            <p:nvSpPr>
              <p:cNvPr id="16" name="TextBox 15">
                <a:extLst>
                  <a:ext uri="{FF2B5EF4-FFF2-40B4-BE49-F238E27FC236}">
                    <a16:creationId xmlns:a16="http://schemas.microsoft.com/office/drawing/2014/main" id="{B302DB3B-FCD6-30F2-6862-254F657F2DAF}"/>
                  </a:ext>
                </a:extLst>
              </p:cNvPr>
              <p:cNvSpPr txBox="1"/>
              <p:nvPr/>
            </p:nvSpPr>
            <p:spPr>
              <a:xfrm>
                <a:off x="4216386" y="2457404"/>
                <a:ext cx="2716394" cy="599074"/>
              </a:xfrm>
              <a:prstGeom prst="rect">
                <a:avLst/>
              </a:prstGeom>
              <a:noFill/>
              <a:ln>
                <a:solidFill>
                  <a:schemeClr val="accent6">
                    <a:lumMod val="50000"/>
                  </a:schemeClr>
                </a:solidFill>
              </a:ln>
            </p:spPr>
            <p:txBody>
              <a:bodyPr wrap="square" rtlCol="0">
                <a:spAutoFit/>
              </a:bodyPr>
              <a:lstStyle/>
              <a:p>
                <a:pPr algn="ctr"/>
                <a:r>
                  <a:rPr lang="en-GB" sz="1400" b="1" dirty="0">
                    <a:latin typeface="Perpetua" panose="02020502060401020303" pitchFamily="18" charset="0"/>
                  </a:rPr>
                  <a:t>Climate Data, Landsat and </a:t>
                </a:r>
              </a:p>
              <a:p>
                <a:pPr algn="ctr"/>
                <a:r>
                  <a:rPr lang="en-GB" sz="1400" b="1" dirty="0">
                    <a:latin typeface="Perpetua" panose="02020502060401020303" pitchFamily="18" charset="0"/>
                  </a:rPr>
                  <a:t>Images</a:t>
                </a:r>
                <a:endParaRPr lang="en-US" sz="1400" b="1" dirty="0">
                  <a:latin typeface="Perpetua" panose="02020502060401020303" pitchFamily="18" charset="0"/>
                </a:endParaRPr>
              </a:p>
            </p:txBody>
          </p:sp>
          <p:sp>
            <p:nvSpPr>
              <p:cNvPr id="17" name="TextBox 16">
                <a:extLst>
                  <a:ext uri="{FF2B5EF4-FFF2-40B4-BE49-F238E27FC236}">
                    <a16:creationId xmlns:a16="http://schemas.microsoft.com/office/drawing/2014/main" id="{C26A9EAA-F5D5-4DAA-5ECB-0256216B367F}"/>
                  </a:ext>
                </a:extLst>
              </p:cNvPr>
              <p:cNvSpPr txBox="1"/>
              <p:nvPr/>
            </p:nvSpPr>
            <p:spPr>
              <a:xfrm>
                <a:off x="7108735" y="2443499"/>
                <a:ext cx="1786201" cy="599074"/>
              </a:xfrm>
              <a:prstGeom prst="rect">
                <a:avLst/>
              </a:prstGeom>
              <a:noFill/>
              <a:ln>
                <a:solidFill>
                  <a:schemeClr val="accent6">
                    <a:lumMod val="50000"/>
                  </a:schemeClr>
                </a:solidFill>
              </a:ln>
            </p:spPr>
            <p:txBody>
              <a:bodyPr wrap="square" rtlCol="0">
                <a:spAutoFit/>
              </a:bodyPr>
              <a:lstStyle/>
              <a:p>
                <a:pPr algn="ctr"/>
                <a:r>
                  <a:rPr lang="en-GB" sz="1400" b="1" dirty="0">
                    <a:latin typeface="Perpetua" panose="02020502060401020303" pitchFamily="18" charset="0"/>
                  </a:rPr>
                  <a:t>Google Earth Pro</a:t>
                </a:r>
                <a:endParaRPr lang="en-US" sz="1400" b="1" dirty="0">
                  <a:latin typeface="Perpetua" panose="02020502060401020303" pitchFamily="18" charset="0"/>
                </a:endParaRPr>
              </a:p>
            </p:txBody>
          </p:sp>
          <p:sp>
            <p:nvSpPr>
              <p:cNvPr id="18" name="TextBox 17">
                <a:extLst>
                  <a:ext uri="{FF2B5EF4-FFF2-40B4-BE49-F238E27FC236}">
                    <a16:creationId xmlns:a16="http://schemas.microsoft.com/office/drawing/2014/main" id="{C4410192-F576-AACE-F7E5-903038E46094}"/>
                  </a:ext>
                </a:extLst>
              </p:cNvPr>
              <p:cNvSpPr txBox="1"/>
              <p:nvPr/>
            </p:nvSpPr>
            <p:spPr>
              <a:xfrm>
                <a:off x="9083091" y="2457354"/>
                <a:ext cx="1365246" cy="599074"/>
              </a:xfrm>
              <a:prstGeom prst="rect">
                <a:avLst/>
              </a:prstGeom>
              <a:noFill/>
              <a:ln>
                <a:solidFill>
                  <a:schemeClr val="accent6">
                    <a:lumMod val="50000"/>
                  </a:schemeClr>
                </a:solidFill>
              </a:ln>
            </p:spPr>
            <p:txBody>
              <a:bodyPr wrap="square" rtlCol="0">
                <a:spAutoFit/>
              </a:bodyPr>
              <a:lstStyle/>
              <a:p>
                <a:pPr algn="ctr"/>
                <a:r>
                  <a:rPr lang="en-GB" sz="1400" b="1" dirty="0">
                    <a:latin typeface="Perpetua" panose="02020502060401020303" pitchFamily="18" charset="0"/>
                  </a:rPr>
                  <a:t>Literature review</a:t>
                </a:r>
                <a:endParaRPr lang="en-US" sz="1400" b="1" dirty="0">
                  <a:latin typeface="Perpetua" panose="02020502060401020303" pitchFamily="18" charset="0"/>
                </a:endParaRPr>
              </a:p>
            </p:txBody>
          </p:sp>
        </p:grpSp>
      </p:grpSp>
      <p:grpSp>
        <p:nvGrpSpPr>
          <p:cNvPr id="20" name="Group 19">
            <a:extLst>
              <a:ext uri="{FF2B5EF4-FFF2-40B4-BE49-F238E27FC236}">
                <a16:creationId xmlns:a16="http://schemas.microsoft.com/office/drawing/2014/main" id="{8CED0399-6B93-5D9B-A1CB-ADC7BC81B607}"/>
              </a:ext>
            </a:extLst>
          </p:cNvPr>
          <p:cNvGrpSpPr/>
          <p:nvPr/>
        </p:nvGrpSpPr>
        <p:grpSpPr>
          <a:xfrm>
            <a:off x="1662545" y="1955168"/>
            <a:ext cx="1939430" cy="3149042"/>
            <a:chOff x="1241239" y="3036894"/>
            <a:chExt cx="2447046" cy="3268161"/>
          </a:xfrm>
        </p:grpSpPr>
        <p:sp>
          <p:nvSpPr>
            <p:cNvPr id="22" name="Rectangle 21">
              <a:extLst>
                <a:ext uri="{FF2B5EF4-FFF2-40B4-BE49-F238E27FC236}">
                  <a16:creationId xmlns:a16="http://schemas.microsoft.com/office/drawing/2014/main" id="{8669295E-E852-7B0D-4E35-5EC6E7CBBBD9}"/>
                </a:ext>
              </a:extLst>
            </p:cNvPr>
            <p:cNvSpPr/>
            <p:nvPr/>
          </p:nvSpPr>
          <p:spPr>
            <a:xfrm>
              <a:off x="1241239" y="3036894"/>
              <a:ext cx="2447046" cy="3268161"/>
            </a:xfrm>
            <a:prstGeom prst="rect">
              <a:avLst/>
            </a:prstGeom>
            <a:ln>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just"/>
              <a:endParaRPr lang="en-US" sz="1400" b="1" dirty="0">
                <a:effectLst/>
                <a:latin typeface="Perpetua" panose="02020502060401020303" pitchFamily="18" charset="0"/>
                <a:ea typeface="Calibri" panose="020F0502020204030204" pitchFamily="34" charset="0"/>
              </a:endParaRPr>
            </a:p>
            <a:p>
              <a:pPr algn="just"/>
              <a:endParaRPr lang="en-US" sz="1400" b="1" dirty="0">
                <a:latin typeface="Perpetua" panose="02020502060401020303" pitchFamily="18" charset="0"/>
                <a:ea typeface="Calibri" panose="020F0502020204030204" pitchFamily="34" charset="0"/>
              </a:endParaRPr>
            </a:p>
            <a:p>
              <a:pPr algn="just"/>
              <a:endParaRPr lang="en-US" sz="1400" b="1" dirty="0">
                <a:effectLst/>
                <a:latin typeface="Perpetua" panose="02020502060401020303" pitchFamily="18" charset="0"/>
                <a:ea typeface="Calibri" panose="020F0502020204030204" pitchFamily="34" charset="0"/>
              </a:endParaRPr>
            </a:p>
            <a:p>
              <a:pPr algn="just"/>
              <a:endParaRPr lang="en-US" sz="1400" b="1" dirty="0">
                <a:latin typeface="Perpetua" panose="02020502060401020303" pitchFamily="18" charset="0"/>
                <a:ea typeface="Calibri" panose="020F0502020204030204" pitchFamily="34" charset="0"/>
              </a:endParaRPr>
            </a:p>
            <a:p>
              <a:pPr algn="just"/>
              <a:endParaRPr lang="en-US" sz="1400" b="1" dirty="0">
                <a:latin typeface="Perpetua" panose="02020502060401020303" pitchFamily="18" charset="0"/>
                <a:ea typeface="Calibri" panose="020F0502020204030204" pitchFamily="34" charset="0"/>
              </a:endParaRPr>
            </a:p>
            <a:p>
              <a:pPr algn="just"/>
              <a:endParaRPr lang="en-US" sz="1400" b="1" dirty="0">
                <a:latin typeface="Perpetua" panose="02020502060401020303" pitchFamily="18" charset="0"/>
                <a:ea typeface="Calibri" panose="020F0502020204030204" pitchFamily="34" charset="0"/>
              </a:endParaRPr>
            </a:p>
            <a:p>
              <a:pPr algn="just"/>
              <a:endParaRPr lang="en-US" sz="1400" b="1" dirty="0">
                <a:latin typeface="Perpetua" panose="02020502060401020303" pitchFamily="18" charset="0"/>
                <a:ea typeface="Calibri" panose="020F0502020204030204" pitchFamily="34" charset="0"/>
              </a:endParaRPr>
            </a:p>
            <a:p>
              <a:pPr algn="just"/>
              <a:endParaRPr lang="en-US" sz="1400" b="1" dirty="0">
                <a:latin typeface="Perpetua" panose="02020502060401020303" pitchFamily="18" charset="0"/>
                <a:ea typeface="Calibri" panose="020F0502020204030204" pitchFamily="34" charset="0"/>
              </a:endParaRPr>
            </a:p>
            <a:p>
              <a:pPr algn="just"/>
              <a:endParaRPr lang="en-US" sz="1400" b="1" dirty="0">
                <a:latin typeface="Perpetua" panose="02020502060401020303" pitchFamily="18" charset="0"/>
              </a:endParaRPr>
            </a:p>
          </p:txBody>
        </p:sp>
        <p:grpSp>
          <p:nvGrpSpPr>
            <p:cNvPr id="15" name="Group 14">
              <a:extLst>
                <a:ext uri="{FF2B5EF4-FFF2-40B4-BE49-F238E27FC236}">
                  <a16:creationId xmlns:a16="http://schemas.microsoft.com/office/drawing/2014/main" id="{3BD48CFE-A401-F4A6-AF0F-A4FA411DFA7A}"/>
                </a:ext>
              </a:extLst>
            </p:cNvPr>
            <p:cNvGrpSpPr/>
            <p:nvPr/>
          </p:nvGrpSpPr>
          <p:grpSpPr>
            <a:xfrm>
              <a:off x="1330869" y="3200400"/>
              <a:ext cx="2302708" cy="2881323"/>
              <a:chOff x="1330869" y="3200400"/>
              <a:chExt cx="2302708" cy="2881323"/>
            </a:xfrm>
          </p:grpSpPr>
          <p:cxnSp>
            <p:nvCxnSpPr>
              <p:cNvPr id="25" name="Straight Arrow Connector 24">
                <a:extLst>
                  <a:ext uri="{FF2B5EF4-FFF2-40B4-BE49-F238E27FC236}">
                    <a16:creationId xmlns:a16="http://schemas.microsoft.com/office/drawing/2014/main" id="{623C9F38-62D6-AFDA-77BF-2CC5DF802B3D}"/>
                  </a:ext>
                </a:extLst>
              </p:cNvPr>
              <p:cNvCxnSpPr>
                <a:cxnSpLocks/>
              </p:cNvCxnSpPr>
              <p:nvPr/>
            </p:nvCxnSpPr>
            <p:spPr>
              <a:xfrm>
                <a:off x="2438400" y="3595254"/>
                <a:ext cx="0" cy="220852"/>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6" name="TextBox 5">
                <a:extLst>
                  <a:ext uri="{FF2B5EF4-FFF2-40B4-BE49-F238E27FC236}">
                    <a16:creationId xmlns:a16="http://schemas.microsoft.com/office/drawing/2014/main" id="{51A6C732-8988-9CFC-A6D6-B8A65EAB8EBE}"/>
                  </a:ext>
                </a:extLst>
              </p:cNvPr>
              <p:cNvSpPr txBox="1"/>
              <p:nvPr/>
            </p:nvSpPr>
            <p:spPr>
              <a:xfrm>
                <a:off x="1439155" y="3200400"/>
                <a:ext cx="2194422" cy="319419"/>
              </a:xfrm>
              <a:prstGeom prst="rect">
                <a:avLst/>
              </a:prstGeom>
              <a:noFill/>
              <a:ln>
                <a:solidFill>
                  <a:schemeClr val="accent6">
                    <a:lumMod val="75000"/>
                  </a:schemeClr>
                </a:solidFill>
              </a:ln>
            </p:spPr>
            <p:txBody>
              <a:bodyPr wrap="square" rtlCol="0">
                <a:spAutoFit/>
              </a:bodyPr>
              <a:lstStyle/>
              <a:p>
                <a:r>
                  <a:rPr lang="en-GB" sz="1400" b="1" dirty="0">
                    <a:latin typeface="Perpetua" panose="02020502060401020303" pitchFamily="18" charset="0"/>
                  </a:rPr>
                  <a:t>Sampling</a:t>
                </a:r>
                <a:r>
                  <a:rPr lang="en-GB" sz="1400" b="1" dirty="0"/>
                  <a:t> </a:t>
                </a:r>
                <a:r>
                  <a:rPr lang="en-GB" sz="1400" b="1" dirty="0">
                    <a:latin typeface="Perpetua" panose="02020502060401020303" pitchFamily="18" charset="0"/>
                  </a:rPr>
                  <a:t>for survey</a:t>
                </a:r>
                <a:endParaRPr lang="en-US" sz="1400" b="1" dirty="0">
                  <a:latin typeface="Perpetua" panose="02020502060401020303" pitchFamily="18" charset="0"/>
                </a:endParaRPr>
              </a:p>
            </p:txBody>
          </p:sp>
          <p:sp>
            <p:nvSpPr>
              <p:cNvPr id="33" name="TextBox 32">
                <a:extLst>
                  <a:ext uri="{FF2B5EF4-FFF2-40B4-BE49-F238E27FC236}">
                    <a16:creationId xmlns:a16="http://schemas.microsoft.com/office/drawing/2014/main" id="{BCF174F2-BA26-3A67-9C54-7C02E24D274D}"/>
                  </a:ext>
                </a:extLst>
              </p:cNvPr>
              <p:cNvSpPr txBox="1"/>
              <p:nvPr/>
            </p:nvSpPr>
            <p:spPr>
              <a:xfrm>
                <a:off x="1358579" y="3793106"/>
                <a:ext cx="2194422" cy="543012"/>
              </a:xfrm>
              <a:prstGeom prst="rect">
                <a:avLst/>
              </a:prstGeom>
              <a:noFill/>
              <a:ln>
                <a:solidFill>
                  <a:schemeClr val="accent6">
                    <a:lumMod val="75000"/>
                  </a:schemeClr>
                </a:solidFill>
              </a:ln>
            </p:spPr>
            <p:txBody>
              <a:bodyPr wrap="square" rtlCol="0">
                <a:spAutoFit/>
              </a:bodyPr>
              <a:lstStyle/>
              <a:p>
                <a:r>
                  <a:rPr lang="en-GB" sz="1400" b="1" dirty="0">
                    <a:latin typeface="Perpetua" panose="02020502060401020303" pitchFamily="18" charset="0"/>
                  </a:rPr>
                  <a:t>Georeferencing &amp; Pictures</a:t>
                </a:r>
                <a:endParaRPr lang="en-US" sz="1400" b="1" dirty="0"/>
              </a:p>
            </p:txBody>
          </p:sp>
          <p:sp>
            <p:nvSpPr>
              <p:cNvPr id="35" name="TextBox 34">
                <a:extLst>
                  <a:ext uri="{FF2B5EF4-FFF2-40B4-BE49-F238E27FC236}">
                    <a16:creationId xmlns:a16="http://schemas.microsoft.com/office/drawing/2014/main" id="{2E2F4B82-E883-023F-1FDB-FBD937BCD6CD}"/>
                  </a:ext>
                </a:extLst>
              </p:cNvPr>
              <p:cNvSpPr txBox="1"/>
              <p:nvPr/>
            </p:nvSpPr>
            <p:spPr>
              <a:xfrm>
                <a:off x="1330869" y="4669509"/>
                <a:ext cx="2194422" cy="319419"/>
              </a:xfrm>
              <a:prstGeom prst="rect">
                <a:avLst/>
              </a:prstGeom>
              <a:noFill/>
              <a:ln>
                <a:solidFill>
                  <a:schemeClr val="accent6">
                    <a:lumMod val="75000"/>
                  </a:schemeClr>
                </a:solidFill>
              </a:ln>
            </p:spPr>
            <p:txBody>
              <a:bodyPr wrap="square" rtlCol="0">
                <a:spAutoFit/>
              </a:bodyPr>
              <a:lstStyle/>
              <a:p>
                <a:r>
                  <a:rPr lang="en-GB" sz="1400" b="1" dirty="0">
                    <a:latin typeface="Perpetua" panose="02020502060401020303" pitchFamily="18" charset="0"/>
                  </a:rPr>
                  <a:t>Analysis survey data</a:t>
                </a:r>
                <a:endParaRPr lang="en-US" sz="1400" b="1" dirty="0"/>
              </a:p>
            </p:txBody>
          </p:sp>
          <p:cxnSp>
            <p:nvCxnSpPr>
              <p:cNvPr id="36" name="Straight Arrow Connector 35">
                <a:extLst>
                  <a:ext uri="{FF2B5EF4-FFF2-40B4-BE49-F238E27FC236}">
                    <a16:creationId xmlns:a16="http://schemas.microsoft.com/office/drawing/2014/main" id="{ED4E457C-33DD-BE0F-5C81-7D4A9868F84B}"/>
                  </a:ext>
                </a:extLst>
              </p:cNvPr>
              <p:cNvCxnSpPr>
                <a:cxnSpLocks/>
              </p:cNvCxnSpPr>
              <p:nvPr/>
            </p:nvCxnSpPr>
            <p:spPr>
              <a:xfrm>
                <a:off x="2410685" y="4430434"/>
                <a:ext cx="0" cy="220852"/>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38" name="Straight Arrow Connector 37">
                <a:extLst>
                  <a:ext uri="{FF2B5EF4-FFF2-40B4-BE49-F238E27FC236}">
                    <a16:creationId xmlns:a16="http://schemas.microsoft.com/office/drawing/2014/main" id="{A007CE4B-A20A-BC8C-811B-02C66B802305}"/>
                  </a:ext>
                </a:extLst>
              </p:cNvPr>
              <p:cNvCxnSpPr>
                <a:cxnSpLocks/>
              </p:cNvCxnSpPr>
              <p:nvPr/>
            </p:nvCxnSpPr>
            <p:spPr>
              <a:xfrm>
                <a:off x="2410691" y="5038840"/>
                <a:ext cx="0" cy="220852"/>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39" name="TextBox 38">
                <a:extLst>
                  <a:ext uri="{FF2B5EF4-FFF2-40B4-BE49-F238E27FC236}">
                    <a16:creationId xmlns:a16="http://schemas.microsoft.com/office/drawing/2014/main" id="{0CF5FB5A-BC8B-20FE-3954-9B6FA957EFED}"/>
                  </a:ext>
                </a:extLst>
              </p:cNvPr>
              <p:cNvSpPr txBox="1"/>
              <p:nvPr/>
            </p:nvSpPr>
            <p:spPr>
              <a:xfrm>
                <a:off x="1368894" y="5315117"/>
                <a:ext cx="2194422" cy="766606"/>
              </a:xfrm>
              <a:prstGeom prst="rect">
                <a:avLst/>
              </a:prstGeom>
              <a:noFill/>
              <a:ln>
                <a:solidFill>
                  <a:schemeClr val="accent6">
                    <a:lumMod val="75000"/>
                  </a:schemeClr>
                </a:solidFill>
              </a:ln>
            </p:spPr>
            <p:txBody>
              <a:bodyPr wrap="square" rtlCol="0">
                <a:spAutoFit/>
              </a:bodyPr>
              <a:lstStyle/>
              <a:p>
                <a:r>
                  <a:rPr lang="en-GB" sz="1400" b="1" dirty="0">
                    <a:latin typeface="Perpetua" panose="02020502060401020303" pitchFamily="18" charset="0"/>
                  </a:rPr>
                  <a:t>Climate Change &amp; Urbanization Effects</a:t>
                </a:r>
              </a:p>
              <a:p>
                <a:r>
                  <a:rPr lang="en-US" sz="1400" b="1" dirty="0">
                    <a:latin typeface="Perpetua" panose="02020502060401020303" pitchFamily="18" charset="0"/>
                  </a:rPr>
                  <a:t>on UGS &amp; ESS</a:t>
                </a:r>
              </a:p>
            </p:txBody>
          </p:sp>
        </p:grpSp>
      </p:grpSp>
      <p:grpSp>
        <p:nvGrpSpPr>
          <p:cNvPr id="80" name="Group 79">
            <a:extLst>
              <a:ext uri="{FF2B5EF4-FFF2-40B4-BE49-F238E27FC236}">
                <a16:creationId xmlns:a16="http://schemas.microsoft.com/office/drawing/2014/main" id="{9D8D1135-CB44-9593-48FA-5B1152564611}"/>
              </a:ext>
            </a:extLst>
          </p:cNvPr>
          <p:cNvGrpSpPr/>
          <p:nvPr/>
        </p:nvGrpSpPr>
        <p:grpSpPr>
          <a:xfrm>
            <a:off x="3928459" y="1948065"/>
            <a:ext cx="4476061" cy="3131239"/>
            <a:chOff x="3640462" y="1865108"/>
            <a:chExt cx="5647601" cy="3585187"/>
          </a:xfrm>
        </p:grpSpPr>
        <p:sp>
          <p:nvSpPr>
            <p:cNvPr id="46" name="Rectangle 45">
              <a:extLst>
                <a:ext uri="{FF2B5EF4-FFF2-40B4-BE49-F238E27FC236}">
                  <a16:creationId xmlns:a16="http://schemas.microsoft.com/office/drawing/2014/main" id="{5428CB2D-2511-7DBE-AE4B-7EDE15BAD704}"/>
                </a:ext>
              </a:extLst>
            </p:cNvPr>
            <p:cNvSpPr/>
            <p:nvPr/>
          </p:nvSpPr>
          <p:spPr>
            <a:xfrm>
              <a:off x="3640462" y="1865108"/>
              <a:ext cx="5647601" cy="3585187"/>
            </a:xfrm>
            <a:prstGeom prst="rect">
              <a:avLst/>
            </a:prstGeom>
            <a:ln>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just"/>
              <a:endParaRPr lang="en-US" sz="1400" b="1" dirty="0">
                <a:effectLst/>
                <a:latin typeface="Perpetua" panose="02020502060401020303" pitchFamily="18" charset="0"/>
                <a:ea typeface="Calibri" panose="020F0502020204030204" pitchFamily="34" charset="0"/>
              </a:endParaRPr>
            </a:p>
            <a:p>
              <a:pPr algn="just"/>
              <a:endParaRPr lang="en-US" sz="1400" b="1" dirty="0">
                <a:latin typeface="Perpetua" panose="02020502060401020303" pitchFamily="18" charset="0"/>
                <a:ea typeface="Calibri" panose="020F0502020204030204" pitchFamily="34" charset="0"/>
              </a:endParaRPr>
            </a:p>
            <a:p>
              <a:pPr algn="just"/>
              <a:endParaRPr lang="en-US" sz="1400" b="1" dirty="0">
                <a:effectLst/>
                <a:latin typeface="Perpetua" panose="02020502060401020303" pitchFamily="18" charset="0"/>
                <a:ea typeface="Calibri" panose="020F0502020204030204" pitchFamily="34" charset="0"/>
              </a:endParaRPr>
            </a:p>
            <a:p>
              <a:pPr algn="just"/>
              <a:endParaRPr lang="en-US" sz="1400" b="1" dirty="0">
                <a:latin typeface="Perpetua" panose="02020502060401020303" pitchFamily="18" charset="0"/>
                <a:ea typeface="Calibri" panose="020F0502020204030204" pitchFamily="34" charset="0"/>
              </a:endParaRPr>
            </a:p>
            <a:p>
              <a:pPr algn="just"/>
              <a:endParaRPr lang="en-US" sz="1400" b="1" dirty="0">
                <a:latin typeface="Perpetua" panose="02020502060401020303" pitchFamily="18" charset="0"/>
                <a:ea typeface="Calibri" panose="020F0502020204030204" pitchFamily="34" charset="0"/>
              </a:endParaRPr>
            </a:p>
            <a:p>
              <a:pPr algn="just"/>
              <a:endParaRPr lang="en-US" sz="1400" b="1" dirty="0">
                <a:latin typeface="Perpetua" panose="02020502060401020303" pitchFamily="18" charset="0"/>
                <a:ea typeface="Calibri" panose="020F0502020204030204" pitchFamily="34" charset="0"/>
              </a:endParaRPr>
            </a:p>
            <a:p>
              <a:pPr algn="just"/>
              <a:endParaRPr lang="en-US" sz="1400" b="1" dirty="0">
                <a:latin typeface="Perpetua" panose="02020502060401020303" pitchFamily="18" charset="0"/>
                <a:ea typeface="Calibri" panose="020F0502020204030204" pitchFamily="34" charset="0"/>
              </a:endParaRPr>
            </a:p>
            <a:p>
              <a:pPr algn="just"/>
              <a:endParaRPr lang="en-US" sz="1400" b="1" dirty="0">
                <a:latin typeface="Perpetua" panose="02020502060401020303" pitchFamily="18" charset="0"/>
                <a:ea typeface="Calibri" panose="020F0502020204030204" pitchFamily="34" charset="0"/>
              </a:endParaRPr>
            </a:p>
            <a:p>
              <a:pPr algn="just"/>
              <a:endParaRPr lang="en-US" sz="1400" b="1" dirty="0">
                <a:latin typeface="Perpetua" panose="02020502060401020303" pitchFamily="18" charset="0"/>
              </a:endParaRPr>
            </a:p>
          </p:txBody>
        </p:sp>
        <p:grpSp>
          <p:nvGrpSpPr>
            <p:cNvPr id="79" name="Group 78">
              <a:extLst>
                <a:ext uri="{FF2B5EF4-FFF2-40B4-BE49-F238E27FC236}">
                  <a16:creationId xmlns:a16="http://schemas.microsoft.com/office/drawing/2014/main" id="{BB2483DD-7EA3-E43D-8995-217CBEFF3AD6}"/>
                </a:ext>
              </a:extLst>
            </p:cNvPr>
            <p:cNvGrpSpPr/>
            <p:nvPr/>
          </p:nvGrpSpPr>
          <p:grpSpPr>
            <a:xfrm>
              <a:off x="6093541" y="2032822"/>
              <a:ext cx="2996286" cy="3251182"/>
              <a:chOff x="6093541" y="2032822"/>
              <a:chExt cx="2996286" cy="3251182"/>
            </a:xfrm>
          </p:grpSpPr>
          <p:grpSp>
            <p:nvGrpSpPr>
              <p:cNvPr id="66" name="Group 65">
                <a:extLst>
                  <a:ext uri="{FF2B5EF4-FFF2-40B4-BE49-F238E27FC236}">
                    <a16:creationId xmlns:a16="http://schemas.microsoft.com/office/drawing/2014/main" id="{D765A73B-DE70-78D6-94CF-531EA8F6E3C4}"/>
                  </a:ext>
                </a:extLst>
              </p:cNvPr>
              <p:cNvGrpSpPr/>
              <p:nvPr/>
            </p:nvGrpSpPr>
            <p:grpSpPr>
              <a:xfrm>
                <a:off x="6093541" y="2032822"/>
                <a:ext cx="2996286" cy="3251182"/>
                <a:chOff x="6232091" y="1916003"/>
                <a:chExt cx="2996286" cy="3297543"/>
              </a:xfrm>
            </p:grpSpPr>
            <p:cxnSp>
              <p:nvCxnSpPr>
                <p:cNvPr id="67" name="Straight Arrow Connector 66">
                  <a:extLst>
                    <a:ext uri="{FF2B5EF4-FFF2-40B4-BE49-F238E27FC236}">
                      <a16:creationId xmlns:a16="http://schemas.microsoft.com/office/drawing/2014/main" id="{3B40E2B8-AED0-BE8A-EB6B-D71A88742BD9}"/>
                    </a:ext>
                  </a:extLst>
                </p:cNvPr>
                <p:cNvCxnSpPr/>
                <p:nvPr/>
              </p:nvCxnSpPr>
              <p:spPr>
                <a:xfrm>
                  <a:off x="7803667" y="3892534"/>
                  <a:ext cx="0" cy="293868"/>
                </a:xfrm>
                <a:prstGeom prst="straightConnector1">
                  <a:avLst/>
                </a:prstGeom>
                <a:ln w="28575">
                  <a:solidFill>
                    <a:schemeClr val="tx1"/>
                  </a:solidFill>
                  <a:tailEnd type="triangle"/>
                </a:ln>
              </p:spPr>
              <p:style>
                <a:lnRef idx="1">
                  <a:schemeClr val="dk1"/>
                </a:lnRef>
                <a:fillRef idx="0">
                  <a:schemeClr val="dk1"/>
                </a:fillRef>
                <a:effectRef idx="0">
                  <a:schemeClr val="dk1"/>
                </a:effectRef>
                <a:fontRef idx="minor">
                  <a:schemeClr val="tx1"/>
                </a:fontRef>
              </p:style>
            </p:cxnSp>
            <p:sp>
              <p:nvSpPr>
                <p:cNvPr id="68" name="Rectangle: Diagonal Corners Snipped 67">
                  <a:extLst>
                    <a:ext uri="{FF2B5EF4-FFF2-40B4-BE49-F238E27FC236}">
                      <a16:creationId xmlns:a16="http://schemas.microsoft.com/office/drawing/2014/main" id="{6CA544A3-867E-F167-4191-BE58002A0A2B}"/>
                    </a:ext>
                  </a:extLst>
                </p:cNvPr>
                <p:cNvSpPr/>
                <p:nvPr/>
              </p:nvSpPr>
              <p:spPr>
                <a:xfrm>
                  <a:off x="6232091" y="1916003"/>
                  <a:ext cx="2985986" cy="639833"/>
                </a:xfrm>
                <a:prstGeom prst="snip2DiagRect">
                  <a:avLst/>
                </a:prstGeom>
                <a:noFill/>
                <a:ln w="19050">
                  <a:solidFill>
                    <a:srgbClr val="7030A0"/>
                  </a:solidFill>
                </a:ln>
              </p:spPr>
              <p:txBody>
                <a:bodyPr wrap="square" rtlCol="0">
                  <a:spAutoFit/>
                </a:bodyPr>
                <a:lstStyle/>
                <a:p>
                  <a:pPr algn="ctr"/>
                  <a:r>
                    <a:rPr lang="en-GB" sz="1200" b="1" dirty="0">
                      <a:latin typeface="Perpetua" panose="02020502060401020303" pitchFamily="18" charset="0"/>
                    </a:rPr>
                    <a:t>Classification</a:t>
                  </a:r>
                </a:p>
                <a:p>
                  <a:pPr algn="ctr"/>
                  <a:r>
                    <a:rPr lang="en-GB" sz="1200" dirty="0">
                      <a:solidFill>
                        <a:schemeClr val="tx1"/>
                      </a:solidFill>
                      <a:latin typeface="Perpetua" panose="02020502060401020303" pitchFamily="18" charset="0"/>
                    </a:rPr>
                    <a:t>ROIs Sampling, NDVI, NDWI, NDBI</a:t>
                  </a:r>
                  <a:endParaRPr lang="en-US" sz="1200" dirty="0">
                    <a:solidFill>
                      <a:schemeClr val="tx1"/>
                    </a:solidFill>
                    <a:latin typeface="Perpetua" panose="02020502060401020303" pitchFamily="18" charset="0"/>
                  </a:endParaRPr>
                </a:p>
              </p:txBody>
            </p:sp>
            <p:sp>
              <p:nvSpPr>
                <p:cNvPr id="69" name="Rectangle: Diagonal Corners Snipped 68">
                  <a:extLst>
                    <a:ext uri="{FF2B5EF4-FFF2-40B4-BE49-F238E27FC236}">
                      <a16:creationId xmlns:a16="http://schemas.microsoft.com/office/drawing/2014/main" id="{5DB58027-B305-1333-B71A-8BFEB559A3BA}"/>
                    </a:ext>
                  </a:extLst>
                </p:cNvPr>
                <p:cNvSpPr/>
                <p:nvPr/>
              </p:nvSpPr>
              <p:spPr>
                <a:xfrm>
                  <a:off x="6242391" y="2941494"/>
                  <a:ext cx="2985986" cy="895765"/>
                </a:xfrm>
                <a:prstGeom prst="snip2DiagRect">
                  <a:avLst/>
                </a:prstGeom>
                <a:noFill/>
                <a:ln w="19050">
                  <a:solidFill>
                    <a:srgbClr val="7030A0"/>
                  </a:solidFill>
                </a:ln>
              </p:spPr>
              <p:txBody>
                <a:bodyPr wrap="square" rtlCol="0">
                  <a:spAutoFit/>
                </a:bodyPr>
                <a:lstStyle/>
                <a:p>
                  <a:pPr algn="ctr"/>
                  <a:r>
                    <a:rPr lang="en-GB" sz="1200" b="1" dirty="0">
                      <a:latin typeface="Perpetua" panose="02020502060401020303" pitchFamily="18" charset="0"/>
                    </a:rPr>
                    <a:t>Post-Classification</a:t>
                  </a:r>
                </a:p>
                <a:p>
                  <a:pPr algn="ctr"/>
                  <a:r>
                    <a:rPr lang="en-GB" sz="1200" dirty="0">
                      <a:latin typeface="Perpetua" panose="02020502060401020303" pitchFamily="18" charset="0"/>
                    </a:rPr>
                    <a:t>Accuracy assessment, Kapa, LULC Maps 1990- 2000-2010-2020</a:t>
                  </a:r>
                  <a:endParaRPr lang="en-US" sz="1200" dirty="0">
                    <a:latin typeface="Perpetua" panose="02020502060401020303" pitchFamily="18" charset="0"/>
                  </a:endParaRPr>
                </a:p>
              </p:txBody>
            </p:sp>
            <p:sp>
              <p:nvSpPr>
                <p:cNvPr id="70" name="Rectangle: Diagonal Corners Snipped 69">
                  <a:extLst>
                    <a:ext uri="{FF2B5EF4-FFF2-40B4-BE49-F238E27FC236}">
                      <a16:creationId xmlns:a16="http://schemas.microsoft.com/office/drawing/2014/main" id="{D3730FAC-9B03-15D2-86F9-626765A6F32E}"/>
                    </a:ext>
                  </a:extLst>
                </p:cNvPr>
                <p:cNvSpPr/>
                <p:nvPr/>
              </p:nvSpPr>
              <p:spPr>
                <a:xfrm>
                  <a:off x="6236252" y="4189814"/>
                  <a:ext cx="2992124" cy="1023732"/>
                </a:xfrm>
                <a:prstGeom prst="snip2DiagRect">
                  <a:avLst/>
                </a:prstGeom>
                <a:noFill/>
                <a:ln w="19050">
                  <a:solidFill>
                    <a:srgbClr val="7030A0"/>
                  </a:solidFill>
                </a:ln>
              </p:spPr>
              <p:txBody>
                <a:bodyPr wrap="square" rtlCol="0">
                  <a:spAutoFit/>
                </a:bodyPr>
                <a:lstStyle/>
                <a:p>
                  <a:pPr algn="ctr"/>
                  <a:r>
                    <a:rPr lang="en-GB" sz="1400" b="1" dirty="0">
                      <a:latin typeface="Perpetua" panose="02020502060401020303" pitchFamily="18" charset="0"/>
                    </a:rPr>
                    <a:t>GISCAME</a:t>
                  </a:r>
                </a:p>
                <a:p>
                  <a:pPr algn="ctr"/>
                  <a:r>
                    <a:rPr lang="en-GB" sz="1400" dirty="0">
                      <a:latin typeface="Perpetua" panose="02020502060401020303" pitchFamily="18" charset="0"/>
                    </a:rPr>
                    <a:t>LUC Change Simulations, </a:t>
                  </a:r>
                </a:p>
                <a:p>
                  <a:pPr algn="ctr"/>
                  <a:r>
                    <a:rPr lang="en-US" sz="1400" dirty="0">
                      <a:latin typeface="Perpetua" panose="02020502060401020303" pitchFamily="18" charset="0"/>
                    </a:rPr>
                    <a:t>Expected LUC change  in UGS </a:t>
                  </a:r>
                </a:p>
              </p:txBody>
            </p:sp>
          </p:grpSp>
          <p:cxnSp>
            <p:nvCxnSpPr>
              <p:cNvPr id="71" name="Straight Arrow Connector 70">
                <a:extLst>
                  <a:ext uri="{FF2B5EF4-FFF2-40B4-BE49-F238E27FC236}">
                    <a16:creationId xmlns:a16="http://schemas.microsoft.com/office/drawing/2014/main" id="{EE489EDB-712E-B9CB-3357-12B9BE683A44}"/>
                  </a:ext>
                </a:extLst>
              </p:cNvPr>
              <p:cNvCxnSpPr/>
              <p:nvPr/>
            </p:nvCxnSpPr>
            <p:spPr>
              <a:xfrm>
                <a:off x="7623562" y="2740303"/>
                <a:ext cx="0" cy="289736"/>
              </a:xfrm>
              <a:prstGeom prst="straightConnector1">
                <a:avLst/>
              </a:prstGeom>
              <a:ln w="28575">
                <a:solidFill>
                  <a:schemeClr val="tx1"/>
                </a:solidFill>
                <a:tailEnd type="triangle"/>
              </a:ln>
            </p:spPr>
            <p:style>
              <a:lnRef idx="1">
                <a:schemeClr val="dk1"/>
              </a:lnRef>
              <a:fillRef idx="0">
                <a:schemeClr val="dk1"/>
              </a:fillRef>
              <a:effectRef idx="0">
                <a:schemeClr val="dk1"/>
              </a:effectRef>
              <a:fontRef idx="minor">
                <a:schemeClr val="tx1"/>
              </a:fontRef>
            </p:style>
          </p:cxnSp>
        </p:grpSp>
        <p:grpSp>
          <p:nvGrpSpPr>
            <p:cNvPr id="78" name="Group 77">
              <a:extLst>
                <a:ext uri="{FF2B5EF4-FFF2-40B4-BE49-F238E27FC236}">
                  <a16:creationId xmlns:a16="http://schemas.microsoft.com/office/drawing/2014/main" id="{05B3D27C-21C2-D6FA-CB8F-DC6B35B98429}"/>
                </a:ext>
              </a:extLst>
            </p:cNvPr>
            <p:cNvGrpSpPr/>
            <p:nvPr/>
          </p:nvGrpSpPr>
          <p:grpSpPr>
            <a:xfrm>
              <a:off x="3842171" y="2080639"/>
              <a:ext cx="2067063" cy="3234300"/>
              <a:chOff x="3842171" y="2080639"/>
              <a:chExt cx="2067063" cy="3234300"/>
            </a:xfrm>
          </p:grpSpPr>
          <p:grpSp>
            <p:nvGrpSpPr>
              <p:cNvPr id="53" name="Group 52">
                <a:extLst>
                  <a:ext uri="{FF2B5EF4-FFF2-40B4-BE49-F238E27FC236}">
                    <a16:creationId xmlns:a16="http://schemas.microsoft.com/office/drawing/2014/main" id="{C33488FE-D2CF-2834-8FF4-EB7D74B5B6C5}"/>
                  </a:ext>
                </a:extLst>
              </p:cNvPr>
              <p:cNvGrpSpPr/>
              <p:nvPr/>
            </p:nvGrpSpPr>
            <p:grpSpPr>
              <a:xfrm>
                <a:off x="3842171" y="2080639"/>
                <a:ext cx="2067063" cy="3234300"/>
                <a:chOff x="4313966" y="2044991"/>
                <a:chExt cx="2067063" cy="3234300"/>
              </a:xfrm>
            </p:grpSpPr>
            <p:sp>
              <p:nvSpPr>
                <p:cNvPr id="47" name="Rectangle: Diagonal Corners Snipped 46">
                  <a:extLst>
                    <a:ext uri="{FF2B5EF4-FFF2-40B4-BE49-F238E27FC236}">
                      <a16:creationId xmlns:a16="http://schemas.microsoft.com/office/drawing/2014/main" id="{3CB7E99D-7EBA-39DE-0389-3080624E731D}"/>
                    </a:ext>
                  </a:extLst>
                </p:cNvPr>
                <p:cNvSpPr/>
                <p:nvPr/>
              </p:nvSpPr>
              <p:spPr>
                <a:xfrm>
                  <a:off x="4327957" y="2044991"/>
                  <a:ext cx="1981199" cy="420558"/>
                </a:xfrm>
                <a:prstGeom prst="snip2DiagRect">
                  <a:avLst/>
                </a:prstGeom>
                <a:noFill/>
                <a:ln w="12700">
                  <a:solidFill>
                    <a:srgbClr val="00B0F0"/>
                  </a:solidFill>
                </a:ln>
              </p:spPr>
              <p:txBody>
                <a:bodyPr wrap="square" rtlCol="0">
                  <a:spAutoFit/>
                </a:bodyPr>
                <a:lstStyle/>
                <a:p>
                  <a:r>
                    <a:rPr lang="en-GB" sz="1400" b="1" dirty="0">
                      <a:latin typeface="Perpetua" panose="02020502060401020303" pitchFamily="18" charset="0"/>
                    </a:rPr>
                    <a:t>Precipitation</a:t>
                  </a:r>
                  <a:endParaRPr lang="en-US" sz="1400" b="1" dirty="0">
                    <a:solidFill>
                      <a:schemeClr val="tx1"/>
                    </a:solidFill>
                    <a:latin typeface="Perpetua" panose="02020502060401020303" pitchFamily="18" charset="0"/>
                  </a:endParaRPr>
                </a:p>
              </p:txBody>
            </p:sp>
            <p:sp>
              <p:nvSpPr>
                <p:cNvPr id="48" name="Rectangle: Diagonal Corners Snipped 47">
                  <a:extLst>
                    <a:ext uri="{FF2B5EF4-FFF2-40B4-BE49-F238E27FC236}">
                      <a16:creationId xmlns:a16="http://schemas.microsoft.com/office/drawing/2014/main" id="{05CB2B38-28E4-6F3E-B189-D1D3C74D7777}"/>
                    </a:ext>
                  </a:extLst>
                </p:cNvPr>
                <p:cNvSpPr/>
                <p:nvPr/>
              </p:nvSpPr>
              <p:spPr>
                <a:xfrm>
                  <a:off x="4327957" y="2627145"/>
                  <a:ext cx="1981199" cy="420558"/>
                </a:xfrm>
                <a:prstGeom prst="snip2DiagRect">
                  <a:avLst/>
                </a:prstGeom>
                <a:noFill/>
                <a:ln w="12700">
                  <a:solidFill>
                    <a:srgbClr val="00B0F0"/>
                  </a:solidFill>
                </a:ln>
              </p:spPr>
              <p:txBody>
                <a:bodyPr wrap="square" rtlCol="0">
                  <a:spAutoFit/>
                </a:bodyPr>
                <a:lstStyle/>
                <a:p>
                  <a:r>
                    <a:rPr lang="en-GB" sz="1400" b="1" dirty="0">
                      <a:latin typeface="Perpetua" panose="02020502060401020303" pitchFamily="18" charset="0"/>
                    </a:rPr>
                    <a:t>Temp Max</a:t>
                  </a:r>
                  <a:endParaRPr lang="en-US" sz="1400" b="1" dirty="0">
                    <a:solidFill>
                      <a:schemeClr val="tx1"/>
                    </a:solidFill>
                    <a:latin typeface="Perpetua" panose="02020502060401020303" pitchFamily="18" charset="0"/>
                  </a:endParaRPr>
                </a:p>
              </p:txBody>
            </p:sp>
            <p:sp>
              <p:nvSpPr>
                <p:cNvPr id="49" name="Rectangle: Diagonal Corners Snipped 48">
                  <a:extLst>
                    <a:ext uri="{FF2B5EF4-FFF2-40B4-BE49-F238E27FC236}">
                      <a16:creationId xmlns:a16="http://schemas.microsoft.com/office/drawing/2014/main" id="{EA482285-2C78-A433-BFB5-286F2A62473C}"/>
                    </a:ext>
                  </a:extLst>
                </p:cNvPr>
                <p:cNvSpPr/>
                <p:nvPr/>
              </p:nvSpPr>
              <p:spPr>
                <a:xfrm>
                  <a:off x="4313966" y="3303457"/>
                  <a:ext cx="1981199" cy="420558"/>
                </a:xfrm>
                <a:prstGeom prst="snip2DiagRect">
                  <a:avLst/>
                </a:prstGeom>
                <a:noFill/>
                <a:ln w="12700">
                  <a:solidFill>
                    <a:srgbClr val="00B0F0"/>
                  </a:solidFill>
                </a:ln>
              </p:spPr>
              <p:txBody>
                <a:bodyPr wrap="square" rtlCol="0">
                  <a:spAutoFit/>
                </a:bodyPr>
                <a:lstStyle/>
                <a:p>
                  <a:r>
                    <a:rPr lang="en-GB" sz="1400" b="1" dirty="0">
                      <a:latin typeface="Perpetua" panose="02020502060401020303" pitchFamily="18" charset="0"/>
                    </a:rPr>
                    <a:t>Temp Min</a:t>
                  </a:r>
                  <a:endParaRPr lang="en-US" sz="1400" b="1" dirty="0">
                    <a:solidFill>
                      <a:schemeClr val="tx1"/>
                    </a:solidFill>
                    <a:latin typeface="Perpetua" panose="02020502060401020303" pitchFamily="18" charset="0"/>
                  </a:endParaRPr>
                </a:p>
              </p:txBody>
            </p:sp>
            <p:sp>
              <p:nvSpPr>
                <p:cNvPr id="50" name="Rectangle: Diagonal Corners Snipped 49">
                  <a:extLst>
                    <a:ext uri="{FF2B5EF4-FFF2-40B4-BE49-F238E27FC236}">
                      <a16:creationId xmlns:a16="http://schemas.microsoft.com/office/drawing/2014/main" id="{0C3AA7D8-82E1-CB78-C65F-D1140EE41BD9}"/>
                    </a:ext>
                  </a:extLst>
                </p:cNvPr>
                <p:cNvSpPr/>
                <p:nvPr/>
              </p:nvSpPr>
              <p:spPr>
                <a:xfrm>
                  <a:off x="4344889" y="3969778"/>
                  <a:ext cx="1981199" cy="420558"/>
                </a:xfrm>
                <a:prstGeom prst="snip2DiagRect">
                  <a:avLst/>
                </a:prstGeom>
                <a:noFill/>
                <a:ln w="12700">
                  <a:solidFill>
                    <a:srgbClr val="00B0F0"/>
                  </a:solidFill>
                </a:ln>
              </p:spPr>
              <p:txBody>
                <a:bodyPr wrap="square" rtlCol="0">
                  <a:spAutoFit/>
                </a:bodyPr>
                <a:lstStyle/>
                <a:p>
                  <a:r>
                    <a:rPr lang="en-GB" sz="1400" b="1" dirty="0">
                      <a:latin typeface="Perpetua" panose="02020502060401020303" pitchFamily="18" charset="0"/>
                    </a:rPr>
                    <a:t>Trend Analysis</a:t>
                  </a:r>
                  <a:endParaRPr lang="en-US" sz="1400" b="1" dirty="0">
                    <a:solidFill>
                      <a:schemeClr val="tx1"/>
                    </a:solidFill>
                    <a:latin typeface="Perpetua" panose="02020502060401020303" pitchFamily="18" charset="0"/>
                  </a:endParaRPr>
                </a:p>
              </p:txBody>
            </p:sp>
            <p:sp>
              <p:nvSpPr>
                <p:cNvPr id="51" name="Rectangle: Diagonal Corners Snipped 50">
                  <a:extLst>
                    <a:ext uri="{FF2B5EF4-FFF2-40B4-BE49-F238E27FC236}">
                      <a16:creationId xmlns:a16="http://schemas.microsoft.com/office/drawing/2014/main" id="{9EEF2846-964D-D741-E7FC-9765D9698BF6}"/>
                    </a:ext>
                  </a:extLst>
                </p:cNvPr>
                <p:cNvSpPr/>
                <p:nvPr/>
              </p:nvSpPr>
              <p:spPr>
                <a:xfrm>
                  <a:off x="4355668" y="4564343"/>
                  <a:ext cx="2025361" cy="714948"/>
                </a:xfrm>
                <a:prstGeom prst="snip2DiagRect">
                  <a:avLst/>
                </a:prstGeom>
                <a:noFill/>
                <a:ln w="12700">
                  <a:solidFill>
                    <a:srgbClr val="00B0F0"/>
                  </a:solidFill>
                </a:ln>
              </p:spPr>
              <p:txBody>
                <a:bodyPr wrap="square" rtlCol="0">
                  <a:spAutoFit/>
                </a:bodyPr>
                <a:lstStyle/>
                <a:p>
                  <a:r>
                    <a:rPr lang="en-GB" sz="1400" b="1" dirty="0">
                      <a:latin typeface="Perpetua" panose="02020502060401020303" pitchFamily="18" charset="0"/>
                    </a:rPr>
                    <a:t>Climate variability</a:t>
                  </a:r>
                  <a:endParaRPr lang="en-US" sz="1400" b="1" dirty="0">
                    <a:solidFill>
                      <a:schemeClr val="tx1"/>
                    </a:solidFill>
                    <a:latin typeface="Perpetua" panose="02020502060401020303" pitchFamily="18" charset="0"/>
                  </a:endParaRPr>
                </a:p>
              </p:txBody>
            </p:sp>
          </p:grpSp>
          <p:grpSp>
            <p:nvGrpSpPr>
              <p:cNvPr id="77" name="Group 76">
                <a:extLst>
                  <a:ext uri="{FF2B5EF4-FFF2-40B4-BE49-F238E27FC236}">
                    <a16:creationId xmlns:a16="http://schemas.microsoft.com/office/drawing/2014/main" id="{B50B45FE-F08D-5095-7AA9-3B7B72E5DB76}"/>
                  </a:ext>
                </a:extLst>
              </p:cNvPr>
              <p:cNvGrpSpPr/>
              <p:nvPr/>
            </p:nvGrpSpPr>
            <p:grpSpPr>
              <a:xfrm>
                <a:off x="4707177" y="2530330"/>
                <a:ext cx="90050" cy="2076305"/>
                <a:chOff x="4707177" y="2530330"/>
                <a:chExt cx="90050" cy="2076305"/>
              </a:xfrm>
            </p:grpSpPr>
            <p:cxnSp>
              <p:nvCxnSpPr>
                <p:cNvPr id="72" name="Straight Arrow Connector 71">
                  <a:extLst>
                    <a:ext uri="{FF2B5EF4-FFF2-40B4-BE49-F238E27FC236}">
                      <a16:creationId xmlns:a16="http://schemas.microsoft.com/office/drawing/2014/main" id="{6A0CD1F3-5D5F-D55A-4DF8-C666D8D895E0}"/>
                    </a:ext>
                  </a:extLst>
                </p:cNvPr>
                <p:cNvCxnSpPr>
                  <a:cxnSpLocks/>
                </p:cNvCxnSpPr>
                <p:nvPr/>
              </p:nvCxnSpPr>
              <p:spPr>
                <a:xfrm flipH="1">
                  <a:off x="4707177" y="2530330"/>
                  <a:ext cx="13850" cy="152400"/>
                </a:xfrm>
                <a:prstGeom prst="straightConnector1">
                  <a:avLst/>
                </a:prstGeom>
                <a:ln w="28575">
                  <a:solidFill>
                    <a:schemeClr val="tx1"/>
                  </a:solidFill>
                  <a:tailEnd type="triangle"/>
                </a:ln>
              </p:spPr>
              <p:style>
                <a:lnRef idx="1">
                  <a:schemeClr val="dk1"/>
                </a:lnRef>
                <a:fillRef idx="0">
                  <a:schemeClr val="dk1"/>
                </a:fillRef>
                <a:effectRef idx="0">
                  <a:schemeClr val="dk1"/>
                </a:effectRef>
                <a:fontRef idx="minor">
                  <a:schemeClr val="tx1"/>
                </a:fontRef>
              </p:style>
            </p:cxnSp>
            <p:cxnSp>
              <p:nvCxnSpPr>
                <p:cNvPr id="74" name="Straight Arrow Connector 73">
                  <a:extLst>
                    <a:ext uri="{FF2B5EF4-FFF2-40B4-BE49-F238E27FC236}">
                      <a16:creationId xmlns:a16="http://schemas.microsoft.com/office/drawing/2014/main" id="{EA075554-755F-A332-95DD-52137DEB3E12}"/>
                    </a:ext>
                  </a:extLst>
                </p:cNvPr>
                <p:cNvCxnSpPr>
                  <a:cxnSpLocks/>
                </p:cNvCxnSpPr>
                <p:nvPr/>
              </p:nvCxnSpPr>
              <p:spPr>
                <a:xfrm flipH="1">
                  <a:off x="4734882" y="3131125"/>
                  <a:ext cx="13850" cy="152400"/>
                </a:xfrm>
                <a:prstGeom prst="straightConnector1">
                  <a:avLst/>
                </a:prstGeom>
                <a:ln w="28575">
                  <a:solidFill>
                    <a:schemeClr val="tx1"/>
                  </a:solidFill>
                  <a:tailEnd type="triangle"/>
                </a:ln>
              </p:spPr>
              <p:style>
                <a:lnRef idx="1">
                  <a:schemeClr val="dk1"/>
                </a:lnRef>
                <a:fillRef idx="0">
                  <a:schemeClr val="dk1"/>
                </a:fillRef>
                <a:effectRef idx="0">
                  <a:schemeClr val="dk1"/>
                </a:effectRef>
                <a:fontRef idx="minor">
                  <a:schemeClr val="tx1"/>
                </a:fontRef>
              </p:style>
            </p:cxnSp>
            <p:cxnSp>
              <p:nvCxnSpPr>
                <p:cNvPr id="75" name="Straight Arrow Connector 74">
                  <a:extLst>
                    <a:ext uri="{FF2B5EF4-FFF2-40B4-BE49-F238E27FC236}">
                      <a16:creationId xmlns:a16="http://schemas.microsoft.com/office/drawing/2014/main" id="{A2D1EDF6-6F44-A873-D853-FDE3D9D31A92}"/>
                    </a:ext>
                  </a:extLst>
                </p:cNvPr>
                <p:cNvCxnSpPr>
                  <a:cxnSpLocks/>
                </p:cNvCxnSpPr>
                <p:nvPr/>
              </p:nvCxnSpPr>
              <p:spPr>
                <a:xfrm flipH="1">
                  <a:off x="4769527" y="3844635"/>
                  <a:ext cx="13850" cy="152400"/>
                </a:xfrm>
                <a:prstGeom prst="straightConnector1">
                  <a:avLst/>
                </a:prstGeom>
                <a:ln w="28575">
                  <a:solidFill>
                    <a:schemeClr val="tx1"/>
                  </a:solidFill>
                  <a:tailEnd type="triangle"/>
                </a:ln>
              </p:spPr>
              <p:style>
                <a:lnRef idx="1">
                  <a:schemeClr val="dk1"/>
                </a:lnRef>
                <a:fillRef idx="0">
                  <a:schemeClr val="dk1"/>
                </a:fillRef>
                <a:effectRef idx="0">
                  <a:schemeClr val="dk1"/>
                </a:effectRef>
                <a:fontRef idx="minor">
                  <a:schemeClr val="tx1"/>
                </a:fontRef>
              </p:style>
            </p:cxnSp>
            <p:cxnSp>
              <p:nvCxnSpPr>
                <p:cNvPr id="76" name="Straight Arrow Connector 75">
                  <a:extLst>
                    <a:ext uri="{FF2B5EF4-FFF2-40B4-BE49-F238E27FC236}">
                      <a16:creationId xmlns:a16="http://schemas.microsoft.com/office/drawing/2014/main" id="{95EA35FC-8A28-5B9D-709C-444E494E25F6}"/>
                    </a:ext>
                  </a:extLst>
                </p:cNvPr>
                <p:cNvCxnSpPr>
                  <a:cxnSpLocks/>
                </p:cNvCxnSpPr>
                <p:nvPr/>
              </p:nvCxnSpPr>
              <p:spPr>
                <a:xfrm flipH="1">
                  <a:off x="4783377" y="4454235"/>
                  <a:ext cx="13850" cy="152400"/>
                </a:xfrm>
                <a:prstGeom prst="straightConnector1">
                  <a:avLst/>
                </a:prstGeom>
                <a:ln w="28575">
                  <a:solidFill>
                    <a:schemeClr val="tx1"/>
                  </a:solidFill>
                  <a:tailEnd type="triangle"/>
                </a:ln>
              </p:spPr>
              <p:style>
                <a:lnRef idx="1">
                  <a:schemeClr val="dk1"/>
                </a:lnRef>
                <a:fillRef idx="0">
                  <a:schemeClr val="dk1"/>
                </a:fillRef>
                <a:effectRef idx="0">
                  <a:schemeClr val="dk1"/>
                </a:effectRef>
                <a:fontRef idx="minor">
                  <a:schemeClr val="tx1"/>
                </a:fontRef>
              </p:style>
            </p:cxnSp>
          </p:grpSp>
        </p:grpSp>
      </p:grpSp>
      <p:sp>
        <p:nvSpPr>
          <p:cNvPr id="93" name="Rectangle: Top Corners Rounded 92">
            <a:extLst>
              <a:ext uri="{FF2B5EF4-FFF2-40B4-BE49-F238E27FC236}">
                <a16:creationId xmlns:a16="http://schemas.microsoft.com/office/drawing/2014/main" id="{2FE6FA8F-5424-2BDA-D8EB-1C47493B6381}"/>
              </a:ext>
            </a:extLst>
          </p:cNvPr>
          <p:cNvSpPr/>
          <p:nvPr/>
        </p:nvSpPr>
        <p:spPr>
          <a:xfrm>
            <a:off x="3749743" y="5330808"/>
            <a:ext cx="4932099" cy="694438"/>
          </a:xfrm>
          <a:prstGeom prst="round2SameRect">
            <a:avLst/>
          </a:prstGeom>
          <a:ln>
            <a:solidFill>
              <a:srgbClr val="0070C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b="1" dirty="0">
                <a:latin typeface="Perpetua" panose="02020502060401020303" pitchFamily="18" charset="0"/>
              </a:rPr>
              <a:t>Examination of </a:t>
            </a:r>
            <a:r>
              <a:rPr lang="en-GB" sz="1400" b="1" dirty="0">
                <a:latin typeface="Perpetua" panose="02020502060401020303" pitchFamily="18" charset="0"/>
              </a:rPr>
              <a:t>UGS &amp; ES </a:t>
            </a:r>
            <a:r>
              <a:rPr lang="en-US" sz="1400" b="1" dirty="0">
                <a:latin typeface="Perpetua" panose="02020502060401020303" pitchFamily="18" charset="0"/>
              </a:rPr>
              <a:t>contribution to Sustainability and Climate Change Resilience</a:t>
            </a:r>
            <a:endParaRPr lang="en-US" sz="1400" dirty="0">
              <a:latin typeface="Perpetua" panose="02020502060401020303" pitchFamily="18" charset="0"/>
            </a:endParaRPr>
          </a:p>
        </p:txBody>
      </p:sp>
      <p:grpSp>
        <p:nvGrpSpPr>
          <p:cNvPr id="10" name="Group 9">
            <a:extLst>
              <a:ext uri="{FF2B5EF4-FFF2-40B4-BE49-F238E27FC236}">
                <a16:creationId xmlns:a16="http://schemas.microsoft.com/office/drawing/2014/main" id="{B831F9AE-FE81-E8F3-7CD9-11004F9D8F1C}"/>
              </a:ext>
            </a:extLst>
          </p:cNvPr>
          <p:cNvGrpSpPr/>
          <p:nvPr/>
        </p:nvGrpSpPr>
        <p:grpSpPr>
          <a:xfrm>
            <a:off x="2590585" y="5068808"/>
            <a:ext cx="6976611" cy="885765"/>
            <a:chOff x="2579427" y="5456833"/>
            <a:chExt cx="6976611" cy="885765"/>
          </a:xfrm>
        </p:grpSpPr>
        <p:cxnSp>
          <p:nvCxnSpPr>
            <p:cNvPr id="94" name="Straight Arrow Connector 93">
              <a:extLst>
                <a:ext uri="{FF2B5EF4-FFF2-40B4-BE49-F238E27FC236}">
                  <a16:creationId xmlns:a16="http://schemas.microsoft.com/office/drawing/2014/main" id="{175BA04A-3E0B-0DF8-BAE6-6C2EB738873D}"/>
                </a:ext>
              </a:extLst>
            </p:cNvPr>
            <p:cNvCxnSpPr/>
            <p:nvPr/>
          </p:nvCxnSpPr>
          <p:spPr>
            <a:xfrm>
              <a:off x="6629400" y="5464079"/>
              <a:ext cx="0" cy="289736"/>
            </a:xfrm>
            <a:prstGeom prst="straightConnector1">
              <a:avLst/>
            </a:prstGeom>
            <a:ln w="57150">
              <a:solidFill>
                <a:schemeClr val="tx1"/>
              </a:solidFill>
              <a:tailEnd type="triangle"/>
            </a:ln>
          </p:spPr>
          <p:style>
            <a:lnRef idx="1">
              <a:schemeClr val="dk1"/>
            </a:lnRef>
            <a:fillRef idx="0">
              <a:schemeClr val="dk1"/>
            </a:fillRef>
            <a:effectRef idx="0">
              <a:schemeClr val="dk1"/>
            </a:effectRef>
            <a:fontRef idx="minor">
              <a:schemeClr val="tx1"/>
            </a:fontRef>
          </p:style>
        </p:cxnSp>
        <p:grpSp>
          <p:nvGrpSpPr>
            <p:cNvPr id="9" name="Group 8">
              <a:extLst>
                <a:ext uri="{FF2B5EF4-FFF2-40B4-BE49-F238E27FC236}">
                  <a16:creationId xmlns:a16="http://schemas.microsoft.com/office/drawing/2014/main" id="{8BC16D9F-FF27-1868-AE23-D552C1A06393}"/>
                </a:ext>
              </a:extLst>
            </p:cNvPr>
            <p:cNvGrpSpPr/>
            <p:nvPr/>
          </p:nvGrpSpPr>
          <p:grpSpPr>
            <a:xfrm>
              <a:off x="2579427" y="5456833"/>
              <a:ext cx="6976611" cy="885765"/>
              <a:chOff x="2579427" y="5456833"/>
              <a:chExt cx="6976611" cy="885765"/>
            </a:xfrm>
          </p:grpSpPr>
          <p:cxnSp>
            <p:nvCxnSpPr>
              <p:cNvPr id="102" name="Straight Connector 101">
                <a:extLst>
                  <a:ext uri="{FF2B5EF4-FFF2-40B4-BE49-F238E27FC236}">
                    <a16:creationId xmlns:a16="http://schemas.microsoft.com/office/drawing/2014/main" id="{C9F84DAF-AF53-B8EB-6F84-B3BB13CE9DDC}"/>
                  </a:ext>
                </a:extLst>
              </p:cNvPr>
              <p:cNvCxnSpPr>
                <a:cxnSpLocks/>
              </p:cNvCxnSpPr>
              <p:nvPr/>
            </p:nvCxnSpPr>
            <p:spPr>
              <a:xfrm flipV="1">
                <a:off x="2579427" y="5549065"/>
                <a:ext cx="0" cy="793533"/>
              </a:xfrm>
              <a:prstGeom prst="line">
                <a:avLst/>
              </a:prstGeom>
              <a:ln w="28575"/>
            </p:spPr>
            <p:style>
              <a:lnRef idx="1">
                <a:schemeClr val="dk1"/>
              </a:lnRef>
              <a:fillRef idx="0">
                <a:schemeClr val="dk1"/>
              </a:fillRef>
              <a:effectRef idx="0">
                <a:schemeClr val="dk1"/>
              </a:effectRef>
              <a:fontRef idx="minor">
                <a:schemeClr val="tx1"/>
              </a:fontRef>
            </p:style>
          </p:cxnSp>
          <p:cxnSp>
            <p:nvCxnSpPr>
              <p:cNvPr id="106" name="Straight Connector 105">
                <a:extLst>
                  <a:ext uri="{FF2B5EF4-FFF2-40B4-BE49-F238E27FC236}">
                    <a16:creationId xmlns:a16="http://schemas.microsoft.com/office/drawing/2014/main" id="{3E69DC6E-90A1-2888-0D31-FF922CD39A65}"/>
                  </a:ext>
                </a:extLst>
              </p:cNvPr>
              <p:cNvCxnSpPr>
                <a:cxnSpLocks/>
              </p:cNvCxnSpPr>
              <p:nvPr/>
            </p:nvCxnSpPr>
            <p:spPr>
              <a:xfrm flipV="1">
                <a:off x="9556038" y="5456833"/>
                <a:ext cx="0" cy="786822"/>
              </a:xfrm>
              <a:prstGeom prst="line">
                <a:avLst/>
              </a:prstGeom>
              <a:ln w="28575"/>
            </p:spPr>
            <p:style>
              <a:lnRef idx="1">
                <a:schemeClr val="dk1"/>
              </a:lnRef>
              <a:fillRef idx="0">
                <a:schemeClr val="dk1"/>
              </a:fillRef>
              <a:effectRef idx="0">
                <a:schemeClr val="dk1"/>
              </a:effectRef>
              <a:fontRef idx="minor">
                <a:schemeClr val="tx1"/>
              </a:fontRef>
            </p:style>
          </p:cxnSp>
          <p:cxnSp>
            <p:nvCxnSpPr>
              <p:cNvPr id="109" name="Straight Arrow Connector 108">
                <a:extLst>
                  <a:ext uri="{FF2B5EF4-FFF2-40B4-BE49-F238E27FC236}">
                    <a16:creationId xmlns:a16="http://schemas.microsoft.com/office/drawing/2014/main" id="{5BEFB8D8-BC2D-3ACE-2490-449B1D9BAD04}"/>
                  </a:ext>
                </a:extLst>
              </p:cNvPr>
              <p:cNvCxnSpPr/>
              <p:nvPr/>
            </p:nvCxnSpPr>
            <p:spPr>
              <a:xfrm>
                <a:off x="2579427" y="6342597"/>
                <a:ext cx="1170316" cy="0"/>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112" name="Straight Arrow Connector 111">
                <a:extLst>
                  <a:ext uri="{FF2B5EF4-FFF2-40B4-BE49-F238E27FC236}">
                    <a16:creationId xmlns:a16="http://schemas.microsoft.com/office/drawing/2014/main" id="{9E51D9A8-AF8E-2765-4D91-BDEF5AD65985}"/>
                  </a:ext>
                </a:extLst>
              </p:cNvPr>
              <p:cNvCxnSpPr>
                <a:cxnSpLocks/>
              </p:cNvCxnSpPr>
              <p:nvPr/>
            </p:nvCxnSpPr>
            <p:spPr>
              <a:xfrm flipH="1">
                <a:off x="8681842" y="6231175"/>
                <a:ext cx="874196" cy="12480"/>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grpSp>
      </p:grpSp>
      <p:grpSp>
        <p:nvGrpSpPr>
          <p:cNvPr id="12" name="Group 11">
            <a:extLst>
              <a:ext uri="{FF2B5EF4-FFF2-40B4-BE49-F238E27FC236}">
                <a16:creationId xmlns:a16="http://schemas.microsoft.com/office/drawing/2014/main" id="{F544DC95-73A5-A9DA-AC12-B9A17C722D92}"/>
              </a:ext>
            </a:extLst>
          </p:cNvPr>
          <p:cNvGrpSpPr/>
          <p:nvPr/>
        </p:nvGrpSpPr>
        <p:grpSpPr>
          <a:xfrm>
            <a:off x="8749352" y="1947635"/>
            <a:ext cx="1876843" cy="3080109"/>
            <a:chOff x="8541774" y="2376724"/>
            <a:chExt cx="1876843" cy="3080109"/>
          </a:xfrm>
        </p:grpSpPr>
        <p:grpSp>
          <p:nvGrpSpPr>
            <p:cNvPr id="88" name="Group 87">
              <a:extLst>
                <a:ext uri="{FF2B5EF4-FFF2-40B4-BE49-F238E27FC236}">
                  <a16:creationId xmlns:a16="http://schemas.microsoft.com/office/drawing/2014/main" id="{CCB190F2-85EB-E2C7-339E-EC6A1C7874EC}"/>
                </a:ext>
              </a:extLst>
            </p:cNvPr>
            <p:cNvGrpSpPr/>
            <p:nvPr/>
          </p:nvGrpSpPr>
          <p:grpSpPr>
            <a:xfrm>
              <a:off x="8541774" y="2376724"/>
              <a:ext cx="1876843" cy="3080109"/>
              <a:chOff x="9500671" y="1928817"/>
              <a:chExt cx="2368077" cy="3526644"/>
            </a:xfrm>
          </p:grpSpPr>
          <p:sp>
            <p:nvSpPr>
              <p:cNvPr id="23" name="Rectangle 22">
                <a:extLst>
                  <a:ext uri="{FF2B5EF4-FFF2-40B4-BE49-F238E27FC236}">
                    <a16:creationId xmlns:a16="http://schemas.microsoft.com/office/drawing/2014/main" id="{E08FEEFE-1E78-DA0B-9A36-366D95E73224}"/>
                  </a:ext>
                </a:extLst>
              </p:cNvPr>
              <p:cNvSpPr/>
              <p:nvPr/>
            </p:nvSpPr>
            <p:spPr>
              <a:xfrm>
                <a:off x="9500671" y="1928817"/>
                <a:ext cx="2368077" cy="3526644"/>
              </a:xfrm>
              <a:prstGeom prst="rect">
                <a:avLst/>
              </a:prstGeom>
              <a:ln>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sz="1400" dirty="0">
                  <a:latin typeface="Perpetua" panose="02020502060401020303" pitchFamily="18" charset="0"/>
                </a:endParaRPr>
              </a:p>
            </p:txBody>
          </p:sp>
          <p:sp>
            <p:nvSpPr>
              <p:cNvPr id="85" name="Flowchart: Terminator 84">
                <a:extLst>
                  <a:ext uri="{FF2B5EF4-FFF2-40B4-BE49-F238E27FC236}">
                    <a16:creationId xmlns:a16="http://schemas.microsoft.com/office/drawing/2014/main" id="{4768607C-F2D2-559D-BB76-93ECA26ED4F2}"/>
                  </a:ext>
                </a:extLst>
              </p:cNvPr>
              <p:cNvSpPr/>
              <p:nvPr/>
            </p:nvSpPr>
            <p:spPr>
              <a:xfrm>
                <a:off x="9677400" y="2080639"/>
                <a:ext cx="2137065" cy="528573"/>
              </a:xfrm>
              <a:prstGeom prst="flowChartTerminator">
                <a:avLst/>
              </a:prstGeom>
              <a:ln>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sz="1400" dirty="0">
                    <a:latin typeface="Perpetua" panose="02020502060401020303" pitchFamily="18" charset="0"/>
                  </a:rPr>
                  <a:t>UGS Knowledge</a:t>
                </a:r>
              </a:p>
            </p:txBody>
          </p:sp>
          <p:sp>
            <p:nvSpPr>
              <p:cNvPr id="86" name="Flowchart: Terminator 85">
                <a:extLst>
                  <a:ext uri="{FF2B5EF4-FFF2-40B4-BE49-F238E27FC236}">
                    <a16:creationId xmlns:a16="http://schemas.microsoft.com/office/drawing/2014/main" id="{3A916686-1AFE-47D7-3C26-3CC71D96596A}"/>
                  </a:ext>
                </a:extLst>
              </p:cNvPr>
              <p:cNvSpPr/>
              <p:nvPr/>
            </p:nvSpPr>
            <p:spPr>
              <a:xfrm>
                <a:off x="9647962" y="3373060"/>
                <a:ext cx="2137065" cy="528573"/>
              </a:xfrm>
              <a:prstGeom prst="flowChartTerminator">
                <a:avLst/>
              </a:prstGeom>
              <a:ln>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sz="1400" dirty="0">
                    <a:latin typeface="Perpetua" panose="02020502060401020303" pitchFamily="18" charset="0"/>
                  </a:rPr>
                  <a:t>Ecosystems Services</a:t>
                </a:r>
              </a:p>
            </p:txBody>
          </p:sp>
          <p:sp>
            <p:nvSpPr>
              <p:cNvPr id="87" name="Flowchart: Terminator 86">
                <a:extLst>
                  <a:ext uri="{FF2B5EF4-FFF2-40B4-BE49-F238E27FC236}">
                    <a16:creationId xmlns:a16="http://schemas.microsoft.com/office/drawing/2014/main" id="{B020F57D-DACD-A80F-6012-CE04BF583821}"/>
                  </a:ext>
                </a:extLst>
              </p:cNvPr>
              <p:cNvSpPr/>
              <p:nvPr/>
            </p:nvSpPr>
            <p:spPr>
              <a:xfrm>
                <a:off x="9666126" y="4665481"/>
                <a:ext cx="2137065" cy="528573"/>
              </a:xfrm>
              <a:prstGeom prst="flowChartTerminator">
                <a:avLst/>
              </a:prstGeom>
              <a:ln>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sz="1400" dirty="0">
                    <a:latin typeface="Perpetua" panose="02020502060401020303" pitchFamily="18" charset="0"/>
                  </a:rPr>
                  <a:t>Sustainable LU System</a:t>
                </a:r>
              </a:p>
            </p:txBody>
          </p:sp>
        </p:grpSp>
        <p:cxnSp>
          <p:nvCxnSpPr>
            <p:cNvPr id="116" name="Straight Arrow Connector 115">
              <a:extLst>
                <a:ext uri="{FF2B5EF4-FFF2-40B4-BE49-F238E27FC236}">
                  <a16:creationId xmlns:a16="http://schemas.microsoft.com/office/drawing/2014/main" id="{4E722351-DB19-6095-A6B2-92392689A168}"/>
                </a:ext>
              </a:extLst>
            </p:cNvPr>
            <p:cNvCxnSpPr>
              <a:cxnSpLocks/>
            </p:cNvCxnSpPr>
            <p:nvPr/>
          </p:nvCxnSpPr>
          <p:spPr>
            <a:xfrm>
              <a:off x="9519783" y="3001353"/>
              <a:ext cx="7563" cy="596610"/>
            </a:xfrm>
            <a:prstGeom prst="straightConnector1">
              <a:avLst/>
            </a:prstGeom>
            <a:ln w="28575">
              <a:solidFill>
                <a:schemeClr val="tx1"/>
              </a:solidFill>
              <a:tailEnd type="triangle"/>
            </a:ln>
          </p:spPr>
          <p:style>
            <a:lnRef idx="1">
              <a:schemeClr val="dk1"/>
            </a:lnRef>
            <a:fillRef idx="0">
              <a:schemeClr val="dk1"/>
            </a:fillRef>
            <a:effectRef idx="0">
              <a:schemeClr val="dk1"/>
            </a:effectRef>
            <a:fontRef idx="minor">
              <a:schemeClr val="tx1"/>
            </a:fontRef>
          </p:style>
        </p:cxnSp>
        <p:cxnSp>
          <p:nvCxnSpPr>
            <p:cNvPr id="119" name="Straight Arrow Connector 118">
              <a:extLst>
                <a:ext uri="{FF2B5EF4-FFF2-40B4-BE49-F238E27FC236}">
                  <a16:creationId xmlns:a16="http://schemas.microsoft.com/office/drawing/2014/main" id="{CE043657-10F1-C900-E0B4-CAE07A63022A}"/>
                </a:ext>
              </a:extLst>
            </p:cNvPr>
            <p:cNvCxnSpPr>
              <a:cxnSpLocks/>
            </p:cNvCxnSpPr>
            <p:nvPr/>
          </p:nvCxnSpPr>
          <p:spPr>
            <a:xfrm>
              <a:off x="9529369" y="4139884"/>
              <a:ext cx="7563" cy="596610"/>
            </a:xfrm>
            <a:prstGeom prst="straightConnector1">
              <a:avLst/>
            </a:prstGeom>
            <a:ln w="28575">
              <a:solidFill>
                <a:schemeClr val="tx1"/>
              </a:solidFill>
              <a:tailEnd type="triangle"/>
            </a:ln>
          </p:spPr>
          <p:style>
            <a:lnRef idx="1">
              <a:schemeClr val="dk1"/>
            </a:lnRef>
            <a:fillRef idx="0">
              <a:schemeClr val="dk1"/>
            </a:fillRef>
            <a:effectRef idx="0">
              <a:schemeClr val="dk1"/>
            </a:effectRef>
            <a:fontRef idx="minor">
              <a:schemeClr val="tx1"/>
            </a:fontRef>
          </p:style>
        </p:cxnSp>
      </p:grpSp>
      <p:grpSp>
        <p:nvGrpSpPr>
          <p:cNvPr id="8" name="Group 7">
            <a:extLst>
              <a:ext uri="{FF2B5EF4-FFF2-40B4-BE49-F238E27FC236}">
                <a16:creationId xmlns:a16="http://schemas.microsoft.com/office/drawing/2014/main" id="{F89203F2-FFA2-0224-A298-287BA36DF822}"/>
              </a:ext>
            </a:extLst>
          </p:cNvPr>
          <p:cNvGrpSpPr/>
          <p:nvPr/>
        </p:nvGrpSpPr>
        <p:grpSpPr>
          <a:xfrm>
            <a:off x="2020774" y="1026702"/>
            <a:ext cx="8003293" cy="916158"/>
            <a:chOff x="2020774" y="1428479"/>
            <a:chExt cx="8003293" cy="916158"/>
          </a:xfrm>
        </p:grpSpPr>
        <p:grpSp>
          <p:nvGrpSpPr>
            <p:cNvPr id="42" name="Group 41">
              <a:extLst>
                <a:ext uri="{FF2B5EF4-FFF2-40B4-BE49-F238E27FC236}">
                  <a16:creationId xmlns:a16="http://schemas.microsoft.com/office/drawing/2014/main" id="{2FB1843C-7AB1-556E-10CB-6D1CCBCBC325}"/>
                </a:ext>
              </a:extLst>
            </p:cNvPr>
            <p:cNvGrpSpPr/>
            <p:nvPr/>
          </p:nvGrpSpPr>
          <p:grpSpPr>
            <a:xfrm>
              <a:off x="2020774" y="1428479"/>
              <a:ext cx="476292" cy="916158"/>
              <a:chOff x="1212270" y="1694223"/>
              <a:chExt cx="600954" cy="974833"/>
            </a:xfrm>
          </p:grpSpPr>
          <p:cxnSp>
            <p:nvCxnSpPr>
              <p:cNvPr id="13" name="Straight Arrow Connector 12">
                <a:extLst>
                  <a:ext uri="{FF2B5EF4-FFF2-40B4-BE49-F238E27FC236}">
                    <a16:creationId xmlns:a16="http://schemas.microsoft.com/office/drawing/2014/main" id="{E592B69D-23C9-8957-4520-0C54599E3FDC}"/>
                  </a:ext>
                </a:extLst>
              </p:cNvPr>
              <p:cNvCxnSpPr>
                <a:cxnSpLocks/>
              </p:cNvCxnSpPr>
              <p:nvPr/>
            </p:nvCxnSpPr>
            <p:spPr>
              <a:xfrm>
                <a:off x="1219200" y="1694223"/>
                <a:ext cx="0" cy="974833"/>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41" name="Straight Connector 40">
                <a:extLst>
                  <a:ext uri="{FF2B5EF4-FFF2-40B4-BE49-F238E27FC236}">
                    <a16:creationId xmlns:a16="http://schemas.microsoft.com/office/drawing/2014/main" id="{FEFEEF43-71E8-955E-D686-3E38BA62C0D4}"/>
                  </a:ext>
                </a:extLst>
              </p:cNvPr>
              <p:cNvCxnSpPr>
                <a:cxnSpLocks/>
              </p:cNvCxnSpPr>
              <p:nvPr/>
            </p:nvCxnSpPr>
            <p:spPr>
              <a:xfrm>
                <a:off x="1212270" y="1708078"/>
                <a:ext cx="600954" cy="1481"/>
              </a:xfrm>
              <a:prstGeom prst="line">
                <a:avLst/>
              </a:prstGeom>
              <a:ln w="28575"/>
            </p:spPr>
            <p:style>
              <a:lnRef idx="1">
                <a:schemeClr val="dk1"/>
              </a:lnRef>
              <a:fillRef idx="0">
                <a:schemeClr val="dk1"/>
              </a:fillRef>
              <a:effectRef idx="0">
                <a:schemeClr val="dk1"/>
              </a:effectRef>
              <a:fontRef idx="minor">
                <a:schemeClr val="tx1"/>
              </a:fontRef>
            </p:style>
          </p:cxnSp>
        </p:grpSp>
        <p:grpSp>
          <p:nvGrpSpPr>
            <p:cNvPr id="7" name="Group 6">
              <a:extLst>
                <a:ext uri="{FF2B5EF4-FFF2-40B4-BE49-F238E27FC236}">
                  <a16:creationId xmlns:a16="http://schemas.microsoft.com/office/drawing/2014/main" id="{DE95DCBC-C2B0-951C-C0DA-897736280018}"/>
                </a:ext>
              </a:extLst>
            </p:cNvPr>
            <p:cNvGrpSpPr/>
            <p:nvPr/>
          </p:nvGrpSpPr>
          <p:grpSpPr>
            <a:xfrm>
              <a:off x="9547775" y="1428479"/>
              <a:ext cx="476292" cy="916158"/>
              <a:chOff x="9547775" y="1428479"/>
              <a:chExt cx="476292" cy="916158"/>
            </a:xfrm>
          </p:grpSpPr>
          <p:cxnSp>
            <p:nvCxnSpPr>
              <p:cNvPr id="81" name="Straight Connector 80">
                <a:extLst>
                  <a:ext uri="{FF2B5EF4-FFF2-40B4-BE49-F238E27FC236}">
                    <a16:creationId xmlns:a16="http://schemas.microsoft.com/office/drawing/2014/main" id="{92636BAE-1CE1-B6D2-41AF-84FAC392836F}"/>
                  </a:ext>
                </a:extLst>
              </p:cNvPr>
              <p:cNvCxnSpPr>
                <a:cxnSpLocks/>
              </p:cNvCxnSpPr>
              <p:nvPr/>
            </p:nvCxnSpPr>
            <p:spPr>
              <a:xfrm>
                <a:off x="9547775" y="1445739"/>
                <a:ext cx="476292" cy="1392"/>
              </a:xfrm>
              <a:prstGeom prst="line">
                <a:avLst/>
              </a:prstGeom>
              <a:ln w="28575"/>
            </p:spPr>
            <p:style>
              <a:lnRef idx="1">
                <a:schemeClr val="dk1"/>
              </a:lnRef>
              <a:fillRef idx="0">
                <a:schemeClr val="dk1"/>
              </a:fillRef>
              <a:effectRef idx="0">
                <a:schemeClr val="dk1"/>
              </a:effectRef>
              <a:fontRef idx="minor">
                <a:schemeClr val="tx1"/>
              </a:fontRef>
            </p:style>
          </p:cxnSp>
          <p:cxnSp>
            <p:nvCxnSpPr>
              <p:cNvPr id="83" name="Straight Arrow Connector 82">
                <a:extLst>
                  <a:ext uri="{FF2B5EF4-FFF2-40B4-BE49-F238E27FC236}">
                    <a16:creationId xmlns:a16="http://schemas.microsoft.com/office/drawing/2014/main" id="{BCFC28F6-7161-A9D4-ABD7-4F7F98C86C96}"/>
                  </a:ext>
                </a:extLst>
              </p:cNvPr>
              <p:cNvCxnSpPr>
                <a:cxnSpLocks/>
              </p:cNvCxnSpPr>
              <p:nvPr/>
            </p:nvCxnSpPr>
            <p:spPr>
              <a:xfrm>
                <a:off x="10017216" y="1428479"/>
                <a:ext cx="0" cy="916158"/>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grpSp>
        <p:cxnSp>
          <p:nvCxnSpPr>
            <p:cNvPr id="73" name="Straight Arrow Connector 72">
              <a:extLst>
                <a:ext uri="{FF2B5EF4-FFF2-40B4-BE49-F238E27FC236}">
                  <a16:creationId xmlns:a16="http://schemas.microsoft.com/office/drawing/2014/main" id="{F78B2663-0601-BC76-A906-D394F20568D8}"/>
                </a:ext>
              </a:extLst>
            </p:cNvPr>
            <p:cNvCxnSpPr/>
            <p:nvPr/>
          </p:nvCxnSpPr>
          <p:spPr>
            <a:xfrm>
              <a:off x="6191103" y="2089716"/>
              <a:ext cx="0" cy="253050"/>
            </a:xfrm>
            <a:prstGeom prst="straightConnector1">
              <a:avLst/>
            </a:prstGeom>
            <a:ln w="28575">
              <a:solidFill>
                <a:schemeClr val="tx1"/>
              </a:solidFill>
              <a:tailEnd type="triangle"/>
            </a:ln>
          </p:spPr>
          <p:style>
            <a:lnRef idx="1">
              <a:schemeClr val="dk1"/>
            </a:lnRef>
            <a:fillRef idx="0">
              <a:schemeClr val="dk1"/>
            </a:fillRef>
            <a:effectRef idx="0">
              <a:schemeClr val="dk1"/>
            </a:effectRef>
            <a:fontRef idx="minor">
              <a:schemeClr val="tx1"/>
            </a:fontRef>
          </p:style>
        </p:cxnSp>
      </p:grpSp>
      <p:sp>
        <p:nvSpPr>
          <p:cNvPr id="5" name="Footer Placeholder 4">
            <a:extLst>
              <a:ext uri="{FF2B5EF4-FFF2-40B4-BE49-F238E27FC236}">
                <a16:creationId xmlns:a16="http://schemas.microsoft.com/office/drawing/2014/main" id="{BAAA3AAE-CC96-89C6-2909-DC2AF3375F53}"/>
              </a:ext>
            </a:extLst>
          </p:cNvPr>
          <p:cNvSpPr>
            <a:spLocks noGrp="1"/>
          </p:cNvSpPr>
          <p:nvPr>
            <p:ph type="ftr" sz="quarter" idx="11"/>
          </p:nvPr>
        </p:nvSpPr>
        <p:spPr/>
        <p:txBody>
          <a:bodyPr/>
          <a:lstStyle/>
          <a:p>
            <a:r>
              <a:rPr lang="fr-FR"/>
              <a:t>FOMBA Mohamed, PhD/SPS/FT/2019/11125; PGS4513003</a:t>
            </a:r>
            <a:endParaRPr lang="en-US"/>
          </a:p>
        </p:txBody>
      </p:sp>
      <p:sp>
        <p:nvSpPr>
          <p:cNvPr id="82" name="TextBox 81">
            <a:extLst>
              <a:ext uri="{FF2B5EF4-FFF2-40B4-BE49-F238E27FC236}">
                <a16:creationId xmlns:a16="http://schemas.microsoft.com/office/drawing/2014/main" id="{87AE7951-7282-9D52-C676-A6A146877B9F}"/>
              </a:ext>
            </a:extLst>
          </p:cNvPr>
          <p:cNvSpPr txBox="1"/>
          <p:nvPr/>
        </p:nvSpPr>
        <p:spPr>
          <a:xfrm>
            <a:off x="1118342" y="6083796"/>
            <a:ext cx="4540199" cy="338554"/>
          </a:xfrm>
          <a:prstGeom prst="rect">
            <a:avLst/>
          </a:prstGeom>
          <a:noFill/>
        </p:spPr>
        <p:txBody>
          <a:bodyPr wrap="square">
            <a:spAutoFit/>
          </a:bodyPr>
          <a:lstStyle/>
          <a:p>
            <a:r>
              <a:rPr lang="en-US" sz="1600" dirty="0">
                <a:latin typeface="Perpetua" panose="02020502060401020303" pitchFamily="18" charset="0"/>
              </a:rPr>
              <a:t>Figure 3. Methodology framework</a:t>
            </a:r>
          </a:p>
        </p:txBody>
      </p:sp>
      <p:grpSp>
        <p:nvGrpSpPr>
          <p:cNvPr id="29" name="Group 28"/>
          <p:cNvGrpSpPr/>
          <p:nvPr/>
        </p:nvGrpSpPr>
        <p:grpSpPr>
          <a:xfrm>
            <a:off x="10926480" y="1558333"/>
            <a:ext cx="1141024" cy="4599564"/>
            <a:chOff x="10926480" y="1558333"/>
            <a:chExt cx="1141024" cy="4599564"/>
          </a:xfrm>
        </p:grpSpPr>
        <p:grpSp>
          <p:nvGrpSpPr>
            <p:cNvPr id="24" name="Group 23">
              <a:extLst>
                <a:ext uri="{FF2B5EF4-FFF2-40B4-BE49-F238E27FC236}">
                  <a16:creationId xmlns:a16="http://schemas.microsoft.com/office/drawing/2014/main" id="{2FB91A48-DB9B-60E5-084E-FA5F7D479815}"/>
                </a:ext>
              </a:extLst>
            </p:cNvPr>
            <p:cNvGrpSpPr/>
            <p:nvPr/>
          </p:nvGrpSpPr>
          <p:grpSpPr>
            <a:xfrm>
              <a:off x="11029282" y="1558333"/>
              <a:ext cx="926526" cy="3661322"/>
              <a:chOff x="10911417" y="2089716"/>
              <a:chExt cx="1049708" cy="3554017"/>
            </a:xfrm>
          </p:grpSpPr>
          <p:grpSp>
            <p:nvGrpSpPr>
              <p:cNvPr id="27" name="Group 26">
                <a:extLst>
                  <a:ext uri="{FF2B5EF4-FFF2-40B4-BE49-F238E27FC236}">
                    <a16:creationId xmlns:a16="http://schemas.microsoft.com/office/drawing/2014/main" id="{6611D15A-FA08-CB56-DD11-4AFC10A4ED3D}"/>
                  </a:ext>
                </a:extLst>
              </p:cNvPr>
              <p:cNvGrpSpPr/>
              <p:nvPr/>
            </p:nvGrpSpPr>
            <p:grpSpPr>
              <a:xfrm>
                <a:off x="10911417" y="2089716"/>
                <a:ext cx="1019043" cy="3026124"/>
                <a:chOff x="10911417" y="2089716"/>
                <a:chExt cx="1019043" cy="3026124"/>
              </a:xfrm>
            </p:grpSpPr>
            <p:pic>
              <p:nvPicPr>
                <p:cNvPr id="91" name="Picture 4">
                  <a:extLst>
                    <a:ext uri="{FF2B5EF4-FFF2-40B4-BE49-F238E27FC236}">
                      <a16:creationId xmlns:a16="http://schemas.microsoft.com/office/drawing/2014/main" id="{BB784D1A-A633-C76E-7BF5-BD4D5E968B7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178734" y="2530342"/>
                  <a:ext cx="425467" cy="504632"/>
                </a:xfrm>
                <a:prstGeom prst="rect">
                  <a:avLst/>
                </a:prstGeom>
                <a:noFill/>
                <a:extLst>
                  <a:ext uri="{909E8E84-426E-40DD-AFC4-6F175D3DCCD1}">
                    <a14:hiddenFill xmlns:a14="http://schemas.microsoft.com/office/drawing/2010/main">
                      <a:solidFill>
                        <a:srgbClr val="FFFFFF"/>
                      </a:solidFill>
                    </a14:hiddenFill>
                  </a:ext>
                </a:extLst>
              </p:spPr>
            </p:pic>
            <p:grpSp>
              <p:nvGrpSpPr>
                <p:cNvPr id="21" name="Group 20">
                  <a:extLst>
                    <a:ext uri="{FF2B5EF4-FFF2-40B4-BE49-F238E27FC236}">
                      <a16:creationId xmlns:a16="http://schemas.microsoft.com/office/drawing/2014/main" id="{E735F71B-B909-D76C-14B2-DC321B1EDC0E}"/>
                    </a:ext>
                  </a:extLst>
                </p:cNvPr>
                <p:cNvGrpSpPr/>
                <p:nvPr/>
              </p:nvGrpSpPr>
              <p:grpSpPr>
                <a:xfrm>
                  <a:off x="10911417" y="2089716"/>
                  <a:ext cx="1019043" cy="3026124"/>
                  <a:chOff x="10752477" y="2089716"/>
                  <a:chExt cx="1288298" cy="3026124"/>
                </a:xfrm>
              </p:grpSpPr>
              <p:pic>
                <p:nvPicPr>
                  <p:cNvPr id="90" name="Picture 2" descr="ENVI | Access Tufts">
                    <a:extLst>
                      <a:ext uri="{FF2B5EF4-FFF2-40B4-BE49-F238E27FC236}">
                        <a16:creationId xmlns:a16="http://schemas.microsoft.com/office/drawing/2014/main" id="{645CCB6F-E54D-B68B-F91A-39FCEB6C348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8191" r="7232" b="30800"/>
                  <a:stretch/>
                </p:blipFill>
                <p:spPr bwMode="auto">
                  <a:xfrm>
                    <a:off x="11090426" y="2089716"/>
                    <a:ext cx="587090" cy="400589"/>
                  </a:xfrm>
                  <a:prstGeom prst="rect">
                    <a:avLst/>
                  </a:prstGeom>
                  <a:noFill/>
                  <a:extLst>
                    <a:ext uri="{909E8E84-426E-40DD-AFC4-6F175D3DCCD1}">
                      <a14:hiddenFill xmlns:a14="http://schemas.microsoft.com/office/drawing/2010/main">
                        <a:solidFill>
                          <a:srgbClr val="FFFFFF"/>
                        </a:solidFill>
                      </a14:hiddenFill>
                    </a:ext>
                  </a:extLst>
                </p:spPr>
              </p:pic>
              <p:pic>
                <p:nvPicPr>
                  <p:cNvPr id="92" name="Picture 2">
                    <a:extLst>
                      <a:ext uri="{FF2B5EF4-FFF2-40B4-BE49-F238E27FC236}">
                        <a16:creationId xmlns:a16="http://schemas.microsoft.com/office/drawing/2014/main" id="{637662E7-B8BF-E4C6-6740-6D0F8D4E7943}"/>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r="62079"/>
                  <a:stretch/>
                </p:blipFill>
                <p:spPr bwMode="auto">
                  <a:xfrm>
                    <a:off x="11224287" y="4709679"/>
                    <a:ext cx="496470" cy="406161"/>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37 Years of Microsoft Excel Design History - 71 Images - Version Museum">
                    <a:extLst>
                      <a:ext uri="{FF2B5EF4-FFF2-40B4-BE49-F238E27FC236}">
                        <a16:creationId xmlns:a16="http://schemas.microsoft.com/office/drawing/2014/main" id="{1B647545-56CA-D801-683E-AF783EB8E100}"/>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4087" t="19661" r="13719" b="13238"/>
                  <a:stretch/>
                </p:blipFill>
                <p:spPr bwMode="auto">
                  <a:xfrm>
                    <a:off x="11119222" y="3493350"/>
                    <a:ext cx="601535" cy="39715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atalogue DIAL de solutions numériques">
                    <a:extLst>
                      <a:ext uri="{FF2B5EF4-FFF2-40B4-BE49-F238E27FC236}">
                        <a16:creationId xmlns:a16="http://schemas.microsoft.com/office/drawing/2014/main" id="{B9C5C5A9-24C9-6AA0-947B-35EF1ED5B7B6}"/>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35498" b="35426"/>
                  <a:stretch/>
                </p:blipFill>
                <p:spPr bwMode="auto">
                  <a:xfrm>
                    <a:off x="10752477" y="3048430"/>
                    <a:ext cx="1288298" cy="374575"/>
                  </a:xfrm>
                  <a:prstGeom prst="rect">
                    <a:avLst/>
                  </a:prstGeom>
                  <a:noFill/>
                  <a:extLst>
                    <a:ext uri="{909E8E84-426E-40DD-AFC4-6F175D3DCCD1}">
                      <a14:hiddenFill xmlns:a14="http://schemas.microsoft.com/office/drawing/2010/main">
                        <a:solidFill>
                          <a:srgbClr val="FFFFFF"/>
                        </a:solidFill>
                      </a14:hiddenFill>
                    </a:ext>
                  </a:extLst>
                </p:spPr>
              </p:pic>
              <p:pic>
                <p:nvPicPr>
                  <p:cNvPr id="95" name="Picture 94">
                    <a:extLst>
                      <a:ext uri="{FF2B5EF4-FFF2-40B4-BE49-F238E27FC236}">
                        <a16:creationId xmlns:a16="http://schemas.microsoft.com/office/drawing/2014/main" id="{2EE2D943-65EA-195D-3BE4-D93416ECB214}"/>
                      </a:ext>
                    </a:extLst>
                  </p:cNvPr>
                  <p:cNvPicPr>
                    <a:picLocks noChangeAspect="1"/>
                  </p:cNvPicPr>
                  <p:nvPr/>
                </p:nvPicPr>
                <p:blipFill>
                  <a:blip r:embed="rId7"/>
                  <a:stretch>
                    <a:fillRect/>
                  </a:stretch>
                </p:blipFill>
                <p:spPr>
                  <a:xfrm>
                    <a:off x="11119222" y="4103741"/>
                    <a:ext cx="628816" cy="585224"/>
                  </a:xfrm>
                  <a:prstGeom prst="rect">
                    <a:avLst/>
                  </a:prstGeom>
                </p:spPr>
              </p:pic>
            </p:grpSp>
          </p:grpSp>
          <p:pic>
            <p:nvPicPr>
              <p:cNvPr id="3" name="Picture 2">
                <a:extLst>
                  <a:ext uri="{FF2B5EF4-FFF2-40B4-BE49-F238E27FC236}">
                    <a16:creationId xmlns:a16="http://schemas.microsoft.com/office/drawing/2014/main" id="{F1B85202-41D4-DAFD-8A38-DBC7C1461C8C}"/>
                  </a:ext>
                </a:extLst>
              </p:cNvPr>
              <p:cNvPicPr>
                <a:picLocks noChangeAspect="1"/>
              </p:cNvPicPr>
              <p:nvPr/>
            </p:nvPicPr>
            <p:blipFill>
              <a:blip r:embed="rId8"/>
              <a:stretch>
                <a:fillRect/>
              </a:stretch>
            </p:blipFill>
            <p:spPr>
              <a:xfrm>
                <a:off x="11178734" y="5252294"/>
                <a:ext cx="782391" cy="391439"/>
              </a:xfrm>
              <a:prstGeom prst="rect">
                <a:avLst/>
              </a:prstGeom>
            </p:spPr>
          </p:pic>
        </p:grpSp>
        <p:pic>
          <p:nvPicPr>
            <p:cNvPr id="28" name="Picture 27"/>
            <p:cNvPicPr>
              <a:picLocks noChangeAspect="1"/>
            </p:cNvPicPr>
            <p:nvPr/>
          </p:nvPicPr>
          <p:blipFill>
            <a:blip r:embed="rId9"/>
            <a:stretch>
              <a:fillRect/>
            </a:stretch>
          </p:blipFill>
          <p:spPr>
            <a:xfrm>
              <a:off x="10926480" y="5420620"/>
              <a:ext cx="1141024" cy="737277"/>
            </a:xfrm>
            <a:prstGeom prst="rect">
              <a:avLst/>
            </a:prstGeom>
          </p:spPr>
        </p:pic>
      </p:grpSp>
    </p:spTree>
    <p:extLst>
      <p:ext uri="{BB962C8B-B14F-4D97-AF65-F5344CB8AC3E}">
        <p14:creationId xmlns:p14="http://schemas.microsoft.com/office/powerpoint/2010/main" val="205348192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42079</TotalTime>
  <Words>3445</Words>
  <Application>Microsoft Office PowerPoint</Application>
  <PresentationFormat>Grand écran</PresentationFormat>
  <Paragraphs>480</Paragraphs>
  <Slides>29</Slides>
  <Notes>5</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29</vt:i4>
      </vt:variant>
    </vt:vector>
  </HeadingPairs>
  <TitlesOfParts>
    <vt:vector size="36" baseType="lpstr">
      <vt:lpstr>Arial</vt:lpstr>
      <vt:lpstr>Calibri</vt:lpstr>
      <vt:lpstr>Calibri Light</vt:lpstr>
      <vt:lpstr>Perpetua</vt:lpstr>
      <vt:lpstr>Times New Roman</vt:lpstr>
      <vt:lpstr>Wingdings</vt:lpstr>
      <vt:lpstr>Office Theme</vt:lpstr>
      <vt:lpstr>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By Mohamed  FOMBA, PHD/SPS/FT/2019/11125</dc:creator>
  <cp:lastModifiedBy>Mohamed FOMBA</cp:lastModifiedBy>
  <cp:revision>638</cp:revision>
  <dcterms:created xsi:type="dcterms:W3CDTF">2022-04-20T10:04:30Z</dcterms:created>
  <dcterms:modified xsi:type="dcterms:W3CDTF">2024-10-02T05:53:58Z</dcterms:modified>
</cp:coreProperties>
</file>