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648" r:id="rId1"/>
  </p:sldMasterIdLst>
  <p:notesMasterIdLst>
    <p:notesMasterId r:id="rId28"/>
  </p:notesMasterIdLst>
  <p:sldIdLst>
    <p:sldId id="257" r:id="rId2"/>
    <p:sldId id="358" r:id="rId3"/>
    <p:sldId id="347" r:id="rId4"/>
    <p:sldId id="348" r:id="rId5"/>
    <p:sldId id="343" r:id="rId6"/>
    <p:sldId id="314" r:id="rId7"/>
    <p:sldId id="353" r:id="rId8"/>
    <p:sldId id="320" r:id="rId9"/>
    <p:sldId id="332" r:id="rId10"/>
    <p:sldId id="346" r:id="rId11"/>
    <p:sldId id="323" r:id="rId12"/>
    <p:sldId id="333" r:id="rId13"/>
    <p:sldId id="355" r:id="rId14"/>
    <p:sldId id="356" r:id="rId15"/>
    <p:sldId id="345" r:id="rId16"/>
    <p:sldId id="350" r:id="rId17"/>
    <p:sldId id="335" r:id="rId18"/>
    <p:sldId id="352" r:id="rId19"/>
    <p:sldId id="354" r:id="rId20"/>
    <p:sldId id="336" r:id="rId21"/>
    <p:sldId id="340" r:id="rId22"/>
    <p:sldId id="351" r:id="rId23"/>
    <p:sldId id="339" r:id="rId24"/>
    <p:sldId id="360" r:id="rId25"/>
    <p:sldId id="357" r:id="rId26"/>
    <p:sldId id="326" r:id="rId2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ppollonia Okhimamhe" initials="AO" lastIdx="1" clrIdx="0">
    <p:extLst>
      <p:ext uri="{19B8F6BF-5375-455C-9EA6-DF929625EA0E}">
        <p15:presenceInfo xmlns:p15="http://schemas.microsoft.com/office/powerpoint/2012/main" userId="18844469f625a1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22" autoAdjust="0"/>
    <p:restoredTop sz="94667" autoAdjust="0"/>
  </p:normalViewPr>
  <p:slideViewPr>
    <p:cSldViewPr snapToGrid="0">
      <p:cViewPr varScale="1">
        <p:scale>
          <a:sx n="60" d="100"/>
          <a:sy n="60" d="100"/>
        </p:scale>
        <p:origin x="776" y="28"/>
      </p:cViewPr>
      <p:guideLst/>
    </p:cSldViewPr>
  </p:slideViewPr>
  <p:outlineViewPr>
    <p:cViewPr>
      <p:scale>
        <a:sx n="33" d="100"/>
        <a:sy n="33" d="100"/>
      </p:scale>
      <p:origin x="0" y="-1453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6A900A17-0E0D-4F0C-A5CF-8DF4BFF30298}" type="datetimeFigureOut">
              <a:rPr lang="en-US" smtClean="0"/>
              <a:t>4/17/2025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722D2A-CD6D-44CC-915E-A6B03A38E42F}" type="slidenum">
              <a:rPr lang="en-US" smtClean="0"/>
              <a:t>‹#›</a:t>
            </a:fld>
            <a:endParaRPr lang="en-US"/>
          </a:p>
        </p:txBody>
      </p:sp>
    </p:spTree>
    <p:extLst>
      <p:ext uri="{BB962C8B-B14F-4D97-AF65-F5344CB8AC3E}">
        <p14:creationId xmlns:p14="http://schemas.microsoft.com/office/powerpoint/2010/main" val="2653341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722D2A-CD6D-44CC-915E-A6B03A38E42F}" type="slidenum">
              <a:rPr lang="en-US" smtClean="0"/>
              <a:t>1</a:t>
            </a:fld>
            <a:endParaRPr lang="en-US"/>
          </a:p>
        </p:txBody>
      </p:sp>
    </p:spTree>
    <p:extLst>
      <p:ext uri="{BB962C8B-B14F-4D97-AF65-F5344CB8AC3E}">
        <p14:creationId xmlns:p14="http://schemas.microsoft.com/office/powerpoint/2010/main" val="366640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CC2E6-1380-BCD2-0F2A-16BD57088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FE572-F2D0-2F9E-9649-02BF918C5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68E47-FC34-4090-8620-CB1B4AA717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D95853-D12C-1C6D-D827-2829A6A8436A}"/>
              </a:ext>
            </a:extLst>
          </p:cNvPr>
          <p:cNvSpPr>
            <a:spLocks noGrp="1"/>
          </p:cNvSpPr>
          <p:nvPr>
            <p:ph type="sldNum" sz="quarter" idx="5"/>
          </p:nvPr>
        </p:nvSpPr>
        <p:spPr/>
        <p:txBody>
          <a:bodyPr/>
          <a:lstStyle/>
          <a:p>
            <a:fld id="{65722D2A-CD6D-44CC-915E-A6B03A38E42F}" type="slidenum">
              <a:rPr lang="en-US" smtClean="0"/>
              <a:t>5</a:t>
            </a:fld>
            <a:endParaRPr lang="en-US"/>
          </a:p>
        </p:txBody>
      </p:sp>
    </p:spTree>
    <p:extLst>
      <p:ext uri="{BB962C8B-B14F-4D97-AF65-F5344CB8AC3E}">
        <p14:creationId xmlns:p14="http://schemas.microsoft.com/office/powerpoint/2010/main" val="3159430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C7A3-AE36-4513-BC02-5470A6FF0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B5B271-B8BA-404D-BADC-4BF91B141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ADFC36-434D-4B6D-8B1A-B53565B9488E}"/>
              </a:ext>
            </a:extLst>
          </p:cNvPr>
          <p:cNvSpPr>
            <a:spLocks noGrp="1"/>
          </p:cNvSpPr>
          <p:nvPr>
            <p:ph type="dt" sz="half" idx="10"/>
          </p:nvPr>
        </p:nvSpPr>
        <p:spPr/>
        <p:txBody>
          <a:bodyPr/>
          <a:lstStyle/>
          <a:p>
            <a:fld id="{EC41288A-14EC-4886-BBFB-3113C0A6C9C7}" type="datetime1">
              <a:rPr lang="en-US" smtClean="0"/>
              <a:t>4/17/2025</a:t>
            </a:fld>
            <a:endParaRPr lang="en-US"/>
          </a:p>
        </p:txBody>
      </p:sp>
      <p:sp>
        <p:nvSpPr>
          <p:cNvPr id="5" name="Footer Placeholder 4">
            <a:extLst>
              <a:ext uri="{FF2B5EF4-FFF2-40B4-BE49-F238E27FC236}">
                <a16:creationId xmlns:a16="http://schemas.microsoft.com/office/drawing/2014/main" id="{2B178D6E-E45C-4F24-920E-35DD12EAE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10785-8E7C-4B60-9490-45C9BD930434}"/>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81129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0F9B-5578-4B41-9639-2581C4D32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2E22AD-7838-4D0E-BA5E-DBF989565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0505D-B8AB-4745-9B71-652A1A6AE410}"/>
              </a:ext>
            </a:extLst>
          </p:cNvPr>
          <p:cNvSpPr>
            <a:spLocks noGrp="1"/>
          </p:cNvSpPr>
          <p:nvPr>
            <p:ph type="dt" sz="half" idx="10"/>
          </p:nvPr>
        </p:nvSpPr>
        <p:spPr/>
        <p:txBody>
          <a:bodyPr/>
          <a:lstStyle/>
          <a:p>
            <a:fld id="{59236C04-C582-463A-8008-DC630D7FB7AD}" type="datetime1">
              <a:rPr lang="en-US" smtClean="0"/>
              <a:t>4/17/2025</a:t>
            </a:fld>
            <a:endParaRPr lang="en-US"/>
          </a:p>
        </p:txBody>
      </p:sp>
      <p:sp>
        <p:nvSpPr>
          <p:cNvPr id="5" name="Footer Placeholder 4">
            <a:extLst>
              <a:ext uri="{FF2B5EF4-FFF2-40B4-BE49-F238E27FC236}">
                <a16:creationId xmlns:a16="http://schemas.microsoft.com/office/drawing/2014/main" id="{4F9C9689-C106-4797-AD62-9E53C50AC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FDA78-74AF-4D4E-AD81-C15E79794BE1}"/>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95572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64D177-20FE-44FF-9598-B13E3DCAED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8AEDA7-2BCA-4F2E-BC44-CAB4546ADB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D644-71DE-45C4-91B3-BB3E429FFA71}"/>
              </a:ext>
            </a:extLst>
          </p:cNvPr>
          <p:cNvSpPr>
            <a:spLocks noGrp="1"/>
          </p:cNvSpPr>
          <p:nvPr>
            <p:ph type="dt" sz="half" idx="10"/>
          </p:nvPr>
        </p:nvSpPr>
        <p:spPr/>
        <p:txBody>
          <a:bodyPr/>
          <a:lstStyle/>
          <a:p>
            <a:fld id="{6E085BB4-7B62-4F93-8619-ECB7BB7649F5}" type="datetime1">
              <a:rPr lang="en-US" smtClean="0"/>
              <a:t>4/17/2025</a:t>
            </a:fld>
            <a:endParaRPr lang="en-US"/>
          </a:p>
        </p:txBody>
      </p:sp>
      <p:sp>
        <p:nvSpPr>
          <p:cNvPr id="5" name="Footer Placeholder 4">
            <a:extLst>
              <a:ext uri="{FF2B5EF4-FFF2-40B4-BE49-F238E27FC236}">
                <a16:creationId xmlns:a16="http://schemas.microsoft.com/office/drawing/2014/main" id="{A5171BF1-0F42-4D46-9B87-91EEC10D1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D17C8-0EF0-497D-9577-35408C057865}"/>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425910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8846C-EDB8-47C8-96ED-640BADB717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59015-ECFC-4193-9542-3C40F0ED71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48814-935E-43AC-AC1B-C57F759B2C71}"/>
              </a:ext>
            </a:extLst>
          </p:cNvPr>
          <p:cNvSpPr>
            <a:spLocks noGrp="1"/>
          </p:cNvSpPr>
          <p:nvPr>
            <p:ph type="dt" sz="half" idx="10"/>
          </p:nvPr>
        </p:nvSpPr>
        <p:spPr/>
        <p:txBody>
          <a:bodyPr/>
          <a:lstStyle/>
          <a:p>
            <a:fld id="{2EEC5000-54AE-4F2E-B67C-B4F707EFFAE1}" type="datetime1">
              <a:rPr lang="en-US" smtClean="0"/>
              <a:t>4/17/2025</a:t>
            </a:fld>
            <a:endParaRPr lang="en-US"/>
          </a:p>
        </p:txBody>
      </p:sp>
      <p:sp>
        <p:nvSpPr>
          <p:cNvPr id="5" name="Footer Placeholder 4">
            <a:extLst>
              <a:ext uri="{FF2B5EF4-FFF2-40B4-BE49-F238E27FC236}">
                <a16:creationId xmlns:a16="http://schemas.microsoft.com/office/drawing/2014/main" id="{6E7A9405-9C8B-49BF-8293-C8772CE7A1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A15E3-D9C1-417A-9538-B8AF4B1AE71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71263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EA4C8-8355-4C96-A02A-D0637E1E0B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AF300A-1C9C-4B11-AEF8-7C9EEB5BE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782C45-E820-4231-A2C4-23124B858D7F}"/>
              </a:ext>
            </a:extLst>
          </p:cNvPr>
          <p:cNvSpPr>
            <a:spLocks noGrp="1"/>
          </p:cNvSpPr>
          <p:nvPr>
            <p:ph type="dt" sz="half" idx="10"/>
          </p:nvPr>
        </p:nvSpPr>
        <p:spPr/>
        <p:txBody>
          <a:bodyPr/>
          <a:lstStyle/>
          <a:p>
            <a:fld id="{A4238503-9BFD-4B69-9E65-97BBB1BC1282}" type="datetime1">
              <a:rPr lang="en-US" smtClean="0"/>
              <a:t>4/17/2025</a:t>
            </a:fld>
            <a:endParaRPr lang="en-US"/>
          </a:p>
        </p:txBody>
      </p:sp>
      <p:sp>
        <p:nvSpPr>
          <p:cNvPr id="5" name="Footer Placeholder 4">
            <a:extLst>
              <a:ext uri="{FF2B5EF4-FFF2-40B4-BE49-F238E27FC236}">
                <a16:creationId xmlns:a16="http://schemas.microsoft.com/office/drawing/2014/main" id="{83444C56-A42D-4CB6-89D2-22D00DA0C2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6E6CD-4AAF-4A5E-82D7-2659557D743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72825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FBBBC-DCB7-4229-AFFA-48C4389633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8AE09-97DF-4206-A091-041B9C3D8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5B56A0-29FA-4DF5-BEC7-306346CCA1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5C0BFC-F010-4E6D-AA9E-CBBECC6EA2FD}"/>
              </a:ext>
            </a:extLst>
          </p:cNvPr>
          <p:cNvSpPr>
            <a:spLocks noGrp="1"/>
          </p:cNvSpPr>
          <p:nvPr>
            <p:ph type="dt" sz="half" idx="10"/>
          </p:nvPr>
        </p:nvSpPr>
        <p:spPr/>
        <p:txBody>
          <a:bodyPr/>
          <a:lstStyle/>
          <a:p>
            <a:fld id="{40DB6D13-F68B-43C4-BFD0-5DE311D3ECA6}" type="datetime1">
              <a:rPr lang="en-US" smtClean="0"/>
              <a:t>4/17/2025</a:t>
            </a:fld>
            <a:endParaRPr lang="en-US"/>
          </a:p>
        </p:txBody>
      </p:sp>
      <p:sp>
        <p:nvSpPr>
          <p:cNvPr id="6" name="Footer Placeholder 5">
            <a:extLst>
              <a:ext uri="{FF2B5EF4-FFF2-40B4-BE49-F238E27FC236}">
                <a16:creationId xmlns:a16="http://schemas.microsoft.com/office/drawing/2014/main" id="{BA0C7A04-6D93-473E-9E20-5AF8C125E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B0C4DD-851A-4261-8BCF-130EAEE9374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06359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0DB3-29C5-48E8-BF1E-84DAD70E0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80000F-7A3F-45E5-B52E-ACB061710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7EF42-6D3A-40E3-8AC2-6FBB9FAEB3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89A262-3B3C-4173-827A-DC43AAB52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58C24B-81AC-4052-8634-86C2DE57E0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2DBAE-681E-4B3E-8AB2-329FAB38228B}"/>
              </a:ext>
            </a:extLst>
          </p:cNvPr>
          <p:cNvSpPr>
            <a:spLocks noGrp="1"/>
          </p:cNvSpPr>
          <p:nvPr>
            <p:ph type="dt" sz="half" idx="10"/>
          </p:nvPr>
        </p:nvSpPr>
        <p:spPr/>
        <p:txBody>
          <a:bodyPr/>
          <a:lstStyle/>
          <a:p>
            <a:fld id="{A2C6E275-5A69-48BA-AF04-9BF75004AEDD}" type="datetime1">
              <a:rPr lang="en-US" smtClean="0"/>
              <a:t>4/17/2025</a:t>
            </a:fld>
            <a:endParaRPr lang="en-US"/>
          </a:p>
        </p:txBody>
      </p:sp>
      <p:sp>
        <p:nvSpPr>
          <p:cNvPr id="8" name="Footer Placeholder 7">
            <a:extLst>
              <a:ext uri="{FF2B5EF4-FFF2-40B4-BE49-F238E27FC236}">
                <a16:creationId xmlns:a16="http://schemas.microsoft.com/office/drawing/2014/main" id="{3988DD80-E085-48AB-BBF6-240E7D3FE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258E2-764B-43F6-B2C6-CD0C1670C3A8}"/>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818071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A118-3D56-4B70-AEA2-F7D2A0537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221FAE-9787-4FA0-ADF0-8CCF3050D277}"/>
              </a:ext>
            </a:extLst>
          </p:cNvPr>
          <p:cNvSpPr>
            <a:spLocks noGrp="1"/>
          </p:cNvSpPr>
          <p:nvPr>
            <p:ph type="dt" sz="half" idx="10"/>
          </p:nvPr>
        </p:nvSpPr>
        <p:spPr/>
        <p:txBody>
          <a:bodyPr/>
          <a:lstStyle/>
          <a:p>
            <a:fld id="{1753E9A6-1C0E-4383-B5EC-C81E77336094}" type="datetime1">
              <a:rPr lang="en-US" smtClean="0"/>
              <a:t>4/17/2025</a:t>
            </a:fld>
            <a:endParaRPr lang="en-US"/>
          </a:p>
        </p:txBody>
      </p:sp>
      <p:sp>
        <p:nvSpPr>
          <p:cNvPr id="4" name="Footer Placeholder 3">
            <a:extLst>
              <a:ext uri="{FF2B5EF4-FFF2-40B4-BE49-F238E27FC236}">
                <a16:creationId xmlns:a16="http://schemas.microsoft.com/office/drawing/2014/main" id="{5DD1632A-45FD-4362-8A66-35A8A0C886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10F44C-A4FF-4CE4-B244-7A5A4D54191F}"/>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070801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D95192-742F-4F4F-83F3-CCF48F176B3D}"/>
              </a:ext>
            </a:extLst>
          </p:cNvPr>
          <p:cNvSpPr>
            <a:spLocks noGrp="1"/>
          </p:cNvSpPr>
          <p:nvPr>
            <p:ph type="dt" sz="half" idx="10"/>
          </p:nvPr>
        </p:nvSpPr>
        <p:spPr/>
        <p:txBody>
          <a:bodyPr/>
          <a:lstStyle/>
          <a:p>
            <a:fld id="{F93BFEDF-A4D0-4822-8C78-278415F3E5E2}" type="datetime1">
              <a:rPr lang="en-US" smtClean="0"/>
              <a:t>4/17/2025</a:t>
            </a:fld>
            <a:endParaRPr lang="en-US"/>
          </a:p>
        </p:txBody>
      </p:sp>
      <p:sp>
        <p:nvSpPr>
          <p:cNvPr id="3" name="Footer Placeholder 2">
            <a:extLst>
              <a:ext uri="{FF2B5EF4-FFF2-40B4-BE49-F238E27FC236}">
                <a16:creationId xmlns:a16="http://schemas.microsoft.com/office/drawing/2014/main" id="{8762885D-8405-4470-A5A0-FDDE15B35E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C057BD-E5EB-4D97-A177-82519933316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795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17793-1CD6-4D5C-944E-88A6C1E9E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EBD140-E040-4EC3-8581-E8EBEC723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941116-82EF-4E15-B79C-1DF3B4893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61C04-6D78-4A1C-90B6-952AE1CE8B79}"/>
              </a:ext>
            </a:extLst>
          </p:cNvPr>
          <p:cNvSpPr>
            <a:spLocks noGrp="1"/>
          </p:cNvSpPr>
          <p:nvPr>
            <p:ph type="dt" sz="half" idx="10"/>
          </p:nvPr>
        </p:nvSpPr>
        <p:spPr/>
        <p:txBody>
          <a:bodyPr/>
          <a:lstStyle/>
          <a:p>
            <a:fld id="{82307CD5-5942-478B-B20F-93F47372E10B}" type="datetime1">
              <a:rPr lang="en-US" smtClean="0"/>
              <a:t>4/17/2025</a:t>
            </a:fld>
            <a:endParaRPr lang="en-US"/>
          </a:p>
        </p:txBody>
      </p:sp>
      <p:sp>
        <p:nvSpPr>
          <p:cNvPr id="6" name="Footer Placeholder 5">
            <a:extLst>
              <a:ext uri="{FF2B5EF4-FFF2-40B4-BE49-F238E27FC236}">
                <a16:creationId xmlns:a16="http://schemas.microsoft.com/office/drawing/2014/main" id="{3C520608-9980-48B7-9458-7093BC725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696B69-0F85-4FBE-BBF4-D3EEA8CE868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40351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4C60-EAEB-495A-A731-E51047650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3379F1-BEA4-4E19-9AD6-7470B6C01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F5F97B-FFAC-4DB2-9CD4-D7E81E196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BA1F71-518B-468B-A4AE-A66578A2E733}"/>
              </a:ext>
            </a:extLst>
          </p:cNvPr>
          <p:cNvSpPr>
            <a:spLocks noGrp="1"/>
          </p:cNvSpPr>
          <p:nvPr>
            <p:ph type="dt" sz="half" idx="10"/>
          </p:nvPr>
        </p:nvSpPr>
        <p:spPr/>
        <p:txBody>
          <a:bodyPr/>
          <a:lstStyle/>
          <a:p>
            <a:fld id="{A9E45ECF-611C-4849-BD8C-E7AA20EEE936}" type="datetime1">
              <a:rPr lang="en-US" smtClean="0"/>
              <a:t>4/17/2025</a:t>
            </a:fld>
            <a:endParaRPr lang="en-US"/>
          </a:p>
        </p:txBody>
      </p:sp>
      <p:sp>
        <p:nvSpPr>
          <p:cNvPr id="6" name="Footer Placeholder 5">
            <a:extLst>
              <a:ext uri="{FF2B5EF4-FFF2-40B4-BE49-F238E27FC236}">
                <a16:creationId xmlns:a16="http://schemas.microsoft.com/office/drawing/2014/main" id="{118240EB-D590-431C-8704-6AB46C55F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12AFE-2B3E-4AE8-8707-F51C49BF217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10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47B6FD-D55B-461E-A862-92BB2A824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A61026-AD3E-49E9-867C-A7766A177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663E5-8952-49E4-9D8E-2BA4C444BD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5042C-BBD8-4744-9A0D-213F53C099D0}" type="datetime1">
              <a:rPr lang="en-US" smtClean="0"/>
              <a:t>4/17/2025</a:t>
            </a:fld>
            <a:endParaRPr lang="en-US"/>
          </a:p>
        </p:txBody>
      </p:sp>
      <p:sp>
        <p:nvSpPr>
          <p:cNvPr id="5" name="Footer Placeholder 4">
            <a:extLst>
              <a:ext uri="{FF2B5EF4-FFF2-40B4-BE49-F238E27FC236}">
                <a16:creationId xmlns:a16="http://schemas.microsoft.com/office/drawing/2014/main" id="{4029B5D5-75E1-4842-8A6B-D52A7A43CE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07BC49-BA78-4B74-8137-3918590DC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168F-91DF-435C-AC77-1F0369919946}" type="slidenum">
              <a:rPr lang="en-US" smtClean="0"/>
              <a:t>‹#›</a:t>
            </a:fld>
            <a:endParaRPr lang="en-US"/>
          </a:p>
        </p:txBody>
      </p:sp>
      <p:sp>
        <p:nvSpPr>
          <p:cNvPr id="7" name="Oval 6">
            <a:extLst>
              <a:ext uri="{FF2B5EF4-FFF2-40B4-BE49-F238E27FC236}">
                <a16:creationId xmlns:a16="http://schemas.microsoft.com/office/drawing/2014/main" id="{026F8297-DBFC-05D3-9477-70AAA7BE12A7}"/>
              </a:ext>
            </a:extLst>
          </p:cNvPr>
          <p:cNvSpPr/>
          <p:nvPr userDrawn="1"/>
        </p:nvSpPr>
        <p:spPr>
          <a:xfrm>
            <a:off x="9694606" y="252464"/>
            <a:ext cx="943898" cy="994697"/>
          </a:xfrm>
          <a:prstGeom prst="ellipse">
            <a:avLst/>
          </a:prstGeom>
          <a:blipFill dpi="0" rotWithShape="1">
            <a:blip r:embed="rId1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Tree>
    <p:extLst>
      <p:ext uri="{BB962C8B-B14F-4D97-AF65-F5344CB8AC3E}">
        <p14:creationId xmlns:p14="http://schemas.microsoft.com/office/powerpoint/2010/main" val="1542632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5" Type="http://schemas.openxmlformats.org/officeDocument/2006/relationships/image" Target="../media/image35.emf"/><Relationship Id="rId4" Type="http://schemas.openxmlformats.org/officeDocument/2006/relationships/image" Target="../media/image3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9EE431-0F3A-B02A-8FBF-FD6AE123C455}"/>
              </a:ext>
            </a:extLst>
          </p:cNvPr>
          <p:cNvSpPr txBox="1"/>
          <p:nvPr/>
        </p:nvSpPr>
        <p:spPr>
          <a:xfrm>
            <a:off x="689854" y="715480"/>
            <a:ext cx="11071123" cy="523220"/>
          </a:xfrm>
          <a:prstGeom prst="rect">
            <a:avLst/>
          </a:prstGeom>
          <a:noFill/>
        </p:spPr>
        <p:txBody>
          <a:bodyPr wrap="square" rtlCol="0">
            <a:spAutoFit/>
          </a:bodyPr>
          <a:lstStyle/>
          <a:p>
            <a:pPr algn="ctr"/>
            <a:r>
              <a:rPr lang="en-GB" sz="2800" dirty="0"/>
              <a:t>PhD External defence presentation</a:t>
            </a:r>
            <a:endParaRPr lang="en-US" sz="2800" dirty="0"/>
          </a:p>
        </p:txBody>
      </p:sp>
      <p:sp>
        <p:nvSpPr>
          <p:cNvPr id="3" name="TextBox 2">
            <a:extLst>
              <a:ext uri="{FF2B5EF4-FFF2-40B4-BE49-F238E27FC236}">
                <a16:creationId xmlns:a16="http://schemas.microsoft.com/office/drawing/2014/main" id="{79F5ACE0-AD6A-3B3B-F9EB-C2ED30646D57}"/>
              </a:ext>
            </a:extLst>
          </p:cNvPr>
          <p:cNvSpPr txBox="1"/>
          <p:nvPr/>
        </p:nvSpPr>
        <p:spPr>
          <a:xfrm>
            <a:off x="1283109" y="1642101"/>
            <a:ext cx="10318955" cy="1508105"/>
          </a:xfrm>
          <a:prstGeom prst="rect">
            <a:avLst/>
          </a:prstGeom>
          <a:noFill/>
        </p:spPr>
        <p:txBody>
          <a:bodyPr wrap="square" rtlCol="0">
            <a:spAutoFit/>
          </a:bodyPr>
          <a:lstStyle/>
          <a:p>
            <a:pPr algn="ctr"/>
            <a:r>
              <a:rPr lang="en-GB" sz="4400" dirty="0"/>
              <a:t> </a:t>
            </a:r>
            <a:r>
              <a:rPr lang="en-GB" sz="2400" b="1" kern="100" dirty="0">
                <a:effectLst/>
                <a:latin typeface="Times New Roman" panose="02020603050405020304" pitchFamily="18" charset="0"/>
                <a:ea typeface="Calibri" panose="020F0502020204030204" pitchFamily="34" charset="0"/>
                <a:cs typeface="Times New Roman" panose="02020603050405020304" pitchFamily="18" charset="0"/>
              </a:rPr>
              <a:t>ASSESSMENT OF THE EFFECT OF URBANISATION AND GLOBAL WARMING NEXUS ON TAHOUA AND ZINDER CITIES OF NIGER REPUBLIC</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061A658C-84F2-7622-9781-1E1B8F43C78A}"/>
              </a:ext>
            </a:extLst>
          </p:cNvPr>
          <p:cNvSpPr txBox="1"/>
          <p:nvPr/>
        </p:nvSpPr>
        <p:spPr>
          <a:xfrm>
            <a:off x="4987313" y="3453388"/>
            <a:ext cx="3569110" cy="1015663"/>
          </a:xfrm>
          <a:prstGeom prst="rect">
            <a:avLst/>
          </a:prstGeom>
          <a:noFill/>
        </p:spPr>
        <p:txBody>
          <a:bodyPr wrap="square" rtlCol="0">
            <a:spAutoFit/>
          </a:bodyPr>
          <a:lstStyle/>
          <a:p>
            <a:pPr algn="ctr"/>
            <a:r>
              <a:rPr lang="en-GB" sz="2000" dirty="0"/>
              <a:t>By </a:t>
            </a:r>
          </a:p>
          <a:p>
            <a:pPr algn="ctr"/>
            <a:r>
              <a:rPr lang="en-GB" sz="2000" dirty="0"/>
              <a:t>Kadiza DOULAY SEYDOU </a:t>
            </a:r>
          </a:p>
          <a:p>
            <a:pPr algn="ctr"/>
            <a:r>
              <a:rPr lang="en-GB" sz="2000" dirty="0"/>
              <a:t>PhD/SPS/FT/2021/13005</a:t>
            </a:r>
            <a:endParaRPr lang="en-US" sz="2000" dirty="0"/>
          </a:p>
        </p:txBody>
      </p:sp>
      <p:sp>
        <p:nvSpPr>
          <p:cNvPr id="5" name="TextBox 4">
            <a:extLst>
              <a:ext uri="{FF2B5EF4-FFF2-40B4-BE49-F238E27FC236}">
                <a16:creationId xmlns:a16="http://schemas.microsoft.com/office/drawing/2014/main" id="{B9322F48-C22E-C6C6-0861-1E446982C626}"/>
              </a:ext>
            </a:extLst>
          </p:cNvPr>
          <p:cNvSpPr txBox="1"/>
          <p:nvPr/>
        </p:nvSpPr>
        <p:spPr>
          <a:xfrm>
            <a:off x="1283110" y="4772234"/>
            <a:ext cx="10318955" cy="2763064"/>
          </a:xfrm>
          <a:prstGeom prst="rect">
            <a:avLst/>
          </a:prstGeom>
          <a:noFill/>
        </p:spPr>
        <p:txBody>
          <a:bodyPr wrap="square" rtlCol="0">
            <a:spAutoFit/>
          </a:bodyPr>
          <a:lstStyle/>
          <a:p>
            <a:pPr algn="just">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Major supervisor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Prof. Oluwole MORENIKEJI </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Nigeria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Co-supervisor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Dr. Abdoulaye DIOUF, Niger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 Ralf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Loewner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Germany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4EFA484E-963E-548B-4DA6-13D4240A52BC}"/>
              </a:ext>
            </a:extLst>
          </p:cNvPr>
          <p:cNvSpPr txBox="1"/>
          <p:nvPr/>
        </p:nvSpPr>
        <p:spPr>
          <a:xfrm>
            <a:off x="9244275" y="6483685"/>
            <a:ext cx="3569110" cy="400110"/>
          </a:xfrm>
          <a:prstGeom prst="rect">
            <a:avLst/>
          </a:prstGeom>
          <a:noFill/>
        </p:spPr>
        <p:txBody>
          <a:bodyPr wrap="square" rtlCol="0">
            <a:spAutoFit/>
          </a:bodyPr>
          <a:lstStyle/>
          <a:p>
            <a:pPr algn="ctr"/>
            <a:r>
              <a:rPr lang="en-GB" sz="2000" dirty="0"/>
              <a:t>17</a:t>
            </a:r>
            <a:r>
              <a:rPr lang="en-GB" sz="2000" baseline="30000" dirty="0"/>
              <a:t>th</a:t>
            </a:r>
            <a:r>
              <a:rPr lang="en-GB" sz="2000" dirty="0"/>
              <a:t>  of April 2025</a:t>
            </a:r>
            <a:endParaRPr lang="en-US" sz="2000" dirty="0"/>
          </a:p>
        </p:txBody>
      </p:sp>
      <p:sp>
        <p:nvSpPr>
          <p:cNvPr id="9" name="Slide Number Placeholder 8">
            <a:extLst>
              <a:ext uri="{FF2B5EF4-FFF2-40B4-BE49-F238E27FC236}">
                <a16:creationId xmlns:a16="http://schemas.microsoft.com/office/drawing/2014/main" id="{C2FA8C92-7A90-60A3-F551-9F7576600EC7}"/>
              </a:ext>
            </a:extLst>
          </p:cNvPr>
          <p:cNvSpPr>
            <a:spLocks noGrp="1"/>
          </p:cNvSpPr>
          <p:nvPr>
            <p:ph type="sldNum" sz="quarter" idx="12"/>
          </p:nvPr>
        </p:nvSpPr>
        <p:spPr/>
        <p:txBody>
          <a:bodyPr/>
          <a:lstStyle/>
          <a:p>
            <a:fld id="{C01E168F-91DF-435C-AC77-1F0369919946}" type="slidenum">
              <a:rPr lang="en-US" smtClean="0"/>
              <a:t>1</a:t>
            </a:fld>
            <a:endParaRPr lang="en-US"/>
          </a:p>
        </p:txBody>
      </p:sp>
    </p:spTree>
    <p:extLst>
      <p:ext uri="{BB962C8B-B14F-4D97-AF65-F5344CB8AC3E}">
        <p14:creationId xmlns:p14="http://schemas.microsoft.com/office/powerpoint/2010/main" val="2652311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B94A673-379D-98CD-ED1D-E89FAFAAA83A}"/>
              </a:ext>
            </a:extLst>
          </p:cNvPr>
          <p:cNvSpPr>
            <a:spLocks noGrp="1"/>
          </p:cNvSpPr>
          <p:nvPr>
            <p:ph sz="half" idx="2"/>
          </p:nvPr>
        </p:nvSpPr>
        <p:spPr>
          <a:xfrm>
            <a:off x="7372350" y="1825625"/>
            <a:ext cx="4767262" cy="4243705"/>
          </a:xfrm>
        </p:spPr>
        <p:txBody>
          <a:bodyPr>
            <a:normAutofit/>
          </a:bodyPr>
          <a:lstStyle/>
          <a:p>
            <a:pPr marL="0" indent="0" algn="just">
              <a:buNone/>
            </a:pPr>
            <a:r>
              <a:rPr lang="en-GB" sz="2000" b="1" dirty="0">
                <a:solidFill>
                  <a:schemeClr val="tx1"/>
                </a:solidFill>
              </a:rPr>
              <a:t>Calculation of Vulnerability Indices</a:t>
            </a:r>
            <a:endParaRPr lang="en-GB" sz="2000" dirty="0">
              <a:solidFill>
                <a:schemeClr val="tx1"/>
              </a:solidFill>
            </a:endParaRPr>
          </a:p>
          <a:p>
            <a:pPr algn="just"/>
            <a:r>
              <a:rPr lang="en-GB" sz="2000" b="1" dirty="0">
                <a:solidFill>
                  <a:schemeClr val="tx1"/>
                </a:solidFill>
              </a:rPr>
              <a:t>Components of UHV</a:t>
            </a:r>
          </a:p>
          <a:p>
            <a:pPr marL="0" indent="0" algn="just">
              <a:buNone/>
            </a:pPr>
            <a:r>
              <a:rPr lang="en-GB" sz="2000" dirty="0">
                <a:solidFill>
                  <a:schemeClr val="tx1"/>
                </a:solidFill>
              </a:rPr>
              <a:t>Additive overlays Analysis of the indicators was  done to compute each vulnerability component </a:t>
            </a:r>
          </a:p>
          <a:p>
            <a:pPr marL="0" indent="0" algn="just">
              <a:buNone/>
            </a:pPr>
            <a:endParaRPr lang="en-GB" sz="2000" dirty="0">
              <a:solidFill>
                <a:schemeClr val="tx1"/>
              </a:solidFill>
            </a:endParaRPr>
          </a:p>
          <a:p>
            <a:pPr algn="just"/>
            <a:r>
              <a:rPr lang="en-GB" sz="2000" b="1" dirty="0">
                <a:solidFill>
                  <a:schemeClr val="tx1"/>
                </a:solidFill>
              </a:rPr>
              <a:t>Indices Formulas</a:t>
            </a:r>
            <a:endParaRPr lang="en-GB" sz="2000" dirty="0">
              <a:solidFill>
                <a:schemeClr val="tx1"/>
              </a:solidFill>
            </a:endParaRPr>
          </a:p>
          <a:p>
            <a:pPr marL="457200" lvl="1" indent="0" algn="just">
              <a:buNone/>
            </a:pPr>
            <a:r>
              <a:rPr lang="en-GB" sz="2000" dirty="0">
                <a:solidFill>
                  <a:schemeClr val="tx1"/>
                </a:solidFill>
              </a:rPr>
              <a:t>V1=E+S−A  </a:t>
            </a:r>
            <a:r>
              <a:rPr lang="en-GB" sz="2000" dirty="0">
                <a:solidFill>
                  <a:srgbClr val="000000"/>
                </a:solidFill>
                <a:ea typeface="Calibri" panose="020F0502020204030204" pitchFamily="34" charset="0"/>
              </a:rPr>
              <a:t>(</a:t>
            </a:r>
            <a:r>
              <a:rPr lang="en-GB" sz="2000" dirty="0">
                <a:solidFill>
                  <a:srgbClr val="000000"/>
                </a:solidFill>
                <a:effectLst/>
                <a:ea typeface="Calibri" panose="020F0502020204030204" pitchFamily="34" charset="0"/>
              </a:rPr>
              <a:t> </a:t>
            </a:r>
            <a:r>
              <a:rPr lang="en-GB" sz="2000" dirty="0" err="1">
                <a:solidFill>
                  <a:srgbClr val="000000"/>
                </a:solidFill>
                <a:effectLst/>
                <a:ea typeface="Calibri" panose="020F0502020204030204" pitchFamily="34" charset="0"/>
              </a:rPr>
              <a:t>Inostroza</a:t>
            </a:r>
            <a:r>
              <a:rPr lang="en-GB" sz="2000" dirty="0">
                <a:solidFill>
                  <a:srgbClr val="000000"/>
                </a:solidFill>
                <a:effectLst/>
                <a:ea typeface="Calibri" panose="020F0502020204030204" pitchFamily="34" charset="0"/>
              </a:rPr>
              <a:t> </a:t>
            </a:r>
            <a:r>
              <a:rPr lang="en-GB" sz="2000" i="1" dirty="0">
                <a:solidFill>
                  <a:srgbClr val="000000"/>
                </a:solidFill>
                <a:effectLst/>
                <a:ea typeface="Calibri" panose="020F0502020204030204" pitchFamily="34" charset="0"/>
              </a:rPr>
              <a:t>et al.</a:t>
            </a:r>
            <a:r>
              <a:rPr lang="en-GB" sz="2000" i="1" dirty="0">
                <a:solidFill>
                  <a:srgbClr val="000000"/>
                </a:solidFill>
                <a:ea typeface="Calibri" panose="020F0502020204030204" pitchFamily="34" charset="0"/>
              </a:rPr>
              <a:t>, </a:t>
            </a:r>
            <a:r>
              <a:rPr lang="en-GB" sz="2000" dirty="0">
                <a:solidFill>
                  <a:srgbClr val="000000"/>
                </a:solidFill>
                <a:effectLst/>
                <a:ea typeface="Calibri" panose="020F0502020204030204" pitchFamily="34" charset="0"/>
              </a:rPr>
              <a:t>2016)</a:t>
            </a:r>
            <a:endParaRPr lang="en-GB" sz="2000" dirty="0">
              <a:solidFill>
                <a:schemeClr val="tx1"/>
              </a:solidFill>
            </a:endParaRPr>
          </a:p>
          <a:p>
            <a:pPr marL="457200" lvl="1" indent="0" algn="just">
              <a:buNone/>
            </a:pPr>
            <a:r>
              <a:rPr lang="en-GB" sz="2000" dirty="0">
                <a:solidFill>
                  <a:schemeClr val="tx1"/>
                </a:solidFill>
              </a:rPr>
              <a:t>V2=E×S×A  (</a:t>
            </a:r>
            <a:r>
              <a:rPr lang="en-GB" sz="2000" dirty="0">
                <a:solidFill>
                  <a:srgbClr val="000000"/>
                </a:solidFill>
                <a:effectLst/>
                <a:ea typeface="Calibri" panose="020F0502020204030204" pitchFamily="34" charset="0"/>
              </a:rPr>
              <a:t>Voelkel et </a:t>
            </a:r>
            <a:r>
              <a:rPr lang="en-GB" sz="2000" i="1" dirty="0">
                <a:solidFill>
                  <a:srgbClr val="000000"/>
                </a:solidFill>
                <a:effectLst/>
                <a:ea typeface="Calibri" panose="020F0502020204030204" pitchFamily="34" charset="0"/>
              </a:rPr>
              <a:t>al.</a:t>
            </a:r>
            <a:r>
              <a:rPr lang="en-GB" sz="2000" dirty="0">
                <a:solidFill>
                  <a:srgbClr val="000000"/>
                </a:solidFill>
                <a:effectLst/>
                <a:ea typeface="Calibri" panose="020F0502020204030204" pitchFamily="34" charset="0"/>
              </a:rPr>
              <a:t>, 2018)</a:t>
            </a:r>
            <a:endParaRPr lang="en-US" sz="2000" dirty="0"/>
          </a:p>
        </p:txBody>
      </p:sp>
      <p:sp>
        <p:nvSpPr>
          <p:cNvPr id="6" name="TextBox 5">
            <a:extLst>
              <a:ext uri="{FF2B5EF4-FFF2-40B4-BE49-F238E27FC236}">
                <a16:creationId xmlns:a16="http://schemas.microsoft.com/office/drawing/2014/main" id="{3DF04BAF-5144-6E14-6944-FF23DA3CF6D7}"/>
              </a:ext>
            </a:extLst>
          </p:cNvPr>
          <p:cNvSpPr txBox="1"/>
          <p:nvPr/>
        </p:nvSpPr>
        <p:spPr>
          <a:xfrm>
            <a:off x="3047048" y="501219"/>
            <a:ext cx="6097904" cy="574901"/>
          </a:xfrm>
          <a:prstGeom prst="rect">
            <a:avLst/>
          </a:prstGeom>
          <a:noFill/>
        </p:spPr>
        <p:txBody>
          <a:bodyPr wrap="square">
            <a:spAutoFit/>
          </a:bodyPr>
          <a:lstStyle/>
          <a:p>
            <a:pPr marL="0" indent="0" algn="ctr">
              <a:lnSpc>
                <a:spcPct val="120000"/>
              </a:lnSpc>
              <a:buNone/>
            </a:pPr>
            <a:r>
              <a:rPr lang="en-GB" sz="2000" b="1" dirty="0">
                <a:solidFill>
                  <a:schemeClr val="tx1"/>
                </a:solidFill>
              </a:rPr>
              <a:t>4. UHV </a:t>
            </a:r>
            <a:r>
              <a:rPr lang="en-GB" sz="2800" b="1" dirty="0">
                <a:solidFill>
                  <a:schemeClr val="tx1"/>
                </a:solidFill>
              </a:rPr>
              <a:t>assessment</a:t>
            </a:r>
            <a:r>
              <a:rPr lang="en-GB" sz="2000" b="1" dirty="0">
                <a:solidFill>
                  <a:schemeClr val="tx1"/>
                </a:solidFill>
              </a:rPr>
              <a:t> </a:t>
            </a:r>
          </a:p>
        </p:txBody>
      </p:sp>
      <p:pic>
        <p:nvPicPr>
          <p:cNvPr id="7" name="Content Placeholder 6">
            <a:extLst>
              <a:ext uri="{FF2B5EF4-FFF2-40B4-BE49-F238E27FC236}">
                <a16:creationId xmlns:a16="http://schemas.microsoft.com/office/drawing/2014/main" id="{68600FD6-FA0C-5881-ECF5-E53541AB685D}"/>
              </a:ext>
            </a:extLst>
          </p:cNvPr>
          <p:cNvPicPr>
            <a:picLocks noGrp="1" noChangeAspect="1"/>
          </p:cNvPicPr>
          <p:nvPr>
            <p:ph sz="half" idx="1"/>
          </p:nvPr>
        </p:nvPicPr>
        <p:blipFill>
          <a:blip r:embed="rId2"/>
          <a:stretch>
            <a:fillRect/>
          </a:stretch>
        </p:blipFill>
        <p:spPr>
          <a:xfrm>
            <a:off x="1121091" y="1767361"/>
            <a:ext cx="6174793" cy="2850359"/>
          </a:xfrm>
          <a:prstGeom prst="rect">
            <a:avLst/>
          </a:prstGeom>
        </p:spPr>
      </p:pic>
      <p:sp>
        <p:nvSpPr>
          <p:cNvPr id="9" name="TextBox 8">
            <a:extLst>
              <a:ext uri="{FF2B5EF4-FFF2-40B4-BE49-F238E27FC236}">
                <a16:creationId xmlns:a16="http://schemas.microsoft.com/office/drawing/2014/main" id="{F5C9097D-2409-3E7A-CF7B-08B2836F178D}"/>
              </a:ext>
            </a:extLst>
          </p:cNvPr>
          <p:cNvSpPr txBox="1"/>
          <p:nvPr/>
        </p:nvSpPr>
        <p:spPr>
          <a:xfrm>
            <a:off x="519112" y="4617720"/>
            <a:ext cx="7070408" cy="923330"/>
          </a:xfrm>
          <a:prstGeom prst="rect">
            <a:avLst/>
          </a:prstGeom>
          <a:noFill/>
        </p:spPr>
        <p:txBody>
          <a:bodyPr wrap="square">
            <a:spAutoFit/>
          </a:bodyPr>
          <a:lstStyle/>
          <a:p>
            <a:pPr marL="0" indent="0" algn="ctr">
              <a:buNone/>
            </a:pPr>
            <a:r>
              <a:rPr lang="en-GB" sz="1800" dirty="0">
                <a:solidFill>
                  <a:srgbClr val="000000"/>
                </a:solidFill>
                <a:effectLst/>
                <a:latin typeface="Times New Roman" panose="02020603050405020304" pitchFamily="18" charset="0"/>
                <a:ea typeface="Calibri" panose="020F0502020204030204" pitchFamily="34" charset="0"/>
              </a:rPr>
              <a:t>Societal Heat Vulnerability Assessment  </a:t>
            </a:r>
          </a:p>
          <a:p>
            <a:pPr marL="0" indent="0" algn="ctr">
              <a:buNone/>
            </a:pPr>
            <a:r>
              <a:rPr lang="en-GB" sz="1800" dirty="0">
                <a:solidFill>
                  <a:srgbClr val="000000"/>
                </a:solidFill>
                <a:effectLst/>
                <a:latin typeface="Times New Roman" panose="02020603050405020304" pitchFamily="18" charset="0"/>
                <a:ea typeface="Calibri" panose="020F0502020204030204" pitchFamily="34" charset="0"/>
              </a:rPr>
              <a:t>Framework </a:t>
            </a:r>
            <a:r>
              <a:rPr lang="en-GB" sz="1400" i="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(Nakul et al., 2018)</a:t>
            </a:r>
            <a:endParaRPr lang="en-US" sz="1400" dirty="0"/>
          </a:p>
          <a:p>
            <a:pPr marL="0" indent="0" algn="ctr">
              <a:buNone/>
            </a:pPr>
            <a:r>
              <a:rPr lang="en-US" sz="1800" dirty="0"/>
              <a:t> </a:t>
            </a:r>
            <a:endParaRPr lang="en-US" dirty="0"/>
          </a:p>
        </p:txBody>
      </p:sp>
      <p:sp>
        <p:nvSpPr>
          <p:cNvPr id="8" name="Title 1">
            <a:extLst>
              <a:ext uri="{FF2B5EF4-FFF2-40B4-BE49-F238E27FC236}">
                <a16:creationId xmlns:a16="http://schemas.microsoft.com/office/drawing/2014/main" id="{6F5377AF-411E-481E-8C99-13399227BB6F}"/>
              </a:ext>
            </a:extLst>
          </p:cNvPr>
          <p:cNvSpPr txBox="1">
            <a:spLocks/>
          </p:cNvSpPr>
          <p:nvPr/>
        </p:nvSpPr>
        <p:spPr>
          <a:xfrm rot="16200000">
            <a:off x="-3019266" y="3003638"/>
            <a:ext cx="6858001" cy="85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latin typeface="+mn-lt"/>
              </a:rPr>
              <a:t>4. Material and methods 4/5</a:t>
            </a:r>
            <a:endParaRPr lang="en-US" dirty="0">
              <a:latin typeface="+mn-lt"/>
            </a:endParaRPr>
          </a:p>
        </p:txBody>
      </p:sp>
      <p:sp>
        <p:nvSpPr>
          <p:cNvPr id="5" name="Slide Number Placeholder 4">
            <a:extLst>
              <a:ext uri="{FF2B5EF4-FFF2-40B4-BE49-F238E27FC236}">
                <a16:creationId xmlns:a16="http://schemas.microsoft.com/office/drawing/2014/main" id="{3C2EEACA-4CA0-6162-127F-2268EBEC6354}"/>
              </a:ext>
            </a:extLst>
          </p:cNvPr>
          <p:cNvSpPr>
            <a:spLocks noGrp="1"/>
          </p:cNvSpPr>
          <p:nvPr>
            <p:ph type="sldNum" sz="quarter" idx="12"/>
          </p:nvPr>
        </p:nvSpPr>
        <p:spPr>
          <a:xfrm>
            <a:off x="9011292" y="6069330"/>
            <a:ext cx="3009472" cy="536432"/>
          </a:xfrm>
        </p:spPr>
        <p:txBody>
          <a:bodyPr/>
          <a:lstStyle/>
          <a:p>
            <a:fld id="{C01E168F-91DF-435C-AC77-1F0369919946}" type="slidenum">
              <a:rPr lang="en-US" sz="1400" smtClean="0">
                <a:solidFill>
                  <a:schemeClr val="tx1"/>
                </a:solidFill>
              </a:rPr>
              <a:t>10</a:t>
            </a:fld>
            <a:endParaRPr lang="en-US" sz="1400">
              <a:solidFill>
                <a:schemeClr val="tx1"/>
              </a:solidFill>
            </a:endParaRPr>
          </a:p>
        </p:txBody>
      </p:sp>
    </p:spTree>
    <p:extLst>
      <p:ext uri="{BB962C8B-B14F-4D97-AF65-F5344CB8AC3E}">
        <p14:creationId xmlns:p14="http://schemas.microsoft.com/office/powerpoint/2010/main" val="17547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C5F0E3-BF6F-DC56-3F29-954A70FF74D0}"/>
              </a:ext>
            </a:extLst>
          </p:cNvPr>
          <p:cNvSpPr>
            <a:spLocks noGrp="1"/>
          </p:cNvSpPr>
          <p:nvPr>
            <p:ph idx="1"/>
          </p:nvPr>
        </p:nvSpPr>
        <p:spPr>
          <a:xfrm>
            <a:off x="2208944" y="374205"/>
            <a:ext cx="7405786" cy="646331"/>
          </a:xfrm>
        </p:spPr>
        <p:txBody>
          <a:bodyPr>
            <a:noAutofit/>
          </a:bodyPr>
          <a:lstStyle/>
          <a:p>
            <a:pPr marL="0" indent="0" algn="just">
              <a:buNone/>
            </a:pPr>
            <a:r>
              <a:rPr lang="en-GB" b="1" dirty="0"/>
              <a:t>                      5. Simulation of LULC and LST</a:t>
            </a:r>
          </a:p>
          <a:p>
            <a:pPr marL="0" indent="0" algn="just">
              <a:buNone/>
            </a:pPr>
            <a:r>
              <a:rPr lang="en-US" b="1" dirty="0"/>
              <a:t>   </a:t>
            </a:r>
          </a:p>
        </p:txBody>
      </p:sp>
      <p:pic>
        <p:nvPicPr>
          <p:cNvPr id="4" name="Picture 3">
            <a:extLst>
              <a:ext uri="{FF2B5EF4-FFF2-40B4-BE49-F238E27FC236}">
                <a16:creationId xmlns:a16="http://schemas.microsoft.com/office/drawing/2014/main" id="{F05AF8BE-EF88-995F-16BB-5D26FEED0976}"/>
              </a:ext>
            </a:extLst>
          </p:cNvPr>
          <p:cNvPicPr>
            <a:picLocks noChangeAspect="1"/>
          </p:cNvPicPr>
          <p:nvPr/>
        </p:nvPicPr>
        <p:blipFill>
          <a:blip r:embed="rId3"/>
          <a:stretch>
            <a:fillRect/>
          </a:stretch>
        </p:blipFill>
        <p:spPr>
          <a:xfrm>
            <a:off x="5493904" y="1875237"/>
            <a:ext cx="4120826" cy="4757811"/>
          </a:xfrm>
          <a:prstGeom prst="rect">
            <a:avLst/>
          </a:prstGeom>
        </p:spPr>
      </p:pic>
      <p:pic>
        <p:nvPicPr>
          <p:cNvPr id="6" name="Picture 5">
            <a:extLst>
              <a:ext uri="{FF2B5EF4-FFF2-40B4-BE49-F238E27FC236}">
                <a16:creationId xmlns:a16="http://schemas.microsoft.com/office/drawing/2014/main" id="{56B77C53-2F48-53A3-10B2-0363290F234C}"/>
              </a:ext>
            </a:extLst>
          </p:cNvPr>
          <p:cNvPicPr>
            <a:picLocks noChangeAspect="1"/>
          </p:cNvPicPr>
          <p:nvPr/>
        </p:nvPicPr>
        <p:blipFill>
          <a:blip r:embed="rId4"/>
          <a:stretch>
            <a:fillRect/>
          </a:stretch>
        </p:blipFill>
        <p:spPr>
          <a:xfrm>
            <a:off x="10571269" y="2139519"/>
            <a:ext cx="1487052" cy="890976"/>
          </a:xfrm>
          <a:prstGeom prst="rect">
            <a:avLst/>
          </a:prstGeom>
        </p:spPr>
      </p:pic>
      <p:pic>
        <p:nvPicPr>
          <p:cNvPr id="8" name="Picture 7">
            <a:extLst>
              <a:ext uri="{FF2B5EF4-FFF2-40B4-BE49-F238E27FC236}">
                <a16:creationId xmlns:a16="http://schemas.microsoft.com/office/drawing/2014/main" id="{62C11C60-ED11-ACA1-8E11-1E737B105E6B}"/>
              </a:ext>
            </a:extLst>
          </p:cNvPr>
          <p:cNvPicPr>
            <a:picLocks noChangeAspect="1"/>
          </p:cNvPicPr>
          <p:nvPr/>
        </p:nvPicPr>
        <p:blipFill>
          <a:blip r:embed="rId5"/>
          <a:stretch>
            <a:fillRect/>
          </a:stretch>
        </p:blipFill>
        <p:spPr>
          <a:xfrm>
            <a:off x="10863204" y="3030495"/>
            <a:ext cx="723900" cy="733425"/>
          </a:xfrm>
          <a:prstGeom prst="rect">
            <a:avLst/>
          </a:prstGeom>
        </p:spPr>
      </p:pic>
      <p:pic>
        <p:nvPicPr>
          <p:cNvPr id="5" name="Picture 4">
            <a:extLst>
              <a:ext uri="{FF2B5EF4-FFF2-40B4-BE49-F238E27FC236}">
                <a16:creationId xmlns:a16="http://schemas.microsoft.com/office/drawing/2014/main" id="{D017C2D8-A0C5-8E90-CC5B-6C268E6B5B2E}"/>
              </a:ext>
            </a:extLst>
          </p:cNvPr>
          <p:cNvPicPr>
            <a:picLocks noChangeAspect="1"/>
          </p:cNvPicPr>
          <p:nvPr/>
        </p:nvPicPr>
        <p:blipFill>
          <a:blip r:embed="rId6"/>
          <a:stretch>
            <a:fillRect/>
          </a:stretch>
        </p:blipFill>
        <p:spPr>
          <a:xfrm>
            <a:off x="1627747" y="2907748"/>
            <a:ext cx="3720190" cy="3360420"/>
          </a:xfrm>
          <a:prstGeom prst="rect">
            <a:avLst/>
          </a:prstGeom>
        </p:spPr>
      </p:pic>
      <p:sp>
        <p:nvSpPr>
          <p:cNvPr id="13" name="TextBox 12">
            <a:extLst>
              <a:ext uri="{FF2B5EF4-FFF2-40B4-BE49-F238E27FC236}">
                <a16:creationId xmlns:a16="http://schemas.microsoft.com/office/drawing/2014/main" id="{2CFAD80F-18C9-2435-C31A-E6286E76652D}"/>
              </a:ext>
            </a:extLst>
          </p:cNvPr>
          <p:cNvSpPr txBox="1"/>
          <p:nvPr/>
        </p:nvSpPr>
        <p:spPr>
          <a:xfrm>
            <a:off x="877228" y="2139519"/>
            <a:ext cx="4574546" cy="369332"/>
          </a:xfrm>
          <a:prstGeom prst="rect">
            <a:avLst/>
          </a:prstGeom>
          <a:noFill/>
        </p:spPr>
        <p:txBody>
          <a:bodyPr wrap="square">
            <a:spAutoFit/>
          </a:bodyPr>
          <a:lstStyle/>
          <a:p>
            <a:pPr algn="ctr"/>
            <a:r>
              <a:rPr lang="en-GB" sz="1800" b="1" dirty="0">
                <a:solidFill>
                  <a:srgbClr val="000000"/>
                </a:solidFill>
                <a:effectLst/>
                <a:latin typeface="Times New Roman" panose="02020603050405020304" pitchFamily="18" charset="0"/>
                <a:ea typeface="Calibri" panose="020F0502020204030204" pitchFamily="34" charset="0"/>
              </a:rPr>
              <a:t>Neural network model for projecting LST</a:t>
            </a:r>
          </a:p>
        </p:txBody>
      </p:sp>
      <p:pic>
        <p:nvPicPr>
          <p:cNvPr id="7" name="Picture 6">
            <a:extLst>
              <a:ext uri="{FF2B5EF4-FFF2-40B4-BE49-F238E27FC236}">
                <a16:creationId xmlns:a16="http://schemas.microsoft.com/office/drawing/2014/main" id="{FEF33AEB-C138-7E11-08B9-8F78C7BA31B0}"/>
              </a:ext>
            </a:extLst>
          </p:cNvPr>
          <p:cNvPicPr>
            <a:picLocks noChangeAspect="1"/>
          </p:cNvPicPr>
          <p:nvPr/>
        </p:nvPicPr>
        <p:blipFill>
          <a:blip r:embed="rId7"/>
          <a:stretch>
            <a:fillRect/>
          </a:stretch>
        </p:blipFill>
        <p:spPr>
          <a:xfrm>
            <a:off x="10813800" y="3994800"/>
            <a:ext cx="1055846" cy="1055846"/>
          </a:xfrm>
          <a:prstGeom prst="rect">
            <a:avLst/>
          </a:prstGeom>
        </p:spPr>
      </p:pic>
      <p:sp>
        <p:nvSpPr>
          <p:cNvPr id="12" name="Title 1">
            <a:extLst>
              <a:ext uri="{FF2B5EF4-FFF2-40B4-BE49-F238E27FC236}">
                <a16:creationId xmlns:a16="http://schemas.microsoft.com/office/drawing/2014/main" id="{FB42010D-5B41-4BAC-AA6E-B93AC074AAF0}"/>
              </a:ext>
            </a:extLst>
          </p:cNvPr>
          <p:cNvSpPr txBox="1">
            <a:spLocks/>
          </p:cNvSpPr>
          <p:nvPr/>
        </p:nvSpPr>
        <p:spPr>
          <a:xfrm rot="16200000">
            <a:off x="-3019266" y="3003638"/>
            <a:ext cx="6858001" cy="85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2. </a:t>
            </a:r>
            <a:r>
              <a:rPr lang="en-GB" dirty="0">
                <a:latin typeface="+mn-lt"/>
              </a:rPr>
              <a:t>Material</a:t>
            </a:r>
            <a:r>
              <a:rPr lang="en-GB" b="1" dirty="0"/>
              <a:t> and methods 5/5</a:t>
            </a:r>
            <a:endParaRPr lang="en-US" b="1" dirty="0"/>
          </a:p>
        </p:txBody>
      </p:sp>
      <p:sp>
        <p:nvSpPr>
          <p:cNvPr id="14" name="Rectangle 3">
            <a:extLst>
              <a:ext uri="{FF2B5EF4-FFF2-40B4-BE49-F238E27FC236}">
                <a16:creationId xmlns:a16="http://schemas.microsoft.com/office/drawing/2014/main" id="{8B2EE71B-3AE7-4881-8C10-08E8F227C8AC}"/>
              </a:ext>
            </a:extLst>
          </p:cNvPr>
          <p:cNvSpPr>
            <a:spLocks noChangeArrowheads="1"/>
          </p:cNvSpPr>
          <p:nvPr/>
        </p:nvSpPr>
        <p:spPr bwMode="auto">
          <a:xfrm>
            <a:off x="5794230" y="1247831"/>
            <a:ext cx="42641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dirty="0">
                <a:latin typeface="Arial" panose="020B0604020202020204" pitchFamily="34" charset="0"/>
              </a:rPr>
              <a:t>Workflow </a:t>
            </a:r>
            <a:r>
              <a:rPr kumimoji="0" lang="en-GB" altLang="en-US" sz="2000" b="0" i="0" u="none" strike="noStrike" cap="none" normalizeH="0" baseline="0" dirty="0">
                <a:ln>
                  <a:noFill/>
                </a:ln>
                <a:effectLst/>
                <a:latin typeface="Arial" panose="020B0604020202020204" pitchFamily="34" charset="0"/>
              </a:rPr>
              <a:t> for projecting LULC</a:t>
            </a:r>
          </a:p>
        </p:txBody>
      </p:sp>
      <p:sp>
        <p:nvSpPr>
          <p:cNvPr id="10" name="Slide Number Placeholder 9">
            <a:extLst>
              <a:ext uri="{FF2B5EF4-FFF2-40B4-BE49-F238E27FC236}">
                <a16:creationId xmlns:a16="http://schemas.microsoft.com/office/drawing/2014/main" id="{C0B732CD-1D24-6E73-63F3-855F8274232A}"/>
              </a:ext>
            </a:extLst>
          </p:cNvPr>
          <p:cNvSpPr>
            <a:spLocks noGrp="1"/>
          </p:cNvSpPr>
          <p:nvPr>
            <p:ph type="sldNum" sz="quarter" idx="12"/>
          </p:nvPr>
        </p:nvSpPr>
        <p:spPr>
          <a:xfrm>
            <a:off x="9021566" y="6085605"/>
            <a:ext cx="2743200" cy="365125"/>
          </a:xfrm>
        </p:spPr>
        <p:txBody>
          <a:bodyPr/>
          <a:lstStyle/>
          <a:p>
            <a:fld id="{C01E168F-91DF-435C-AC77-1F0369919946}" type="slidenum">
              <a:rPr lang="en-US" sz="1400" smtClean="0">
                <a:solidFill>
                  <a:schemeClr val="tx1"/>
                </a:solidFill>
              </a:rPr>
              <a:t>11</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4247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F7427-845C-A65E-15DC-28284718EC8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EE7B10-E267-4930-8304-3B67FD7A0281}"/>
              </a:ext>
            </a:extLst>
          </p:cNvPr>
          <p:cNvSpPr>
            <a:spLocks noGrp="1"/>
          </p:cNvSpPr>
          <p:nvPr>
            <p:ph idx="1"/>
          </p:nvPr>
        </p:nvSpPr>
        <p:spPr>
          <a:xfrm>
            <a:off x="838200" y="1195754"/>
            <a:ext cx="11353800" cy="5662245"/>
          </a:xfrm>
        </p:spPr>
        <p:txBody>
          <a:bodyPr/>
          <a:lstStyle/>
          <a:p>
            <a:pPr marL="0" indent="0">
              <a:buNone/>
            </a:pPr>
            <a:r>
              <a:rPr lang="en-GB" dirty="0"/>
              <a:t>  </a:t>
            </a:r>
          </a:p>
          <a:p>
            <a:pPr marL="0" indent="0">
              <a:buNone/>
            </a:pPr>
            <a:r>
              <a:rPr lang="en-GB" dirty="0"/>
              <a:t> </a:t>
            </a:r>
            <a:r>
              <a:rPr lang="en-GB" sz="2800" b="1" dirty="0"/>
              <a:t>Obj.1</a:t>
            </a:r>
            <a:endParaRPr lang="en-US" dirty="0"/>
          </a:p>
        </p:txBody>
      </p:sp>
      <p:sp>
        <p:nvSpPr>
          <p:cNvPr id="5" name="TextBox 4">
            <a:extLst>
              <a:ext uri="{FF2B5EF4-FFF2-40B4-BE49-F238E27FC236}">
                <a16:creationId xmlns:a16="http://schemas.microsoft.com/office/drawing/2014/main" id="{6F19C084-3D8C-08C4-97E3-2704C3C46535}"/>
              </a:ext>
            </a:extLst>
          </p:cNvPr>
          <p:cNvSpPr txBox="1"/>
          <p:nvPr/>
        </p:nvSpPr>
        <p:spPr>
          <a:xfrm>
            <a:off x="2677647" y="1027932"/>
            <a:ext cx="4345624" cy="400110"/>
          </a:xfrm>
          <a:prstGeom prst="rect">
            <a:avLst/>
          </a:prstGeom>
          <a:noFill/>
        </p:spPr>
        <p:txBody>
          <a:bodyPr wrap="square" rtlCol="0">
            <a:spAutoFit/>
          </a:bodyPr>
          <a:lstStyle>
            <a:defPPr>
              <a:defRPr lang="en-US"/>
            </a:defPPr>
            <a:lvl1pPr>
              <a:defRPr sz="2000" b="1"/>
            </a:lvl1pPr>
          </a:lstStyle>
          <a:p>
            <a:r>
              <a:rPr lang="en-GB" dirty="0"/>
              <a:t>LULC change 1988-2022</a:t>
            </a:r>
            <a:endParaRPr lang="en-US" dirty="0"/>
          </a:p>
        </p:txBody>
      </p:sp>
      <p:sp>
        <p:nvSpPr>
          <p:cNvPr id="9" name="TextBox 8">
            <a:extLst>
              <a:ext uri="{FF2B5EF4-FFF2-40B4-BE49-F238E27FC236}">
                <a16:creationId xmlns:a16="http://schemas.microsoft.com/office/drawing/2014/main" id="{8E0E5C4F-2191-0504-FA46-A58323382B8D}"/>
              </a:ext>
            </a:extLst>
          </p:cNvPr>
          <p:cNvSpPr txBox="1"/>
          <p:nvPr/>
        </p:nvSpPr>
        <p:spPr>
          <a:xfrm>
            <a:off x="7479201" y="2090821"/>
            <a:ext cx="4345624" cy="400110"/>
          </a:xfrm>
          <a:prstGeom prst="rect">
            <a:avLst/>
          </a:prstGeom>
          <a:noFill/>
        </p:spPr>
        <p:txBody>
          <a:bodyPr wrap="square" rtlCol="0">
            <a:spAutoFit/>
          </a:bodyPr>
          <a:lstStyle/>
          <a:p>
            <a:r>
              <a:rPr lang="en-GB" sz="2000" b="1" dirty="0"/>
              <a:t>Proportion of LULC change 1988-2022</a:t>
            </a:r>
            <a:endParaRPr lang="en-US" sz="2000" b="1" dirty="0"/>
          </a:p>
        </p:txBody>
      </p:sp>
      <p:pic>
        <p:nvPicPr>
          <p:cNvPr id="12" name="Picture 11">
            <a:extLst>
              <a:ext uri="{FF2B5EF4-FFF2-40B4-BE49-F238E27FC236}">
                <a16:creationId xmlns:a16="http://schemas.microsoft.com/office/drawing/2014/main" id="{2439C9E2-A54D-DBBA-0F74-A180C9842321}"/>
              </a:ext>
            </a:extLst>
          </p:cNvPr>
          <p:cNvPicPr>
            <a:picLocks noChangeAspect="1"/>
          </p:cNvPicPr>
          <p:nvPr/>
        </p:nvPicPr>
        <p:blipFill rotWithShape="1">
          <a:blip r:embed="rId3">
            <a:extLst>
              <a:ext uri="{28A0092B-C50C-407E-A947-70E740481C1C}">
                <a14:useLocalDpi xmlns:a14="http://schemas.microsoft.com/office/drawing/2010/main" val="0"/>
              </a:ext>
            </a:extLst>
          </a:blip>
          <a:srcRect l="8517" t="10897" r="12050" b="45038"/>
          <a:stretch/>
        </p:blipFill>
        <p:spPr bwMode="auto">
          <a:xfrm>
            <a:off x="6411458" y="2888754"/>
            <a:ext cx="5981700" cy="2646164"/>
          </a:xfrm>
          <a:prstGeom prst="rect">
            <a:avLst/>
          </a:prstGeom>
          <a:noFill/>
          <a:ln>
            <a:noFill/>
          </a:ln>
          <a:extLst>
            <a:ext uri="{53640926-AAD7-44D8-BBD7-CCE9431645EC}">
              <a14:shadowObscured xmlns:a14="http://schemas.microsoft.com/office/drawing/2010/main"/>
            </a:ext>
          </a:extLst>
        </p:spPr>
      </p:pic>
      <p:grpSp>
        <p:nvGrpSpPr>
          <p:cNvPr id="6" name="Group 5">
            <a:extLst>
              <a:ext uri="{FF2B5EF4-FFF2-40B4-BE49-F238E27FC236}">
                <a16:creationId xmlns:a16="http://schemas.microsoft.com/office/drawing/2014/main" id="{7F62DC01-8056-F20D-B56D-C571E4491B74}"/>
              </a:ext>
            </a:extLst>
          </p:cNvPr>
          <p:cNvGrpSpPr/>
          <p:nvPr/>
        </p:nvGrpSpPr>
        <p:grpSpPr>
          <a:xfrm>
            <a:off x="1059059" y="1576178"/>
            <a:ext cx="5197474" cy="5165724"/>
            <a:chOff x="255743" y="0"/>
            <a:chExt cx="5198089" cy="5167219"/>
          </a:xfrm>
        </p:grpSpPr>
        <p:pic>
          <p:nvPicPr>
            <p:cNvPr id="7" name="Picture 6">
              <a:extLst>
                <a:ext uri="{FF2B5EF4-FFF2-40B4-BE49-F238E27FC236}">
                  <a16:creationId xmlns:a16="http://schemas.microsoft.com/office/drawing/2014/main" id="{51126C9F-4D1B-2761-D391-FF4D6E8B4CA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32" y="0"/>
              <a:ext cx="2520000" cy="2520000"/>
            </a:xfrm>
            <a:prstGeom prst="rect">
              <a:avLst/>
            </a:prstGeom>
            <a:noFill/>
            <a:ln>
              <a:solidFill>
                <a:schemeClr val="bg1">
                  <a:lumMod val="50000"/>
                </a:schemeClr>
              </a:solidFill>
            </a:ln>
          </p:spPr>
        </p:pic>
        <p:pic>
          <p:nvPicPr>
            <p:cNvPr id="8" name="Picture 7">
              <a:extLst>
                <a:ext uri="{FF2B5EF4-FFF2-40B4-BE49-F238E27FC236}">
                  <a16:creationId xmlns:a16="http://schemas.microsoft.com/office/drawing/2014/main" id="{E3844FBD-FF67-60F1-B049-6BAB3A7127A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33700" y="0"/>
              <a:ext cx="2520132" cy="2520132"/>
            </a:xfrm>
            <a:prstGeom prst="rect">
              <a:avLst/>
            </a:prstGeom>
            <a:noFill/>
            <a:ln>
              <a:solidFill>
                <a:schemeClr val="bg1">
                  <a:lumMod val="50000"/>
                </a:schemeClr>
              </a:solidFill>
            </a:ln>
          </p:spPr>
        </p:pic>
        <p:pic>
          <p:nvPicPr>
            <p:cNvPr id="10" name="Picture 9">
              <a:extLst>
                <a:ext uri="{FF2B5EF4-FFF2-40B4-BE49-F238E27FC236}">
                  <a16:creationId xmlns:a16="http://schemas.microsoft.com/office/drawing/2014/main" id="{745A7FE9-BB22-7B7C-4E2B-3D701A9CA5D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743" y="2646929"/>
              <a:ext cx="2520289" cy="2520290"/>
            </a:xfrm>
            <a:prstGeom prst="rect">
              <a:avLst/>
            </a:prstGeom>
            <a:noFill/>
            <a:ln>
              <a:solidFill>
                <a:schemeClr val="bg1">
                  <a:lumMod val="50000"/>
                </a:schemeClr>
              </a:solidFill>
            </a:ln>
          </p:spPr>
        </p:pic>
        <p:pic>
          <p:nvPicPr>
            <p:cNvPr id="13" name="Picture 12">
              <a:extLst>
                <a:ext uri="{FF2B5EF4-FFF2-40B4-BE49-F238E27FC236}">
                  <a16:creationId xmlns:a16="http://schemas.microsoft.com/office/drawing/2014/main" id="{DCCC6E8C-5F11-E4D3-AB90-AADFA5314C6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15774" y="2627149"/>
              <a:ext cx="2520289" cy="2520290"/>
            </a:xfrm>
            <a:prstGeom prst="rect">
              <a:avLst/>
            </a:prstGeom>
            <a:noFill/>
            <a:ln>
              <a:solidFill>
                <a:schemeClr val="bg1">
                  <a:lumMod val="50000"/>
                </a:schemeClr>
              </a:solidFill>
            </a:ln>
          </p:spPr>
        </p:pic>
      </p:grpSp>
      <p:sp>
        <p:nvSpPr>
          <p:cNvPr id="14" name="Title 1">
            <a:extLst>
              <a:ext uri="{FF2B5EF4-FFF2-40B4-BE49-F238E27FC236}">
                <a16:creationId xmlns:a16="http://schemas.microsoft.com/office/drawing/2014/main" id="{8ABC9F37-B8AC-4D65-B6EC-C6605F6F38B9}"/>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1/12</a:t>
            </a:r>
            <a:endParaRPr lang="en-US" sz="3600" dirty="0"/>
          </a:p>
        </p:txBody>
      </p:sp>
      <p:sp>
        <p:nvSpPr>
          <p:cNvPr id="11" name="Slide Number Placeholder 10">
            <a:extLst>
              <a:ext uri="{FF2B5EF4-FFF2-40B4-BE49-F238E27FC236}">
                <a16:creationId xmlns:a16="http://schemas.microsoft.com/office/drawing/2014/main" id="{B7656E8F-308E-FCFF-8C24-52C23643F9AD}"/>
              </a:ext>
            </a:extLst>
          </p:cNvPr>
          <p:cNvSpPr>
            <a:spLocks noGrp="1"/>
          </p:cNvSpPr>
          <p:nvPr>
            <p:ph type="sldNum" sz="quarter" idx="12"/>
          </p:nvPr>
        </p:nvSpPr>
        <p:spPr>
          <a:xfrm>
            <a:off x="8908551" y="6013896"/>
            <a:ext cx="2743200" cy="365125"/>
          </a:xfrm>
        </p:spPr>
        <p:txBody>
          <a:bodyPr/>
          <a:lstStyle/>
          <a:p>
            <a:fld id="{C01E168F-91DF-435C-AC77-1F0369919946}" type="slidenum">
              <a:rPr lang="en-US" sz="1400" smtClean="0">
                <a:solidFill>
                  <a:schemeClr val="tx1"/>
                </a:solidFill>
              </a:rPr>
              <a:t>12</a:t>
            </a:fld>
            <a:endParaRPr lang="en-US" sz="1400">
              <a:solidFill>
                <a:schemeClr val="tx1"/>
              </a:solidFill>
            </a:endParaRPr>
          </a:p>
        </p:txBody>
      </p:sp>
      <p:sp>
        <p:nvSpPr>
          <p:cNvPr id="15" name="Textfeld 16">
            <a:extLst>
              <a:ext uri="{FF2B5EF4-FFF2-40B4-BE49-F238E27FC236}">
                <a16:creationId xmlns:a16="http://schemas.microsoft.com/office/drawing/2014/main" id="{9556564B-370A-7989-D9F3-A1B7308DE67C}"/>
              </a:ext>
            </a:extLst>
          </p:cNvPr>
          <p:cNvSpPr txBox="1"/>
          <p:nvPr/>
        </p:nvSpPr>
        <p:spPr>
          <a:xfrm>
            <a:off x="3378787" y="454983"/>
            <a:ext cx="6101860" cy="400110"/>
          </a:xfrm>
          <a:prstGeom prst="rect">
            <a:avLst/>
          </a:prstGeom>
          <a:noFill/>
        </p:spPr>
        <p:txBody>
          <a:bodyPr wrap="square">
            <a:spAutoFit/>
          </a:bodyPr>
          <a:lstStyle/>
          <a:p>
            <a:r>
              <a:rPr lang="en-GB" sz="2000" b="1" dirty="0"/>
              <a:t>3.1 Landscape change dynamics in Tahoua and Zinder         </a:t>
            </a:r>
            <a:endParaRPr lang="de-DE" sz="2000" dirty="0"/>
          </a:p>
        </p:txBody>
      </p:sp>
    </p:spTree>
    <p:custDataLst>
      <p:tags r:id="rId1"/>
    </p:custDataLst>
    <p:extLst>
      <p:ext uri="{BB962C8B-B14F-4D97-AF65-F5344CB8AC3E}">
        <p14:creationId xmlns:p14="http://schemas.microsoft.com/office/powerpoint/2010/main" val="92364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15EE1-4618-C1F7-092D-B27255B943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FFD2A8-BB9F-79F0-FCAB-C312B4E2D58A}"/>
              </a:ext>
            </a:extLst>
          </p:cNvPr>
          <p:cNvSpPr>
            <a:spLocks noGrp="1"/>
          </p:cNvSpPr>
          <p:nvPr>
            <p:ph idx="1"/>
          </p:nvPr>
        </p:nvSpPr>
        <p:spPr>
          <a:xfrm>
            <a:off x="838200" y="1195754"/>
            <a:ext cx="11353800" cy="5662245"/>
          </a:xfrm>
        </p:spPr>
        <p:txBody>
          <a:bodyPr/>
          <a:lstStyle/>
          <a:p>
            <a:pPr marL="0" indent="0">
              <a:buNone/>
            </a:pPr>
            <a:r>
              <a:rPr lang="en-GB" dirty="0"/>
              <a:t>  </a:t>
            </a:r>
          </a:p>
          <a:p>
            <a:pPr marL="0" indent="0">
              <a:buNone/>
            </a:pPr>
            <a:r>
              <a:rPr lang="en-GB" dirty="0"/>
              <a:t>     </a:t>
            </a:r>
            <a:endParaRPr lang="en-US" dirty="0"/>
          </a:p>
        </p:txBody>
      </p:sp>
      <p:sp>
        <p:nvSpPr>
          <p:cNvPr id="5" name="TextBox 4">
            <a:extLst>
              <a:ext uri="{FF2B5EF4-FFF2-40B4-BE49-F238E27FC236}">
                <a16:creationId xmlns:a16="http://schemas.microsoft.com/office/drawing/2014/main" id="{891A6BE6-BCC5-26CF-C206-244BB6EDECE7}"/>
              </a:ext>
            </a:extLst>
          </p:cNvPr>
          <p:cNvSpPr txBox="1"/>
          <p:nvPr/>
        </p:nvSpPr>
        <p:spPr>
          <a:xfrm>
            <a:off x="2084093" y="1579981"/>
            <a:ext cx="4345624" cy="307777"/>
          </a:xfrm>
          <a:prstGeom prst="rect">
            <a:avLst/>
          </a:prstGeom>
          <a:noFill/>
        </p:spPr>
        <p:txBody>
          <a:bodyPr wrap="square" rtlCol="0">
            <a:spAutoFit/>
          </a:bodyPr>
          <a:lstStyle>
            <a:defPPr>
              <a:defRPr lang="en-US"/>
            </a:defPPr>
            <a:lvl1pPr>
              <a:defRPr sz="2000" b="1"/>
            </a:lvl1pPr>
          </a:lstStyle>
          <a:p>
            <a:r>
              <a:rPr lang="en-GB" dirty="0"/>
              <a:t>LULC change 1988-2022</a:t>
            </a:r>
            <a:endParaRPr lang="en-US" dirty="0"/>
          </a:p>
        </p:txBody>
      </p:sp>
      <p:sp>
        <p:nvSpPr>
          <p:cNvPr id="9" name="TextBox 8">
            <a:extLst>
              <a:ext uri="{FF2B5EF4-FFF2-40B4-BE49-F238E27FC236}">
                <a16:creationId xmlns:a16="http://schemas.microsoft.com/office/drawing/2014/main" id="{5A8C02BC-58B2-307D-1036-73569CFB482E}"/>
              </a:ext>
            </a:extLst>
          </p:cNvPr>
          <p:cNvSpPr txBox="1"/>
          <p:nvPr/>
        </p:nvSpPr>
        <p:spPr>
          <a:xfrm>
            <a:off x="6843959" y="2278963"/>
            <a:ext cx="4345624" cy="307777"/>
          </a:xfrm>
          <a:prstGeom prst="rect">
            <a:avLst/>
          </a:prstGeom>
          <a:noFill/>
        </p:spPr>
        <p:txBody>
          <a:bodyPr wrap="square" rtlCol="0">
            <a:spAutoFit/>
          </a:bodyPr>
          <a:lstStyle>
            <a:defPPr>
              <a:defRPr lang="en-US"/>
            </a:defPPr>
            <a:lvl1pPr>
              <a:defRPr sz="2000" b="1"/>
            </a:lvl1pPr>
          </a:lstStyle>
          <a:p>
            <a:r>
              <a:rPr lang="en-GB" dirty="0"/>
              <a:t>Proportion of LULC change 1988-2022</a:t>
            </a:r>
            <a:endParaRPr lang="en-US" dirty="0"/>
          </a:p>
        </p:txBody>
      </p:sp>
      <p:pic>
        <p:nvPicPr>
          <p:cNvPr id="12" name="Picture 11">
            <a:extLst>
              <a:ext uri="{FF2B5EF4-FFF2-40B4-BE49-F238E27FC236}">
                <a16:creationId xmlns:a16="http://schemas.microsoft.com/office/drawing/2014/main" id="{11FE38E8-3579-1EE7-8678-F0305DAD32C7}"/>
              </a:ext>
            </a:extLst>
          </p:cNvPr>
          <p:cNvPicPr>
            <a:picLocks noChangeAspect="1"/>
          </p:cNvPicPr>
          <p:nvPr/>
        </p:nvPicPr>
        <p:blipFill rotWithShape="1">
          <a:blip r:embed="rId3">
            <a:extLst>
              <a:ext uri="{28A0092B-C50C-407E-A947-70E740481C1C}">
                <a14:useLocalDpi xmlns:a14="http://schemas.microsoft.com/office/drawing/2010/main" val="0"/>
              </a:ext>
            </a:extLst>
          </a:blip>
          <a:srcRect l="8517" t="53437" r="17615"/>
          <a:stretch/>
        </p:blipFill>
        <p:spPr bwMode="auto">
          <a:xfrm>
            <a:off x="6023780" y="3338608"/>
            <a:ext cx="5562600" cy="2767523"/>
          </a:xfrm>
          <a:prstGeom prst="rect">
            <a:avLst/>
          </a:prstGeom>
          <a:noFill/>
          <a:extLst>
            <a:ext uri="{53640926-AAD7-44D8-BBD7-CCE9431645EC}">
              <a14:shadowObscured xmlns:a14="http://schemas.microsoft.com/office/drawing/2010/main"/>
            </a:ext>
          </a:extLst>
        </p:spPr>
      </p:pic>
      <p:grpSp>
        <p:nvGrpSpPr>
          <p:cNvPr id="4" name="Group 3">
            <a:extLst>
              <a:ext uri="{FF2B5EF4-FFF2-40B4-BE49-F238E27FC236}">
                <a16:creationId xmlns:a16="http://schemas.microsoft.com/office/drawing/2014/main" id="{64D344C2-8D22-EC19-2DBA-40249E454BFB}"/>
              </a:ext>
            </a:extLst>
          </p:cNvPr>
          <p:cNvGrpSpPr/>
          <p:nvPr/>
        </p:nvGrpSpPr>
        <p:grpSpPr>
          <a:xfrm>
            <a:off x="1354948" y="2094010"/>
            <a:ext cx="4486594" cy="4261881"/>
            <a:chOff x="359713" y="73165"/>
            <a:chExt cx="5158697" cy="5131182"/>
          </a:xfrm>
        </p:grpSpPr>
        <p:pic>
          <p:nvPicPr>
            <p:cNvPr id="11" name="Picture 10">
              <a:extLst>
                <a:ext uri="{FF2B5EF4-FFF2-40B4-BE49-F238E27FC236}">
                  <a16:creationId xmlns:a16="http://schemas.microsoft.com/office/drawing/2014/main" id="{4200053D-8896-B0E6-749A-BEEA1FF18C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713" y="73166"/>
              <a:ext cx="2520388" cy="2520387"/>
            </a:xfrm>
            <a:prstGeom prst="rect">
              <a:avLst/>
            </a:prstGeom>
            <a:noFill/>
            <a:ln>
              <a:solidFill>
                <a:schemeClr val="bg1">
                  <a:lumMod val="50000"/>
                </a:schemeClr>
              </a:solidFill>
            </a:ln>
          </p:spPr>
        </p:pic>
        <p:pic>
          <p:nvPicPr>
            <p:cNvPr id="14" name="Picture 13">
              <a:extLst>
                <a:ext uri="{FF2B5EF4-FFF2-40B4-BE49-F238E27FC236}">
                  <a16:creationId xmlns:a16="http://schemas.microsoft.com/office/drawing/2014/main" id="{87899CB1-1655-98C2-8363-3F1F8294372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86525" y="73165"/>
              <a:ext cx="2520388" cy="2520387"/>
            </a:xfrm>
            <a:prstGeom prst="rect">
              <a:avLst/>
            </a:prstGeom>
            <a:noFill/>
            <a:ln>
              <a:solidFill>
                <a:schemeClr val="bg1">
                  <a:lumMod val="50000"/>
                </a:schemeClr>
              </a:solidFill>
            </a:ln>
          </p:spPr>
        </p:pic>
        <p:pic>
          <p:nvPicPr>
            <p:cNvPr id="15" name="Picture 14">
              <a:extLst>
                <a:ext uri="{FF2B5EF4-FFF2-40B4-BE49-F238E27FC236}">
                  <a16:creationId xmlns:a16="http://schemas.microsoft.com/office/drawing/2014/main" id="{291907D2-9FC7-BBCD-6365-2D56F36533B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122" y="2683959"/>
              <a:ext cx="2520265" cy="2520264"/>
            </a:xfrm>
            <a:prstGeom prst="rect">
              <a:avLst/>
            </a:prstGeom>
            <a:noFill/>
            <a:ln>
              <a:solidFill>
                <a:schemeClr val="bg1">
                  <a:lumMod val="50000"/>
                </a:schemeClr>
              </a:solidFill>
            </a:ln>
          </p:spPr>
        </p:pic>
        <p:pic>
          <p:nvPicPr>
            <p:cNvPr id="16" name="Picture 15">
              <a:extLst>
                <a:ext uri="{FF2B5EF4-FFF2-40B4-BE49-F238E27FC236}">
                  <a16:creationId xmlns:a16="http://schemas.microsoft.com/office/drawing/2014/main" id="{85F0239E-CCF6-AC28-CB00-045F2B20542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98022" y="2683960"/>
              <a:ext cx="2520388" cy="2520387"/>
            </a:xfrm>
            <a:prstGeom prst="rect">
              <a:avLst/>
            </a:prstGeom>
            <a:noFill/>
            <a:ln>
              <a:solidFill>
                <a:schemeClr val="bg1">
                  <a:lumMod val="50000"/>
                </a:schemeClr>
              </a:solidFill>
            </a:ln>
          </p:spPr>
        </p:pic>
      </p:grpSp>
      <p:sp>
        <p:nvSpPr>
          <p:cNvPr id="13" name="Title 1">
            <a:extLst>
              <a:ext uri="{FF2B5EF4-FFF2-40B4-BE49-F238E27FC236}">
                <a16:creationId xmlns:a16="http://schemas.microsoft.com/office/drawing/2014/main" id="{90C45119-5486-46CB-B949-A94A5C3AA976}"/>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2/12</a:t>
            </a:r>
            <a:endParaRPr lang="en-US" sz="3600" dirty="0"/>
          </a:p>
        </p:txBody>
      </p:sp>
      <p:sp>
        <p:nvSpPr>
          <p:cNvPr id="17" name="Textfeld 16">
            <a:extLst>
              <a:ext uri="{FF2B5EF4-FFF2-40B4-BE49-F238E27FC236}">
                <a16:creationId xmlns:a16="http://schemas.microsoft.com/office/drawing/2014/main" id="{BCB383F6-BB7E-4E50-93D9-05F44BFB8157}"/>
              </a:ext>
            </a:extLst>
          </p:cNvPr>
          <p:cNvSpPr txBox="1"/>
          <p:nvPr/>
        </p:nvSpPr>
        <p:spPr>
          <a:xfrm>
            <a:off x="3378787" y="622473"/>
            <a:ext cx="6101860" cy="400110"/>
          </a:xfrm>
          <a:prstGeom prst="rect">
            <a:avLst/>
          </a:prstGeom>
          <a:noFill/>
        </p:spPr>
        <p:txBody>
          <a:bodyPr wrap="square">
            <a:spAutoFit/>
          </a:bodyPr>
          <a:lstStyle/>
          <a:p>
            <a:r>
              <a:rPr lang="en-GB" sz="2000" b="1" dirty="0"/>
              <a:t>3.1 Landscape change dynamics in Tahoua and Zinder         </a:t>
            </a:r>
            <a:endParaRPr lang="de-DE" sz="2000" dirty="0"/>
          </a:p>
        </p:txBody>
      </p:sp>
      <p:sp>
        <p:nvSpPr>
          <p:cNvPr id="7" name="Slide Number Placeholder 6">
            <a:extLst>
              <a:ext uri="{FF2B5EF4-FFF2-40B4-BE49-F238E27FC236}">
                <a16:creationId xmlns:a16="http://schemas.microsoft.com/office/drawing/2014/main" id="{79BA7240-1EA4-025E-B1EB-713AAFF650B0}"/>
              </a:ext>
            </a:extLst>
          </p:cNvPr>
          <p:cNvSpPr>
            <a:spLocks noGrp="1"/>
          </p:cNvSpPr>
          <p:nvPr>
            <p:ph type="sldNum" sz="quarter" idx="12"/>
          </p:nvPr>
        </p:nvSpPr>
        <p:spPr>
          <a:xfrm>
            <a:off x="9145990" y="6081667"/>
            <a:ext cx="2743200" cy="365125"/>
          </a:xfrm>
        </p:spPr>
        <p:txBody>
          <a:bodyPr/>
          <a:lstStyle/>
          <a:p>
            <a:fld id="{C01E168F-91DF-435C-AC77-1F0369919946}" type="slidenum">
              <a:rPr lang="en-US" sz="1400" smtClean="0">
                <a:solidFill>
                  <a:schemeClr val="tx1"/>
                </a:solidFill>
              </a:rPr>
              <a:t>13</a:t>
            </a:fld>
            <a:endParaRPr lang="en-US" sz="1400">
              <a:solidFill>
                <a:schemeClr val="tx1"/>
              </a:solidFill>
            </a:endParaRPr>
          </a:p>
        </p:txBody>
      </p:sp>
    </p:spTree>
    <p:custDataLst>
      <p:tags r:id="rId1"/>
    </p:custDataLst>
    <p:extLst>
      <p:ext uri="{BB962C8B-B14F-4D97-AF65-F5344CB8AC3E}">
        <p14:creationId xmlns:p14="http://schemas.microsoft.com/office/powerpoint/2010/main" val="1078198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3876D-A479-2E4E-C9E8-2902C1A2A3BA}"/>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ED6B098-86C4-D454-3524-576323DAE1B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10802" y="1406674"/>
            <a:ext cx="4183380" cy="5372873"/>
          </a:xfrm>
          <a:prstGeom prst="rect">
            <a:avLst/>
          </a:prstGeom>
          <a:noFill/>
        </p:spPr>
      </p:pic>
      <p:pic>
        <p:nvPicPr>
          <p:cNvPr id="9" name="Picture 8">
            <a:extLst>
              <a:ext uri="{FF2B5EF4-FFF2-40B4-BE49-F238E27FC236}">
                <a16:creationId xmlns:a16="http://schemas.microsoft.com/office/drawing/2014/main" id="{64A52D51-660A-6079-62A2-961FD420A5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32919" y="1394917"/>
            <a:ext cx="4183379" cy="5384630"/>
          </a:xfrm>
          <a:prstGeom prst="rect">
            <a:avLst/>
          </a:prstGeom>
          <a:noFill/>
          <a:ln>
            <a:noFill/>
          </a:ln>
        </p:spPr>
      </p:pic>
      <p:sp>
        <p:nvSpPr>
          <p:cNvPr id="11" name="TextBox 10">
            <a:extLst>
              <a:ext uri="{FF2B5EF4-FFF2-40B4-BE49-F238E27FC236}">
                <a16:creationId xmlns:a16="http://schemas.microsoft.com/office/drawing/2014/main" id="{C69B3731-BDCE-719A-1899-5D942AD2F4F8}"/>
              </a:ext>
            </a:extLst>
          </p:cNvPr>
          <p:cNvSpPr txBox="1"/>
          <p:nvPr/>
        </p:nvSpPr>
        <p:spPr>
          <a:xfrm>
            <a:off x="1125526" y="952081"/>
            <a:ext cx="8514452" cy="400110"/>
          </a:xfrm>
          <a:prstGeom prst="rect">
            <a:avLst/>
          </a:prstGeom>
          <a:noFill/>
        </p:spPr>
        <p:txBody>
          <a:bodyPr wrap="square">
            <a:spAutoFit/>
          </a:bodyPr>
          <a:lstStyle/>
          <a:p>
            <a:pPr algn="ctr"/>
            <a:r>
              <a:rPr lang="en-GB" sz="2000" b="1" dirty="0">
                <a:solidFill>
                  <a:srgbClr val="000000"/>
                </a:solidFill>
                <a:effectLst/>
                <a:latin typeface="Times New Roman" panose="02020603050405020304" pitchFamily="18" charset="0"/>
                <a:ea typeface="Calibri" panose="020F0502020204030204" pitchFamily="34" charset="0"/>
              </a:rPr>
              <a:t>Urban Growth Direction from 1988 to 2022</a:t>
            </a:r>
            <a:endParaRPr lang="en-US" sz="2000" b="1" dirty="0">
              <a:solidFill>
                <a:srgbClr val="000000"/>
              </a:solidFill>
              <a:effectLst/>
              <a:latin typeface="Times New Roman" panose="02020603050405020304" pitchFamily="18" charset="0"/>
              <a:ea typeface="Calibri" panose="020F0502020204030204" pitchFamily="34" charset="0"/>
            </a:endParaRPr>
          </a:p>
        </p:txBody>
      </p:sp>
      <p:sp>
        <p:nvSpPr>
          <p:cNvPr id="10" name="Title 1">
            <a:extLst>
              <a:ext uri="{FF2B5EF4-FFF2-40B4-BE49-F238E27FC236}">
                <a16:creationId xmlns:a16="http://schemas.microsoft.com/office/drawing/2014/main" id="{0835D463-07AF-4970-A5B1-969B3130B3EC}"/>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4/12</a:t>
            </a:r>
            <a:endParaRPr lang="en-US" sz="3600" dirty="0"/>
          </a:p>
        </p:txBody>
      </p:sp>
      <p:sp>
        <p:nvSpPr>
          <p:cNvPr id="13" name="Textfeld 12">
            <a:extLst>
              <a:ext uri="{FF2B5EF4-FFF2-40B4-BE49-F238E27FC236}">
                <a16:creationId xmlns:a16="http://schemas.microsoft.com/office/drawing/2014/main" id="{569F83E6-70D7-4F18-905E-F2302C36AA8A}"/>
              </a:ext>
            </a:extLst>
          </p:cNvPr>
          <p:cNvSpPr txBox="1"/>
          <p:nvPr/>
        </p:nvSpPr>
        <p:spPr>
          <a:xfrm>
            <a:off x="1264263" y="1634452"/>
            <a:ext cx="1022106" cy="369332"/>
          </a:xfrm>
          <a:prstGeom prst="rect">
            <a:avLst/>
          </a:prstGeom>
          <a:solidFill>
            <a:schemeClr val="bg1"/>
          </a:solidFill>
        </p:spPr>
        <p:txBody>
          <a:bodyPr wrap="square">
            <a:spAutoFit/>
          </a:bodyPr>
          <a:lstStyle/>
          <a:p>
            <a:r>
              <a:rPr lang="en-GB" sz="1800" b="1" dirty="0" err="1">
                <a:solidFill>
                  <a:srgbClr val="000000"/>
                </a:solidFill>
                <a:effectLst/>
                <a:latin typeface="Times New Roman" panose="02020603050405020304" pitchFamily="18" charset="0"/>
                <a:ea typeface="Calibri" panose="020F0502020204030204" pitchFamily="34" charset="0"/>
              </a:rPr>
              <a:t>Tahoua</a:t>
            </a:r>
            <a:endParaRPr lang="de-DE" dirty="0"/>
          </a:p>
        </p:txBody>
      </p:sp>
      <p:sp>
        <p:nvSpPr>
          <p:cNvPr id="14" name="Textfeld 13">
            <a:extLst>
              <a:ext uri="{FF2B5EF4-FFF2-40B4-BE49-F238E27FC236}">
                <a16:creationId xmlns:a16="http://schemas.microsoft.com/office/drawing/2014/main" id="{2D8E947B-2E47-4BA0-9830-0CE33AA65B1F}"/>
              </a:ext>
            </a:extLst>
          </p:cNvPr>
          <p:cNvSpPr txBox="1"/>
          <p:nvPr/>
        </p:nvSpPr>
        <p:spPr>
          <a:xfrm>
            <a:off x="5616289" y="1634452"/>
            <a:ext cx="1022106" cy="369332"/>
          </a:xfrm>
          <a:prstGeom prst="rect">
            <a:avLst/>
          </a:prstGeom>
          <a:solidFill>
            <a:schemeClr val="bg1"/>
          </a:solidFill>
        </p:spPr>
        <p:txBody>
          <a:bodyPr wrap="square">
            <a:spAutoFit/>
          </a:bodyPr>
          <a:lstStyle/>
          <a:p>
            <a:r>
              <a:rPr lang="en-GB" sz="1800" b="1" dirty="0">
                <a:solidFill>
                  <a:srgbClr val="000000"/>
                </a:solidFill>
                <a:effectLst/>
                <a:latin typeface="Times New Roman" panose="02020603050405020304" pitchFamily="18" charset="0"/>
                <a:ea typeface="Calibri" panose="020F0502020204030204" pitchFamily="34" charset="0"/>
              </a:rPr>
              <a:t>Zinder</a:t>
            </a:r>
            <a:endParaRPr lang="de-DE" dirty="0"/>
          </a:p>
        </p:txBody>
      </p:sp>
      <p:sp>
        <p:nvSpPr>
          <p:cNvPr id="4" name="Slide Number Placeholder 3">
            <a:extLst>
              <a:ext uri="{FF2B5EF4-FFF2-40B4-BE49-F238E27FC236}">
                <a16:creationId xmlns:a16="http://schemas.microsoft.com/office/drawing/2014/main" id="{7977D08D-CC23-B21E-9158-EF4104A9D397}"/>
              </a:ext>
            </a:extLst>
          </p:cNvPr>
          <p:cNvSpPr>
            <a:spLocks noGrp="1"/>
          </p:cNvSpPr>
          <p:nvPr>
            <p:ph type="sldNum" sz="quarter" idx="12"/>
          </p:nvPr>
        </p:nvSpPr>
        <p:spPr>
          <a:xfrm>
            <a:off x="9278421" y="5986481"/>
            <a:ext cx="2743200" cy="365125"/>
          </a:xfrm>
        </p:spPr>
        <p:txBody>
          <a:bodyPr/>
          <a:lstStyle/>
          <a:p>
            <a:fld id="{C01E168F-91DF-435C-AC77-1F0369919946}" type="slidenum">
              <a:rPr lang="en-US" sz="1400" smtClean="0">
                <a:solidFill>
                  <a:schemeClr val="tx1"/>
                </a:solidFill>
              </a:rPr>
              <a:t>14</a:t>
            </a:fld>
            <a:endParaRPr lang="en-US" sz="1400" dirty="0">
              <a:solidFill>
                <a:schemeClr val="tx1"/>
              </a:solidFill>
            </a:endParaRPr>
          </a:p>
        </p:txBody>
      </p:sp>
      <p:sp>
        <p:nvSpPr>
          <p:cNvPr id="5" name="Textfeld 16">
            <a:extLst>
              <a:ext uri="{FF2B5EF4-FFF2-40B4-BE49-F238E27FC236}">
                <a16:creationId xmlns:a16="http://schemas.microsoft.com/office/drawing/2014/main" id="{0EE1E4F2-C199-DA2C-691A-09CC576F18DF}"/>
              </a:ext>
            </a:extLst>
          </p:cNvPr>
          <p:cNvSpPr txBox="1"/>
          <p:nvPr/>
        </p:nvSpPr>
        <p:spPr>
          <a:xfrm>
            <a:off x="3378787" y="454983"/>
            <a:ext cx="6101860" cy="400110"/>
          </a:xfrm>
          <a:prstGeom prst="rect">
            <a:avLst/>
          </a:prstGeom>
          <a:noFill/>
        </p:spPr>
        <p:txBody>
          <a:bodyPr wrap="square">
            <a:spAutoFit/>
          </a:bodyPr>
          <a:lstStyle/>
          <a:p>
            <a:r>
              <a:rPr lang="en-GB" sz="2000" b="1" dirty="0"/>
              <a:t>3.1 Landscape change dynamics in Tahoua and Zinder         </a:t>
            </a:r>
            <a:endParaRPr lang="de-DE" sz="2000" dirty="0"/>
          </a:p>
        </p:txBody>
      </p:sp>
      <p:sp>
        <p:nvSpPr>
          <p:cNvPr id="15" name="TextBox 14">
            <a:extLst>
              <a:ext uri="{FF2B5EF4-FFF2-40B4-BE49-F238E27FC236}">
                <a16:creationId xmlns:a16="http://schemas.microsoft.com/office/drawing/2014/main" id="{E8A50A91-FE6A-4383-AB9C-394F739BAECC}"/>
              </a:ext>
            </a:extLst>
          </p:cNvPr>
          <p:cNvSpPr txBox="1"/>
          <p:nvPr/>
        </p:nvSpPr>
        <p:spPr>
          <a:xfrm>
            <a:off x="9665204" y="2239683"/>
            <a:ext cx="2526796" cy="2031325"/>
          </a:xfrm>
          <a:prstGeom prst="rect">
            <a:avLst/>
          </a:prstGeom>
          <a:noFill/>
        </p:spPr>
        <p:txBody>
          <a:bodyPr wrap="square" rtlCol="0">
            <a:spAutoFit/>
          </a:bodyPr>
          <a:lstStyle/>
          <a:p>
            <a:pPr marL="285750" indent="-285750" algn="just">
              <a:buFont typeface="Arial" panose="020B0604020202020204" pitchFamily="34" charset="0"/>
              <a:buChar char="•"/>
            </a:pPr>
            <a:r>
              <a:rPr lang="en-GB" dirty="0"/>
              <a:t>Jibrin et al. (2024) – Abuja-Keffi, </a:t>
            </a:r>
          </a:p>
          <a:p>
            <a:pPr marL="285750" indent="-285750" algn="just">
              <a:buFont typeface="Arial" panose="020B0604020202020204" pitchFamily="34" charset="0"/>
              <a:buChar char="•"/>
            </a:pPr>
            <a:r>
              <a:rPr lang="en-GB" dirty="0"/>
              <a:t>Oladepo et al . (2021) in Ille-Ife </a:t>
            </a:r>
          </a:p>
          <a:p>
            <a:pPr marL="285750" indent="-285750" algn="just">
              <a:buFont typeface="Arial" panose="020B0604020202020204" pitchFamily="34" charset="0"/>
              <a:buChar char="•"/>
            </a:pPr>
            <a:r>
              <a:rPr lang="en-GB" dirty="0"/>
              <a:t>Mallick  (2020)  in Abha City, </a:t>
            </a:r>
            <a:r>
              <a:rPr lang="en-US" dirty="0"/>
              <a:t>Saudi Arabia</a:t>
            </a:r>
          </a:p>
        </p:txBody>
      </p:sp>
    </p:spTree>
    <p:custDataLst>
      <p:tags r:id="rId1"/>
    </p:custDataLst>
    <p:extLst>
      <p:ext uri="{BB962C8B-B14F-4D97-AF65-F5344CB8AC3E}">
        <p14:creationId xmlns:p14="http://schemas.microsoft.com/office/powerpoint/2010/main" val="495086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E04A54A7-27E3-A8D3-62BD-1B81B811E8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3024" y="4616604"/>
            <a:ext cx="3600000" cy="2210916"/>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
            <a:extLst>
              <a:ext uri="{FF2B5EF4-FFF2-40B4-BE49-F238E27FC236}">
                <a16:creationId xmlns:a16="http://schemas.microsoft.com/office/drawing/2014/main" id="{DFEC85AD-0A3D-CEF5-0096-51123C5B6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6228" y="4713631"/>
            <a:ext cx="3600000" cy="21443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E8FD782-58C0-03D2-E6A3-570E42FCA7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590"/>
          <a:stretch/>
        </p:blipFill>
        <p:spPr bwMode="auto">
          <a:xfrm>
            <a:off x="1018669" y="1036493"/>
            <a:ext cx="3645585" cy="3454216"/>
          </a:xfrm>
          <a:prstGeom prst="rect">
            <a:avLst/>
          </a:prstGeom>
          <a:noFill/>
          <a:ln>
            <a:solidFill>
              <a:schemeClr val="bg1">
                <a:lumMod val="50000"/>
              </a:schemeClr>
            </a:solid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B1FCE2FC-58F0-CC50-81BD-BA643AA0813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9223" b="3211"/>
          <a:stretch/>
        </p:blipFill>
        <p:spPr bwMode="auto">
          <a:xfrm>
            <a:off x="5590032" y="1007173"/>
            <a:ext cx="3840263" cy="3609431"/>
          </a:xfrm>
          <a:prstGeom prst="rect">
            <a:avLst/>
          </a:prstGeom>
          <a:noFill/>
          <a:ln>
            <a:solidFill>
              <a:schemeClr val="bg1">
                <a:lumMod val="50000"/>
              </a:schemeClr>
            </a:solidFill>
          </a:ln>
          <a:extLst>
            <a:ext uri="{53640926-AAD7-44D8-BBD7-CCE9431645EC}">
              <a14:shadowObscured xmlns:a14="http://schemas.microsoft.com/office/drawing/2010/main"/>
            </a:ext>
          </a:extLst>
        </p:spPr>
      </p:pic>
      <p:sp>
        <p:nvSpPr>
          <p:cNvPr id="11" name="Title 1">
            <a:extLst>
              <a:ext uri="{FF2B5EF4-FFF2-40B4-BE49-F238E27FC236}">
                <a16:creationId xmlns:a16="http://schemas.microsoft.com/office/drawing/2014/main" id="{B10E632E-2588-4DFE-81D0-4F70B51F8728}"/>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5/12</a:t>
            </a:r>
            <a:endParaRPr lang="en-US" sz="3600" dirty="0"/>
          </a:p>
        </p:txBody>
      </p:sp>
      <p:sp>
        <p:nvSpPr>
          <p:cNvPr id="12" name="Textfeld 11">
            <a:extLst>
              <a:ext uri="{FF2B5EF4-FFF2-40B4-BE49-F238E27FC236}">
                <a16:creationId xmlns:a16="http://schemas.microsoft.com/office/drawing/2014/main" id="{1487BEFD-C264-4129-BE9B-3C85EBEC977C}"/>
              </a:ext>
            </a:extLst>
          </p:cNvPr>
          <p:cNvSpPr txBox="1"/>
          <p:nvPr/>
        </p:nvSpPr>
        <p:spPr>
          <a:xfrm>
            <a:off x="2683870" y="214899"/>
            <a:ext cx="4982358" cy="400110"/>
          </a:xfrm>
          <a:prstGeom prst="rect">
            <a:avLst/>
          </a:prstGeom>
          <a:noFill/>
        </p:spPr>
        <p:txBody>
          <a:bodyPr wrap="square">
            <a:spAutoFit/>
          </a:bodyPr>
          <a:lstStyle/>
          <a:p>
            <a:r>
              <a:rPr lang="en-GB" sz="2000" b="1" dirty="0"/>
              <a:t>3. 2.1  Spatiotemporal pattern of LST</a:t>
            </a:r>
            <a:endParaRPr lang="de-DE" sz="2000" dirty="0"/>
          </a:p>
        </p:txBody>
      </p:sp>
      <p:sp>
        <p:nvSpPr>
          <p:cNvPr id="13" name="Textfeld 12">
            <a:extLst>
              <a:ext uri="{FF2B5EF4-FFF2-40B4-BE49-F238E27FC236}">
                <a16:creationId xmlns:a16="http://schemas.microsoft.com/office/drawing/2014/main" id="{9A409A20-FA64-4476-837C-E6EE945E3490}"/>
              </a:ext>
            </a:extLst>
          </p:cNvPr>
          <p:cNvSpPr txBox="1"/>
          <p:nvPr/>
        </p:nvSpPr>
        <p:spPr>
          <a:xfrm>
            <a:off x="2292096" y="641085"/>
            <a:ext cx="1022106" cy="369332"/>
          </a:xfrm>
          <a:prstGeom prst="rect">
            <a:avLst/>
          </a:prstGeom>
          <a:solidFill>
            <a:schemeClr val="bg1"/>
          </a:solidFill>
        </p:spPr>
        <p:txBody>
          <a:bodyPr wrap="square">
            <a:spAutoFit/>
          </a:bodyPr>
          <a:lstStyle/>
          <a:p>
            <a:r>
              <a:rPr lang="en-GB" sz="1800" b="1" dirty="0" err="1">
                <a:solidFill>
                  <a:srgbClr val="000000"/>
                </a:solidFill>
                <a:effectLst/>
                <a:latin typeface="Times New Roman" panose="02020603050405020304" pitchFamily="18" charset="0"/>
                <a:ea typeface="Calibri" panose="020F0502020204030204" pitchFamily="34" charset="0"/>
              </a:rPr>
              <a:t>Tahoua</a:t>
            </a:r>
            <a:endParaRPr lang="de-DE" dirty="0"/>
          </a:p>
        </p:txBody>
      </p:sp>
      <p:sp>
        <p:nvSpPr>
          <p:cNvPr id="14" name="Textfeld 13">
            <a:extLst>
              <a:ext uri="{FF2B5EF4-FFF2-40B4-BE49-F238E27FC236}">
                <a16:creationId xmlns:a16="http://schemas.microsoft.com/office/drawing/2014/main" id="{9122D9A3-DC96-4D1F-8591-20C593804A3C}"/>
              </a:ext>
            </a:extLst>
          </p:cNvPr>
          <p:cNvSpPr txBox="1"/>
          <p:nvPr/>
        </p:nvSpPr>
        <p:spPr>
          <a:xfrm>
            <a:off x="6644122" y="641085"/>
            <a:ext cx="1022106" cy="369332"/>
          </a:xfrm>
          <a:prstGeom prst="rect">
            <a:avLst/>
          </a:prstGeom>
          <a:solidFill>
            <a:schemeClr val="bg1"/>
          </a:solidFill>
        </p:spPr>
        <p:txBody>
          <a:bodyPr wrap="square">
            <a:spAutoFit/>
          </a:bodyPr>
          <a:lstStyle/>
          <a:p>
            <a:r>
              <a:rPr lang="en-GB" sz="1800" b="1" dirty="0">
                <a:solidFill>
                  <a:srgbClr val="000000"/>
                </a:solidFill>
                <a:effectLst/>
                <a:latin typeface="Times New Roman" panose="02020603050405020304" pitchFamily="18" charset="0"/>
                <a:ea typeface="Calibri" panose="020F0502020204030204" pitchFamily="34" charset="0"/>
              </a:rPr>
              <a:t>Zinder</a:t>
            </a:r>
            <a:endParaRPr lang="de-DE" dirty="0"/>
          </a:p>
        </p:txBody>
      </p:sp>
      <p:sp>
        <p:nvSpPr>
          <p:cNvPr id="6" name="Slide Number Placeholder 5">
            <a:extLst>
              <a:ext uri="{FF2B5EF4-FFF2-40B4-BE49-F238E27FC236}">
                <a16:creationId xmlns:a16="http://schemas.microsoft.com/office/drawing/2014/main" id="{5ED35810-EEBC-C935-8CDB-4577DC00FE55}"/>
              </a:ext>
            </a:extLst>
          </p:cNvPr>
          <p:cNvSpPr>
            <a:spLocks noGrp="1"/>
          </p:cNvSpPr>
          <p:nvPr>
            <p:ph type="sldNum" sz="quarter" idx="12"/>
          </p:nvPr>
        </p:nvSpPr>
        <p:spPr>
          <a:xfrm>
            <a:off x="8939373" y="6034352"/>
            <a:ext cx="2743200" cy="365125"/>
          </a:xfrm>
        </p:spPr>
        <p:txBody>
          <a:bodyPr/>
          <a:lstStyle/>
          <a:p>
            <a:fld id="{C01E168F-91DF-435C-AC77-1F0369919946}" type="slidenum">
              <a:rPr lang="en-US" sz="1400" smtClean="0">
                <a:solidFill>
                  <a:schemeClr val="tx1"/>
                </a:solidFill>
              </a:rPr>
              <a:t>15</a:t>
            </a:fld>
            <a:endParaRPr lang="en-US" sz="1400">
              <a:solidFill>
                <a:schemeClr val="tx1"/>
              </a:solidFill>
            </a:endParaRPr>
          </a:p>
        </p:txBody>
      </p:sp>
      <p:sp>
        <p:nvSpPr>
          <p:cNvPr id="9" name="TextBox 8">
            <a:extLst>
              <a:ext uri="{FF2B5EF4-FFF2-40B4-BE49-F238E27FC236}">
                <a16:creationId xmlns:a16="http://schemas.microsoft.com/office/drawing/2014/main" id="{2CB0B073-6DDC-6EB4-ADE9-13624EDB87F7}"/>
              </a:ext>
            </a:extLst>
          </p:cNvPr>
          <p:cNvSpPr txBox="1"/>
          <p:nvPr/>
        </p:nvSpPr>
        <p:spPr>
          <a:xfrm>
            <a:off x="9739422" y="2635022"/>
            <a:ext cx="2353217" cy="1754326"/>
          </a:xfrm>
          <a:prstGeom prst="rect">
            <a:avLst/>
          </a:prstGeom>
          <a:noFill/>
        </p:spPr>
        <p:txBody>
          <a:bodyPr wrap="square">
            <a:spAutoFit/>
          </a:bodyPr>
          <a:lstStyle/>
          <a:p>
            <a:pPr algn="just"/>
            <a:r>
              <a:rPr lang="en-GB" dirty="0">
                <a:solidFill>
                  <a:srgbClr val="000000"/>
                </a:solidFill>
                <a:latin typeface="Times New Roman" panose="02020603050405020304" pitchFamily="18" charset="0"/>
                <a:ea typeface="Calibri" panose="020F0502020204030204" pitchFamily="34" charset="0"/>
              </a:rPr>
              <a:t>              2002 </a:t>
            </a:r>
          </a:p>
          <a:p>
            <a:pPr algn="just"/>
            <a:r>
              <a:rPr lang="en-GB" sz="1800" b="1" dirty="0">
                <a:solidFill>
                  <a:srgbClr val="FF0000"/>
                </a:solidFill>
                <a:effectLst/>
                <a:latin typeface="Times New Roman" panose="02020603050405020304" pitchFamily="18" charset="0"/>
                <a:ea typeface="Calibri" panose="020F0502020204030204" pitchFamily="34" charset="0"/>
              </a:rPr>
              <a:t>Land temperatures</a:t>
            </a:r>
            <a:r>
              <a:rPr lang="en-GB" sz="1800" dirty="0">
                <a:solidFill>
                  <a:srgbClr val="000000"/>
                </a:solidFill>
                <a:effectLst/>
                <a:latin typeface="Times New Roman" panose="02020603050405020304" pitchFamily="18" charset="0"/>
                <a:ea typeface="Calibri" panose="020F0502020204030204" pitchFamily="34" charset="0"/>
              </a:rPr>
              <a:t>  </a:t>
            </a:r>
            <a:r>
              <a:rPr lang="en-GB" sz="1800" b="1" dirty="0">
                <a:solidFill>
                  <a:srgbClr val="FF0000"/>
                </a:solidFill>
                <a:effectLst/>
                <a:latin typeface="Times New Roman" panose="02020603050405020304" pitchFamily="18" charset="0"/>
                <a:ea typeface="Calibri" panose="020F0502020204030204" pitchFamily="34" charset="0"/>
              </a:rPr>
              <a:t>0.87°C</a:t>
            </a:r>
            <a:r>
              <a:rPr lang="en-GB" sz="1800" dirty="0">
                <a:solidFill>
                  <a:srgbClr val="000000"/>
                </a:solidFill>
                <a:effectLst/>
                <a:latin typeface="Times New Roman" panose="02020603050405020304" pitchFamily="18" charset="0"/>
                <a:ea typeface="Calibri" panose="020F0502020204030204" pitchFamily="34" charset="0"/>
              </a:rPr>
              <a:t>  and </a:t>
            </a:r>
          </a:p>
          <a:p>
            <a:pPr algn="just"/>
            <a:r>
              <a:rPr lang="en-GB" sz="1800" b="1" dirty="0">
                <a:solidFill>
                  <a:srgbClr val="FF0000"/>
                </a:solidFill>
                <a:effectLst/>
                <a:latin typeface="Times New Roman" panose="02020603050405020304" pitchFamily="18" charset="0"/>
                <a:ea typeface="Calibri" panose="020F0502020204030204" pitchFamily="34" charset="0"/>
              </a:rPr>
              <a:t>ocean temperatures 0.42°C mean 1880-2001 </a:t>
            </a:r>
            <a:r>
              <a:rPr lang="en-GB" sz="1800" dirty="0">
                <a:solidFill>
                  <a:srgbClr val="000000"/>
                </a:solidFill>
                <a:effectLst/>
                <a:latin typeface="Times New Roman" panose="02020603050405020304" pitchFamily="18" charset="0"/>
                <a:ea typeface="Calibri" panose="020F0502020204030204" pitchFamily="34" charset="0"/>
              </a:rPr>
              <a:t>(NOAA, 2003)</a:t>
            </a:r>
            <a:endParaRPr lang="en-US" dirty="0"/>
          </a:p>
        </p:txBody>
      </p:sp>
    </p:spTree>
    <p:extLst>
      <p:ext uri="{BB962C8B-B14F-4D97-AF65-F5344CB8AC3E}">
        <p14:creationId xmlns:p14="http://schemas.microsoft.com/office/powerpoint/2010/main" val="2357316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3CC1-EC5B-78BC-B2A1-9FD3613A7F6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F45003-D4E6-C0F0-8008-A172FD72C594}"/>
              </a:ext>
            </a:extLst>
          </p:cNvPr>
          <p:cNvSpPr>
            <a:spLocks noGrp="1"/>
          </p:cNvSpPr>
          <p:nvPr>
            <p:ph type="body" sz="quarter" idx="3"/>
          </p:nvPr>
        </p:nvSpPr>
        <p:spPr>
          <a:xfrm>
            <a:off x="2781457" y="624424"/>
            <a:ext cx="6141826" cy="465535"/>
          </a:xfrm>
        </p:spPr>
        <p:txBody>
          <a:bodyPr>
            <a:normAutofit/>
          </a:bodyPr>
          <a:lstStyle/>
          <a:p>
            <a:pPr algn="ctr"/>
            <a:r>
              <a:rPr lang="en-GB" sz="2000" dirty="0"/>
              <a:t>3.2.2  LST, NDBI, NDVI relationship </a:t>
            </a:r>
            <a:endParaRPr lang="en-US" sz="2000" dirty="0"/>
          </a:p>
        </p:txBody>
      </p:sp>
      <p:sp>
        <p:nvSpPr>
          <p:cNvPr id="6" name="Content Placeholder 5">
            <a:extLst>
              <a:ext uri="{FF2B5EF4-FFF2-40B4-BE49-F238E27FC236}">
                <a16:creationId xmlns:a16="http://schemas.microsoft.com/office/drawing/2014/main" id="{55C7136B-6197-A2F8-2475-AA64A79BB3ED}"/>
              </a:ext>
            </a:extLst>
          </p:cNvPr>
          <p:cNvSpPr>
            <a:spLocks noGrp="1"/>
          </p:cNvSpPr>
          <p:nvPr>
            <p:ph sz="quarter" idx="4"/>
          </p:nvPr>
        </p:nvSpPr>
        <p:spPr>
          <a:xfrm>
            <a:off x="966276" y="1201479"/>
            <a:ext cx="11155680" cy="5682019"/>
          </a:xfrm>
        </p:spPr>
        <p:txBody>
          <a:bodyPr>
            <a:noAutofit/>
          </a:bodyPr>
          <a:lstStyle/>
          <a:p>
            <a:pPr marL="285750" indent="-285750" algn="just">
              <a:lnSpc>
                <a:spcPct val="150000"/>
              </a:lnSpc>
              <a:buFont typeface="Wingdings" panose="05000000000000000000" pitchFamily="2" charset="2"/>
              <a:buChar char="Ø"/>
            </a:pPr>
            <a:r>
              <a:rPr lang="en-GB" sz="2400" dirty="0">
                <a:effectLst/>
                <a:latin typeface="Times New Roman" panose="02020603050405020304" pitchFamily="18" charset="0"/>
                <a:ea typeface="Calibri" panose="020F0502020204030204" pitchFamily="34" charset="0"/>
              </a:rPr>
              <a:t>OLS model </a:t>
            </a:r>
            <a:r>
              <a:rPr lang="en-GB" sz="2400" dirty="0">
                <a:latin typeface="Times New Roman" panose="02020603050405020304" pitchFamily="18" charset="0"/>
                <a:ea typeface="Calibri" panose="020F0502020204030204" pitchFamily="34" charset="0"/>
              </a:rPr>
              <a:t>highest performance value during the rainy season (in Tahoua 23%   and in Zinder 37%) . </a:t>
            </a:r>
            <a:endParaRPr lang="en-GB" sz="2400" dirty="0">
              <a:effectLst/>
              <a:latin typeface="Times New Roman" panose="02020603050405020304" pitchFamily="18" charset="0"/>
              <a:ea typeface="Calibri" panose="020F0502020204030204" pitchFamily="34" charset="0"/>
            </a:endParaRPr>
          </a:p>
          <a:p>
            <a:pPr marL="285750" indent="-285750" algn="just">
              <a:lnSpc>
                <a:spcPct val="150000"/>
              </a:lnSpc>
              <a:buFont typeface="Wingdings" panose="05000000000000000000" pitchFamily="2" charset="2"/>
              <a:buChar char="Ø"/>
            </a:pPr>
            <a:r>
              <a:rPr lang="en-GB" sz="2400" dirty="0">
                <a:latin typeface="Times New Roman" panose="02020603050405020304" pitchFamily="18" charset="0"/>
                <a:ea typeface="Calibri" panose="020F0502020204030204" pitchFamily="34" charset="0"/>
              </a:rPr>
              <a:t>The GWR  model outperformed OLS: </a:t>
            </a:r>
            <a:r>
              <a:rPr lang="en-GB" sz="2400" dirty="0">
                <a:latin typeface="Times New Roman" panose="02020603050405020304" pitchFamily="18" charset="0"/>
                <a:ea typeface="Calibri" panose="020F0502020204030204" pitchFamily="34" charset="0"/>
                <a:cs typeface="Times New Roman" panose="02020603050405020304" pitchFamily="18" charset="0"/>
              </a:rPr>
              <a:t>R</a:t>
            </a:r>
            <a:r>
              <a:rPr lang="en-GB" sz="2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GB" sz="2400" dirty="0">
                <a:effectLst/>
                <a:latin typeface="Times New Roman" panose="02020603050405020304" pitchFamily="18" charset="0"/>
                <a:ea typeface="Calibri" panose="020F0502020204030204" pitchFamily="34" charset="0"/>
                <a:cs typeface="Times New Roman" panose="02020603050405020304" pitchFamily="18" charset="0"/>
              </a:rPr>
              <a:t> values with ranges from  94% to 96%  and the  Corrected Akaike Information Criterion values (</a:t>
            </a:r>
            <a:r>
              <a:rPr lang="en-GB" sz="2400" dirty="0" err="1">
                <a:effectLst/>
                <a:latin typeface="Times New Roman" panose="02020603050405020304" pitchFamily="18" charset="0"/>
                <a:ea typeface="Calibri" panose="020F0502020204030204" pitchFamily="34" charset="0"/>
                <a:cs typeface="Times New Roman" panose="02020603050405020304" pitchFamily="18" charset="0"/>
              </a:rPr>
              <a:t>AICc</a:t>
            </a:r>
            <a:r>
              <a:rPr lang="en-GB" sz="2400" dirty="0">
                <a:effectLst/>
                <a:latin typeface="Times New Roman" panose="02020603050405020304" pitchFamily="18" charset="0"/>
                <a:ea typeface="Calibri" panose="020F0502020204030204" pitchFamily="34" charset="0"/>
                <a:cs typeface="Times New Roman" panose="02020603050405020304" pitchFamily="18" charset="0"/>
              </a:rPr>
              <a:t>) of GWR in all seasons are less than that of  OLS</a:t>
            </a:r>
            <a:r>
              <a:rPr lang="en-GB" sz="2400" dirty="0">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en-GB" sz="2400" dirty="0">
                <a:latin typeface="Times New Roman" panose="02020603050405020304" pitchFamily="18" charset="0"/>
                <a:ea typeface="Calibri" panose="020F0502020204030204" pitchFamily="34" charset="0"/>
                <a:cs typeface="Times New Roman" panose="02020603050405020304" pitchFamily="18" charset="0"/>
              </a:rPr>
              <a:t>An inconsistent direction and intensity of the relationship</a:t>
            </a:r>
          </a:p>
          <a:p>
            <a:pPr marL="457200" lvl="1" indent="0" algn="just">
              <a:lnSpc>
                <a:spcPct val="150000"/>
              </a:lnSpc>
              <a:buNone/>
            </a:pPr>
            <a:r>
              <a:rPr lang="en-GB" sz="2000" dirty="0">
                <a:latin typeface="Times New Roman" panose="02020603050405020304" pitchFamily="18" charset="0"/>
                <a:ea typeface="Calibri" panose="020F0502020204030204" pitchFamily="34" charset="0"/>
                <a:cs typeface="Times New Roman" panose="02020603050405020304" pitchFamily="18" charset="0"/>
              </a:rPr>
              <a:t>Similarity: </a:t>
            </a:r>
            <a:r>
              <a:rPr lang="en-GB" sz="2000" dirty="0" err="1">
                <a:solidFill>
                  <a:srgbClr val="000000"/>
                </a:solidFill>
                <a:latin typeface="Times New Roman" panose="02020603050405020304" pitchFamily="18" charset="0"/>
                <a:ea typeface="Times New Roman" panose="02020603050405020304" pitchFamily="18" charset="0"/>
              </a:rPr>
              <a:t>Alademomi</a:t>
            </a:r>
            <a:r>
              <a:rPr lang="en-GB" sz="2000" i="1" dirty="0">
                <a:solidFill>
                  <a:srgbClr val="000000"/>
                </a:solidFill>
                <a:latin typeface="Times New Roman" panose="02020603050405020304" pitchFamily="18" charset="0"/>
                <a:ea typeface="Times New Roman" panose="02020603050405020304" pitchFamily="18" charset="0"/>
              </a:rPr>
              <a:t> et al.(</a:t>
            </a:r>
            <a:r>
              <a:rPr lang="en-GB" sz="2000" dirty="0">
                <a:solidFill>
                  <a:srgbClr val="000000"/>
                </a:solidFill>
                <a:latin typeface="Times New Roman" panose="02020603050405020304" pitchFamily="18" charset="0"/>
                <a:ea typeface="Times New Roman" panose="02020603050405020304" pitchFamily="18" charset="0"/>
              </a:rPr>
              <a:t>2022)</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lnSpc>
                <a:spcPct val="150000"/>
              </a:lnSpc>
              <a:buNone/>
            </a:pPr>
            <a:r>
              <a:rPr lang="en-GB"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Dissimilarity: Ghobadi</a:t>
            </a:r>
            <a:r>
              <a:rPr lang="en-GB"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2015; Guha</a:t>
            </a:r>
            <a:r>
              <a:rPr lang="en-GB"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2019; Guha &amp; Govil, 2020; Hussain</a:t>
            </a:r>
            <a:r>
              <a:rPr lang="en-GB"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2022; Yue</a:t>
            </a:r>
            <a:r>
              <a:rPr lang="en-GB"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2007</a:t>
            </a: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50000"/>
              </a:lnSpc>
              <a:buNone/>
            </a:pPr>
            <a:r>
              <a:rPr lang="en-GB"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p>
        </p:txBody>
      </p:sp>
      <p:sp>
        <p:nvSpPr>
          <p:cNvPr id="7" name="Title 1">
            <a:extLst>
              <a:ext uri="{FF2B5EF4-FFF2-40B4-BE49-F238E27FC236}">
                <a16:creationId xmlns:a16="http://schemas.microsoft.com/office/drawing/2014/main" id="{03FA040A-5059-4124-8C36-C26C23F977E4}"/>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6/12</a:t>
            </a:r>
            <a:endParaRPr lang="en-US" sz="3600" dirty="0"/>
          </a:p>
        </p:txBody>
      </p:sp>
      <p:sp>
        <p:nvSpPr>
          <p:cNvPr id="4" name="Slide Number Placeholder 3">
            <a:extLst>
              <a:ext uri="{FF2B5EF4-FFF2-40B4-BE49-F238E27FC236}">
                <a16:creationId xmlns:a16="http://schemas.microsoft.com/office/drawing/2014/main" id="{51818B72-BB83-8436-BF87-3AF3686E4F01}"/>
              </a:ext>
            </a:extLst>
          </p:cNvPr>
          <p:cNvSpPr>
            <a:spLocks noGrp="1"/>
          </p:cNvSpPr>
          <p:nvPr>
            <p:ph type="sldNum" sz="quarter" idx="12"/>
          </p:nvPr>
        </p:nvSpPr>
        <p:spPr/>
        <p:txBody>
          <a:bodyPr/>
          <a:lstStyle/>
          <a:p>
            <a:fld id="{C01E168F-91DF-435C-AC77-1F0369919946}" type="slidenum">
              <a:rPr lang="en-US" smtClean="0"/>
              <a:t>16</a:t>
            </a:fld>
            <a:endParaRPr lang="en-US"/>
          </a:p>
        </p:txBody>
      </p:sp>
    </p:spTree>
    <p:extLst>
      <p:ext uri="{BB962C8B-B14F-4D97-AF65-F5344CB8AC3E}">
        <p14:creationId xmlns:p14="http://schemas.microsoft.com/office/powerpoint/2010/main" val="90137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F64BF-CDEC-BD5C-B204-E7FBAEC6F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F515F-E72A-251B-042B-99B8012BA1A2}"/>
              </a:ext>
            </a:extLst>
          </p:cNvPr>
          <p:cNvSpPr>
            <a:spLocks noGrp="1"/>
          </p:cNvSpPr>
          <p:nvPr>
            <p:ph type="title"/>
          </p:nvPr>
        </p:nvSpPr>
        <p:spPr>
          <a:xfrm>
            <a:off x="838200" y="538835"/>
            <a:ext cx="10515600" cy="614202"/>
          </a:xfrm>
        </p:spPr>
        <p:txBody>
          <a:bodyPr>
            <a:normAutofit fontScale="90000"/>
          </a:bodyPr>
          <a:lstStyle/>
          <a:p>
            <a:pPr algn="ctr"/>
            <a:r>
              <a:rPr lang="en-GB" b="1" dirty="0"/>
              <a:t>3.1 Trend of Extreme heat indices </a:t>
            </a:r>
            <a:br>
              <a:rPr lang="en-GB" b="1" dirty="0"/>
            </a:br>
            <a:endParaRPr lang="en-US" dirty="0"/>
          </a:p>
        </p:txBody>
      </p:sp>
      <p:sp>
        <p:nvSpPr>
          <p:cNvPr id="3" name="Content Placeholder 2">
            <a:extLst>
              <a:ext uri="{FF2B5EF4-FFF2-40B4-BE49-F238E27FC236}">
                <a16:creationId xmlns:a16="http://schemas.microsoft.com/office/drawing/2014/main" id="{4B0CB021-81A3-05A5-4678-C128C9AC9105}"/>
              </a:ext>
            </a:extLst>
          </p:cNvPr>
          <p:cNvSpPr>
            <a:spLocks noGrp="1"/>
          </p:cNvSpPr>
          <p:nvPr>
            <p:ph idx="1"/>
          </p:nvPr>
        </p:nvSpPr>
        <p:spPr>
          <a:xfrm>
            <a:off x="838200" y="720090"/>
            <a:ext cx="10888980" cy="6137909"/>
          </a:xfrm>
        </p:spPr>
        <p:txBody>
          <a:bodyPr/>
          <a:lstStyle/>
          <a:p>
            <a:pPr marL="0" indent="0">
              <a:buNone/>
            </a:pPr>
            <a:r>
              <a:rPr lang="en-GB" dirty="0"/>
              <a:t>  </a:t>
            </a:r>
          </a:p>
          <a:p>
            <a:pPr marL="0" indent="0">
              <a:buNone/>
            </a:pPr>
            <a:r>
              <a:rPr lang="en-GB" dirty="0"/>
              <a:t>    </a:t>
            </a:r>
            <a:endParaRPr lang="en-US" dirty="0"/>
          </a:p>
        </p:txBody>
      </p:sp>
      <p:sp>
        <p:nvSpPr>
          <p:cNvPr id="6" name="Rectangle 4">
            <a:extLst>
              <a:ext uri="{FF2B5EF4-FFF2-40B4-BE49-F238E27FC236}">
                <a16:creationId xmlns:a16="http://schemas.microsoft.com/office/drawing/2014/main" id="{A2FD955D-5514-F8DA-03CC-B7A2D9BAE606}"/>
              </a:ext>
            </a:extLst>
          </p:cNvPr>
          <p:cNvSpPr>
            <a:spLocks noChangeArrowheads="1"/>
          </p:cNvSpPr>
          <p:nvPr/>
        </p:nvSpPr>
        <p:spPr bwMode="auto">
          <a:xfrm>
            <a:off x="6956462" y="17599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a:extLst>
              <a:ext uri="{FF2B5EF4-FFF2-40B4-BE49-F238E27FC236}">
                <a16:creationId xmlns:a16="http://schemas.microsoft.com/office/drawing/2014/main" id="{F4AA1590-30ED-9579-64A3-91B6557EE5AF}"/>
              </a:ext>
            </a:extLst>
          </p:cNvPr>
          <p:cNvSpPr>
            <a:spLocks noChangeArrowheads="1"/>
          </p:cNvSpPr>
          <p:nvPr/>
        </p:nvSpPr>
        <p:spPr bwMode="auto">
          <a:xfrm>
            <a:off x="6956462" y="47825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13CCA8A-D029-2DD7-1AAC-B005CAF78062}"/>
              </a:ext>
            </a:extLst>
          </p:cNvPr>
          <p:cNvSpPr txBox="1"/>
          <p:nvPr/>
        </p:nvSpPr>
        <p:spPr>
          <a:xfrm>
            <a:off x="1062690" y="5465352"/>
            <a:ext cx="10888981" cy="878895"/>
          </a:xfrm>
          <a:prstGeom prst="rect">
            <a:avLst/>
          </a:prstGeom>
          <a:noFill/>
        </p:spPr>
        <p:txBody>
          <a:bodyPr wrap="square">
            <a:spAutoFit/>
          </a:bodyPr>
          <a:lstStyle/>
          <a:p>
            <a:pPr algn="just">
              <a:lnSpc>
                <a:spcPct val="150000"/>
              </a:lnSpc>
            </a:pPr>
            <a:r>
              <a:rPr lang="en-GB" dirty="0">
                <a:effectLst/>
                <a:latin typeface="Times New Roman" panose="02020603050405020304" pitchFamily="18" charset="0"/>
                <a:ea typeface="Calibri" panose="020F0502020204030204" pitchFamily="34" charset="0"/>
                <a:cs typeface="Times New Roman" panose="02020603050405020304" pitchFamily="18" charset="0"/>
              </a:rPr>
              <a:t>This aligns with the patterns seen throughout West Africa and highlighted by the IPCC </a:t>
            </a:r>
            <a:r>
              <a:rPr lang="en-GB"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(IPCC, 2021; Sylla</a:t>
            </a:r>
            <a:r>
              <a:rPr lang="en-GB"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2015; T. Weber</a:t>
            </a:r>
            <a:r>
              <a:rPr lang="en-GB"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a:t>
            </a:r>
            <a:r>
              <a:rPr lang="en-GB"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2018)</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B64CB6A-796C-7092-A2AC-99ACED28FD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690" y="1369563"/>
            <a:ext cx="3600000" cy="1741029"/>
          </a:xfrm>
          <a:prstGeom prst="rect">
            <a:avLst/>
          </a:prstGeom>
          <a:noFill/>
          <a:ln>
            <a:noFill/>
          </a:ln>
        </p:spPr>
      </p:pic>
      <p:pic>
        <p:nvPicPr>
          <p:cNvPr id="10" name="Picture 9">
            <a:extLst>
              <a:ext uri="{FF2B5EF4-FFF2-40B4-BE49-F238E27FC236}">
                <a16:creationId xmlns:a16="http://schemas.microsoft.com/office/drawing/2014/main" id="{08A74E97-D7BE-0CAC-C14D-FDD258C8A84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722" y="1365642"/>
            <a:ext cx="3600000" cy="1741028"/>
          </a:xfrm>
          <a:prstGeom prst="rect">
            <a:avLst/>
          </a:prstGeom>
          <a:noFill/>
          <a:ln>
            <a:noFill/>
          </a:ln>
        </p:spPr>
      </p:pic>
      <p:pic>
        <p:nvPicPr>
          <p:cNvPr id="11" name="Picture 10">
            <a:extLst>
              <a:ext uri="{FF2B5EF4-FFF2-40B4-BE49-F238E27FC236}">
                <a16:creationId xmlns:a16="http://schemas.microsoft.com/office/drawing/2014/main" id="{72C6C8BB-358C-9502-8C40-0D982FB3805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87951" y="1388253"/>
            <a:ext cx="3600000" cy="1741028"/>
          </a:xfrm>
          <a:prstGeom prst="rect">
            <a:avLst/>
          </a:prstGeom>
          <a:noFill/>
          <a:ln>
            <a:noFill/>
          </a:ln>
        </p:spPr>
      </p:pic>
      <p:pic>
        <p:nvPicPr>
          <p:cNvPr id="12" name="Picture 11">
            <a:extLst>
              <a:ext uri="{FF2B5EF4-FFF2-40B4-BE49-F238E27FC236}">
                <a16:creationId xmlns:a16="http://schemas.microsoft.com/office/drawing/2014/main" id="{76873E93-C3E9-C54D-BAA6-AC1900B057C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4332" y="3106670"/>
            <a:ext cx="3600000" cy="2152016"/>
          </a:xfrm>
          <a:prstGeom prst="rect">
            <a:avLst/>
          </a:prstGeom>
          <a:noFill/>
          <a:ln>
            <a:noFill/>
          </a:ln>
        </p:spPr>
      </p:pic>
      <p:pic>
        <p:nvPicPr>
          <p:cNvPr id="13" name="Picture 12">
            <a:extLst>
              <a:ext uri="{FF2B5EF4-FFF2-40B4-BE49-F238E27FC236}">
                <a16:creationId xmlns:a16="http://schemas.microsoft.com/office/drawing/2014/main" id="{D944BFA1-3ADB-9B03-C33F-69C796823E4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76898" y="3091596"/>
            <a:ext cx="3600000" cy="2152016"/>
          </a:xfrm>
          <a:prstGeom prst="rect">
            <a:avLst/>
          </a:prstGeom>
          <a:noFill/>
          <a:ln>
            <a:noFill/>
          </a:ln>
        </p:spPr>
      </p:pic>
      <p:pic>
        <p:nvPicPr>
          <p:cNvPr id="14" name="Picture 13">
            <a:extLst>
              <a:ext uri="{FF2B5EF4-FFF2-40B4-BE49-F238E27FC236}">
                <a16:creationId xmlns:a16="http://schemas.microsoft.com/office/drawing/2014/main" id="{512825DC-E732-CAAE-9CEE-8FCE2789B53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68822" y="3091596"/>
            <a:ext cx="3600000" cy="2152016"/>
          </a:xfrm>
          <a:prstGeom prst="rect">
            <a:avLst/>
          </a:prstGeom>
          <a:noFill/>
          <a:ln>
            <a:noFill/>
          </a:ln>
        </p:spPr>
      </p:pic>
      <p:sp>
        <p:nvSpPr>
          <p:cNvPr id="4" name="Title 1">
            <a:extLst>
              <a:ext uri="{FF2B5EF4-FFF2-40B4-BE49-F238E27FC236}">
                <a16:creationId xmlns:a16="http://schemas.microsoft.com/office/drawing/2014/main" id="{BE637F06-5401-1C3F-8CEA-B1016E2DC74A}"/>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6/12</a:t>
            </a:r>
            <a:endParaRPr lang="en-US" sz="3600" dirty="0"/>
          </a:p>
        </p:txBody>
      </p:sp>
      <p:sp>
        <p:nvSpPr>
          <p:cNvPr id="17" name="Slide Number Placeholder 16">
            <a:extLst>
              <a:ext uri="{FF2B5EF4-FFF2-40B4-BE49-F238E27FC236}">
                <a16:creationId xmlns:a16="http://schemas.microsoft.com/office/drawing/2014/main" id="{862690AE-6DA9-270C-0452-2884B7819445}"/>
              </a:ext>
            </a:extLst>
          </p:cNvPr>
          <p:cNvSpPr>
            <a:spLocks noGrp="1"/>
          </p:cNvSpPr>
          <p:nvPr>
            <p:ph type="sldNum" sz="quarter" idx="12"/>
          </p:nvPr>
        </p:nvSpPr>
        <p:spPr>
          <a:xfrm>
            <a:off x="8816340" y="6161685"/>
            <a:ext cx="2743200" cy="365125"/>
          </a:xfrm>
        </p:spPr>
        <p:txBody>
          <a:bodyPr/>
          <a:lstStyle/>
          <a:p>
            <a:fld id="{C01E168F-91DF-435C-AC77-1F0369919946}" type="slidenum">
              <a:rPr lang="en-US" sz="1800" smtClean="0">
                <a:solidFill>
                  <a:schemeClr val="tx1"/>
                </a:solidFill>
              </a:rPr>
              <a:t>17</a:t>
            </a:fld>
            <a:endParaRPr lang="en-US" sz="1800" dirty="0">
              <a:solidFill>
                <a:schemeClr val="tx1"/>
              </a:solidFill>
            </a:endParaRPr>
          </a:p>
        </p:txBody>
      </p:sp>
    </p:spTree>
    <p:extLst>
      <p:ext uri="{BB962C8B-B14F-4D97-AF65-F5344CB8AC3E}">
        <p14:creationId xmlns:p14="http://schemas.microsoft.com/office/powerpoint/2010/main" val="1193459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ADDE-8104-6D6F-F27B-119794D84C47}"/>
              </a:ext>
            </a:extLst>
          </p:cNvPr>
          <p:cNvSpPr>
            <a:spLocks noGrp="1"/>
          </p:cNvSpPr>
          <p:nvPr>
            <p:ph type="title"/>
          </p:nvPr>
        </p:nvSpPr>
        <p:spPr>
          <a:xfrm>
            <a:off x="2222205" y="174809"/>
            <a:ext cx="7357730" cy="945332"/>
          </a:xfrm>
        </p:spPr>
        <p:txBody>
          <a:bodyPr>
            <a:normAutofit fontScale="90000"/>
          </a:bodyPr>
          <a:lstStyle/>
          <a:p>
            <a:pPr algn="ctr">
              <a:lnSpc>
                <a:spcPct val="100000"/>
              </a:lnSpc>
            </a:pPr>
            <a:r>
              <a:rPr lang="en-GB" dirty="0">
                <a:latin typeface="+mn-lt"/>
              </a:rPr>
              <a:t>            </a:t>
            </a:r>
            <a:br>
              <a:rPr lang="en-GB" dirty="0">
                <a:latin typeface="+mn-lt"/>
              </a:rPr>
            </a:br>
            <a:r>
              <a:rPr lang="en-GB" dirty="0">
                <a:latin typeface="+mn-lt"/>
              </a:rPr>
              <a:t>3.2 Heat health impact </a:t>
            </a:r>
            <a:br>
              <a:rPr lang="en-GB" b="1" dirty="0">
                <a:latin typeface="+mn-lt"/>
              </a:rPr>
            </a:br>
            <a:endParaRPr lang="en-US" dirty="0">
              <a:latin typeface="+mn-lt"/>
            </a:endParaRPr>
          </a:p>
        </p:txBody>
      </p:sp>
      <p:pic>
        <p:nvPicPr>
          <p:cNvPr id="4" name="Content Placeholder 5">
            <a:extLst>
              <a:ext uri="{FF2B5EF4-FFF2-40B4-BE49-F238E27FC236}">
                <a16:creationId xmlns:a16="http://schemas.microsoft.com/office/drawing/2014/main" id="{2BE47274-A7B3-2FDC-9241-03947EF67D5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720" t="11631" r="8587" b="12456"/>
          <a:stretch/>
        </p:blipFill>
        <p:spPr bwMode="auto">
          <a:xfrm>
            <a:off x="3194285" y="1500370"/>
            <a:ext cx="6131613" cy="4614679"/>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D54ECFCF-003A-5B20-41C6-70B0163EE365}"/>
              </a:ext>
            </a:extLst>
          </p:cNvPr>
          <p:cNvSpPr txBox="1"/>
          <p:nvPr/>
        </p:nvSpPr>
        <p:spPr>
          <a:xfrm>
            <a:off x="9010649" y="4519910"/>
            <a:ext cx="2924175" cy="923330"/>
          </a:xfrm>
          <a:prstGeom prst="rect">
            <a:avLst/>
          </a:prstGeom>
          <a:noFill/>
        </p:spPr>
        <p:txBody>
          <a:bodyPr wrap="square">
            <a:spAutoFit/>
          </a:bodyPr>
          <a:lstStyle/>
          <a:p>
            <a:pPr algn="just"/>
            <a:r>
              <a:rPr lang="en-US" dirty="0"/>
              <a:t>Heat-related illnesses are underrecognized public health concerns.</a:t>
            </a:r>
          </a:p>
        </p:txBody>
      </p:sp>
      <p:sp>
        <p:nvSpPr>
          <p:cNvPr id="3" name="Title 1">
            <a:extLst>
              <a:ext uri="{FF2B5EF4-FFF2-40B4-BE49-F238E27FC236}">
                <a16:creationId xmlns:a16="http://schemas.microsoft.com/office/drawing/2014/main" id="{FD14351F-0C32-E035-8489-EDBC1FB40362}"/>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6/12</a:t>
            </a:r>
            <a:endParaRPr lang="en-US" sz="3600" dirty="0"/>
          </a:p>
        </p:txBody>
      </p:sp>
      <p:sp>
        <p:nvSpPr>
          <p:cNvPr id="9" name="Slide Number Placeholder 8">
            <a:extLst>
              <a:ext uri="{FF2B5EF4-FFF2-40B4-BE49-F238E27FC236}">
                <a16:creationId xmlns:a16="http://schemas.microsoft.com/office/drawing/2014/main" id="{B24EB9BF-BDE0-6E7B-0756-58B5C84D3649}"/>
              </a:ext>
            </a:extLst>
          </p:cNvPr>
          <p:cNvSpPr>
            <a:spLocks noGrp="1"/>
          </p:cNvSpPr>
          <p:nvPr>
            <p:ph type="sldNum" sz="quarter" idx="12"/>
          </p:nvPr>
        </p:nvSpPr>
        <p:spPr>
          <a:xfrm>
            <a:off x="8850630" y="6115049"/>
            <a:ext cx="2743200" cy="365125"/>
          </a:xfrm>
        </p:spPr>
        <p:txBody>
          <a:bodyPr/>
          <a:lstStyle/>
          <a:p>
            <a:fld id="{C01E168F-91DF-435C-AC77-1F0369919946}" type="slidenum">
              <a:rPr lang="en-US" sz="1600" smtClean="0">
                <a:solidFill>
                  <a:schemeClr val="tx1"/>
                </a:solidFill>
              </a:rPr>
              <a:t>18</a:t>
            </a:fld>
            <a:endParaRPr lang="en-US" sz="1600">
              <a:solidFill>
                <a:schemeClr val="tx1"/>
              </a:solidFill>
            </a:endParaRPr>
          </a:p>
        </p:txBody>
      </p:sp>
    </p:spTree>
    <p:extLst>
      <p:ext uri="{BB962C8B-B14F-4D97-AF65-F5344CB8AC3E}">
        <p14:creationId xmlns:p14="http://schemas.microsoft.com/office/powerpoint/2010/main" val="3933754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59656-8049-109A-268B-8C1B36EBB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C93EC-3E97-EF3C-E5BE-55B83DFAFF57}"/>
              </a:ext>
            </a:extLst>
          </p:cNvPr>
          <p:cNvSpPr>
            <a:spLocks noGrp="1"/>
          </p:cNvSpPr>
          <p:nvPr>
            <p:ph type="title"/>
          </p:nvPr>
        </p:nvSpPr>
        <p:spPr>
          <a:xfrm>
            <a:off x="838200" y="174808"/>
            <a:ext cx="10515600" cy="1121495"/>
          </a:xfrm>
        </p:spPr>
        <p:txBody>
          <a:bodyPr>
            <a:normAutofit/>
          </a:bodyPr>
          <a:lstStyle/>
          <a:p>
            <a:pPr algn="ctr">
              <a:lnSpc>
                <a:spcPct val="100000"/>
              </a:lnSpc>
            </a:pPr>
            <a:r>
              <a:rPr lang="en-GB" sz="3200" dirty="0"/>
              <a:t> </a:t>
            </a:r>
            <a:r>
              <a:rPr lang="en-GB" sz="3200" dirty="0">
                <a:solidFill>
                  <a:srgbClr val="000000"/>
                </a:solidFill>
                <a:latin typeface="Times New Roman" panose="02020603050405020304" pitchFamily="18" charset="0"/>
                <a:ea typeface="Calibri" panose="020F0502020204030204" pitchFamily="34" charset="0"/>
              </a:rPr>
              <a:t>3.3</a:t>
            </a:r>
            <a:r>
              <a:rPr lang="en-GB" sz="3200" dirty="0">
                <a:solidFill>
                  <a:srgbClr val="000000"/>
                </a:solidFill>
                <a:effectLst/>
                <a:latin typeface="Times New Roman" panose="02020603050405020304" pitchFamily="18" charset="0"/>
                <a:ea typeface="Calibri" panose="020F0502020204030204" pitchFamily="34" charset="0"/>
              </a:rPr>
              <a:t> Heat Stress Coping Strategies</a:t>
            </a:r>
            <a:endParaRPr lang="en-US" sz="3200" dirty="0"/>
          </a:p>
        </p:txBody>
      </p:sp>
      <p:pic>
        <p:nvPicPr>
          <p:cNvPr id="9" name="Picture 8">
            <a:extLst>
              <a:ext uri="{FF2B5EF4-FFF2-40B4-BE49-F238E27FC236}">
                <a16:creationId xmlns:a16="http://schemas.microsoft.com/office/drawing/2014/main" id="{67977052-A05D-DDED-A81F-AE0F9AD5106C}"/>
              </a:ext>
            </a:extLst>
          </p:cNvPr>
          <p:cNvPicPr>
            <a:picLocks noChangeAspect="1"/>
          </p:cNvPicPr>
          <p:nvPr/>
        </p:nvPicPr>
        <p:blipFill rotWithShape="1">
          <a:blip r:embed="rId2">
            <a:extLst>
              <a:ext uri="{28A0092B-C50C-407E-A947-70E740481C1C}">
                <a14:useLocalDpi xmlns:a14="http://schemas.microsoft.com/office/drawing/2010/main" val="0"/>
              </a:ext>
            </a:extLst>
          </a:blip>
          <a:srcRect l="22014" t="13117" r="7996" b="11954"/>
          <a:stretch/>
        </p:blipFill>
        <p:spPr bwMode="auto">
          <a:xfrm>
            <a:off x="3477071" y="1500371"/>
            <a:ext cx="6757641" cy="4651911"/>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E0D92301-0FA3-566C-FCFF-37B905190377}"/>
              </a:ext>
            </a:extLst>
          </p:cNvPr>
          <p:cNvSpPr txBox="1"/>
          <p:nvPr/>
        </p:nvSpPr>
        <p:spPr>
          <a:xfrm>
            <a:off x="9332088" y="4779344"/>
            <a:ext cx="2714625" cy="1477328"/>
          </a:xfrm>
          <a:prstGeom prst="rect">
            <a:avLst/>
          </a:prstGeom>
          <a:noFill/>
        </p:spPr>
        <p:txBody>
          <a:bodyPr wrap="square">
            <a:spAutoFit/>
          </a:bodyPr>
          <a:lstStyle/>
          <a:p>
            <a:pPr algn="just"/>
            <a:r>
              <a:rPr lang="en-US" dirty="0"/>
              <a:t>The  low rate of medical intervention than 5%): </a:t>
            </a:r>
          </a:p>
          <a:p>
            <a:pPr marL="285750" indent="-285750" algn="just">
              <a:buFont typeface="Arial" panose="020B0604020202020204" pitchFamily="34" charset="0"/>
              <a:buChar char="•"/>
            </a:pPr>
            <a:r>
              <a:rPr lang="en-US" dirty="0"/>
              <a:t> limited access to care </a:t>
            </a:r>
          </a:p>
          <a:p>
            <a:pPr marL="285750" indent="-285750" algn="just">
              <a:buFont typeface="Arial" panose="020B0604020202020204" pitchFamily="34" charset="0"/>
              <a:buChar char="•"/>
            </a:pPr>
            <a:r>
              <a:rPr lang="en-US" dirty="0"/>
              <a:t>lack of awareness about heat illness severity</a:t>
            </a:r>
          </a:p>
        </p:txBody>
      </p:sp>
      <p:sp>
        <p:nvSpPr>
          <p:cNvPr id="3" name="Title 1">
            <a:extLst>
              <a:ext uri="{FF2B5EF4-FFF2-40B4-BE49-F238E27FC236}">
                <a16:creationId xmlns:a16="http://schemas.microsoft.com/office/drawing/2014/main" id="{D1B676AE-D64A-5200-F530-BD71E344B08B}"/>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6/12</a:t>
            </a:r>
            <a:endParaRPr lang="en-US" sz="3600" dirty="0"/>
          </a:p>
        </p:txBody>
      </p:sp>
      <p:sp>
        <p:nvSpPr>
          <p:cNvPr id="7" name="Slide Number Placeholder 6">
            <a:extLst>
              <a:ext uri="{FF2B5EF4-FFF2-40B4-BE49-F238E27FC236}">
                <a16:creationId xmlns:a16="http://schemas.microsoft.com/office/drawing/2014/main" id="{0D9B0236-C3E1-7498-A55B-A93F29DDA3A7}"/>
              </a:ext>
            </a:extLst>
          </p:cNvPr>
          <p:cNvSpPr>
            <a:spLocks noGrp="1"/>
          </p:cNvSpPr>
          <p:nvPr>
            <p:ph type="sldNum" sz="quarter" idx="12"/>
          </p:nvPr>
        </p:nvSpPr>
        <p:spPr/>
        <p:txBody>
          <a:bodyPr/>
          <a:lstStyle/>
          <a:p>
            <a:fld id="{C01E168F-91DF-435C-AC77-1F0369919946}" type="slidenum">
              <a:rPr lang="en-US" smtClean="0"/>
              <a:t>19</a:t>
            </a:fld>
            <a:endParaRPr lang="en-US"/>
          </a:p>
        </p:txBody>
      </p:sp>
    </p:spTree>
    <p:extLst>
      <p:ext uri="{BB962C8B-B14F-4D97-AF65-F5344CB8AC3E}">
        <p14:creationId xmlns:p14="http://schemas.microsoft.com/office/powerpoint/2010/main" val="3066778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16AA78-5EE3-4AB0-B3E9-0FF5CAEF8A91}"/>
              </a:ext>
            </a:extLst>
          </p:cNvPr>
          <p:cNvSpPr>
            <a:spLocks noGrp="1"/>
          </p:cNvSpPr>
          <p:nvPr>
            <p:ph type="title"/>
          </p:nvPr>
        </p:nvSpPr>
        <p:spPr>
          <a:xfrm>
            <a:off x="3646170" y="365125"/>
            <a:ext cx="7707630" cy="1325563"/>
          </a:xfrm>
        </p:spPr>
        <p:txBody>
          <a:bodyPr>
            <a:normAutofit/>
          </a:bodyPr>
          <a:lstStyle/>
          <a:p>
            <a:r>
              <a:rPr lang="de-DE" b="1" dirty="0"/>
              <a:t>CONTENT </a:t>
            </a:r>
          </a:p>
        </p:txBody>
      </p:sp>
      <p:sp>
        <p:nvSpPr>
          <p:cNvPr id="3" name="Inhaltsplatzhalter 2">
            <a:extLst>
              <a:ext uri="{FF2B5EF4-FFF2-40B4-BE49-F238E27FC236}">
                <a16:creationId xmlns:a16="http://schemas.microsoft.com/office/drawing/2014/main" id="{534549ED-03C5-497B-B50F-1A330AC1AF85}"/>
              </a:ext>
            </a:extLst>
          </p:cNvPr>
          <p:cNvSpPr>
            <a:spLocks noGrp="1"/>
          </p:cNvSpPr>
          <p:nvPr>
            <p:ph idx="1"/>
          </p:nvPr>
        </p:nvSpPr>
        <p:spPr>
          <a:xfrm>
            <a:off x="1291590" y="1531620"/>
            <a:ext cx="10062210" cy="5177790"/>
          </a:xfrm>
        </p:spPr>
        <p:txBody>
          <a:bodyPr>
            <a:normAutofit fontScale="92500" lnSpcReduction="10000"/>
          </a:bodyPr>
          <a:lstStyle/>
          <a:p>
            <a:pPr marL="742950" indent="-742950">
              <a:buFont typeface="+mj-lt"/>
              <a:buAutoNum type="arabicPeriod"/>
            </a:pPr>
            <a:r>
              <a:rPr lang="de-DE" sz="3900" dirty="0"/>
              <a:t>Introduction</a:t>
            </a:r>
          </a:p>
          <a:p>
            <a:pPr marL="457200" lvl="1" indent="0">
              <a:buNone/>
            </a:pPr>
            <a:r>
              <a:rPr lang="en-GB" sz="3500" dirty="0"/>
              <a:t>1.1 Background</a:t>
            </a:r>
          </a:p>
          <a:p>
            <a:pPr marL="457200" lvl="1" indent="0">
              <a:buNone/>
            </a:pPr>
            <a:r>
              <a:rPr lang="de-DE" sz="3500" dirty="0"/>
              <a:t>1.2 Research gap</a:t>
            </a:r>
          </a:p>
          <a:p>
            <a:pPr marL="457200" lvl="1" indent="0">
              <a:buNone/>
            </a:pPr>
            <a:r>
              <a:rPr lang="de-DE" sz="3500" dirty="0"/>
              <a:t>1.3 Aim and Objectives</a:t>
            </a:r>
          </a:p>
          <a:p>
            <a:pPr marL="742950" indent="-742950">
              <a:buFont typeface="+mj-lt"/>
              <a:buAutoNum type="arabicPeriod"/>
            </a:pPr>
            <a:r>
              <a:rPr lang="de-DE" sz="3900" dirty="0"/>
              <a:t>Material and Methods</a:t>
            </a:r>
          </a:p>
          <a:p>
            <a:pPr marL="742950" indent="-742950">
              <a:buFont typeface="+mj-lt"/>
              <a:buAutoNum type="arabicPeriod"/>
            </a:pPr>
            <a:r>
              <a:rPr lang="en-GB" sz="3900" dirty="0"/>
              <a:t>Results and discussion </a:t>
            </a:r>
          </a:p>
          <a:p>
            <a:pPr marL="742950" indent="-742950">
              <a:buFont typeface="+mj-lt"/>
              <a:buAutoNum type="arabicPeriod"/>
            </a:pPr>
            <a:r>
              <a:rPr lang="en-GB" sz="3900" dirty="0"/>
              <a:t>Conclusions and Recommendations </a:t>
            </a:r>
          </a:p>
          <a:p>
            <a:pPr marL="742950" indent="-742950">
              <a:buFont typeface="+mj-lt"/>
              <a:buAutoNum type="arabicPeriod"/>
            </a:pPr>
            <a:r>
              <a:rPr lang="en-GB" sz="3900" dirty="0"/>
              <a:t>References </a:t>
            </a:r>
          </a:p>
          <a:p>
            <a:pPr marL="742950" indent="-742950">
              <a:buFont typeface="+mj-lt"/>
              <a:buAutoNum type="arabicPeriod"/>
            </a:pPr>
            <a:r>
              <a:rPr lang="en-GB" sz="3900" dirty="0"/>
              <a:t>Dissemination </a:t>
            </a:r>
          </a:p>
          <a:p>
            <a:pPr marL="0" indent="0">
              <a:buNone/>
            </a:pPr>
            <a:endParaRPr lang="en-GB" dirty="0"/>
          </a:p>
          <a:p>
            <a:pPr marL="0" indent="0">
              <a:buNone/>
            </a:pPr>
            <a:endParaRPr lang="de-DE" dirty="0"/>
          </a:p>
          <a:p>
            <a:pPr marL="0" indent="0">
              <a:buNone/>
            </a:pPr>
            <a:endParaRPr lang="de-DE" dirty="0"/>
          </a:p>
        </p:txBody>
      </p:sp>
      <p:sp>
        <p:nvSpPr>
          <p:cNvPr id="7" name="Slide Number Placeholder 6">
            <a:extLst>
              <a:ext uri="{FF2B5EF4-FFF2-40B4-BE49-F238E27FC236}">
                <a16:creationId xmlns:a16="http://schemas.microsoft.com/office/drawing/2014/main" id="{25799529-68CC-F418-EB3F-1F561594995D}"/>
              </a:ext>
            </a:extLst>
          </p:cNvPr>
          <p:cNvSpPr>
            <a:spLocks noGrp="1"/>
          </p:cNvSpPr>
          <p:nvPr>
            <p:ph type="sldNum" sz="quarter" idx="12"/>
          </p:nvPr>
        </p:nvSpPr>
        <p:spPr>
          <a:xfrm>
            <a:off x="9126876" y="6127750"/>
            <a:ext cx="2743200" cy="365125"/>
          </a:xfrm>
        </p:spPr>
        <p:txBody>
          <a:bodyPr/>
          <a:lstStyle/>
          <a:p>
            <a:fld id="{C01E168F-91DF-435C-AC77-1F0369919946}" type="slidenum">
              <a:rPr lang="en-US" sz="1400" smtClean="0">
                <a:solidFill>
                  <a:schemeClr val="tx1"/>
                </a:solidFill>
              </a:rPr>
              <a:t>2</a:t>
            </a:fld>
            <a:endParaRPr lang="en-US" sz="1400" dirty="0">
              <a:solidFill>
                <a:schemeClr val="tx1"/>
              </a:solidFill>
            </a:endParaRPr>
          </a:p>
        </p:txBody>
      </p:sp>
    </p:spTree>
    <p:extLst>
      <p:ext uri="{BB962C8B-B14F-4D97-AF65-F5344CB8AC3E}">
        <p14:creationId xmlns:p14="http://schemas.microsoft.com/office/powerpoint/2010/main" val="3056958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A543-D3FE-6479-96D2-0B6EB470A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876AB-86F6-AA1E-7E72-AE306B3D1E27}"/>
              </a:ext>
            </a:extLst>
          </p:cNvPr>
          <p:cNvSpPr>
            <a:spLocks noGrp="1"/>
          </p:cNvSpPr>
          <p:nvPr>
            <p:ph type="title"/>
          </p:nvPr>
        </p:nvSpPr>
        <p:spPr>
          <a:xfrm rot="16200000">
            <a:off x="-3323758" y="3390938"/>
            <a:ext cx="7916333" cy="295049"/>
          </a:xfrm>
        </p:spPr>
        <p:txBody>
          <a:bodyPr>
            <a:normAutofit fontScale="90000"/>
          </a:bodyPr>
          <a:lstStyle/>
          <a:p>
            <a:pPr algn="ctr"/>
            <a:r>
              <a:rPr lang="en-GB" b="1" dirty="0"/>
              <a:t>Results and Discussions 10/12</a:t>
            </a:r>
            <a:br>
              <a:rPr lang="en-GB" b="1" dirty="0"/>
            </a:br>
            <a:endParaRPr lang="en-US" dirty="0"/>
          </a:p>
        </p:txBody>
      </p:sp>
      <p:sp>
        <p:nvSpPr>
          <p:cNvPr id="3" name="Content Placeholder 2">
            <a:extLst>
              <a:ext uri="{FF2B5EF4-FFF2-40B4-BE49-F238E27FC236}">
                <a16:creationId xmlns:a16="http://schemas.microsoft.com/office/drawing/2014/main" id="{D8094988-B23A-B085-D49F-A1D2DD0C9373}"/>
              </a:ext>
            </a:extLst>
          </p:cNvPr>
          <p:cNvSpPr>
            <a:spLocks noGrp="1"/>
          </p:cNvSpPr>
          <p:nvPr>
            <p:ph idx="1"/>
          </p:nvPr>
        </p:nvSpPr>
        <p:spPr>
          <a:xfrm>
            <a:off x="838200" y="1195754"/>
            <a:ext cx="11353800" cy="5662245"/>
          </a:xfrm>
        </p:spPr>
        <p:txBody>
          <a:bodyPr/>
          <a:lstStyle/>
          <a:p>
            <a:pPr marL="0" indent="0">
              <a:buNone/>
            </a:pPr>
            <a:r>
              <a:rPr lang="en-GB" dirty="0"/>
              <a:t>  </a:t>
            </a:r>
          </a:p>
          <a:p>
            <a:pPr marL="0" indent="0">
              <a:buNone/>
            </a:pPr>
            <a:r>
              <a:rPr lang="en-GB" dirty="0"/>
              <a:t>     </a:t>
            </a:r>
            <a:endParaRPr lang="en-US" dirty="0"/>
          </a:p>
        </p:txBody>
      </p:sp>
      <p:sp>
        <p:nvSpPr>
          <p:cNvPr id="8" name="TextBox 7">
            <a:extLst>
              <a:ext uri="{FF2B5EF4-FFF2-40B4-BE49-F238E27FC236}">
                <a16:creationId xmlns:a16="http://schemas.microsoft.com/office/drawing/2014/main" id="{06683EDD-7247-4ABC-F659-3333D56080D8}"/>
              </a:ext>
            </a:extLst>
          </p:cNvPr>
          <p:cNvSpPr txBox="1"/>
          <p:nvPr/>
        </p:nvSpPr>
        <p:spPr>
          <a:xfrm>
            <a:off x="7083409" y="1951672"/>
            <a:ext cx="4474182" cy="1477328"/>
          </a:xfrm>
          <a:prstGeom prst="rect">
            <a:avLst/>
          </a:prstGeom>
          <a:noFill/>
        </p:spPr>
        <p:txBody>
          <a:bodyPr wrap="square">
            <a:spAutoFit/>
          </a:bodyPr>
          <a:lstStyle/>
          <a:p>
            <a:r>
              <a:rPr lang="en-US" dirty="0"/>
              <a:t>Tahoua:  Adoum, </a:t>
            </a:r>
            <a:r>
              <a:rPr lang="en-US" dirty="0" err="1"/>
              <a:t>Tougoulaoua</a:t>
            </a:r>
            <a:r>
              <a:rPr lang="en-US" dirty="0"/>
              <a:t>, and </a:t>
            </a:r>
            <a:r>
              <a:rPr lang="en-US" dirty="0" err="1"/>
              <a:t>Kourfayawa</a:t>
            </a:r>
            <a:r>
              <a:rPr lang="en-US" dirty="0"/>
              <a:t> </a:t>
            </a:r>
          </a:p>
          <a:p>
            <a:endParaRPr lang="en-US" dirty="0"/>
          </a:p>
          <a:p>
            <a:r>
              <a:rPr lang="en-US" dirty="0"/>
              <a:t>Zinder: Garin Liman, Karkada, </a:t>
            </a:r>
            <a:r>
              <a:rPr lang="en-US" dirty="0" err="1"/>
              <a:t>Charé</a:t>
            </a:r>
            <a:r>
              <a:rPr lang="en-US" dirty="0"/>
              <a:t>, Malan Amar, and Yanda </a:t>
            </a:r>
            <a:r>
              <a:rPr lang="en-US" dirty="0" err="1"/>
              <a:t>Kwandagué</a:t>
            </a:r>
            <a:r>
              <a:rPr lang="en-US" dirty="0"/>
              <a:t>.</a:t>
            </a:r>
          </a:p>
        </p:txBody>
      </p:sp>
      <p:pic>
        <p:nvPicPr>
          <p:cNvPr id="5" name="Picture 4">
            <a:extLst>
              <a:ext uri="{FF2B5EF4-FFF2-40B4-BE49-F238E27FC236}">
                <a16:creationId xmlns:a16="http://schemas.microsoft.com/office/drawing/2014/main" id="{5C1CFA44-AC4A-89B3-C320-9AE513F732B7}"/>
              </a:ext>
            </a:extLst>
          </p:cNvPr>
          <p:cNvPicPr>
            <a:picLocks noChangeAspect="1"/>
          </p:cNvPicPr>
          <p:nvPr/>
        </p:nvPicPr>
        <p:blipFill rotWithShape="1">
          <a:blip r:embed="rId3">
            <a:extLst>
              <a:ext uri="{28A0092B-C50C-407E-A947-70E740481C1C}">
                <a14:useLocalDpi xmlns:a14="http://schemas.microsoft.com/office/drawing/2010/main" val="0"/>
              </a:ext>
            </a:extLst>
          </a:blip>
          <a:srcRect l="723" t="581" r="9180"/>
          <a:stretch/>
        </p:blipFill>
        <p:spPr bwMode="auto">
          <a:xfrm>
            <a:off x="1254995" y="876286"/>
            <a:ext cx="5411619" cy="5843103"/>
          </a:xfrm>
          <a:prstGeom prst="rect">
            <a:avLst/>
          </a:prstGeom>
          <a:noFill/>
          <a:ln w="9525" cap="flat" cmpd="sng" algn="ctr">
            <a:solidFill>
              <a:sysClr val="window" lastClr="FFFFFF">
                <a:lumMod val="50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1" name="Slide Number Placeholder 10">
            <a:extLst>
              <a:ext uri="{FF2B5EF4-FFF2-40B4-BE49-F238E27FC236}">
                <a16:creationId xmlns:a16="http://schemas.microsoft.com/office/drawing/2014/main" id="{F166CB88-0E11-767D-3EAD-DC05ACA0FFC6}"/>
              </a:ext>
            </a:extLst>
          </p:cNvPr>
          <p:cNvSpPr>
            <a:spLocks noGrp="1"/>
          </p:cNvSpPr>
          <p:nvPr>
            <p:ph type="sldNum" sz="quarter" idx="12"/>
          </p:nvPr>
        </p:nvSpPr>
        <p:spPr>
          <a:xfrm>
            <a:off x="9022080" y="6013450"/>
            <a:ext cx="2743200" cy="365125"/>
          </a:xfrm>
        </p:spPr>
        <p:txBody>
          <a:bodyPr/>
          <a:lstStyle/>
          <a:p>
            <a:fld id="{C01E168F-91DF-435C-AC77-1F0369919946}" type="slidenum">
              <a:rPr lang="en-US" sz="1600" smtClean="0">
                <a:solidFill>
                  <a:schemeClr val="tx1"/>
                </a:solidFill>
              </a:rPr>
              <a:t>20</a:t>
            </a:fld>
            <a:endParaRPr lang="en-US" sz="1600" dirty="0">
              <a:solidFill>
                <a:schemeClr val="tx1"/>
              </a:solidFill>
            </a:endParaRPr>
          </a:p>
        </p:txBody>
      </p:sp>
      <p:sp>
        <p:nvSpPr>
          <p:cNvPr id="12" name="Title 1">
            <a:extLst>
              <a:ext uri="{FF2B5EF4-FFF2-40B4-BE49-F238E27FC236}">
                <a16:creationId xmlns:a16="http://schemas.microsoft.com/office/drawing/2014/main" id="{231B252B-76EE-D1A9-B1B4-88E282D15AAC}"/>
              </a:ext>
            </a:extLst>
          </p:cNvPr>
          <p:cNvSpPr txBox="1">
            <a:spLocks/>
          </p:cNvSpPr>
          <p:nvPr/>
        </p:nvSpPr>
        <p:spPr>
          <a:xfrm>
            <a:off x="2222205" y="174809"/>
            <a:ext cx="7357730" cy="945332"/>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dirty="0">
                <a:latin typeface="+mn-lt"/>
              </a:rPr>
              <a:t>            </a:t>
            </a:r>
            <a:br>
              <a:rPr lang="en-GB" dirty="0">
                <a:latin typeface="+mn-lt"/>
              </a:rPr>
            </a:br>
            <a:r>
              <a:rPr lang="en-GB" dirty="0">
                <a:latin typeface="+mn-lt"/>
              </a:rPr>
              <a:t>3. 4. Urban  heat vulnerability </a:t>
            </a:r>
            <a:br>
              <a:rPr lang="en-GB" b="1" dirty="0">
                <a:latin typeface="+mn-lt"/>
              </a:rPr>
            </a:br>
            <a:endParaRPr lang="en-US" dirty="0">
              <a:latin typeface="+mn-lt"/>
            </a:endParaRPr>
          </a:p>
        </p:txBody>
      </p:sp>
    </p:spTree>
    <p:custDataLst>
      <p:tags r:id="rId1"/>
    </p:custDataLst>
    <p:extLst>
      <p:ext uri="{BB962C8B-B14F-4D97-AF65-F5344CB8AC3E}">
        <p14:creationId xmlns:p14="http://schemas.microsoft.com/office/powerpoint/2010/main" val="184513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CB910-36DA-09C9-9095-BBC91A901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5CA48-B2F9-CE2A-5ABB-192E344A4D48}"/>
              </a:ext>
            </a:extLst>
          </p:cNvPr>
          <p:cNvSpPr>
            <a:spLocks noGrp="1"/>
          </p:cNvSpPr>
          <p:nvPr>
            <p:ph type="title"/>
          </p:nvPr>
        </p:nvSpPr>
        <p:spPr>
          <a:xfrm>
            <a:off x="838200" y="91719"/>
            <a:ext cx="10515600" cy="776964"/>
          </a:xfrm>
        </p:spPr>
        <p:txBody>
          <a:bodyPr>
            <a:normAutofit/>
          </a:bodyPr>
          <a:lstStyle/>
          <a:p>
            <a:pPr algn="ctr"/>
            <a:r>
              <a:rPr lang="en-GB" sz="4000" dirty="0">
                <a:latin typeface="+mn-lt"/>
              </a:rPr>
              <a:t>3.5.1 Future LULC</a:t>
            </a:r>
            <a:endParaRPr lang="en-US" dirty="0">
              <a:latin typeface="+mn-lt"/>
            </a:endParaRPr>
          </a:p>
        </p:txBody>
      </p:sp>
      <p:sp>
        <p:nvSpPr>
          <p:cNvPr id="5" name="Text Box 7">
            <a:extLst>
              <a:ext uri="{FF2B5EF4-FFF2-40B4-BE49-F238E27FC236}">
                <a16:creationId xmlns:a16="http://schemas.microsoft.com/office/drawing/2014/main" id="{CF9D2518-F6B0-00E0-E4E3-6823349F2D59}"/>
              </a:ext>
            </a:extLst>
          </p:cNvPr>
          <p:cNvSpPr txBox="1">
            <a:spLocks noChangeArrowheads="1"/>
          </p:cNvSpPr>
          <p:nvPr/>
        </p:nvSpPr>
        <p:spPr bwMode="auto">
          <a:xfrm>
            <a:off x="7789539" y="4085483"/>
            <a:ext cx="708612" cy="389414"/>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Zinder	</a:t>
            </a:r>
            <a:endParaRPr kumimoji="0" lang="en-GB" altLang="en-US" sz="2000" b="1" i="0" u="none" strike="noStrike" cap="none" normalizeH="0" baseline="0" dirty="0">
              <a:ln>
                <a:noFill/>
              </a:ln>
              <a:solidFill>
                <a:schemeClr val="tx1"/>
              </a:solidFill>
              <a:effectLst/>
              <a:latin typeface="Arial" panose="020B0604020202020204" pitchFamily="34" charset="0"/>
            </a:endParaRPr>
          </a:p>
        </p:txBody>
      </p:sp>
      <p:sp>
        <p:nvSpPr>
          <p:cNvPr id="7" name="Rectangle 9">
            <a:extLst>
              <a:ext uri="{FF2B5EF4-FFF2-40B4-BE49-F238E27FC236}">
                <a16:creationId xmlns:a16="http://schemas.microsoft.com/office/drawing/2014/main" id="{3BEF4F41-5BA6-4452-84D4-1A5AD92F7864}"/>
              </a:ext>
            </a:extLst>
          </p:cNvPr>
          <p:cNvSpPr>
            <a:spLocks noChangeArrowheads="1"/>
          </p:cNvSpPr>
          <p:nvPr/>
        </p:nvSpPr>
        <p:spPr bwMode="auto">
          <a:xfrm>
            <a:off x="1355075" y="-67994"/>
            <a:ext cx="12646664" cy="525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4">
            <a:extLst>
              <a:ext uri="{FF2B5EF4-FFF2-40B4-BE49-F238E27FC236}">
                <a16:creationId xmlns:a16="http://schemas.microsoft.com/office/drawing/2014/main" id="{EA042837-CAA4-97E4-7A09-3D9E6A394EA4}"/>
              </a:ext>
            </a:extLst>
          </p:cNvPr>
          <p:cNvSpPr>
            <a:spLocks noChangeArrowheads="1"/>
          </p:cNvSpPr>
          <p:nvPr/>
        </p:nvSpPr>
        <p:spPr bwMode="auto">
          <a:xfrm flipV="1">
            <a:off x="1355075" y="457199"/>
            <a:ext cx="126466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Text Box 7">
            <a:extLst>
              <a:ext uri="{FF2B5EF4-FFF2-40B4-BE49-F238E27FC236}">
                <a16:creationId xmlns:a16="http://schemas.microsoft.com/office/drawing/2014/main" id="{7967CAF5-32C7-4B72-F70C-B1DAA3483399}"/>
              </a:ext>
            </a:extLst>
          </p:cNvPr>
          <p:cNvSpPr txBox="1">
            <a:spLocks noChangeArrowheads="1"/>
          </p:cNvSpPr>
          <p:nvPr/>
        </p:nvSpPr>
        <p:spPr bwMode="auto">
          <a:xfrm>
            <a:off x="8144495" y="1267951"/>
            <a:ext cx="830631" cy="369332"/>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Tahoua 	</a:t>
            </a:r>
            <a:endParaRPr kumimoji="0" lang="en-GB" altLang="en-US" sz="2000" b="1" i="0" u="none" strike="noStrike" cap="none" normalizeH="0" baseline="0" dirty="0">
              <a:ln>
                <a:noFill/>
              </a:ln>
              <a:solidFill>
                <a:schemeClr val="tx1"/>
              </a:solidFill>
              <a:effectLst/>
              <a:latin typeface="Arial" panose="020B0604020202020204" pitchFamily="34" charset="0"/>
            </a:endParaRPr>
          </a:p>
        </p:txBody>
      </p:sp>
      <p:sp>
        <p:nvSpPr>
          <p:cNvPr id="11" name="Rectangle 2">
            <a:extLst>
              <a:ext uri="{FF2B5EF4-FFF2-40B4-BE49-F238E27FC236}">
                <a16:creationId xmlns:a16="http://schemas.microsoft.com/office/drawing/2014/main" id="{F472DEC3-95F8-3DCF-F78D-6ABA68DF81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5">
            <a:extLst>
              <a:ext uri="{FF2B5EF4-FFF2-40B4-BE49-F238E27FC236}">
                <a16:creationId xmlns:a16="http://schemas.microsoft.com/office/drawing/2014/main" id="{703F7D82-4136-1E58-D7E1-B3639EAA897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64">
            <a:extLst>
              <a:ext uri="{FF2B5EF4-FFF2-40B4-BE49-F238E27FC236}">
                <a16:creationId xmlns:a16="http://schemas.microsoft.com/office/drawing/2014/main" id="{9719E311-F1B9-0688-924E-402536547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9539" y="3966364"/>
            <a:ext cx="3600000" cy="26984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2">
            <a:extLst>
              <a:ext uri="{FF2B5EF4-FFF2-40B4-BE49-F238E27FC236}">
                <a16:creationId xmlns:a16="http://schemas.microsoft.com/office/drawing/2014/main" id="{0E0650D9-8FE9-6A06-8279-69D5FD3E0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7982" y="1214518"/>
            <a:ext cx="3600000" cy="26984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Table 14">
            <a:extLst>
              <a:ext uri="{FF2B5EF4-FFF2-40B4-BE49-F238E27FC236}">
                <a16:creationId xmlns:a16="http://schemas.microsoft.com/office/drawing/2014/main" id="{9AD0DD63-0200-1C6B-5FBA-8B8C2D5F254C}"/>
              </a:ext>
            </a:extLst>
          </p:cNvPr>
          <p:cNvGraphicFramePr>
            <a:graphicFrameLocks noGrp="1"/>
          </p:cNvGraphicFramePr>
          <p:nvPr>
            <p:extLst>
              <p:ext uri="{D42A27DB-BD31-4B8C-83A1-F6EECF244321}">
                <p14:modId xmlns:p14="http://schemas.microsoft.com/office/powerpoint/2010/main" val="322383864"/>
              </p:ext>
            </p:extLst>
          </p:nvPr>
        </p:nvGraphicFramePr>
        <p:xfrm>
          <a:off x="1187460" y="2290758"/>
          <a:ext cx="6051564" cy="2067150"/>
        </p:xfrm>
        <a:graphic>
          <a:graphicData uri="http://schemas.openxmlformats.org/drawingml/2006/table">
            <a:tbl>
              <a:tblPr firstRow="1" firstCol="1" bandRow="1">
                <a:tableStyleId>{5C22544A-7EE6-4342-B048-85BDC9FD1C3A}</a:tableStyleId>
              </a:tblPr>
              <a:tblGrid>
                <a:gridCol w="2017188">
                  <a:extLst>
                    <a:ext uri="{9D8B030D-6E8A-4147-A177-3AD203B41FA5}">
                      <a16:colId xmlns:a16="http://schemas.microsoft.com/office/drawing/2014/main" val="2772666494"/>
                    </a:ext>
                  </a:extLst>
                </a:gridCol>
                <a:gridCol w="2017188">
                  <a:extLst>
                    <a:ext uri="{9D8B030D-6E8A-4147-A177-3AD203B41FA5}">
                      <a16:colId xmlns:a16="http://schemas.microsoft.com/office/drawing/2014/main" val="3342139166"/>
                    </a:ext>
                  </a:extLst>
                </a:gridCol>
                <a:gridCol w="2017188">
                  <a:extLst>
                    <a:ext uri="{9D8B030D-6E8A-4147-A177-3AD203B41FA5}">
                      <a16:colId xmlns:a16="http://schemas.microsoft.com/office/drawing/2014/main" val="3068539326"/>
                    </a:ext>
                  </a:extLst>
                </a:gridCol>
              </a:tblGrid>
              <a:tr h="344525">
                <a:tc>
                  <a:txBody>
                    <a:bodyPr/>
                    <a:lstStyle/>
                    <a:p>
                      <a:pPr algn="just"/>
                      <a:r>
                        <a:rPr lang="en-GB" sz="1200">
                          <a:effectLst/>
                        </a:rPr>
                        <a:t>LULC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CA-ANN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CA-LR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8339967"/>
                  </a:ext>
                </a:extLst>
              </a:tr>
              <a:tr h="344525">
                <a:tc>
                  <a:txBody>
                    <a:bodyPr/>
                    <a:lstStyle/>
                    <a:p>
                      <a:pPr algn="just"/>
                      <a:r>
                        <a:rPr lang="en-GB" sz="1200">
                          <a:effectLst/>
                        </a:rPr>
                        <a:t>Vegetation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84.91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81.97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485376"/>
                  </a:ext>
                </a:extLst>
              </a:tr>
              <a:tr h="344525">
                <a:tc>
                  <a:txBody>
                    <a:bodyPr/>
                    <a:lstStyle/>
                    <a:p>
                      <a:pPr algn="just"/>
                      <a:r>
                        <a:rPr lang="en-GB" sz="1200">
                          <a:effectLst/>
                        </a:rPr>
                        <a:t>Built-up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72.16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dirty="0">
                          <a:effectLst/>
                        </a:rPr>
                        <a:t>88.25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0043517"/>
                  </a:ext>
                </a:extLst>
              </a:tr>
              <a:tr h="344525">
                <a:tc>
                  <a:txBody>
                    <a:bodyPr/>
                    <a:lstStyle/>
                    <a:p>
                      <a:pPr algn="just"/>
                      <a:r>
                        <a:rPr lang="en-GB" sz="1200">
                          <a:effectLst/>
                        </a:rPr>
                        <a:t>Others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95.57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97.47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7604739"/>
                  </a:ext>
                </a:extLst>
              </a:tr>
              <a:tr h="344525">
                <a:tc>
                  <a:txBody>
                    <a:bodyPr/>
                    <a:lstStyle/>
                    <a:p>
                      <a:pPr algn="just"/>
                      <a:r>
                        <a:rPr lang="en-GB" sz="1200">
                          <a:effectLst/>
                        </a:rPr>
                        <a:t>Overall Accuracy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92.53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95.73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8667923"/>
                  </a:ext>
                </a:extLst>
              </a:tr>
              <a:tr h="344525">
                <a:tc>
                  <a:txBody>
                    <a:bodyPr/>
                    <a:lstStyle/>
                    <a:p>
                      <a:pPr algn="just"/>
                      <a:r>
                        <a:rPr lang="en-GB" sz="1200">
                          <a:effectLst/>
                        </a:rPr>
                        <a:t>Kappa Coefficient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a:effectLst/>
                        </a:rPr>
                        <a:t>0.77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200" dirty="0">
                          <a:effectLst/>
                        </a:rPr>
                        <a:t>0.76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257192"/>
                  </a:ext>
                </a:extLst>
              </a:tr>
            </a:tbl>
          </a:graphicData>
        </a:graphic>
      </p:graphicFrame>
      <p:sp>
        <p:nvSpPr>
          <p:cNvPr id="18" name="TextBox 17">
            <a:extLst>
              <a:ext uri="{FF2B5EF4-FFF2-40B4-BE49-F238E27FC236}">
                <a16:creationId xmlns:a16="http://schemas.microsoft.com/office/drawing/2014/main" id="{B4FE22CE-F5BA-53DB-299F-7C2B4F46F6A5}"/>
              </a:ext>
            </a:extLst>
          </p:cNvPr>
          <p:cNvSpPr txBox="1"/>
          <p:nvPr/>
        </p:nvSpPr>
        <p:spPr>
          <a:xfrm>
            <a:off x="1187460" y="1784678"/>
            <a:ext cx="7120890" cy="369332"/>
          </a:xfrm>
          <a:prstGeom prst="rect">
            <a:avLst/>
          </a:prstGeom>
          <a:noFill/>
        </p:spPr>
        <p:txBody>
          <a:bodyPr wrap="square">
            <a:spAutoFit/>
          </a:bodyPr>
          <a:lstStyle/>
          <a:p>
            <a:pPr>
              <a:spcAft>
                <a:spcPts val="1000"/>
              </a:spcAft>
            </a:pPr>
            <a:r>
              <a:rPr lang="en-GB" sz="1800" b="1" dirty="0">
                <a:solidFill>
                  <a:srgbClr val="000000"/>
                </a:solidFill>
                <a:effectLst/>
                <a:latin typeface="Times New Roman" panose="02020603050405020304" pitchFamily="18" charset="0"/>
                <a:ea typeface="Calibri" panose="020F0502020204030204" pitchFamily="34" charset="0"/>
              </a:rPr>
              <a:t>Table </a:t>
            </a:r>
            <a:r>
              <a:rPr lang="en-GB" b="1" dirty="0">
                <a:solidFill>
                  <a:srgbClr val="000000"/>
                </a:solidFill>
                <a:latin typeface="Times New Roman" panose="02020603050405020304" pitchFamily="18" charset="0"/>
                <a:ea typeface="Calibri" panose="020F0502020204030204" pitchFamily="34" charset="0"/>
              </a:rPr>
              <a:t>3</a:t>
            </a:r>
            <a:r>
              <a:rPr lang="en-GB" sz="1800" b="1" dirty="0">
                <a:solidFill>
                  <a:srgbClr val="000000"/>
                </a:solidFill>
                <a:effectLst/>
                <a:latin typeface="Times New Roman" panose="02020603050405020304" pitchFamily="18" charset="0"/>
                <a:ea typeface="Calibri" panose="020F0502020204030204" pitchFamily="34" charset="0"/>
              </a:rPr>
              <a:t>: Model Accuracy Assessment</a:t>
            </a:r>
            <a:endParaRPr lang="en-US" sz="1800" b="1" dirty="0">
              <a:solidFill>
                <a:srgbClr val="000000"/>
              </a:solidFill>
              <a:effectLst/>
              <a:latin typeface="Times New Roman" panose="02020603050405020304" pitchFamily="18" charset="0"/>
              <a:ea typeface="Calibri" panose="020F0502020204030204" pitchFamily="34" charset="0"/>
            </a:endParaRPr>
          </a:p>
        </p:txBody>
      </p:sp>
      <p:sp>
        <p:nvSpPr>
          <p:cNvPr id="4" name="Oval 3">
            <a:extLst>
              <a:ext uri="{FF2B5EF4-FFF2-40B4-BE49-F238E27FC236}">
                <a16:creationId xmlns:a16="http://schemas.microsoft.com/office/drawing/2014/main" id="{F9D90E04-A1C9-1CF5-4A8A-4288DCE03E2F}"/>
              </a:ext>
            </a:extLst>
          </p:cNvPr>
          <p:cNvSpPr/>
          <p:nvPr/>
        </p:nvSpPr>
        <p:spPr>
          <a:xfrm>
            <a:off x="3154680" y="2823210"/>
            <a:ext cx="880110" cy="457200"/>
          </a:xfrm>
          <a:prstGeom prst="ellipse">
            <a:avLst/>
          </a:prstGeom>
          <a:noFill/>
          <a:ln w="254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27C4C4F9-94C8-A82E-0D81-6E980F11BA08}"/>
              </a:ext>
            </a:extLst>
          </p:cNvPr>
          <p:cNvSpPr/>
          <p:nvPr/>
        </p:nvSpPr>
        <p:spPr>
          <a:xfrm>
            <a:off x="5120652" y="2867133"/>
            <a:ext cx="880110" cy="457200"/>
          </a:xfrm>
          <a:prstGeom prst="ellipse">
            <a:avLst/>
          </a:prstGeom>
          <a:noFill/>
          <a:ln w="254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itle 1">
            <a:extLst>
              <a:ext uri="{FF2B5EF4-FFF2-40B4-BE49-F238E27FC236}">
                <a16:creationId xmlns:a16="http://schemas.microsoft.com/office/drawing/2014/main" id="{7C372DC3-C9CD-D85A-8215-EA8D738E4165}"/>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11/12</a:t>
            </a:r>
            <a:endParaRPr lang="en-US" sz="3600" dirty="0"/>
          </a:p>
        </p:txBody>
      </p:sp>
      <p:sp>
        <p:nvSpPr>
          <p:cNvPr id="17" name="Slide Number Placeholder 16">
            <a:extLst>
              <a:ext uri="{FF2B5EF4-FFF2-40B4-BE49-F238E27FC236}">
                <a16:creationId xmlns:a16="http://schemas.microsoft.com/office/drawing/2014/main" id="{96844415-4B49-F87D-90F3-0602922019EF}"/>
              </a:ext>
            </a:extLst>
          </p:cNvPr>
          <p:cNvSpPr>
            <a:spLocks noGrp="1"/>
          </p:cNvSpPr>
          <p:nvPr>
            <p:ph type="sldNum" sz="quarter" idx="12"/>
          </p:nvPr>
        </p:nvSpPr>
        <p:spPr>
          <a:xfrm>
            <a:off x="8975126" y="6058537"/>
            <a:ext cx="2743200" cy="365125"/>
          </a:xfrm>
        </p:spPr>
        <p:txBody>
          <a:bodyPr/>
          <a:lstStyle/>
          <a:p>
            <a:fld id="{C01E168F-91DF-435C-AC77-1F0369919946}" type="slidenum">
              <a:rPr lang="en-US" sz="1400" smtClean="0">
                <a:solidFill>
                  <a:schemeClr val="tx1"/>
                </a:solidFill>
              </a:rPr>
              <a:t>21</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2709744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9980D-336D-FA64-5ED6-ACE224CF2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107961-BD6B-615E-2287-FDEF168E86D5}"/>
              </a:ext>
            </a:extLst>
          </p:cNvPr>
          <p:cNvSpPr>
            <a:spLocks noGrp="1"/>
          </p:cNvSpPr>
          <p:nvPr>
            <p:ph type="title"/>
          </p:nvPr>
        </p:nvSpPr>
        <p:spPr>
          <a:xfrm>
            <a:off x="838200" y="91718"/>
            <a:ext cx="10515600" cy="830629"/>
          </a:xfrm>
        </p:spPr>
        <p:txBody>
          <a:bodyPr>
            <a:normAutofit/>
          </a:bodyPr>
          <a:lstStyle/>
          <a:p>
            <a:pPr algn="ctr"/>
            <a:r>
              <a:rPr lang="en-GB" dirty="0"/>
              <a:t>3.5.2 </a:t>
            </a:r>
            <a:r>
              <a:rPr lang="en-GB" sz="4000" dirty="0"/>
              <a:t>Future LST</a:t>
            </a:r>
            <a:endParaRPr lang="en-US" dirty="0"/>
          </a:p>
        </p:txBody>
      </p:sp>
      <p:sp>
        <p:nvSpPr>
          <p:cNvPr id="7" name="Rectangle 9">
            <a:extLst>
              <a:ext uri="{FF2B5EF4-FFF2-40B4-BE49-F238E27FC236}">
                <a16:creationId xmlns:a16="http://schemas.microsoft.com/office/drawing/2014/main" id="{764604B5-2320-0D7F-259C-BB301E49264E}"/>
              </a:ext>
            </a:extLst>
          </p:cNvPr>
          <p:cNvSpPr>
            <a:spLocks noChangeArrowheads="1"/>
          </p:cNvSpPr>
          <p:nvPr/>
        </p:nvSpPr>
        <p:spPr bwMode="auto">
          <a:xfrm>
            <a:off x="1355075" y="-67994"/>
            <a:ext cx="12646664" cy="525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4">
            <a:extLst>
              <a:ext uri="{FF2B5EF4-FFF2-40B4-BE49-F238E27FC236}">
                <a16:creationId xmlns:a16="http://schemas.microsoft.com/office/drawing/2014/main" id="{DF98E1A6-3A14-D1C1-ABA2-3FDE8461D8E7}"/>
              </a:ext>
            </a:extLst>
          </p:cNvPr>
          <p:cNvSpPr>
            <a:spLocks noChangeArrowheads="1"/>
          </p:cNvSpPr>
          <p:nvPr/>
        </p:nvSpPr>
        <p:spPr bwMode="auto">
          <a:xfrm flipV="1">
            <a:off x="1355075" y="457199"/>
            <a:ext cx="126466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3C9B4952-3B2B-EF5A-3C81-E1196B5CED5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5">
            <a:extLst>
              <a:ext uri="{FF2B5EF4-FFF2-40B4-BE49-F238E27FC236}">
                <a16:creationId xmlns:a16="http://schemas.microsoft.com/office/drawing/2014/main" id="{C7F000C9-9363-F1AA-2AC3-50BF0F582E8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 name="Picture 62">
            <a:extLst>
              <a:ext uri="{FF2B5EF4-FFF2-40B4-BE49-F238E27FC236}">
                <a16:creationId xmlns:a16="http://schemas.microsoft.com/office/drawing/2014/main" id="{98A1D058-5163-6AE0-B520-C8C56D03A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3935" y="1962719"/>
            <a:ext cx="9613601" cy="384326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A35116B4-EE07-8786-2D46-BA241C742C28}"/>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t>3. Results and Discussions 6/12</a:t>
            </a:r>
            <a:endParaRPr lang="en-US" sz="3600" dirty="0"/>
          </a:p>
        </p:txBody>
      </p:sp>
      <p:sp>
        <p:nvSpPr>
          <p:cNvPr id="9" name="Slide Number Placeholder 8">
            <a:extLst>
              <a:ext uri="{FF2B5EF4-FFF2-40B4-BE49-F238E27FC236}">
                <a16:creationId xmlns:a16="http://schemas.microsoft.com/office/drawing/2014/main" id="{86F225BA-2465-3421-81FA-44F94E209094}"/>
              </a:ext>
            </a:extLst>
          </p:cNvPr>
          <p:cNvSpPr>
            <a:spLocks noGrp="1"/>
          </p:cNvSpPr>
          <p:nvPr>
            <p:ph type="sldNum" sz="quarter" idx="12"/>
          </p:nvPr>
        </p:nvSpPr>
        <p:spPr>
          <a:xfrm>
            <a:off x="8896350" y="6035676"/>
            <a:ext cx="2743200" cy="365125"/>
          </a:xfrm>
        </p:spPr>
        <p:txBody>
          <a:bodyPr/>
          <a:lstStyle/>
          <a:p>
            <a:fld id="{C01E168F-91DF-435C-AC77-1F0369919946}" type="slidenum">
              <a:rPr lang="en-US" sz="1600" smtClean="0">
                <a:solidFill>
                  <a:schemeClr val="tx1"/>
                </a:solidFill>
              </a:rPr>
              <a:t>22</a:t>
            </a:fld>
            <a:endParaRPr lang="en-US" sz="1600" dirty="0">
              <a:solidFill>
                <a:schemeClr val="tx1"/>
              </a:solidFill>
            </a:endParaRPr>
          </a:p>
        </p:txBody>
      </p:sp>
    </p:spTree>
    <p:custDataLst>
      <p:tags r:id="rId1"/>
    </p:custDataLst>
    <p:extLst>
      <p:ext uri="{BB962C8B-B14F-4D97-AF65-F5344CB8AC3E}">
        <p14:creationId xmlns:p14="http://schemas.microsoft.com/office/powerpoint/2010/main" val="3505966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AFAAB-DAF1-DDB7-9DDA-81BF41483C2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0F1FA98-C0F9-87C9-2B1D-FDF7B8A3B3E4}"/>
              </a:ext>
            </a:extLst>
          </p:cNvPr>
          <p:cNvSpPr txBox="1"/>
          <p:nvPr/>
        </p:nvSpPr>
        <p:spPr>
          <a:xfrm>
            <a:off x="1024154" y="921434"/>
            <a:ext cx="11042116" cy="4154984"/>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study </a:t>
            </a:r>
            <a:r>
              <a:rPr lang="en-US" sz="2400" dirty="0" err="1">
                <a:latin typeface="Times New Roman" panose="02020603050405020304" pitchFamily="18" charset="0"/>
                <a:cs typeface="Times New Roman" panose="02020603050405020304" pitchFamily="18" charset="0"/>
              </a:rPr>
              <a:t>analysed</a:t>
            </a:r>
            <a:r>
              <a:rPr lang="en-US" sz="2400" dirty="0">
                <a:latin typeface="Times New Roman" panose="02020603050405020304" pitchFamily="18" charset="0"/>
                <a:cs typeface="Times New Roman" panose="02020603050405020304" pitchFamily="18" charset="0"/>
              </a:rPr>
              <a:t> urban landscape dynamics over 34 years and provided future projections using remote sensing, GIS, machine learning and urban growth modelling. It also highlighted the seasonal variation and relationship between LULC and LST, providing vital information about heat-vulnerable areas, which is functional for targeted </a:t>
            </a:r>
            <a:r>
              <a:rPr lang="en-GB" sz="2400" dirty="0">
                <a:latin typeface="Times New Roman" panose="02020603050405020304" pitchFamily="18" charset="0"/>
                <a:cs typeface="Times New Roman" panose="02020603050405020304" pitchFamily="18" charset="0"/>
              </a:rPr>
              <a:t>interventions.</a:t>
            </a:r>
          </a:p>
          <a:p>
            <a:pPr algn="just"/>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ea typeface="Calibri" panose="020F0502020204030204" pitchFamily="34" charset="0"/>
              </a:rPr>
              <a:t>-Urban growth and direction   drivers:                 Guiding expansion </a:t>
            </a:r>
          </a:p>
          <a:p>
            <a:endParaRPr lang="en-GB" sz="2400" dirty="0">
              <a:latin typeface="Times New Roman" panose="02020603050405020304" pitchFamily="18" charset="0"/>
              <a:ea typeface="Calibri" panose="020F0502020204030204" pitchFamily="34" charset="0"/>
            </a:endParaRPr>
          </a:p>
          <a:p>
            <a:r>
              <a:rPr lang="en-GB" sz="2400" dirty="0">
                <a:latin typeface="Times New Roman" panose="02020603050405020304" pitchFamily="18" charset="0"/>
                <a:ea typeface="Calibri" panose="020F0502020204030204" pitchFamily="34" charset="0"/>
              </a:rPr>
              <a:t>-Vulnerability mapping                         Heat mitigation</a:t>
            </a:r>
          </a:p>
          <a:p>
            <a:endParaRPr lang="en-GB" sz="2400" dirty="0">
              <a:latin typeface="Times New Roman" panose="02020603050405020304" pitchFamily="18" charset="0"/>
              <a:ea typeface="Calibri" panose="020F0502020204030204" pitchFamily="34" charset="0"/>
            </a:endParaRPr>
          </a:p>
          <a:p>
            <a:r>
              <a:rPr lang="en-GB" sz="2400" dirty="0">
                <a:latin typeface="Times New Roman" panose="02020603050405020304" pitchFamily="18" charset="0"/>
                <a:ea typeface="Calibri" panose="020F0502020204030204" pitchFamily="34" charset="0"/>
              </a:rPr>
              <a:t>-Future projection highlights                 Calls for intervention</a:t>
            </a:r>
          </a:p>
        </p:txBody>
      </p:sp>
      <p:sp>
        <p:nvSpPr>
          <p:cNvPr id="3" name="Title 1">
            <a:extLst>
              <a:ext uri="{FF2B5EF4-FFF2-40B4-BE49-F238E27FC236}">
                <a16:creationId xmlns:a16="http://schemas.microsoft.com/office/drawing/2014/main" id="{46CC6DE6-1CD4-7CAA-25BC-CB2AD9F8BDA4}"/>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4. Conclusions and Recommendations</a:t>
            </a:r>
            <a:endParaRPr lang="en-US" sz="3200" dirty="0"/>
          </a:p>
        </p:txBody>
      </p:sp>
      <p:sp>
        <p:nvSpPr>
          <p:cNvPr id="7" name="Slide Number Placeholder 6">
            <a:extLst>
              <a:ext uri="{FF2B5EF4-FFF2-40B4-BE49-F238E27FC236}">
                <a16:creationId xmlns:a16="http://schemas.microsoft.com/office/drawing/2014/main" id="{46697FD9-8F58-EED4-595E-A2C0DB15265E}"/>
              </a:ext>
            </a:extLst>
          </p:cNvPr>
          <p:cNvSpPr>
            <a:spLocks noGrp="1"/>
          </p:cNvSpPr>
          <p:nvPr>
            <p:ph type="sldNum" sz="quarter" idx="12"/>
          </p:nvPr>
        </p:nvSpPr>
        <p:spPr>
          <a:xfrm>
            <a:off x="9067800" y="6070600"/>
            <a:ext cx="2743200" cy="365125"/>
          </a:xfrm>
        </p:spPr>
        <p:txBody>
          <a:bodyPr/>
          <a:lstStyle/>
          <a:p>
            <a:fld id="{C01E168F-91DF-435C-AC77-1F0369919946}" type="slidenum">
              <a:rPr lang="en-US" sz="1400" smtClean="0">
                <a:solidFill>
                  <a:schemeClr val="tx1"/>
                </a:solidFill>
              </a:rPr>
              <a:t>23</a:t>
            </a:fld>
            <a:endParaRPr lang="en-US" sz="1400" dirty="0">
              <a:solidFill>
                <a:schemeClr val="tx1"/>
              </a:solidFill>
            </a:endParaRPr>
          </a:p>
        </p:txBody>
      </p:sp>
      <p:sp>
        <p:nvSpPr>
          <p:cNvPr id="2" name="Arrow: Right 1">
            <a:extLst>
              <a:ext uri="{FF2B5EF4-FFF2-40B4-BE49-F238E27FC236}">
                <a16:creationId xmlns:a16="http://schemas.microsoft.com/office/drawing/2014/main" id="{B2151764-2499-4AAA-8C12-05F869757EFC}"/>
              </a:ext>
            </a:extLst>
          </p:cNvPr>
          <p:cNvSpPr/>
          <p:nvPr/>
        </p:nvSpPr>
        <p:spPr>
          <a:xfrm>
            <a:off x="5959365" y="3068291"/>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B1E497B4-C6D9-9D47-0AAD-138DB55D1A09}"/>
              </a:ext>
            </a:extLst>
          </p:cNvPr>
          <p:cNvSpPr/>
          <p:nvPr/>
        </p:nvSpPr>
        <p:spPr>
          <a:xfrm>
            <a:off x="4314496" y="3872333"/>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D1DDEFE9-C6F4-81CC-AB0F-825BC6E0F429}"/>
              </a:ext>
            </a:extLst>
          </p:cNvPr>
          <p:cNvSpPr/>
          <p:nvPr/>
        </p:nvSpPr>
        <p:spPr>
          <a:xfrm>
            <a:off x="4803700" y="4659041"/>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990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606D0-E62D-CA0F-9FC3-FCF421DA4F3B}"/>
              </a:ext>
            </a:extLst>
          </p:cNvPr>
          <p:cNvSpPr>
            <a:spLocks noGrp="1"/>
          </p:cNvSpPr>
          <p:nvPr>
            <p:ph type="title"/>
          </p:nvPr>
        </p:nvSpPr>
        <p:spPr>
          <a:xfrm rot="16200000">
            <a:off x="-3445902" y="4002177"/>
            <a:ext cx="7925656" cy="675005"/>
          </a:xfrm>
        </p:spPr>
        <p:txBody>
          <a:bodyPr>
            <a:normAutofit fontScale="90000"/>
          </a:bodyPr>
          <a:lstStyle/>
          <a:p>
            <a:pPr algn="ctr"/>
            <a:r>
              <a:rPr lang="en-GB" b="1" dirty="0"/>
              <a:t>            5. References </a:t>
            </a:r>
            <a:endParaRPr lang="en-US" b="1" dirty="0"/>
          </a:p>
        </p:txBody>
      </p:sp>
      <p:sp>
        <p:nvSpPr>
          <p:cNvPr id="3" name="Content Placeholder 2">
            <a:extLst>
              <a:ext uri="{FF2B5EF4-FFF2-40B4-BE49-F238E27FC236}">
                <a16:creationId xmlns:a16="http://schemas.microsoft.com/office/drawing/2014/main" id="{5928F18B-0FFE-CE2C-58AC-A20E9D9A315E}"/>
              </a:ext>
            </a:extLst>
          </p:cNvPr>
          <p:cNvSpPr>
            <a:spLocks noGrp="1"/>
          </p:cNvSpPr>
          <p:nvPr>
            <p:ph idx="1"/>
          </p:nvPr>
        </p:nvSpPr>
        <p:spPr>
          <a:xfrm>
            <a:off x="1108710" y="1040130"/>
            <a:ext cx="10824210" cy="5600700"/>
          </a:xfrm>
        </p:spPr>
        <p:txBody>
          <a:bodyPr>
            <a:normAutofit fontScale="92500" lnSpcReduction="10000"/>
          </a:bodyPr>
          <a:lstStyle/>
          <a:p>
            <a:pPr marL="457200" indent="-457200" algn="just">
              <a:lnSpc>
                <a:spcPct val="107000"/>
              </a:lnSpc>
              <a:spcAft>
                <a:spcPts val="800"/>
              </a:spcAft>
              <a:buNone/>
            </a:pP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Alademomi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 S., Okolie, C. J., Daramola, O. 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Akinnusi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 A., Adediran, E., Olanrewaju, H. O., Alabi, A. O., Salami, T. J., &amp;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Odumosu</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J. (2022). The interrelationship between LST, NDVI, NDBI, and land cover change in a section of Lagos metropolis, Nigeria.</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 Applied Geomatics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14(2), 299–314, doi.org/10.1007/S12518-022-00434-2/METRICS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Hussain, S., Lu, L., Mubeen, M., Nasim, W.,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Karuppannan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 Fahad, S., Tariq, A., Mousa, B. G., Mumtaz, F., &amp; Aslam, M. (2022). Spatiotemporal Variation in Land Use Land Cover in the Response to Local Climate Change Using Multispectral Remote Sensing Data.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Land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11(5), 595, doi.org/10.3390/land11050595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None/>
            </a:pPr>
            <a:r>
              <a:rPr lang="pt-BR" sz="1800" kern="100" dirty="0">
                <a:effectLst/>
                <a:latin typeface="Calibri" panose="020F0502020204030204" pitchFamily="34" charset="0"/>
                <a:ea typeface="Calibri" panose="020F0502020204030204" pitchFamily="34" charset="0"/>
                <a:cs typeface="Times New Roman" panose="02020603050405020304" pitchFamily="18" charset="0"/>
              </a:rPr>
              <a:t>Inostroza, L., Palme, M., &amp; Barrera, F. De.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(2016). A Heat Vulnerability Index : Spatial Patterns of Exposure , Sensitivity and Adaptive Capacity for Santiago de Chile.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PLOS One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11(9), e0162464, doi.org/10.1371/journal.pone.0162464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None/>
            </a:pPr>
            <a:r>
              <a:rPr lang="fr-BE" sz="1800" kern="100" dirty="0">
                <a:effectLst/>
                <a:latin typeface="Calibri" panose="020F0502020204030204" pitchFamily="34" charset="0"/>
                <a:ea typeface="Calibri" panose="020F0502020204030204" pitchFamily="34" charset="0"/>
                <a:cs typeface="Times New Roman" panose="02020603050405020304" pitchFamily="18" charset="0"/>
              </a:rPr>
              <a:t>Liu, X., Li, X., Chen, Y., Tan, Z., Li, S., &amp; Ai, B. (2010).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new landscape index for quantifying urban expansion using multi-temporal remotely sensed data. </a:t>
            </a:r>
            <a:r>
              <a:rPr lang="en-GB" sz="1800" i="1" kern="100" dirty="0">
                <a:effectLst/>
                <a:latin typeface="Calibri" panose="020F0502020204030204" pitchFamily="34" charset="0"/>
                <a:ea typeface="Calibri" panose="020F0502020204030204" pitchFamily="34" charset="0"/>
                <a:cs typeface="Times New Roman" panose="02020603050405020304" pitchFamily="18" charset="0"/>
              </a:rPr>
              <a:t>Landscape Ecology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25(5), 671–682, doi.org/10.1007/s10980-010-9454-5.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Nakul, C., Karma, T., Arun, S., &amp;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Eklabya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 (2018). Ecological vulnerability to climate change in the mountains: a case study from the Eastern Himalayas. Google Scholar, 707-721. doi.org/10.3390/RS1020333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NOAA. (2003). National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Centers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for Environmental Information, Monthly Global Climate Report for Annual 2002. Retrieved from https://www.ncei.noaa.gov/access/monitoring/monthly-report/global/200213, 23rd January, 2025.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United Nations. (2018). World Urbanisation Prospects : The 2018 Revision Retrieved from https://population.un.org/wup/Publications/Files/WUP2018-KeyFacts.pdf, 25th Janvier, 2022.</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6" name="Slide Number Placeholder 5">
            <a:extLst>
              <a:ext uri="{FF2B5EF4-FFF2-40B4-BE49-F238E27FC236}">
                <a16:creationId xmlns:a16="http://schemas.microsoft.com/office/drawing/2014/main" id="{92A7BBF2-6B81-7A4D-4C3C-51C5FB3F04B5}"/>
              </a:ext>
            </a:extLst>
          </p:cNvPr>
          <p:cNvSpPr>
            <a:spLocks noGrp="1"/>
          </p:cNvSpPr>
          <p:nvPr>
            <p:ph type="sldNum" sz="quarter" idx="12"/>
          </p:nvPr>
        </p:nvSpPr>
        <p:spPr>
          <a:xfrm>
            <a:off x="8690610" y="6162040"/>
            <a:ext cx="2743200" cy="365125"/>
          </a:xfrm>
        </p:spPr>
        <p:txBody>
          <a:bodyPr/>
          <a:lstStyle/>
          <a:p>
            <a:fld id="{C01E168F-91DF-435C-AC77-1F0369919946}" type="slidenum">
              <a:rPr lang="en-US" sz="1400" smtClean="0">
                <a:solidFill>
                  <a:schemeClr val="tx1"/>
                </a:solidFill>
              </a:rPr>
              <a:t>24</a:t>
            </a:fld>
            <a:endParaRPr lang="en-US" sz="1400" dirty="0">
              <a:solidFill>
                <a:schemeClr val="tx1"/>
              </a:solidFill>
            </a:endParaRPr>
          </a:p>
        </p:txBody>
      </p:sp>
    </p:spTree>
    <p:extLst>
      <p:ext uri="{BB962C8B-B14F-4D97-AF65-F5344CB8AC3E}">
        <p14:creationId xmlns:p14="http://schemas.microsoft.com/office/powerpoint/2010/main" val="1129068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BE9D4-C545-117A-1933-2F1A81A49BD7}"/>
              </a:ext>
            </a:extLst>
          </p:cNvPr>
          <p:cNvSpPr>
            <a:spLocks noGrp="1"/>
          </p:cNvSpPr>
          <p:nvPr>
            <p:ph idx="1"/>
          </p:nvPr>
        </p:nvSpPr>
        <p:spPr>
          <a:xfrm>
            <a:off x="1108710" y="902970"/>
            <a:ext cx="10938510" cy="5772150"/>
          </a:xfrm>
        </p:spPr>
        <p:txBody>
          <a:bodyPr>
            <a:normAutofit/>
          </a:bodyPr>
          <a:lstStyle/>
          <a:p>
            <a:pPr algn="ctr">
              <a:buNone/>
            </a:pPr>
            <a:r>
              <a:rPr lang="en-US" sz="3200" b="1" dirty="0">
                <a:effectLst/>
                <a:latin typeface="Cambria" panose="02040503050406030204" pitchFamily="18" charset="0"/>
                <a:ea typeface="Arial" panose="020B0604020202020204" pitchFamily="34" charset="0"/>
              </a:rPr>
              <a:t>PUBLICATION </a:t>
            </a:r>
          </a:p>
          <a:p>
            <a:pPr algn="ctr">
              <a:buNone/>
            </a:pPr>
            <a:r>
              <a:rPr lang="en-US" sz="2000" dirty="0" err="1">
                <a:effectLst/>
                <a:latin typeface="Times New Roman" panose="02020603050405020304" pitchFamily="18" charset="0"/>
                <a:ea typeface="Arial" panose="020B0604020202020204" pitchFamily="34" charset="0"/>
              </a:rPr>
              <a:t>Doulay</a:t>
            </a:r>
            <a:r>
              <a:rPr lang="en-US" sz="2000" dirty="0">
                <a:effectLst/>
                <a:latin typeface="Times New Roman" panose="02020603050405020304" pitchFamily="18" charset="0"/>
                <a:ea typeface="Arial" panose="020B0604020202020204" pitchFamily="34" charset="0"/>
              </a:rPr>
              <a:t> Seydou, K.; </a:t>
            </a:r>
            <a:r>
              <a:rPr lang="en-US" sz="2000" dirty="0" err="1">
                <a:effectLst/>
                <a:latin typeface="Times New Roman" panose="02020603050405020304" pitchFamily="18" charset="0"/>
                <a:ea typeface="Arial" panose="020B0604020202020204" pitchFamily="34" charset="0"/>
              </a:rPr>
              <a:t>Morenikeji</a:t>
            </a:r>
            <a:r>
              <a:rPr lang="en-US" sz="2000" dirty="0">
                <a:effectLst/>
                <a:latin typeface="Times New Roman" panose="02020603050405020304" pitchFamily="18" charset="0"/>
                <a:ea typeface="Arial" panose="020B0604020202020204" pitchFamily="34" charset="0"/>
              </a:rPr>
              <a:t>, W.; Diouf, A.; Dicko, K.; </a:t>
            </a:r>
            <a:r>
              <a:rPr lang="en-US" sz="2000" dirty="0" err="1">
                <a:effectLst/>
                <a:latin typeface="Times New Roman" panose="02020603050405020304" pitchFamily="18" charset="0"/>
                <a:ea typeface="Arial" panose="020B0604020202020204" pitchFamily="34" charset="0"/>
              </a:rPr>
              <a:t>Erdanaev</a:t>
            </a:r>
            <a:r>
              <a:rPr lang="en-US" sz="2000" dirty="0">
                <a:effectLst/>
                <a:latin typeface="Times New Roman" panose="02020603050405020304" pitchFamily="18" charset="0"/>
                <a:ea typeface="Arial" panose="020B0604020202020204" pitchFamily="34" charset="0"/>
              </a:rPr>
              <a:t>, E.; </a:t>
            </a:r>
            <a:r>
              <a:rPr lang="en-US" sz="2000" dirty="0" err="1">
                <a:effectLst/>
                <a:latin typeface="Times New Roman" panose="02020603050405020304" pitchFamily="18" charset="0"/>
                <a:ea typeface="Arial" panose="020B0604020202020204" pitchFamily="34" charset="0"/>
              </a:rPr>
              <a:t>Loewner</a:t>
            </a:r>
            <a:r>
              <a:rPr lang="en-US" sz="2000" dirty="0">
                <a:effectLst/>
                <a:latin typeface="Times New Roman" panose="02020603050405020304" pitchFamily="18" charset="0"/>
                <a:ea typeface="Arial" panose="020B0604020202020204" pitchFamily="34" charset="0"/>
              </a:rPr>
              <a:t>, R.; </a:t>
            </a:r>
            <a:r>
              <a:rPr lang="en-US" sz="2000" dirty="0" err="1">
                <a:effectLst/>
                <a:latin typeface="Times New Roman" panose="02020603050405020304" pitchFamily="18" charset="0"/>
                <a:ea typeface="Arial" panose="020B0604020202020204" pitchFamily="34" charset="0"/>
              </a:rPr>
              <a:t>Okhimamhe</a:t>
            </a:r>
            <a:r>
              <a:rPr lang="en-US" sz="2000" dirty="0">
                <a:effectLst/>
                <a:latin typeface="Times New Roman" panose="02020603050405020304" pitchFamily="18" charset="0"/>
                <a:ea typeface="Arial" panose="020B0604020202020204" pitchFamily="34" charset="0"/>
              </a:rPr>
              <a:t>, A.A. Dynamics of Zinder’s Urban Landscape: Implications for Sustainable Land Use Management </a:t>
            </a:r>
            <a:endParaRPr lang="en-US" sz="2000" dirty="0">
              <a:effectLst/>
              <a:latin typeface="Cambria" panose="02040503050406030204" pitchFamily="18" charset="0"/>
              <a:ea typeface="Arial" panose="020B0604020202020204" pitchFamily="34" charset="0"/>
            </a:endParaRPr>
          </a:p>
          <a:p>
            <a:pPr algn="ctr">
              <a:buNone/>
            </a:pPr>
            <a:r>
              <a:rPr lang="en-US" sz="3200" b="1" dirty="0">
                <a:effectLst/>
                <a:latin typeface="Cambria" panose="02040503050406030204" pitchFamily="18" charset="0"/>
                <a:ea typeface="Arial" panose="020B0604020202020204" pitchFamily="34" charset="0"/>
              </a:rPr>
              <a:t>CONFERENCES </a:t>
            </a:r>
          </a:p>
          <a:p>
            <a:pPr algn="just">
              <a:buNone/>
            </a:pPr>
            <a:r>
              <a:rPr lang="en-US" sz="2000" dirty="0" err="1">
                <a:effectLst/>
                <a:latin typeface="Cambria" panose="02040503050406030204" pitchFamily="18" charset="0"/>
                <a:ea typeface="Arial" panose="020B0604020202020204" pitchFamily="34" charset="0"/>
              </a:rPr>
              <a:t>Doulay</a:t>
            </a:r>
            <a:r>
              <a:rPr lang="en-US" sz="2000" dirty="0">
                <a:effectLst/>
                <a:latin typeface="Cambria" panose="02040503050406030204" pitchFamily="18" charset="0"/>
                <a:ea typeface="Arial" panose="020B0604020202020204" pitchFamily="34" charset="0"/>
              </a:rPr>
              <a:t>, S. K., </a:t>
            </a:r>
            <a:r>
              <a:rPr lang="en-US" sz="2000" dirty="0" err="1">
                <a:effectLst/>
                <a:latin typeface="Cambria" panose="02040503050406030204" pitchFamily="18" charset="0"/>
                <a:ea typeface="Arial" panose="020B0604020202020204" pitchFamily="34" charset="0"/>
              </a:rPr>
              <a:t>Morenikeji</a:t>
            </a:r>
            <a:r>
              <a:rPr lang="en-US" sz="2000" dirty="0">
                <a:effectLst/>
                <a:latin typeface="Cambria" panose="02040503050406030204" pitchFamily="18" charset="0"/>
                <a:ea typeface="Arial" panose="020B0604020202020204" pitchFamily="34" charset="0"/>
              </a:rPr>
              <a:t>, W., Diouf, A., </a:t>
            </a:r>
            <a:r>
              <a:rPr lang="en-US" sz="2000" dirty="0" err="1">
                <a:effectLst/>
                <a:latin typeface="Cambria" panose="02040503050406030204" pitchFamily="18" charset="0"/>
                <a:ea typeface="Arial" panose="020B0604020202020204" pitchFamily="34" charset="0"/>
              </a:rPr>
              <a:t>Erdanaev</a:t>
            </a:r>
            <a:r>
              <a:rPr lang="en-US" sz="2000" dirty="0">
                <a:effectLst/>
                <a:latin typeface="Cambria" panose="02040503050406030204" pitchFamily="18" charset="0"/>
                <a:ea typeface="Arial" panose="020B0604020202020204" pitchFamily="34" charset="0"/>
              </a:rPr>
              <a:t>, E., </a:t>
            </a:r>
            <a:r>
              <a:rPr lang="en-US" sz="2000" dirty="0" err="1">
                <a:effectLst/>
                <a:latin typeface="Cambria" panose="02040503050406030204" pitchFamily="18" charset="0"/>
                <a:ea typeface="Arial" panose="020B0604020202020204" pitchFamily="34" charset="0"/>
              </a:rPr>
              <a:t>Loewner</a:t>
            </a:r>
            <a:r>
              <a:rPr lang="en-US" sz="2000" dirty="0">
                <a:effectLst/>
                <a:latin typeface="Cambria" panose="02040503050406030204" pitchFamily="18" charset="0"/>
                <a:ea typeface="Arial" panose="020B0604020202020204" pitchFamily="34" charset="0"/>
              </a:rPr>
              <a:t>, R. (7</a:t>
            </a:r>
            <a:r>
              <a:rPr lang="en-US" sz="2000" baseline="30000" dirty="0">
                <a:effectLst/>
                <a:latin typeface="Cambria" panose="02040503050406030204" pitchFamily="18" charset="0"/>
                <a:ea typeface="Arial" panose="020B0604020202020204" pitchFamily="34" charset="0"/>
              </a:rPr>
              <a:t>th</a:t>
            </a:r>
            <a:r>
              <a:rPr lang="en-US" sz="2000" dirty="0">
                <a:effectLst/>
                <a:latin typeface="Cambria" panose="02040503050406030204" pitchFamily="18" charset="0"/>
                <a:ea typeface="Arial" panose="020B0604020202020204" pitchFamily="34" charset="0"/>
              </a:rPr>
              <a:t> November 2024). Assessing Heat-Related Disaster Risks: Trends of Extreme Temperature Indices from 1991 to 2022 in Tahoua, Niger Republic</a:t>
            </a:r>
            <a:r>
              <a:rPr lang="en-US" sz="2000" i="1" dirty="0">
                <a:effectLst/>
                <a:latin typeface="Cambria" panose="02040503050406030204" pitchFamily="18" charset="0"/>
                <a:ea typeface="Arial" panose="020B0604020202020204" pitchFamily="34" charset="0"/>
              </a:rPr>
              <a:t>. Oral presentation at the International Conference on Global Warming, Climate Change and Pollution Control (GWCCPC-24) held in Rostov-on-Don, Russia</a:t>
            </a:r>
            <a:r>
              <a:rPr lang="en-US" sz="2000" dirty="0">
                <a:effectLst/>
                <a:latin typeface="Cambria" panose="02040503050406030204" pitchFamily="18" charset="0"/>
                <a:ea typeface="Arial" panose="020B0604020202020204" pitchFamily="34" charset="0"/>
              </a:rPr>
              <a:t> . </a:t>
            </a:r>
            <a:endParaRPr lang="en-US" sz="2000" dirty="0">
              <a:effectLst/>
              <a:latin typeface="Arial" panose="020B0604020202020204" pitchFamily="34" charset="0"/>
              <a:ea typeface="Arial" panose="020B0604020202020204" pitchFamily="34" charset="0"/>
            </a:endParaRPr>
          </a:p>
          <a:p>
            <a:pPr algn="just">
              <a:buNone/>
            </a:pPr>
            <a:r>
              <a:rPr lang="en-US" sz="2000" dirty="0" err="1">
                <a:effectLst/>
                <a:latin typeface="Cambria" panose="02040503050406030204" pitchFamily="18" charset="0"/>
                <a:ea typeface="Arial" panose="020B0604020202020204" pitchFamily="34" charset="0"/>
              </a:rPr>
              <a:t>Doulay</a:t>
            </a:r>
            <a:r>
              <a:rPr lang="en-US" sz="2000" dirty="0">
                <a:effectLst/>
                <a:latin typeface="Cambria" panose="02040503050406030204" pitchFamily="18" charset="0"/>
                <a:ea typeface="Arial" panose="020B0604020202020204" pitchFamily="34" charset="0"/>
              </a:rPr>
              <a:t>, S. K., </a:t>
            </a:r>
            <a:r>
              <a:rPr lang="en-US" sz="2000" dirty="0" err="1">
                <a:effectLst/>
                <a:latin typeface="Cambria" panose="02040503050406030204" pitchFamily="18" charset="0"/>
                <a:ea typeface="Arial" panose="020B0604020202020204" pitchFamily="34" charset="0"/>
              </a:rPr>
              <a:t>Morenikeji</a:t>
            </a:r>
            <a:r>
              <a:rPr lang="en-US" sz="2000" dirty="0">
                <a:effectLst/>
                <a:latin typeface="Cambria" panose="02040503050406030204" pitchFamily="18" charset="0"/>
                <a:ea typeface="Arial" panose="020B0604020202020204" pitchFamily="34" charset="0"/>
              </a:rPr>
              <a:t>, W., Diouf, A., </a:t>
            </a:r>
            <a:r>
              <a:rPr lang="en-US" sz="2000" dirty="0" err="1">
                <a:effectLst/>
                <a:latin typeface="Cambria" panose="02040503050406030204" pitchFamily="18" charset="0"/>
                <a:ea typeface="Arial" panose="020B0604020202020204" pitchFamily="34" charset="0"/>
              </a:rPr>
              <a:t>Erdanaev</a:t>
            </a:r>
            <a:r>
              <a:rPr lang="en-US" sz="2000" dirty="0">
                <a:effectLst/>
                <a:latin typeface="Cambria" panose="02040503050406030204" pitchFamily="18" charset="0"/>
                <a:ea typeface="Arial" panose="020B0604020202020204" pitchFamily="34" charset="0"/>
              </a:rPr>
              <a:t>, E., </a:t>
            </a:r>
            <a:r>
              <a:rPr lang="en-US" sz="2000" dirty="0" err="1">
                <a:effectLst/>
                <a:latin typeface="Cambria" panose="02040503050406030204" pitchFamily="18" charset="0"/>
                <a:ea typeface="Arial" panose="020B0604020202020204" pitchFamily="34" charset="0"/>
              </a:rPr>
              <a:t>Loewner</a:t>
            </a:r>
            <a:r>
              <a:rPr lang="en-US" sz="2000" dirty="0">
                <a:effectLst/>
                <a:latin typeface="Cambria" panose="02040503050406030204" pitchFamily="18" charset="0"/>
                <a:ea typeface="Arial" panose="020B0604020202020204" pitchFamily="34" charset="0"/>
              </a:rPr>
              <a:t>, R., (19 November, 2024). Land Use and Land Cover Changes in Tahoua, Niger Republic: Implications for Biodiversity Conservation and Environmental Sustainability. </a:t>
            </a:r>
            <a:r>
              <a:rPr lang="en-US" sz="2000" i="1" dirty="0">
                <a:effectLst/>
                <a:latin typeface="Cambria" panose="02040503050406030204" pitchFamily="18" charset="0"/>
                <a:ea typeface="Arial" panose="020B0604020202020204" pitchFamily="34" charset="0"/>
              </a:rPr>
              <a:t>Oral Presentation at the First International Conference of the Pan African University organized by PAULESI, Ibadan, Nigeria</a:t>
            </a:r>
            <a:r>
              <a:rPr lang="en-US" sz="2000" dirty="0">
                <a:effectLst/>
                <a:latin typeface="Cambria" panose="02040503050406030204" pitchFamily="18" charset="0"/>
                <a:ea typeface="Arial" panose="020B0604020202020204" pitchFamily="34" charset="0"/>
              </a:rPr>
              <a:t> </a:t>
            </a:r>
            <a:endParaRPr lang="en-US" sz="2000" dirty="0">
              <a:effectLst/>
              <a:latin typeface="Arial" panose="020B0604020202020204" pitchFamily="34" charset="0"/>
              <a:ea typeface="Arial" panose="020B0604020202020204" pitchFamily="34" charset="0"/>
            </a:endParaRPr>
          </a:p>
          <a:p>
            <a:pPr marL="0" indent="0" algn="just">
              <a:buNone/>
            </a:pPr>
            <a:r>
              <a:rPr lang="en-US" sz="2000" dirty="0" err="1">
                <a:effectLst/>
                <a:latin typeface="Cambria" panose="02040503050406030204" pitchFamily="18" charset="0"/>
                <a:ea typeface="Arial" panose="020B0604020202020204" pitchFamily="34" charset="0"/>
              </a:rPr>
              <a:t>Doulay</a:t>
            </a:r>
            <a:r>
              <a:rPr lang="en-US" sz="2000" dirty="0">
                <a:effectLst/>
                <a:latin typeface="Cambria" panose="02040503050406030204" pitchFamily="18" charset="0"/>
                <a:ea typeface="Arial" panose="020B0604020202020204" pitchFamily="34" charset="0"/>
              </a:rPr>
              <a:t>, S. K., </a:t>
            </a:r>
            <a:r>
              <a:rPr lang="en-US" sz="2000" dirty="0" err="1">
                <a:effectLst/>
                <a:latin typeface="Cambria" panose="02040503050406030204" pitchFamily="18" charset="0"/>
                <a:ea typeface="Arial" panose="020B0604020202020204" pitchFamily="34" charset="0"/>
              </a:rPr>
              <a:t>Morenikeji</a:t>
            </a:r>
            <a:r>
              <a:rPr lang="en-US" sz="2000" dirty="0">
                <a:effectLst/>
                <a:latin typeface="Cambria" panose="02040503050406030204" pitchFamily="18" charset="0"/>
                <a:ea typeface="Arial" panose="020B0604020202020204" pitchFamily="34" charset="0"/>
              </a:rPr>
              <a:t>, W., Diouf, A., </a:t>
            </a:r>
            <a:r>
              <a:rPr lang="en-US" sz="2000" dirty="0" err="1">
                <a:effectLst/>
                <a:latin typeface="Cambria" panose="02040503050406030204" pitchFamily="18" charset="0"/>
                <a:ea typeface="Arial" panose="020B0604020202020204" pitchFamily="34" charset="0"/>
              </a:rPr>
              <a:t>Erdanaev</a:t>
            </a:r>
            <a:r>
              <a:rPr lang="en-US" sz="2000" dirty="0">
                <a:effectLst/>
                <a:latin typeface="Cambria" panose="02040503050406030204" pitchFamily="18" charset="0"/>
                <a:ea typeface="Arial" panose="020B0604020202020204" pitchFamily="34" charset="0"/>
              </a:rPr>
              <a:t>, E., </a:t>
            </a:r>
            <a:r>
              <a:rPr lang="en-US" sz="2000" dirty="0" err="1">
                <a:effectLst/>
                <a:latin typeface="Cambria" panose="02040503050406030204" pitchFamily="18" charset="0"/>
                <a:ea typeface="Arial" panose="020B0604020202020204" pitchFamily="34" charset="0"/>
              </a:rPr>
              <a:t>Loewner</a:t>
            </a:r>
            <a:r>
              <a:rPr lang="en-US" sz="2000" dirty="0">
                <a:effectLst/>
                <a:latin typeface="Cambria" panose="02040503050406030204" pitchFamily="18" charset="0"/>
                <a:ea typeface="Arial" panose="020B0604020202020204" pitchFamily="34" charset="0"/>
              </a:rPr>
              <a:t>, R., (12 November, 2024). Mapping the vulnerable: Assessing urban heat vulnerability and its impacts in Tahoua and Zinder, Niger republic. </a:t>
            </a:r>
            <a:r>
              <a:rPr lang="en-US" sz="2000" i="1" dirty="0">
                <a:effectLst/>
                <a:latin typeface="Cambria" panose="02040503050406030204" pitchFamily="18" charset="0"/>
                <a:ea typeface="Arial" panose="020B0604020202020204" pitchFamily="34" charset="0"/>
              </a:rPr>
              <a:t>Oral Presentation at the 5th Faculty of Science International Conference, 2024. Adekunle Ajasin University, Nigeria</a:t>
            </a:r>
            <a:endParaRPr lang="en-US" sz="2000" dirty="0">
              <a:effectLst/>
              <a:latin typeface="Arial" panose="020B0604020202020204" pitchFamily="34" charset="0"/>
              <a:ea typeface="Arial" panose="020B0604020202020204" pitchFamily="34" charset="0"/>
            </a:endParaRPr>
          </a:p>
          <a:p>
            <a:pPr marL="0" indent="0">
              <a:buNone/>
            </a:pPr>
            <a:endParaRPr lang="en-US" sz="3200" dirty="0"/>
          </a:p>
        </p:txBody>
      </p:sp>
      <p:sp>
        <p:nvSpPr>
          <p:cNvPr id="4" name="Title 1">
            <a:extLst>
              <a:ext uri="{FF2B5EF4-FFF2-40B4-BE49-F238E27FC236}">
                <a16:creationId xmlns:a16="http://schemas.microsoft.com/office/drawing/2014/main" id="{9834437F-0ACE-40A7-5A74-34F66570F076}"/>
              </a:ext>
            </a:extLst>
          </p:cNvPr>
          <p:cNvSpPr txBox="1">
            <a:spLocks/>
          </p:cNvSpPr>
          <p:nvPr/>
        </p:nvSpPr>
        <p:spPr>
          <a:xfrm rot="16200000">
            <a:off x="-2940183" y="3013685"/>
            <a:ext cx="6858003" cy="830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p>
        </p:txBody>
      </p:sp>
      <p:sp>
        <p:nvSpPr>
          <p:cNvPr id="5" name="Title 1">
            <a:extLst>
              <a:ext uri="{FF2B5EF4-FFF2-40B4-BE49-F238E27FC236}">
                <a16:creationId xmlns:a16="http://schemas.microsoft.com/office/drawing/2014/main" id="{8D7C6CB1-4444-A007-F16E-5BBBF9FB0EA0}"/>
              </a:ext>
            </a:extLst>
          </p:cNvPr>
          <p:cNvSpPr txBox="1">
            <a:spLocks/>
          </p:cNvSpPr>
          <p:nvPr/>
        </p:nvSpPr>
        <p:spPr>
          <a:xfrm rot="16200000">
            <a:off x="-3445902" y="4002177"/>
            <a:ext cx="7925656" cy="675005"/>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6. Dissemination </a:t>
            </a:r>
            <a:endParaRPr lang="en-US" b="1" dirty="0"/>
          </a:p>
        </p:txBody>
      </p:sp>
      <p:sp>
        <p:nvSpPr>
          <p:cNvPr id="8" name="Slide Number Placeholder 7">
            <a:extLst>
              <a:ext uri="{FF2B5EF4-FFF2-40B4-BE49-F238E27FC236}">
                <a16:creationId xmlns:a16="http://schemas.microsoft.com/office/drawing/2014/main" id="{81954059-5E2A-85BE-0F7D-4156B3AF2AFE}"/>
              </a:ext>
            </a:extLst>
          </p:cNvPr>
          <p:cNvSpPr>
            <a:spLocks noGrp="1"/>
          </p:cNvSpPr>
          <p:nvPr>
            <p:ph type="sldNum" sz="quarter" idx="12"/>
          </p:nvPr>
        </p:nvSpPr>
        <p:spPr/>
        <p:txBody>
          <a:bodyPr/>
          <a:lstStyle/>
          <a:p>
            <a:fld id="{C01E168F-91DF-435C-AC77-1F0369919946}" type="slidenum">
              <a:rPr lang="en-US" smtClean="0"/>
              <a:t>25</a:t>
            </a:fld>
            <a:endParaRPr lang="en-US"/>
          </a:p>
        </p:txBody>
      </p:sp>
    </p:spTree>
    <p:extLst>
      <p:ext uri="{BB962C8B-B14F-4D97-AF65-F5344CB8AC3E}">
        <p14:creationId xmlns:p14="http://schemas.microsoft.com/office/powerpoint/2010/main" val="3257824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4F5F7C-03A9-10D0-1AFB-865826837DDC}"/>
              </a:ext>
            </a:extLst>
          </p:cNvPr>
          <p:cNvSpPr/>
          <p:nvPr/>
        </p:nvSpPr>
        <p:spPr>
          <a:xfrm>
            <a:off x="2171700" y="1897381"/>
            <a:ext cx="8218169" cy="132343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 you</a:t>
            </a:r>
            <a:endPar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Slide Number Placeholder 4">
            <a:extLst>
              <a:ext uri="{FF2B5EF4-FFF2-40B4-BE49-F238E27FC236}">
                <a16:creationId xmlns:a16="http://schemas.microsoft.com/office/drawing/2014/main" id="{2C549A00-2E76-4884-927E-EB3FF52B58AA}"/>
              </a:ext>
            </a:extLst>
          </p:cNvPr>
          <p:cNvSpPr>
            <a:spLocks noGrp="1"/>
          </p:cNvSpPr>
          <p:nvPr>
            <p:ph type="sldNum" sz="quarter" idx="12"/>
          </p:nvPr>
        </p:nvSpPr>
        <p:spPr/>
        <p:txBody>
          <a:bodyPr/>
          <a:lstStyle/>
          <a:p>
            <a:fld id="{C01E168F-91DF-435C-AC77-1F0369919946}" type="slidenum">
              <a:rPr lang="en-US" smtClean="0"/>
              <a:t>26</a:t>
            </a:fld>
            <a:endParaRPr lang="en-US"/>
          </a:p>
        </p:txBody>
      </p:sp>
      <p:sp>
        <p:nvSpPr>
          <p:cNvPr id="2" name="Rectangle 1">
            <a:extLst>
              <a:ext uri="{FF2B5EF4-FFF2-40B4-BE49-F238E27FC236}">
                <a16:creationId xmlns:a16="http://schemas.microsoft.com/office/drawing/2014/main" id="{EFFDE7F4-78A1-4E07-26D2-C649FCBEBE05}"/>
              </a:ext>
            </a:extLst>
          </p:cNvPr>
          <p:cNvSpPr/>
          <p:nvPr/>
        </p:nvSpPr>
        <p:spPr>
          <a:xfrm>
            <a:off x="1986915" y="3432811"/>
            <a:ext cx="8218169" cy="132343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Merci</a:t>
            </a:r>
            <a:endPar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custDataLst>
      <p:tags r:id="rId1"/>
    </p:custDataLst>
    <p:extLst>
      <p:ext uri="{BB962C8B-B14F-4D97-AF65-F5344CB8AC3E}">
        <p14:creationId xmlns:p14="http://schemas.microsoft.com/office/powerpoint/2010/main" val="2480446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FB47F-643E-715F-D8BF-082FD0D021C8}"/>
              </a:ext>
            </a:extLst>
          </p:cNvPr>
          <p:cNvSpPr>
            <a:spLocks noGrp="1"/>
          </p:cNvSpPr>
          <p:nvPr>
            <p:ph type="title"/>
          </p:nvPr>
        </p:nvSpPr>
        <p:spPr>
          <a:xfrm rot="19938835">
            <a:off x="3401784" y="-1423231"/>
            <a:ext cx="4702928" cy="339290"/>
          </a:xfrm>
        </p:spPr>
        <p:txBody>
          <a:bodyPr>
            <a:normAutofit fontScale="90000"/>
          </a:bodyPr>
          <a:lstStyle/>
          <a:p>
            <a:endParaRPr lang="en-US"/>
          </a:p>
        </p:txBody>
      </p:sp>
      <p:pic>
        <p:nvPicPr>
          <p:cNvPr id="4" name="Content Placeholder 3" descr="Image result for city during the day">
            <a:extLst>
              <a:ext uri="{FF2B5EF4-FFF2-40B4-BE49-F238E27FC236}">
                <a16:creationId xmlns:a16="http://schemas.microsoft.com/office/drawing/2014/main" id="{4329EF05-5B96-575B-57AF-14389B8276C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95483" y="2734482"/>
            <a:ext cx="2592667" cy="1881775"/>
          </a:xfrm>
          <a:prstGeom prst="rect">
            <a:avLst/>
          </a:prstGeom>
          <a:noFill/>
          <a:ln>
            <a:noFill/>
          </a:ln>
        </p:spPr>
      </p:pic>
      <p:pic>
        <p:nvPicPr>
          <p:cNvPr id="5" name="Picture 4" descr="Free Images : architecture, house, building, home, wall, hut, shack ...">
            <a:extLst>
              <a:ext uri="{FF2B5EF4-FFF2-40B4-BE49-F238E27FC236}">
                <a16:creationId xmlns:a16="http://schemas.microsoft.com/office/drawing/2014/main" id="{A1EE8D77-3259-A93B-E566-ABB22E5CCA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14886" y="1322099"/>
            <a:ext cx="2367598" cy="1461910"/>
          </a:xfrm>
          <a:prstGeom prst="rect">
            <a:avLst/>
          </a:prstGeom>
          <a:noFill/>
          <a:ln>
            <a:noFill/>
          </a:ln>
        </p:spPr>
      </p:pic>
      <p:pic>
        <p:nvPicPr>
          <p:cNvPr id="6" name="Picture 5" descr="Uganda Successes: Buikwe Dairy Cooperative - How the Walleighs Found ...">
            <a:extLst>
              <a:ext uri="{FF2B5EF4-FFF2-40B4-BE49-F238E27FC236}">
                <a16:creationId xmlns:a16="http://schemas.microsoft.com/office/drawing/2014/main" id="{DA8FF3AB-3D26-99E3-DA6B-7B8C891C9C0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18867" y="4305884"/>
            <a:ext cx="2159635" cy="1437005"/>
          </a:xfrm>
          <a:prstGeom prst="rect">
            <a:avLst/>
          </a:prstGeom>
          <a:noFill/>
          <a:ln>
            <a:noFill/>
          </a:ln>
        </p:spPr>
      </p:pic>
      <p:pic>
        <p:nvPicPr>
          <p:cNvPr id="7" name="Picture 6" descr="Image result for indian Village">
            <a:extLst>
              <a:ext uri="{FF2B5EF4-FFF2-40B4-BE49-F238E27FC236}">
                <a16:creationId xmlns:a16="http://schemas.microsoft.com/office/drawing/2014/main" id="{F366C667-2252-E308-022A-A5EC4F8E30E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19559" y="1567311"/>
            <a:ext cx="2212356" cy="1468614"/>
          </a:xfrm>
          <a:prstGeom prst="rect">
            <a:avLst/>
          </a:prstGeom>
          <a:noFill/>
          <a:ln>
            <a:noFill/>
          </a:ln>
        </p:spPr>
      </p:pic>
      <p:pic>
        <p:nvPicPr>
          <p:cNvPr id="1026" name="Picture 2" descr="Image result for village africa">
            <a:extLst>
              <a:ext uri="{FF2B5EF4-FFF2-40B4-BE49-F238E27FC236}">
                <a16:creationId xmlns:a16="http://schemas.microsoft.com/office/drawing/2014/main" id="{C2EC6AB8-6968-CAEF-461B-C4DE9433C17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9028" y="4572186"/>
            <a:ext cx="2225737" cy="1437005"/>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C1ABF606-9F0E-D9CE-1880-7C3B51A2D68E}"/>
              </a:ext>
            </a:extLst>
          </p:cNvPr>
          <p:cNvSpPr/>
          <p:nvPr/>
        </p:nvSpPr>
        <p:spPr>
          <a:xfrm rot="3840686">
            <a:off x="7868280" y="1063481"/>
            <a:ext cx="1133576" cy="2081336"/>
          </a:xfrm>
          <a:prstGeom prst="down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GB" dirty="0">
                <a:solidFill>
                  <a:schemeClr val="tx1"/>
                </a:solidFill>
              </a:rPr>
              <a:t>Education and health care </a:t>
            </a:r>
            <a:endParaRPr lang="en-US" sz="800" dirty="0">
              <a:solidFill>
                <a:schemeClr val="tx1"/>
              </a:solidFill>
            </a:endParaRPr>
          </a:p>
        </p:txBody>
      </p:sp>
      <p:sp>
        <p:nvSpPr>
          <p:cNvPr id="10" name="Arrow: Down 9">
            <a:extLst>
              <a:ext uri="{FF2B5EF4-FFF2-40B4-BE49-F238E27FC236}">
                <a16:creationId xmlns:a16="http://schemas.microsoft.com/office/drawing/2014/main" id="{D8207CA4-C43A-77DB-9F33-9CAA2B93FAC0}"/>
              </a:ext>
            </a:extLst>
          </p:cNvPr>
          <p:cNvSpPr/>
          <p:nvPr/>
        </p:nvSpPr>
        <p:spPr>
          <a:xfrm rot="18022030">
            <a:off x="3766074" y="1408809"/>
            <a:ext cx="1134759" cy="1785619"/>
          </a:xfrm>
          <a:prstGeom prst="down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dirty="0">
                <a:solidFill>
                  <a:schemeClr val="tx1"/>
                </a:solidFill>
              </a:rPr>
              <a:t>Technological Advancements</a:t>
            </a:r>
            <a:endParaRPr lang="en-US" sz="800" dirty="0">
              <a:solidFill>
                <a:schemeClr val="tx1"/>
              </a:solidFill>
            </a:endParaRPr>
          </a:p>
        </p:txBody>
      </p:sp>
      <p:sp>
        <p:nvSpPr>
          <p:cNvPr id="11" name="Arrow: Down 10">
            <a:extLst>
              <a:ext uri="{FF2B5EF4-FFF2-40B4-BE49-F238E27FC236}">
                <a16:creationId xmlns:a16="http://schemas.microsoft.com/office/drawing/2014/main" id="{EB110CD4-9758-B5D5-8F10-F6185C0FBE6B}"/>
              </a:ext>
            </a:extLst>
          </p:cNvPr>
          <p:cNvSpPr/>
          <p:nvPr/>
        </p:nvSpPr>
        <p:spPr>
          <a:xfrm rot="14683716">
            <a:off x="3900507" y="4374512"/>
            <a:ext cx="1278094" cy="2139442"/>
          </a:xfrm>
          <a:prstGeom prst="down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dirty="0">
                <a:solidFill>
                  <a:schemeClr val="tx1"/>
                </a:solidFill>
              </a:rPr>
              <a:t>Infrastructure and Amenities</a:t>
            </a:r>
          </a:p>
        </p:txBody>
      </p:sp>
      <p:sp>
        <p:nvSpPr>
          <p:cNvPr id="9" name="Arrow: Down 8">
            <a:extLst>
              <a:ext uri="{FF2B5EF4-FFF2-40B4-BE49-F238E27FC236}">
                <a16:creationId xmlns:a16="http://schemas.microsoft.com/office/drawing/2014/main" id="{6D9AD352-9EF8-853F-A2D0-43D4D4A8C01E}"/>
              </a:ext>
            </a:extLst>
          </p:cNvPr>
          <p:cNvSpPr/>
          <p:nvPr/>
        </p:nvSpPr>
        <p:spPr>
          <a:xfrm rot="7211079">
            <a:off x="7984961" y="4201144"/>
            <a:ext cx="1294229" cy="1770641"/>
          </a:xfrm>
          <a:prstGeom prst="down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tx1"/>
                </a:solidFill>
              </a:rPr>
              <a:t>Economic Opportunities</a:t>
            </a:r>
          </a:p>
        </p:txBody>
      </p:sp>
      <p:pic>
        <p:nvPicPr>
          <p:cNvPr id="18" name="Picture 17">
            <a:extLst>
              <a:ext uri="{FF2B5EF4-FFF2-40B4-BE49-F238E27FC236}">
                <a16:creationId xmlns:a16="http://schemas.microsoft.com/office/drawing/2014/main" id="{2E1643BB-868E-67FB-AF35-0020FB356718}"/>
              </a:ext>
            </a:extLst>
          </p:cNvPr>
          <p:cNvPicPr>
            <a:picLocks noChangeAspect="1"/>
          </p:cNvPicPr>
          <p:nvPr/>
        </p:nvPicPr>
        <p:blipFill>
          <a:blip r:embed="rId8"/>
          <a:stretch>
            <a:fillRect/>
          </a:stretch>
        </p:blipFill>
        <p:spPr>
          <a:xfrm>
            <a:off x="5596807" y="4814091"/>
            <a:ext cx="1960861" cy="2043909"/>
          </a:xfrm>
          <a:prstGeom prst="rect">
            <a:avLst/>
          </a:prstGeom>
        </p:spPr>
      </p:pic>
      <p:sp>
        <p:nvSpPr>
          <p:cNvPr id="21" name="Arrow: Right 20">
            <a:extLst>
              <a:ext uri="{FF2B5EF4-FFF2-40B4-BE49-F238E27FC236}">
                <a16:creationId xmlns:a16="http://schemas.microsoft.com/office/drawing/2014/main" id="{2E5EB164-CF0B-0BC2-E7F0-5431BD2A2F2C}"/>
              </a:ext>
            </a:extLst>
          </p:cNvPr>
          <p:cNvSpPr/>
          <p:nvPr/>
        </p:nvSpPr>
        <p:spPr>
          <a:xfrm rot="571033">
            <a:off x="7344662" y="6150647"/>
            <a:ext cx="1334182" cy="491490"/>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90%</a:t>
            </a:r>
            <a:endParaRPr lang="en-US" dirty="0">
              <a:solidFill>
                <a:schemeClr val="tx1"/>
              </a:solidFill>
            </a:endParaRPr>
          </a:p>
        </p:txBody>
      </p:sp>
      <p:sp>
        <p:nvSpPr>
          <p:cNvPr id="22" name="TextBox 21">
            <a:extLst>
              <a:ext uri="{FF2B5EF4-FFF2-40B4-BE49-F238E27FC236}">
                <a16:creationId xmlns:a16="http://schemas.microsoft.com/office/drawing/2014/main" id="{4DFD77C7-5CAB-82C7-CBBD-2AD6B827C0B9}"/>
              </a:ext>
            </a:extLst>
          </p:cNvPr>
          <p:cNvSpPr txBox="1"/>
          <p:nvPr/>
        </p:nvSpPr>
        <p:spPr>
          <a:xfrm>
            <a:off x="8824659" y="5984231"/>
            <a:ext cx="2799623" cy="738664"/>
          </a:xfrm>
          <a:prstGeom prst="rect">
            <a:avLst/>
          </a:prstGeom>
          <a:noFill/>
        </p:spPr>
        <p:txBody>
          <a:bodyPr wrap="square" rtlCol="0">
            <a:spAutoFit/>
          </a:bodyPr>
          <a:lstStyle/>
          <a:p>
            <a:r>
              <a:rPr lang="en-GB" sz="2400" dirty="0"/>
              <a:t>Africa and Asia </a:t>
            </a:r>
            <a:r>
              <a:rPr lang="en-US" dirty="0">
                <a:effectLst/>
                <a:latin typeface="Times New Roman" panose="02020603050405020304" pitchFamily="18" charset="0"/>
                <a:ea typeface="Calibri" panose="020F0502020204030204" pitchFamily="34" charset="0"/>
                <a:cs typeface="Times New Roman" panose="02020603050405020304" pitchFamily="18" charset="0"/>
              </a:rPr>
              <a:t>(United Nations, 2018)</a:t>
            </a:r>
            <a:r>
              <a:rPr lang="en-GB" dirty="0"/>
              <a:t> </a:t>
            </a:r>
            <a:endParaRPr lang="en-US" sz="2400" dirty="0"/>
          </a:p>
        </p:txBody>
      </p:sp>
      <p:sp>
        <p:nvSpPr>
          <p:cNvPr id="23" name="Title 1">
            <a:extLst>
              <a:ext uri="{FF2B5EF4-FFF2-40B4-BE49-F238E27FC236}">
                <a16:creationId xmlns:a16="http://schemas.microsoft.com/office/drawing/2014/main" id="{7BE56573-C79D-68D3-1147-FDE63A2B38B7}"/>
              </a:ext>
            </a:extLst>
          </p:cNvPr>
          <p:cNvSpPr txBox="1">
            <a:spLocks/>
          </p:cNvSpPr>
          <p:nvPr/>
        </p:nvSpPr>
        <p:spPr>
          <a:xfrm>
            <a:off x="701040" y="135105"/>
            <a:ext cx="10515600" cy="904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1.Introduction</a:t>
            </a:r>
            <a:endParaRPr lang="en-US" dirty="0"/>
          </a:p>
        </p:txBody>
      </p:sp>
      <p:sp>
        <p:nvSpPr>
          <p:cNvPr id="3" name="TextBox 2">
            <a:extLst>
              <a:ext uri="{FF2B5EF4-FFF2-40B4-BE49-F238E27FC236}">
                <a16:creationId xmlns:a16="http://schemas.microsoft.com/office/drawing/2014/main" id="{1D785133-E16A-520C-9E92-120AB71D03CA}"/>
              </a:ext>
            </a:extLst>
          </p:cNvPr>
          <p:cNvSpPr txBox="1"/>
          <p:nvPr/>
        </p:nvSpPr>
        <p:spPr>
          <a:xfrm rot="16200000">
            <a:off x="-2649938" y="2734592"/>
            <a:ext cx="5929994" cy="769441"/>
          </a:xfrm>
          <a:prstGeom prst="rect">
            <a:avLst/>
          </a:prstGeom>
          <a:noFill/>
        </p:spPr>
        <p:txBody>
          <a:bodyPr wrap="square">
            <a:spAutoFit/>
          </a:bodyPr>
          <a:lstStyle/>
          <a:p>
            <a:r>
              <a:rPr lang="en-GB" sz="4400" dirty="0"/>
              <a:t>1.1 Background   </a:t>
            </a:r>
            <a:endParaRPr lang="en-US" sz="4400" dirty="0"/>
          </a:p>
        </p:txBody>
      </p:sp>
      <p:sp>
        <p:nvSpPr>
          <p:cNvPr id="14" name="Slide Number Placeholder 13">
            <a:extLst>
              <a:ext uri="{FF2B5EF4-FFF2-40B4-BE49-F238E27FC236}">
                <a16:creationId xmlns:a16="http://schemas.microsoft.com/office/drawing/2014/main" id="{13EC26CC-D809-178D-9864-E81C74156B12}"/>
              </a:ext>
            </a:extLst>
          </p:cNvPr>
          <p:cNvSpPr>
            <a:spLocks noGrp="1"/>
          </p:cNvSpPr>
          <p:nvPr>
            <p:ph type="sldNum" sz="quarter" idx="12"/>
          </p:nvPr>
        </p:nvSpPr>
        <p:spPr>
          <a:xfrm>
            <a:off x="9139284" y="6171000"/>
            <a:ext cx="2743200" cy="365125"/>
          </a:xfrm>
        </p:spPr>
        <p:txBody>
          <a:bodyPr/>
          <a:lstStyle/>
          <a:p>
            <a:fld id="{C01E168F-91DF-435C-AC77-1F0369919946}" type="slidenum">
              <a:rPr lang="en-US" sz="1400" smtClean="0">
                <a:solidFill>
                  <a:schemeClr val="tx1"/>
                </a:solidFill>
              </a:rPr>
              <a:t>3</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167395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1" grpId="0" animBg="1"/>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FD32694E-231A-211B-4AA7-943A83C94DC3}"/>
              </a:ext>
            </a:extLst>
          </p:cNvPr>
          <p:cNvSpPr/>
          <p:nvPr/>
        </p:nvSpPr>
        <p:spPr>
          <a:xfrm>
            <a:off x="4298004" y="3351196"/>
            <a:ext cx="1706876" cy="1679441"/>
          </a:xfrm>
          <a:custGeom>
            <a:avLst/>
            <a:gdLst>
              <a:gd name="connsiteX0" fmla="*/ 0 w 1706876"/>
              <a:gd name="connsiteY0" fmla="*/ 839721 h 1679441"/>
              <a:gd name="connsiteX1" fmla="*/ 853438 w 1706876"/>
              <a:gd name="connsiteY1" fmla="*/ 0 h 1679441"/>
              <a:gd name="connsiteX2" fmla="*/ 1706876 w 1706876"/>
              <a:gd name="connsiteY2" fmla="*/ 839721 h 1679441"/>
              <a:gd name="connsiteX3" fmla="*/ 853438 w 1706876"/>
              <a:gd name="connsiteY3" fmla="*/ 1679442 h 1679441"/>
              <a:gd name="connsiteX4" fmla="*/ 0 w 1706876"/>
              <a:gd name="connsiteY4" fmla="*/ 839721 h 167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876" h="1679441">
                <a:moveTo>
                  <a:pt x="0" y="839721"/>
                </a:moveTo>
                <a:cubicBezTo>
                  <a:pt x="0" y="375956"/>
                  <a:pt x="382097" y="0"/>
                  <a:pt x="853438" y="0"/>
                </a:cubicBezTo>
                <a:cubicBezTo>
                  <a:pt x="1324779" y="0"/>
                  <a:pt x="1706876" y="375956"/>
                  <a:pt x="1706876" y="839721"/>
                </a:cubicBezTo>
                <a:cubicBezTo>
                  <a:pt x="1706876" y="1303486"/>
                  <a:pt x="1324779" y="1679442"/>
                  <a:pt x="853438" y="1679442"/>
                </a:cubicBezTo>
                <a:cubicBezTo>
                  <a:pt x="382097" y="1679442"/>
                  <a:pt x="0" y="1303486"/>
                  <a:pt x="0" y="839721"/>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67746" tIns="263728" rIns="267746" bIns="263728"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rPr>
              <a:t>URBANISATION </a:t>
            </a:r>
            <a:endParaRPr lang="en-US" sz="1400" kern="1200" dirty="0">
              <a:solidFill>
                <a:schemeClr val="tx1"/>
              </a:solidFill>
            </a:endParaRPr>
          </a:p>
        </p:txBody>
      </p:sp>
      <p:sp>
        <p:nvSpPr>
          <p:cNvPr id="51" name="Freeform: Shape 50">
            <a:extLst>
              <a:ext uri="{FF2B5EF4-FFF2-40B4-BE49-F238E27FC236}">
                <a16:creationId xmlns:a16="http://schemas.microsoft.com/office/drawing/2014/main" id="{6E93F597-BC47-8924-FF9A-A6EED5F7B8D2}"/>
              </a:ext>
            </a:extLst>
          </p:cNvPr>
          <p:cNvSpPr/>
          <p:nvPr/>
        </p:nvSpPr>
        <p:spPr>
          <a:xfrm rot="20520000">
            <a:off x="6012140" y="3680137"/>
            <a:ext cx="135842" cy="418108"/>
          </a:xfrm>
          <a:custGeom>
            <a:avLst/>
            <a:gdLst>
              <a:gd name="connsiteX0" fmla="*/ 0 w 135842"/>
              <a:gd name="connsiteY0" fmla="*/ 83622 h 418108"/>
              <a:gd name="connsiteX1" fmla="*/ 67921 w 135842"/>
              <a:gd name="connsiteY1" fmla="*/ 83622 h 418108"/>
              <a:gd name="connsiteX2" fmla="*/ 67921 w 135842"/>
              <a:gd name="connsiteY2" fmla="*/ 0 h 418108"/>
              <a:gd name="connsiteX3" fmla="*/ 135842 w 135842"/>
              <a:gd name="connsiteY3" fmla="*/ 209054 h 418108"/>
              <a:gd name="connsiteX4" fmla="*/ 67921 w 135842"/>
              <a:gd name="connsiteY4" fmla="*/ 418108 h 418108"/>
              <a:gd name="connsiteX5" fmla="*/ 67921 w 135842"/>
              <a:gd name="connsiteY5" fmla="*/ 334486 h 418108"/>
              <a:gd name="connsiteX6" fmla="*/ 0 w 135842"/>
              <a:gd name="connsiteY6" fmla="*/ 334486 h 418108"/>
              <a:gd name="connsiteX7" fmla="*/ 0 w 135842"/>
              <a:gd name="connsiteY7" fmla="*/ 83622 h 41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842" h="418108">
                <a:moveTo>
                  <a:pt x="0" y="83622"/>
                </a:moveTo>
                <a:lnTo>
                  <a:pt x="67921" y="83622"/>
                </a:lnTo>
                <a:lnTo>
                  <a:pt x="67921" y="0"/>
                </a:lnTo>
                <a:lnTo>
                  <a:pt x="135842" y="209054"/>
                </a:lnTo>
                <a:lnTo>
                  <a:pt x="67921" y="418108"/>
                </a:lnTo>
                <a:lnTo>
                  <a:pt x="67921" y="334486"/>
                </a:lnTo>
                <a:lnTo>
                  <a:pt x="0" y="334486"/>
                </a:lnTo>
                <a:lnTo>
                  <a:pt x="0" y="836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3622" rIns="40753" bIns="83621" numCol="1" spcCol="1270" anchor="ctr" anchorCtr="0">
            <a:noAutofit/>
          </a:bodyPr>
          <a:lstStyle/>
          <a:p>
            <a:pPr marL="0" lvl="0" indent="0" algn="ctr" defTabSz="755650">
              <a:lnSpc>
                <a:spcPct val="90000"/>
              </a:lnSpc>
              <a:spcBef>
                <a:spcPct val="0"/>
              </a:spcBef>
              <a:spcAft>
                <a:spcPct val="35000"/>
              </a:spcAft>
              <a:buNone/>
            </a:pPr>
            <a:endParaRPr lang="en-US" sz="1700" kern="1200"/>
          </a:p>
        </p:txBody>
      </p:sp>
      <p:sp>
        <p:nvSpPr>
          <p:cNvPr id="7" name="Title 1">
            <a:extLst>
              <a:ext uri="{FF2B5EF4-FFF2-40B4-BE49-F238E27FC236}">
                <a16:creationId xmlns:a16="http://schemas.microsoft.com/office/drawing/2014/main" id="{3388D971-1FA6-1466-288F-B58D10B94113}"/>
              </a:ext>
            </a:extLst>
          </p:cNvPr>
          <p:cNvSpPr txBox="1">
            <a:spLocks/>
          </p:cNvSpPr>
          <p:nvPr/>
        </p:nvSpPr>
        <p:spPr>
          <a:xfrm>
            <a:off x="838200" y="331840"/>
            <a:ext cx="10515600" cy="904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1. Introduction</a:t>
            </a:r>
            <a:endParaRPr lang="en-US" dirty="0"/>
          </a:p>
        </p:txBody>
      </p:sp>
      <p:sp>
        <p:nvSpPr>
          <p:cNvPr id="57" name="Freeform: Shape 56">
            <a:extLst>
              <a:ext uri="{FF2B5EF4-FFF2-40B4-BE49-F238E27FC236}">
                <a16:creationId xmlns:a16="http://schemas.microsoft.com/office/drawing/2014/main" id="{61217ED2-D5C1-A1E8-B068-D31F53991A2B}"/>
              </a:ext>
            </a:extLst>
          </p:cNvPr>
          <p:cNvSpPr/>
          <p:nvPr/>
        </p:nvSpPr>
        <p:spPr>
          <a:xfrm rot="1080000">
            <a:off x="4345391" y="3658581"/>
            <a:ext cx="135842" cy="418108"/>
          </a:xfrm>
          <a:custGeom>
            <a:avLst/>
            <a:gdLst>
              <a:gd name="connsiteX0" fmla="*/ 0 w 135842"/>
              <a:gd name="connsiteY0" fmla="*/ 83622 h 418108"/>
              <a:gd name="connsiteX1" fmla="*/ 67921 w 135842"/>
              <a:gd name="connsiteY1" fmla="*/ 83622 h 418108"/>
              <a:gd name="connsiteX2" fmla="*/ 67921 w 135842"/>
              <a:gd name="connsiteY2" fmla="*/ 0 h 418108"/>
              <a:gd name="connsiteX3" fmla="*/ 135842 w 135842"/>
              <a:gd name="connsiteY3" fmla="*/ 209054 h 418108"/>
              <a:gd name="connsiteX4" fmla="*/ 67921 w 135842"/>
              <a:gd name="connsiteY4" fmla="*/ 418108 h 418108"/>
              <a:gd name="connsiteX5" fmla="*/ 67921 w 135842"/>
              <a:gd name="connsiteY5" fmla="*/ 334486 h 418108"/>
              <a:gd name="connsiteX6" fmla="*/ 0 w 135842"/>
              <a:gd name="connsiteY6" fmla="*/ 334486 h 418108"/>
              <a:gd name="connsiteX7" fmla="*/ 0 w 135842"/>
              <a:gd name="connsiteY7" fmla="*/ 83622 h 41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842" h="418108">
                <a:moveTo>
                  <a:pt x="135841" y="334486"/>
                </a:moveTo>
                <a:lnTo>
                  <a:pt x="67921" y="334486"/>
                </a:lnTo>
                <a:lnTo>
                  <a:pt x="67921" y="418108"/>
                </a:lnTo>
                <a:lnTo>
                  <a:pt x="1" y="209054"/>
                </a:lnTo>
                <a:lnTo>
                  <a:pt x="67921" y="0"/>
                </a:lnTo>
                <a:lnTo>
                  <a:pt x="67921" y="83622"/>
                </a:lnTo>
                <a:lnTo>
                  <a:pt x="135841" y="83622"/>
                </a:lnTo>
                <a:lnTo>
                  <a:pt x="135841" y="334486"/>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40753" tIns="83622" rIns="-1" bIns="83621" numCol="1" spcCol="1270" anchor="ctr" anchorCtr="0">
            <a:noAutofit/>
          </a:bodyPr>
          <a:lstStyle/>
          <a:p>
            <a:pPr marL="0" lvl="0" indent="0" algn="ctr" defTabSz="755650">
              <a:lnSpc>
                <a:spcPct val="90000"/>
              </a:lnSpc>
              <a:spcBef>
                <a:spcPct val="0"/>
              </a:spcBef>
              <a:spcAft>
                <a:spcPct val="35000"/>
              </a:spcAft>
              <a:buNone/>
            </a:pPr>
            <a:endParaRPr lang="en-US" sz="1700" kern="1200"/>
          </a:p>
        </p:txBody>
      </p:sp>
      <p:grpSp>
        <p:nvGrpSpPr>
          <p:cNvPr id="2" name="Group 1">
            <a:extLst>
              <a:ext uri="{FF2B5EF4-FFF2-40B4-BE49-F238E27FC236}">
                <a16:creationId xmlns:a16="http://schemas.microsoft.com/office/drawing/2014/main" id="{F12EA6AC-2DF7-1FA6-505B-B7B3DBA3B70B}"/>
              </a:ext>
            </a:extLst>
          </p:cNvPr>
          <p:cNvGrpSpPr/>
          <p:nvPr/>
        </p:nvGrpSpPr>
        <p:grpSpPr>
          <a:xfrm>
            <a:off x="778569" y="2776271"/>
            <a:ext cx="3609354" cy="1485862"/>
            <a:chOff x="778569" y="2776271"/>
            <a:chExt cx="3609354" cy="1485862"/>
          </a:xfrm>
        </p:grpSpPr>
        <p:sp>
          <p:nvSpPr>
            <p:cNvPr id="58" name="Freeform: Shape 57">
              <a:extLst>
                <a:ext uri="{FF2B5EF4-FFF2-40B4-BE49-F238E27FC236}">
                  <a16:creationId xmlns:a16="http://schemas.microsoft.com/office/drawing/2014/main" id="{65714BCD-E22D-5FB8-D1D3-5AD405549FBB}"/>
                </a:ext>
              </a:extLst>
            </p:cNvPr>
            <p:cNvSpPr/>
            <p:nvPr/>
          </p:nvSpPr>
          <p:spPr>
            <a:xfrm>
              <a:off x="3158194" y="2995722"/>
              <a:ext cx="1229729" cy="1229729"/>
            </a:xfrm>
            <a:custGeom>
              <a:avLst/>
              <a:gdLst>
                <a:gd name="connsiteX0" fmla="*/ 0 w 1229729"/>
                <a:gd name="connsiteY0" fmla="*/ 614865 h 1229729"/>
                <a:gd name="connsiteX1" fmla="*/ 614865 w 1229729"/>
                <a:gd name="connsiteY1" fmla="*/ 0 h 1229729"/>
                <a:gd name="connsiteX2" fmla="*/ 1229730 w 1229729"/>
                <a:gd name="connsiteY2" fmla="*/ 614865 h 1229729"/>
                <a:gd name="connsiteX3" fmla="*/ 614865 w 1229729"/>
                <a:gd name="connsiteY3" fmla="*/ 1229730 h 1229729"/>
                <a:gd name="connsiteX4" fmla="*/ 0 w 1229729"/>
                <a:gd name="connsiteY4" fmla="*/ 614865 h 1229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729" h="1229729">
                  <a:moveTo>
                    <a:pt x="0" y="614865"/>
                  </a:moveTo>
                  <a:cubicBezTo>
                    <a:pt x="0" y="275284"/>
                    <a:pt x="275284" y="0"/>
                    <a:pt x="614865" y="0"/>
                  </a:cubicBezTo>
                  <a:cubicBezTo>
                    <a:pt x="954446" y="0"/>
                    <a:pt x="1229730" y="275284"/>
                    <a:pt x="1229730" y="614865"/>
                  </a:cubicBezTo>
                  <a:cubicBezTo>
                    <a:pt x="1229730" y="954446"/>
                    <a:pt x="954446" y="1229730"/>
                    <a:pt x="614865" y="1229730"/>
                  </a:cubicBezTo>
                  <a:cubicBezTo>
                    <a:pt x="275284" y="1229730"/>
                    <a:pt x="0" y="954446"/>
                    <a:pt x="0" y="614865"/>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0410" tIns="200410" rIns="200410" bIns="20041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Culture</a:t>
              </a:r>
              <a:endParaRPr lang="en-US" sz="1600" kern="1200" dirty="0">
                <a:solidFill>
                  <a:schemeClr val="tx1"/>
                </a:solidFill>
              </a:endParaRPr>
            </a:p>
          </p:txBody>
        </p:sp>
        <p:grpSp>
          <p:nvGrpSpPr>
            <p:cNvPr id="24" name="Group 23">
              <a:extLst>
                <a:ext uri="{FF2B5EF4-FFF2-40B4-BE49-F238E27FC236}">
                  <a16:creationId xmlns:a16="http://schemas.microsoft.com/office/drawing/2014/main" id="{DE82352F-DE74-BCF8-0A2D-32D3BC40D63E}"/>
                </a:ext>
              </a:extLst>
            </p:cNvPr>
            <p:cNvGrpSpPr/>
            <p:nvPr/>
          </p:nvGrpSpPr>
          <p:grpSpPr>
            <a:xfrm>
              <a:off x="778569" y="2776271"/>
              <a:ext cx="2455545" cy="1485862"/>
              <a:chOff x="1320165" y="3098055"/>
              <a:chExt cx="2455545" cy="1485862"/>
            </a:xfrm>
          </p:grpSpPr>
          <p:sp>
            <p:nvSpPr>
              <p:cNvPr id="5" name="Rectangle: Rounded Corners 4">
                <a:extLst>
                  <a:ext uri="{FF2B5EF4-FFF2-40B4-BE49-F238E27FC236}">
                    <a16:creationId xmlns:a16="http://schemas.microsoft.com/office/drawing/2014/main" id="{D416C0E6-9D6A-8C93-9F8C-B10CDBE3935D}"/>
                  </a:ext>
                </a:extLst>
              </p:cNvPr>
              <p:cNvSpPr/>
              <p:nvPr/>
            </p:nvSpPr>
            <p:spPr>
              <a:xfrm>
                <a:off x="1320165" y="4071400"/>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Rural tradition loss</a:t>
                </a:r>
                <a:endParaRPr lang="en-US" sz="1400" b="1" dirty="0"/>
              </a:p>
            </p:txBody>
          </p:sp>
          <p:sp>
            <p:nvSpPr>
              <p:cNvPr id="10" name="Rectangle: Rounded Corners 9">
                <a:extLst>
                  <a:ext uri="{FF2B5EF4-FFF2-40B4-BE49-F238E27FC236}">
                    <a16:creationId xmlns:a16="http://schemas.microsoft.com/office/drawing/2014/main" id="{83A7F6DA-D19D-26E8-2CD4-3AA7886AD092}"/>
                  </a:ext>
                </a:extLst>
              </p:cNvPr>
              <p:cNvSpPr/>
              <p:nvPr/>
            </p:nvSpPr>
            <p:spPr>
              <a:xfrm>
                <a:off x="1691640" y="3098055"/>
                <a:ext cx="1800225"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Educational stratification</a:t>
                </a:r>
                <a:endParaRPr lang="en-US" sz="1400" b="1" dirty="0"/>
              </a:p>
            </p:txBody>
          </p:sp>
          <p:sp>
            <p:nvSpPr>
              <p:cNvPr id="13" name="Right Brace 12">
                <a:extLst>
                  <a:ext uri="{FF2B5EF4-FFF2-40B4-BE49-F238E27FC236}">
                    <a16:creationId xmlns:a16="http://schemas.microsoft.com/office/drawing/2014/main" id="{49944B51-CF73-98AD-07AD-C4884D72CD62}"/>
                  </a:ext>
                </a:extLst>
              </p:cNvPr>
              <p:cNvSpPr/>
              <p:nvPr/>
            </p:nvSpPr>
            <p:spPr>
              <a:xfrm>
                <a:off x="3491865" y="3106339"/>
                <a:ext cx="283845" cy="145115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grpSp>
        <p:nvGrpSpPr>
          <p:cNvPr id="62" name="Group 61">
            <a:extLst>
              <a:ext uri="{FF2B5EF4-FFF2-40B4-BE49-F238E27FC236}">
                <a16:creationId xmlns:a16="http://schemas.microsoft.com/office/drawing/2014/main" id="{FEA2A913-5889-EEF3-F8C6-C6F83F936791}"/>
              </a:ext>
            </a:extLst>
          </p:cNvPr>
          <p:cNvGrpSpPr/>
          <p:nvPr/>
        </p:nvGrpSpPr>
        <p:grpSpPr>
          <a:xfrm>
            <a:off x="5513971" y="4907669"/>
            <a:ext cx="3520084" cy="1699632"/>
            <a:chOff x="5513971" y="4907669"/>
            <a:chExt cx="3520084" cy="1699632"/>
          </a:xfrm>
        </p:grpSpPr>
        <p:sp>
          <p:nvSpPr>
            <p:cNvPr id="53" name="Freeform: Shape 52">
              <a:extLst>
                <a:ext uri="{FF2B5EF4-FFF2-40B4-BE49-F238E27FC236}">
                  <a16:creationId xmlns:a16="http://schemas.microsoft.com/office/drawing/2014/main" id="{DBC63681-B7A7-AE1E-D3AC-0619193F658A}"/>
                </a:ext>
              </a:extLst>
            </p:cNvPr>
            <p:cNvSpPr/>
            <p:nvPr/>
          </p:nvSpPr>
          <p:spPr>
            <a:xfrm rot="3240000">
              <a:off x="5653060" y="4768580"/>
              <a:ext cx="139930" cy="418108"/>
            </a:xfrm>
            <a:custGeom>
              <a:avLst/>
              <a:gdLst>
                <a:gd name="connsiteX0" fmla="*/ 0 w 139930"/>
                <a:gd name="connsiteY0" fmla="*/ 83622 h 418108"/>
                <a:gd name="connsiteX1" fmla="*/ 69965 w 139930"/>
                <a:gd name="connsiteY1" fmla="*/ 83622 h 418108"/>
                <a:gd name="connsiteX2" fmla="*/ 69965 w 139930"/>
                <a:gd name="connsiteY2" fmla="*/ 0 h 418108"/>
                <a:gd name="connsiteX3" fmla="*/ 139930 w 139930"/>
                <a:gd name="connsiteY3" fmla="*/ 209054 h 418108"/>
                <a:gd name="connsiteX4" fmla="*/ 69965 w 139930"/>
                <a:gd name="connsiteY4" fmla="*/ 418108 h 418108"/>
                <a:gd name="connsiteX5" fmla="*/ 69965 w 139930"/>
                <a:gd name="connsiteY5" fmla="*/ 334486 h 418108"/>
                <a:gd name="connsiteX6" fmla="*/ 0 w 139930"/>
                <a:gd name="connsiteY6" fmla="*/ 334486 h 418108"/>
                <a:gd name="connsiteX7" fmla="*/ 0 w 139930"/>
                <a:gd name="connsiteY7" fmla="*/ 83622 h 41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930" h="418108">
                  <a:moveTo>
                    <a:pt x="0" y="83622"/>
                  </a:moveTo>
                  <a:lnTo>
                    <a:pt x="69965" y="83622"/>
                  </a:lnTo>
                  <a:lnTo>
                    <a:pt x="69965" y="0"/>
                  </a:lnTo>
                  <a:lnTo>
                    <a:pt x="139930" y="209054"/>
                  </a:lnTo>
                  <a:lnTo>
                    <a:pt x="69965" y="418108"/>
                  </a:lnTo>
                  <a:lnTo>
                    <a:pt x="69965" y="334486"/>
                  </a:lnTo>
                  <a:lnTo>
                    <a:pt x="0" y="334486"/>
                  </a:lnTo>
                  <a:lnTo>
                    <a:pt x="0" y="836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3622" rIns="41979" bIns="83621" numCol="1" spcCol="1270" anchor="ctr" anchorCtr="0">
              <a:noAutofit/>
            </a:bodyPr>
            <a:lstStyle/>
            <a:p>
              <a:pPr marL="0" lvl="0" indent="0" algn="ctr" defTabSz="755650">
                <a:lnSpc>
                  <a:spcPct val="90000"/>
                </a:lnSpc>
                <a:spcBef>
                  <a:spcPct val="0"/>
                </a:spcBef>
                <a:spcAft>
                  <a:spcPct val="35000"/>
                </a:spcAft>
                <a:buNone/>
              </a:pPr>
              <a:endParaRPr lang="en-US" sz="1700" kern="1200"/>
            </a:p>
          </p:txBody>
        </p:sp>
        <p:sp>
          <p:nvSpPr>
            <p:cNvPr id="54" name="Freeform: Shape 53">
              <a:extLst>
                <a:ext uri="{FF2B5EF4-FFF2-40B4-BE49-F238E27FC236}">
                  <a16:creationId xmlns:a16="http://schemas.microsoft.com/office/drawing/2014/main" id="{A160BE21-5AD6-4EFA-0A11-11A219566EAD}"/>
                </a:ext>
              </a:extLst>
            </p:cNvPr>
            <p:cNvSpPr/>
            <p:nvPr/>
          </p:nvSpPr>
          <p:spPr>
            <a:xfrm>
              <a:off x="5549491" y="4970207"/>
              <a:ext cx="1229729" cy="1229729"/>
            </a:xfrm>
            <a:custGeom>
              <a:avLst/>
              <a:gdLst>
                <a:gd name="connsiteX0" fmla="*/ 0 w 1229729"/>
                <a:gd name="connsiteY0" fmla="*/ 614865 h 1229729"/>
                <a:gd name="connsiteX1" fmla="*/ 614865 w 1229729"/>
                <a:gd name="connsiteY1" fmla="*/ 0 h 1229729"/>
                <a:gd name="connsiteX2" fmla="*/ 1229730 w 1229729"/>
                <a:gd name="connsiteY2" fmla="*/ 614865 h 1229729"/>
                <a:gd name="connsiteX3" fmla="*/ 614865 w 1229729"/>
                <a:gd name="connsiteY3" fmla="*/ 1229730 h 1229729"/>
                <a:gd name="connsiteX4" fmla="*/ 0 w 1229729"/>
                <a:gd name="connsiteY4" fmla="*/ 614865 h 1229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729" h="1229729">
                  <a:moveTo>
                    <a:pt x="0" y="614865"/>
                  </a:moveTo>
                  <a:cubicBezTo>
                    <a:pt x="0" y="275284"/>
                    <a:pt x="275284" y="0"/>
                    <a:pt x="614865" y="0"/>
                  </a:cubicBezTo>
                  <a:cubicBezTo>
                    <a:pt x="954446" y="0"/>
                    <a:pt x="1229730" y="275284"/>
                    <a:pt x="1229730" y="614865"/>
                  </a:cubicBezTo>
                  <a:cubicBezTo>
                    <a:pt x="1229730" y="954446"/>
                    <a:pt x="954446" y="1229730"/>
                    <a:pt x="614865" y="1229730"/>
                  </a:cubicBezTo>
                  <a:cubicBezTo>
                    <a:pt x="275284" y="1229730"/>
                    <a:pt x="0" y="954446"/>
                    <a:pt x="0" y="614865"/>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0410" tIns="200410" rIns="200410" bIns="20041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society</a:t>
              </a:r>
              <a:endParaRPr lang="en-US" sz="1600" kern="1200" dirty="0">
                <a:solidFill>
                  <a:schemeClr val="tx1"/>
                </a:solidFill>
              </a:endParaRPr>
            </a:p>
          </p:txBody>
        </p:sp>
        <p:grpSp>
          <p:nvGrpSpPr>
            <p:cNvPr id="32" name="Group 31">
              <a:extLst>
                <a:ext uri="{FF2B5EF4-FFF2-40B4-BE49-F238E27FC236}">
                  <a16:creationId xmlns:a16="http://schemas.microsoft.com/office/drawing/2014/main" id="{58EA8509-1041-96E5-FA97-E6C6A4186A15}"/>
                </a:ext>
              </a:extLst>
            </p:cNvPr>
            <p:cNvGrpSpPr/>
            <p:nvPr/>
          </p:nvGrpSpPr>
          <p:grpSpPr>
            <a:xfrm>
              <a:off x="6664235" y="5219303"/>
              <a:ext cx="2369820" cy="1387998"/>
              <a:chOff x="7783830" y="5241597"/>
              <a:chExt cx="2369820" cy="1387998"/>
            </a:xfrm>
          </p:grpSpPr>
          <p:sp>
            <p:nvSpPr>
              <p:cNvPr id="15" name="Rectangle: Rounded Corners 14">
                <a:extLst>
                  <a:ext uri="{FF2B5EF4-FFF2-40B4-BE49-F238E27FC236}">
                    <a16:creationId xmlns:a16="http://schemas.microsoft.com/office/drawing/2014/main" id="{D0ACBC90-63E1-E21D-80A2-053070C1AB7E}"/>
                  </a:ext>
                </a:extLst>
              </p:cNvPr>
              <p:cNvSpPr/>
              <p:nvPr/>
            </p:nvSpPr>
            <p:spPr>
              <a:xfrm>
                <a:off x="7981950" y="5241597"/>
                <a:ext cx="1800225"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Lifestyle  change</a:t>
                </a:r>
                <a:endParaRPr lang="en-US" sz="1400" b="1" dirty="0"/>
              </a:p>
            </p:txBody>
          </p:sp>
          <p:sp>
            <p:nvSpPr>
              <p:cNvPr id="16" name="Rectangle: Rounded Corners 15">
                <a:extLst>
                  <a:ext uri="{FF2B5EF4-FFF2-40B4-BE49-F238E27FC236}">
                    <a16:creationId xmlns:a16="http://schemas.microsoft.com/office/drawing/2014/main" id="{B2A14412-A7A1-F78E-3FE8-58D48AE3CCE8}"/>
                  </a:ext>
                </a:extLst>
              </p:cNvPr>
              <p:cNvSpPr/>
              <p:nvPr/>
            </p:nvSpPr>
            <p:spPr>
              <a:xfrm>
                <a:off x="7981950" y="6117078"/>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Social capital reduction</a:t>
                </a:r>
                <a:endParaRPr lang="en-US" sz="1400" b="1" dirty="0"/>
              </a:p>
            </p:txBody>
          </p:sp>
          <p:sp>
            <p:nvSpPr>
              <p:cNvPr id="21" name="Left Brace 20">
                <a:extLst>
                  <a:ext uri="{FF2B5EF4-FFF2-40B4-BE49-F238E27FC236}">
                    <a16:creationId xmlns:a16="http://schemas.microsoft.com/office/drawing/2014/main" id="{BEFDA9F7-BF08-1108-19C4-7C3EBB27874C}"/>
                  </a:ext>
                </a:extLst>
              </p:cNvPr>
              <p:cNvSpPr/>
              <p:nvPr/>
            </p:nvSpPr>
            <p:spPr>
              <a:xfrm>
                <a:off x="7783830" y="5447469"/>
                <a:ext cx="180023" cy="114458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grpSp>
        <p:nvGrpSpPr>
          <p:cNvPr id="60" name="Group 59">
            <a:extLst>
              <a:ext uri="{FF2B5EF4-FFF2-40B4-BE49-F238E27FC236}">
                <a16:creationId xmlns:a16="http://schemas.microsoft.com/office/drawing/2014/main" id="{33914A0F-A422-5B39-F23F-09BE095BE24C}"/>
              </a:ext>
            </a:extLst>
          </p:cNvPr>
          <p:cNvGrpSpPr/>
          <p:nvPr/>
        </p:nvGrpSpPr>
        <p:grpSpPr>
          <a:xfrm>
            <a:off x="4536578" y="1287415"/>
            <a:ext cx="3385063" cy="2004670"/>
            <a:chOff x="4536578" y="1287415"/>
            <a:chExt cx="3385063" cy="2004670"/>
          </a:xfrm>
        </p:grpSpPr>
        <p:sp>
          <p:nvSpPr>
            <p:cNvPr id="49" name="Freeform: Shape 48">
              <a:extLst>
                <a:ext uri="{FF2B5EF4-FFF2-40B4-BE49-F238E27FC236}">
                  <a16:creationId xmlns:a16="http://schemas.microsoft.com/office/drawing/2014/main" id="{96948751-4E0F-5B9D-9266-58EB45A5BB44}"/>
                </a:ext>
              </a:extLst>
            </p:cNvPr>
            <p:cNvSpPr/>
            <p:nvPr/>
          </p:nvSpPr>
          <p:spPr>
            <a:xfrm rot="16200000">
              <a:off x="5080241" y="3011830"/>
              <a:ext cx="142402" cy="418108"/>
            </a:xfrm>
            <a:custGeom>
              <a:avLst/>
              <a:gdLst>
                <a:gd name="connsiteX0" fmla="*/ 0 w 142402"/>
                <a:gd name="connsiteY0" fmla="*/ 83622 h 418108"/>
                <a:gd name="connsiteX1" fmla="*/ 71201 w 142402"/>
                <a:gd name="connsiteY1" fmla="*/ 83622 h 418108"/>
                <a:gd name="connsiteX2" fmla="*/ 71201 w 142402"/>
                <a:gd name="connsiteY2" fmla="*/ 0 h 418108"/>
                <a:gd name="connsiteX3" fmla="*/ 142402 w 142402"/>
                <a:gd name="connsiteY3" fmla="*/ 209054 h 418108"/>
                <a:gd name="connsiteX4" fmla="*/ 71201 w 142402"/>
                <a:gd name="connsiteY4" fmla="*/ 418108 h 418108"/>
                <a:gd name="connsiteX5" fmla="*/ 71201 w 142402"/>
                <a:gd name="connsiteY5" fmla="*/ 334486 h 418108"/>
                <a:gd name="connsiteX6" fmla="*/ 0 w 142402"/>
                <a:gd name="connsiteY6" fmla="*/ 334486 h 418108"/>
                <a:gd name="connsiteX7" fmla="*/ 0 w 142402"/>
                <a:gd name="connsiteY7" fmla="*/ 83622 h 41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402" h="418108">
                  <a:moveTo>
                    <a:pt x="0" y="83622"/>
                  </a:moveTo>
                  <a:lnTo>
                    <a:pt x="71201" y="83622"/>
                  </a:lnTo>
                  <a:lnTo>
                    <a:pt x="71201" y="0"/>
                  </a:lnTo>
                  <a:lnTo>
                    <a:pt x="142402" y="209054"/>
                  </a:lnTo>
                  <a:lnTo>
                    <a:pt x="71201" y="418108"/>
                  </a:lnTo>
                  <a:lnTo>
                    <a:pt x="71201" y="334486"/>
                  </a:lnTo>
                  <a:lnTo>
                    <a:pt x="0" y="334486"/>
                  </a:lnTo>
                  <a:lnTo>
                    <a:pt x="0" y="836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3622" rIns="42721" bIns="83621" numCol="1" spcCol="1270" anchor="ctr" anchorCtr="0">
              <a:noAutofit/>
            </a:bodyPr>
            <a:lstStyle/>
            <a:p>
              <a:pPr marL="0" lvl="0" indent="0" algn="ctr" defTabSz="755650">
                <a:lnSpc>
                  <a:spcPct val="90000"/>
                </a:lnSpc>
                <a:spcBef>
                  <a:spcPct val="0"/>
                </a:spcBef>
                <a:spcAft>
                  <a:spcPct val="35000"/>
                </a:spcAft>
                <a:buNone/>
              </a:pPr>
              <a:endParaRPr lang="en-US" sz="1700" kern="1200"/>
            </a:p>
          </p:txBody>
        </p:sp>
        <p:sp>
          <p:nvSpPr>
            <p:cNvPr id="50" name="Freeform: Shape 49">
              <a:extLst>
                <a:ext uri="{FF2B5EF4-FFF2-40B4-BE49-F238E27FC236}">
                  <a16:creationId xmlns:a16="http://schemas.microsoft.com/office/drawing/2014/main" id="{336DC861-6728-266C-BED2-3DA749868F52}"/>
                </a:ext>
              </a:extLst>
            </p:cNvPr>
            <p:cNvSpPr/>
            <p:nvPr/>
          </p:nvSpPr>
          <p:spPr>
            <a:xfrm>
              <a:off x="4536578" y="1852782"/>
              <a:ext cx="1229729" cy="1229729"/>
            </a:xfrm>
            <a:custGeom>
              <a:avLst/>
              <a:gdLst>
                <a:gd name="connsiteX0" fmla="*/ 0 w 1229729"/>
                <a:gd name="connsiteY0" fmla="*/ 614865 h 1229729"/>
                <a:gd name="connsiteX1" fmla="*/ 614865 w 1229729"/>
                <a:gd name="connsiteY1" fmla="*/ 0 h 1229729"/>
                <a:gd name="connsiteX2" fmla="*/ 1229730 w 1229729"/>
                <a:gd name="connsiteY2" fmla="*/ 614865 h 1229729"/>
                <a:gd name="connsiteX3" fmla="*/ 614865 w 1229729"/>
                <a:gd name="connsiteY3" fmla="*/ 1229730 h 1229729"/>
                <a:gd name="connsiteX4" fmla="*/ 0 w 1229729"/>
                <a:gd name="connsiteY4" fmla="*/ 614865 h 1229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729" h="1229729">
                  <a:moveTo>
                    <a:pt x="0" y="614865"/>
                  </a:moveTo>
                  <a:cubicBezTo>
                    <a:pt x="0" y="275284"/>
                    <a:pt x="275284" y="0"/>
                    <a:pt x="614865" y="0"/>
                  </a:cubicBezTo>
                  <a:cubicBezTo>
                    <a:pt x="954446" y="0"/>
                    <a:pt x="1229730" y="275284"/>
                    <a:pt x="1229730" y="614865"/>
                  </a:cubicBezTo>
                  <a:cubicBezTo>
                    <a:pt x="1229730" y="954446"/>
                    <a:pt x="954446" y="1229730"/>
                    <a:pt x="614865" y="1229730"/>
                  </a:cubicBezTo>
                  <a:cubicBezTo>
                    <a:pt x="275284" y="1229730"/>
                    <a:pt x="0" y="954446"/>
                    <a:pt x="0" y="614865"/>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0410" tIns="200410" rIns="200410" bIns="20041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Politics</a:t>
              </a:r>
              <a:endParaRPr lang="en-US" sz="1600" kern="1200" dirty="0">
                <a:solidFill>
                  <a:schemeClr val="tx1"/>
                </a:solidFill>
              </a:endParaRPr>
            </a:p>
          </p:txBody>
        </p:sp>
        <p:grpSp>
          <p:nvGrpSpPr>
            <p:cNvPr id="25" name="Group 24">
              <a:extLst>
                <a:ext uri="{FF2B5EF4-FFF2-40B4-BE49-F238E27FC236}">
                  <a16:creationId xmlns:a16="http://schemas.microsoft.com/office/drawing/2014/main" id="{D32E3568-D6F9-1714-1A30-2C5E2AB74B47}"/>
                </a:ext>
              </a:extLst>
            </p:cNvPr>
            <p:cNvGrpSpPr/>
            <p:nvPr/>
          </p:nvGrpSpPr>
          <p:grpSpPr>
            <a:xfrm>
              <a:off x="5649928" y="1287415"/>
              <a:ext cx="2271713" cy="1294424"/>
              <a:chOff x="6777990" y="1410531"/>
              <a:chExt cx="2271713" cy="1294424"/>
            </a:xfrm>
          </p:grpSpPr>
          <p:sp>
            <p:nvSpPr>
              <p:cNvPr id="19" name="Rectangle: Rounded Corners 18">
                <a:extLst>
                  <a:ext uri="{FF2B5EF4-FFF2-40B4-BE49-F238E27FC236}">
                    <a16:creationId xmlns:a16="http://schemas.microsoft.com/office/drawing/2014/main" id="{4492D5EE-8A57-86A6-3F64-2069469B7365}"/>
                  </a:ext>
                </a:extLst>
              </p:cNvPr>
              <p:cNvSpPr/>
              <p:nvPr/>
            </p:nvSpPr>
            <p:spPr>
              <a:xfrm>
                <a:off x="6878003" y="1410531"/>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Institutional conflicts </a:t>
                </a:r>
                <a:endParaRPr lang="en-US" sz="1400" b="1" dirty="0"/>
              </a:p>
            </p:txBody>
          </p:sp>
          <p:sp>
            <p:nvSpPr>
              <p:cNvPr id="20" name="Rectangle: Rounded Corners 19">
                <a:extLst>
                  <a:ext uri="{FF2B5EF4-FFF2-40B4-BE49-F238E27FC236}">
                    <a16:creationId xmlns:a16="http://schemas.microsoft.com/office/drawing/2014/main" id="{D2B7A3A5-8DCF-96FD-C6B7-3C0C174C22B1}"/>
                  </a:ext>
                </a:extLst>
              </p:cNvPr>
              <p:cNvSpPr/>
              <p:nvPr/>
            </p:nvSpPr>
            <p:spPr>
              <a:xfrm>
                <a:off x="6878003" y="2192438"/>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Inequal right</a:t>
                </a:r>
                <a:endParaRPr lang="en-US" sz="1400" b="1" dirty="0"/>
              </a:p>
            </p:txBody>
          </p:sp>
          <p:sp>
            <p:nvSpPr>
              <p:cNvPr id="22" name="Left Brace 21">
                <a:extLst>
                  <a:ext uri="{FF2B5EF4-FFF2-40B4-BE49-F238E27FC236}">
                    <a16:creationId xmlns:a16="http://schemas.microsoft.com/office/drawing/2014/main" id="{BD2EF00D-69C5-B57D-BD37-45364FB92D53}"/>
                  </a:ext>
                </a:extLst>
              </p:cNvPr>
              <p:cNvSpPr/>
              <p:nvPr/>
            </p:nvSpPr>
            <p:spPr>
              <a:xfrm>
                <a:off x="6777990" y="1577340"/>
                <a:ext cx="100013" cy="93467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grpSp>
        <p:nvGrpSpPr>
          <p:cNvPr id="61" name="Group 60">
            <a:extLst>
              <a:ext uri="{FF2B5EF4-FFF2-40B4-BE49-F238E27FC236}">
                <a16:creationId xmlns:a16="http://schemas.microsoft.com/office/drawing/2014/main" id="{CF1521B2-6213-6490-7BD4-65782CFBBC55}"/>
              </a:ext>
            </a:extLst>
          </p:cNvPr>
          <p:cNvGrpSpPr/>
          <p:nvPr/>
        </p:nvGrpSpPr>
        <p:grpSpPr>
          <a:xfrm>
            <a:off x="1111567" y="4907669"/>
            <a:ext cx="3677346" cy="1509863"/>
            <a:chOff x="1111567" y="4907669"/>
            <a:chExt cx="3677346" cy="1509863"/>
          </a:xfrm>
        </p:grpSpPr>
        <p:sp>
          <p:nvSpPr>
            <p:cNvPr id="55" name="Freeform: Shape 54">
              <a:extLst>
                <a:ext uri="{FF2B5EF4-FFF2-40B4-BE49-F238E27FC236}">
                  <a16:creationId xmlns:a16="http://schemas.microsoft.com/office/drawing/2014/main" id="{E6C2209B-393C-1035-9D5B-F581657E73FD}"/>
                </a:ext>
              </a:extLst>
            </p:cNvPr>
            <p:cNvSpPr/>
            <p:nvPr/>
          </p:nvSpPr>
          <p:spPr>
            <a:xfrm rot="18360000">
              <a:off x="4509894" y="4768579"/>
              <a:ext cx="139930" cy="418109"/>
            </a:xfrm>
            <a:custGeom>
              <a:avLst/>
              <a:gdLst>
                <a:gd name="connsiteX0" fmla="*/ 0 w 139930"/>
                <a:gd name="connsiteY0" fmla="*/ 83622 h 418108"/>
                <a:gd name="connsiteX1" fmla="*/ 69965 w 139930"/>
                <a:gd name="connsiteY1" fmla="*/ 83622 h 418108"/>
                <a:gd name="connsiteX2" fmla="*/ 69965 w 139930"/>
                <a:gd name="connsiteY2" fmla="*/ 0 h 418108"/>
                <a:gd name="connsiteX3" fmla="*/ 139930 w 139930"/>
                <a:gd name="connsiteY3" fmla="*/ 209054 h 418108"/>
                <a:gd name="connsiteX4" fmla="*/ 69965 w 139930"/>
                <a:gd name="connsiteY4" fmla="*/ 418108 h 418108"/>
                <a:gd name="connsiteX5" fmla="*/ 69965 w 139930"/>
                <a:gd name="connsiteY5" fmla="*/ 334486 h 418108"/>
                <a:gd name="connsiteX6" fmla="*/ 0 w 139930"/>
                <a:gd name="connsiteY6" fmla="*/ 334486 h 418108"/>
                <a:gd name="connsiteX7" fmla="*/ 0 w 139930"/>
                <a:gd name="connsiteY7" fmla="*/ 83622 h 41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930" h="418108">
                  <a:moveTo>
                    <a:pt x="139929" y="334486"/>
                  </a:moveTo>
                  <a:lnTo>
                    <a:pt x="69965" y="334486"/>
                  </a:lnTo>
                  <a:lnTo>
                    <a:pt x="69965" y="418108"/>
                  </a:lnTo>
                  <a:lnTo>
                    <a:pt x="1" y="209054"/>
                  </a:lnTo>
                  <a:lnTo>
                    <a:pt x="69965" y="0"/>
                  </a:lnTo>
                  <a:lnTo>
                    <a:pt x="69965" y="83622"/>
                  </a:lnTo>
                  <a:lnTo>
                    <a:pt x="139929" y="83622"/>
                  </a:lnTo>
                  <a:lnTo>
                    <a:pt x="139929" y="334486"/>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41978" tIns="83622" rIns="0" bIns="83622" numCol="1" spcCol="1270" anchor="ctr" anchorCtr="0">
              <a:noAutofit/>
            </a:bodyPr>
            <a:lstStyle/>
            <a:p>
              <a:pPr marL="0" lvl="0" indent="0" algn="ctr" defTabSz="755650">
                <a:lnSpc>
                  <a:spcPct val="90000"/>
                </a:lnSpc>
                <a:spcBef>
                  <a:spcPct val="0"/>
                </a:spcBef>
                <a:spcAft>
                  <a:spcPct val="35000"/>
                </a:spcAft>
                <a:buNone/>
              </a:pPr>
              <a:endParaRPr lang="en-US" sz="1700" kern="1200"/>
            </a:p>
          </p:txBody>
        </p:sp>
        <p:sp>
          <p:nvSpPr>
            <p:cNvPr id="56" name="Freeform: Shape 55">
              <a:extLst>
                <a:ext uri="{FF2B5EF4-FFF2-40B4-BE49-F238E27FC236}">
                  <a16:creationId xmlns:a16="http://schemas.microsoft.com/office/drawing/2014/main" id="{22656CBD-970A-396C-75F2-312CCF89B7D6}"/>
                </a:ext>
              </a:extLst>
            </p:cNvPr>
            <p:cNvSpPr/>
            <p:nvPr/>
          </p:nvSpPr>
          <p:spPr>
            <a:xfrm>
              <a:off x="3523665" y="4970207"/>
              <a:ext cx="1229729" cy="1229729"/>
            </a:xfrm>
            <a:custGeom>
              <a:avLst/>
              <a:gdLst>
                <a:gd name="connsiteX0" fmla="*/ 0 w 1229729"/>
                <a:gd name="connsiteY0" fmla="*/ 614865 h 1229729"/>
                <a:gd name="connsiteX1" fmla="*/ 614865 w 1229729"/>
                <a:gd name="connsiteY1" fmla="*/ 0 h 1229729"/>
                <a:gd name="connsiteX2" fmla="*/ 1229730 w 1229729"/>
                <a:gd name="connsiteY2" fmla="*/ 614865 h 1229729"/>
                <a:gd name="connsiteX3" fmla="*/ 614865 w 1229729"/>
                <a:gd name="connsiteY3" fmla="*/ 1229730 h 1229729"/>
                <a:gd name="connsiteX4" fmla="*/ 0 w 1229729"/>
                <a:gd name="connsiteY4" fmla="*/ 614865 h 1229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729" h="1229729">
                  <a:moveTo>
                    <a:pt x="0" y="614865"/>
                  </a:moveTo>
                  <a:cubicBezTo>
                    <a:pt x="0" y="275284"/>
                    <a:pt x="275284" y="0"/>
                    <a:pt x="614865" y="0"/>
                  </a:cubicBezTo>
                  <a:cubicBezTo>
                    <a:pt x="954446" y="0"/>
                    <a:pt x="1229730" y="275284"/>
                    <a:pt x="1229730" y="614865"/>
                  </a:cubicBezTo>
                  <a:cubicBezTo>
                    <a:pt x="1229730" y="954446"/>
                    <a:pt x="954446" y="1229730"/>
                    <a:pt x="614865" y="1229730"/>
                  </a:cubicBezTo>
                  <a:cubicBezTo>
                    <a:pt x="275284" y="1229730"/>
                    <a:pt x="0" y="954446"/>
                    <a:pt x="0" y="614865"/>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0410" tIns="200410" rIns="200410" bIns="20041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Economy</a:t>
              </a:r>
              <a:endParaRPr lang="en-US" sz="1600" kern="1200" dirty="0">
                <a:solidFill>
                  <a:schemeClr val="tx1"/>
                </a:solidFill>
              </a:endParaRPr>
            </a:p>
          </p:txBody>
        </p:sp>
        <p:grpSp>
          <p:nvGrpSpPr>
            <p:cNvPr id="34" name="Group 33">
              <a:extLst>
                <a:ext uri="{FF2B5EF4-FFF2-40B4-BE49-F238E27FC236}">
                  <a16:creationId xmlns:a16="http://schemas.microsoft.com/office/drawing/2014/main" id="{18DE74B3-6BBA-86BA-DC2D-8587D4B6C673}"/>
                </a:ext>
              </a:extLst>
            </p:cNvPr>
            <p:cNvGrpSpPr/>
            <p:nvPr/>
          </p:nvGrpSpPr>
          <p:grpSpPr>
            <a:xfrm>
              <a:off x="1111567" y="4996297"/>
              <a:ext cx="2355533" cy="1421235"/>
              <a:chOff x="2012632" y="5298772"/>
              <a:chExt cx="2355533" cy="1421235"/>
            </a:xfrm>
          </p:grpSpPr>
          <p:sp>
            <p:nvSpPr>
              <p:cNvPr id="17" name="Rectangle: Rounded Corners 16">
                <a:extLst>
                  <a:ext uri="{FF2B5EF4-FFF2-40B4-BE49-F238E27FC236}">
                    <a16:creationId xmlns:a16="http://schemas.microsoft.com/office/drawing/2014/main" id="{B3681A5B-EE68-E026-F14B-F7858544D524}"/>
                  </a:ext>
                </a:extLst>
              </p:cNvPr>
              <p:cNvSpPr/>
              <p:nvPr/>
            </p:nvSpPr>
            <p:spPr>
              <a:xfrm>
                <a:off x="2038351" y="5298772"/>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Housing prise rising </a:t>
                </a:r>
                <a:endParaRPr lang="en-US" sz="1400" b="1" dirty="0"/>
              </a:p>
            </p:txBody>
          </p:sp>
          <p:grpSp>
            <p:nvGrpSpPr>
              <p:cNvPr id="30" name="Group 29">
                <a:extLst>
                  <a:ext uri="{FF2B5EF4-FFF2-40B4-BE49-F238E27FC236}">
                    <a16:creationId xmlns:a16="http://schemas.microsoft.com/office/drawing/2014/main" id="{8E9EC71A-AC62-F26E-8F6C-A8754FB77102}"/>
                  </a:ext>
                </a:extLst>
              </p:cNvPr>
              <p:cNvGrpSpPr/>
              <p:nvPr/>
            </p:nvGrpSpPr>
            <p:grpSpPr>
              <a:xfrm>
                <a:off x="2012632" y="5450943"/>
                <a:ext cx="2355533" cy="1269064"/>
                <a:chOff x="2038350" y="5360531"/>
                <a:chExt cx="2355533" cy="1269064"/>
              </a:xfrm>
            </p:grpSpPr>
            <p:sp>
              <p:nvSpPr>
                <p:cNvPr id="18" name="Rectangle: Rounded Corners 17">
                  <a:extLst>
                    <a:ext uri="{FF2B5EF4-FFF2-40B4-BE49-F238E27FC236}">
                      <a16:creationId xmlns:a16="http://schemas.microsoft.com/office/drawing/2014/main" id="{391A79CE-BE35-1714-2C58-E6EFB980A1CB}"/>
                    </a:ext>
                  </a:extLst>
                </p:cNvPr>
                <p:cNvSpPr/>
                <p:nvPr/>
              </p:nvSpPr>
              <p:spPr>
                <a:xfrm>
                  <a:off x="2038350" y="6117078"/>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Income inequality</a:t>
                  </a:r>
                  <a:endParaRPr lang="en-US" sz="1400" b="1" dirty="0"/>
                </a:p>
              </p:txBody>
            </p:sp>
            <p:sp>
              <p:nvSpPr>
                <p:cNvPr id="23" name="Right Brace 22">
                  <a:extLst>
                    <a:ext uri="{FF2B5EF4-FFF2-40B4-BE49-F238E27FC236}">
                      <a16:creationId xmlns:a16="http://schemas.microsoft.com/office/drawing/2014/main" id="{68B627B6-C236-18D2-C750-5353B3A54861}"/>
                    </a:ext>
                  </a:extLst>
                </p:cNvPr>
                <p:cNvSpPr/>
                <p:nvPr/>
              </p:nvSpPr>
              <p:spPr>
                <a:xfrm>
                  <a:off x="4230052" y="5360531"/>
                  <a:ext cx="163831" cy="116562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grpSp>
      <p:grpSp>
        <p:nvGrpSpPr>
          <p:cNvPr id="63" name="Group 62">
            <a:extLst>
              <a:ext uri="{FF2B5EF4-FFF2-40B4-BE49-F238E27FC236}">
                <a16:creationId xmlns:a16="http://schemas.microsoft.com/office/drawing/2014/main" id="{D7B0B14B-5972-654E-DD25-B053F197DBC7}"/>
              </a:ext>
            </a:extLst>
          </p:cNvPr>
          <p:cNvGrpSpPr/>
          <p:nvPr/>
        </p:nvGrpSpPr>
        <p:grpSpPr>
          <a:xfrm>
            <a:off x="6128079" y="1968253"/>
            <a:ext cx="6311571" cy="4682466"/>
            <a:chOff x="6128079" y="1968253"/>
            <a:chExt cx="6311571" cy="4682466"/>
          </a:xfrm>
        </p:grpSpPr>
        <p:sp>
          <p:nvSpPr>
            <p:cNvPr id="52" name="Freeform: Shape 51">
              <a:extLst>
                <a:ext uri="{FF2B5EF4-FFF2-40B4-BE49-F238E27FC236}">
                  <a16:creationId xmlns:a16="http://schemas.microsoft.com/office/drawing/2014/main" id="{CCE0A00E-4617-F5B3-CC53-38F0C38ACCDE}"/>
                </a:ext>
              </a:extLst>
            </p:cNvPr>
            <p:cNvSpPr/>
            <p:nvPr/>
          </p:nvSpPr>
          <p:spPr>
            <a:xfrm>
              <a:off x="6175505" y="3043533"/>
              <a:ext cx="1229729" cy="1229729"/>
            </a:xfrm>
            <a:custGeom>
              <a:avLst/>
              <a:gdLst>
                <a:gd name="connsiteX0" fmla="*/ 0 w 1229729"/>
                <a:gd name="connsiteY0" fmla="*/ 614865 h 1229729"/>
                <a:gd name="connsiteX1" fmla="*/ 614865 w 1229729"/>
                <a:gd name="connsiteY1" fmla="*/ 0 h 1229729"/>
                <a:gd name="connsiteX2" fmla="*/ 1229730 w 1229729"/>
                <a:gd name="connsiteY2" fmla="*/ 614865 h 1229729"/>
                <a:gd name="connsiteX3" fmla="*/ 614865 w 1229729"/>
                <a:gd name="connsiteY3" fmla="*/ 1229730 h 1229729"/>
                <a:gd name="connsiteX4" fmla="*/ 0 w 1229729"/>
                <a:gd name="connsiteY4" fmla="*/ 614865 h 1229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729" h="1229729">
                  <a:moveTo>
                    <a:pt x="0" y="614865"/>
                  </a:moveTo>
                  <a:cubicBezTo>
                    <a:pt x="0" y="275284"/>
                    <a:pt x="275284" y="0"/>
                    <a:pt x="614865" y="0"/>
                  </a:cubicBezTo>
                  <a:cubicBezTo>
                    <a:pt x="954446" y="0"/>
                    <a:pt x="1229730" y="275284"/>
                    <a:pt x="1229730" y="614865"/>
                  </a:cubicBezTo>
                  <a:cubicBezTo>
                    <a:pt x="1229730" y="954446"/>
                    <a:pt x="954446" y="1229730"/>
                    <a:pt x="614865" y="1229730"/>
                  </a:cubicBezTo>
                  <a:cubicBezTo>
                    <a:pt x="275284" y="1229730"/>
                    <a:pt x="0" y="954446"/>
                    <a:pt x="0" y="614865"/>
                  </a:cubicBezTo>
                  <a:close/>
                </a:path>
              </a:pathLst>
            </a:custGeom>
            <a:solidFill>
              <a:schemeClr val="accent1">
                <a:lumMod val="20000"/>
                <a:lumOff val="80000"/>
              </a:schemeClr>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0410" tIns="200410" rIns="200410" bIns="20041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tx1"/>
                  </a:solidFill>
                </a:rPr>
                <a:t>Ecology</a:t>
              </a:r>
              <a:endParaRPr lang="en-US" sz="1600" kern="1200" dirty="0">
                <a:solidFill>
                  <a:schemeClr val="tx1"/>
                </a:solidFill>
              </a:endParaRPr>
            </a:p>
          </p:txBody>
        </p:sp>
        <p:grpSp>
          <p:nvGrpSpPr>
            <p:cNvPr id="33" name="Group 32">
              <a:extLst>
                <a:ext uri="{FF2B5EF4-FFF2-40B4-BE49-F238E27FC236}">
                  <a16:creationId xmlns:a16="http://schemas.microsoft.com/office/drawing/2014/main" id="{680FC8D4-8FBA-1CFA-057B-4BAA01B03A70}"/>
                </a:ext>
              </a:extLst>
            </p:cNvPr>
            <p:cNvGrpSpPr/>
            <p:nvPr/>
          </p:nvGrpSpPr>
          <p:grpSpPr>
            <a:xfrm>
              <a:off x="6128079" y="2756644"/>
              <a:ext cx="3920490" cy="2102216"/>
              <a:chOff x="6128079" y="2756644"/>
              <a:chExt cx="3920490" cy="2102216"/>
            </a:xfrm>
          </p:grpSpPr>
          <p:grpSp>
            <p:nvGrpSpPr>
              <p:cNvPr id="31" name="Group 30">
                <a:extLst>
                  <a:ext uri="{FF2B5EF4-FFF2-40B4-BE49-F238E27FC236}">
                    <a16:creationId xmlns:a16="http://schemas.microsoft.com/office/drawing/2014/main" id="{DDE6812C-7AC9-5C50-CFCC-18F561866DB8}"/>
                  </a:ext>
                </a:extLst>
              </p:cNvPr>
              <p:cNvGrpSpPr/>
              <p:nvPr/>
            </p:nvGrpSpPr>
            <p:grpSpPr>
              <a:xfrm>
                <a:off x="7335179" y="2958445"/>
                <a:ext cx="2468953" cy="1627134"/>
                <a:chOff x="7335179" y="2958445"/>
                <a:chExt cx="2468953" cy="1627134"/>
              </a:xfrm>
            </p:grpSpPr>
            <p:sp>
              <p:nvSpPr>
                <p:cNvPr id="4" name="Rectangle: Rounded Corners 3">
                  <a:extLst>
                    <a:ext uri="{FF2B5EF4-FFF2-40B4-BE49-F238E27FC236}">
                      <a16:creationId xmlns:a16="http://schemas.microsoft.com/office/drawing/2014/main" id="{DB776539-7AF8-8CA2-65C1-A437A1A2E34E}"/>
                    </a:ext>
                  </a:extLst>
                </p:cNvPr>
                <p:cNvSpPr/>
                <p:nvPr/>
              </p:nvSpPr>
              <p:spPr>
                <a:xfrm>
                  <a:off x="7632432" y="2958445"/>
                  <a:ext cx="1800225"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LULC  CHANGE</a:t>
                  </a:r>
                  <a:endParaRPr lang="en-US" sz="1400" b="1" dirty="0"/>
                </a:p>
              </p:txBody>
            </p:sp>
            <p:sp>
              <p:nvSpPr>
                <p:cNvPr id="9" name="Left Brace 8">
                  <a:extLst>
                    <a:ext uri="{FF2B5EF4-FFF2-40B4-BE49-F238E27FC236}">
                      <a16:creationId xmlns:a16="http://schemas.microsoft.com/office/drawing/2014/main" id="{2A412F50-6C13-8591-0B1A-C61783EF000A}"/>
                    </a:ext>
                  </a:extLst>
                </p:cNvPr>
                <p:cNvSpPr/>
                <p:nvPr/>
              </p:nvSpPr>
              <p:spPr>
                <a:xfrm>
                  <a:off x="7335179" y="3064973"/>
                  <a:ext cx="283845" cy="126538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B6CABF55-B253-13AD-722B-DC5053E4063A}"/>
                    </a:ext>
                  </a:extLst>
                </p:cNvPr>
                <p:cNvSpPr/>
                <p:nvPr/>
              </p:nvSpPr>
              <p:spPr>
                <a:xfrm>
                  <a:off x="7632432" y="4073062"/>
                  <a:ext cx="2171700" cy="512517"/>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Rising temperatures </a:t>
                  </a:r>
                  <a:endParaRPr lang="en-US" sz="1400" b="1" dirty="0"/>
                </a:p>
              </p:txBody>
            </p:sp>
          </p:grpSp>
          <p:sp>
            <p:nvSpPr>
              <p:cNvPr id="26" name="Rectangle 25">
                <a:extLst>
                  <a:ext uri="{FF2B5EF4-FFF2-40B4-BE49-F238E27FC236}">
                    <a16:creationId xmlns:a16="http://schemas.microsoft.com/office/drawing/2014/main" id="{6FA2D622-079C-0C51-BB0E-2851DAC72832}"/>
                  </a:ext>
                </a:extLst>
              </p:cNvPr>
              <p:cNvSpPr/>
              <p:nvPr/>
            </p:nvSpPr>
            <p:spPr>
              <a:xfrm>
                <a:off x="6128079" y="2756644"/>
                <a:ext cx="3920490" cy="210221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228C4166-1002-B358-F007-6C718691804B}"/>
                </a:ext>
              </a:extLst>
            </p:cNvPr>
            <p:cNvGrpSpPr/>
            <p:nvPr/>
          </p:nvGrpSpPr>
          <p:grpSpPr>
            <a:xfrm>
              <a:off x="9292590" y="1968253"/>
              <a:ext cx="3147060" cy="4682466"/>
              <a:chOff x="9292590" y="1968253"/>
              <a:chExt cx="3147060" cy="4682466"/>
            </a:xfrm>
          </p:grpSpPr>
          <p:sp>
            <p:nvSpPr>
              <p:cNvPr id="27" name="Oval 26">
                <a:extLst>
                  <a:ext uri="{FF2B5EF4-FFF2-40B4-BE49-F238E27FC236}">
                    <a16:creationId xmlns:a16="http://schemas.microsoft.com/office/drawing/2014/main" id="{268189F2-6E52-E49D-8195-85081A49E699}"/>
                  </a:ext>
                </a:extLst>
              </p:cNvPr>
              <p:cNvSpPr/>
              <p:nvPr/>
            </p:nvSpPr>
            <p:spPr>
              <a:xfrm>
                <a:off x="10101235" y="2567215"/>
                <a:ext cx="2008220" cy="468791"/>
              </a:xfrm>
              <a:prstGeom prst="ellipse">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Unplanned urban growth</a:t>
                </a:r>
                <a:endParaRPr lang="en-US" sz="1400" b="1" dirty="0"/>
              </a:p>
            </p:txBody>
          </p:sp>
          <p:grpSp>
            <p:nvGrpSpPr>
              <p:cNvPr id="37" name="Group 36">
                <a:extLst>
                  <a:ext uri="{FF2B5EF4-FFF2-40B4-BE49-F238E27FC236}">
                    <a16:creationId xmlns:a16="http://schemas.microsoft.com/office/drawing/2014/main" id="{E1EC4300-DA3B-A214-DEFB-1EAA6F277D9F}"/>
                  </a:ext>
                </a:extLst>
              </p:cNvPr>
              <p:cNvGrpSpPr/>
              <p:nvPr/>
            </p:nvGrpSpPr>
            <p:grpSpPr>
              <a:xfrm>
                <a:off x="10037768" y="3183293"/>
                <a:ext cx="2401882" cy="876409"/>
                <a:chOff x="10037768" y="3183293"/>
                <a:chExt cx="2401882" cy="876409"/>
              </a:xfrm>
            </p:grpSpPr>
            <p:sp>
              <p:nvSpPr>
                <p:cNvPr id="29" name="Oval 28">
                  <a:extLst>
                    <a:ext uri="{FF2B5EF4-FFF2-40B4-BE49-F238E27FC236}">
                      <a16:creationId xmlns:a16="http://schemas.microsoft.com/office/drawing/2014/main" id="{ABC662C1-F133-80C2-8816-B84FD3C1E1B2}"/>
                    </a:ext>
                  </a:extLst>
                </p:cNvPr>
                <p:cNvSpPr/>
                <p:nvPr/>
              </p:nvSpPr>
              <p:spPr>
                <a:xfrm>
                  <a:off x="10037768" y="3183293"/>
                  <a:ext cx="2008220" cy="606275"/>
                </a:xfrm>
                <a:prstGeom prst="ellipse">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Extreme heat hazard</a:t>
                  </a:r>
                  <a:endParaRPr lang="en-US" sz="1400" b="1" dirty="0"/>
                </a:p>
              </p:txBody>
            </p:sp>
            <p:sp>
              <p:nvSpPr>
                <p:cNvPr id="36" name="TextBox 35">
                  <a:extLst>
                    <a:ext uri="{FF2B5EF4-FFF2-40B4-BE49-F238E27FC236}">
                      <a16:creationId xmlns:a16="http://schemas.microsoft.com/office/drawing/2014/main" id="{2DF7EF63-757A-9B6F-6466-907D58A87E63}"/>
                    </a:ext>
                  </a:extLst>
                </p:cNvPr>
                <p:cNvSpPr txBox="1"/>
                <p:nvPr/>
              </p:nvSpPr>
              <p:spPr>
                <a:xfrm>
                  <a:off x="10267950" y="3782703"/>
                  <a:ext cx="2171700" cy="276999"/>
                </a:xfrm>
                <a:prstGeom prst="rect">
                  <a:avLst/>
                </a:prstGeom>
                <a:noFill/>
              </p:spPr>
              <p:txBody>
                <a:bodyPr wrap="square">
                  <a:spAutoFit/>
                </a:bodyPr>
                <a:lstStyle/>
                <a:p>
                  <a:r>
                    <a:rPr lang="en-GB" sz="1200" dirty="0"/>
                    <a:t>(World Bank, 2007).</a:t>
                  </a:r>
                  <a:endParaRPr lang="en-US" sz="1200" dirty="0"/>
                </a:p>
              </p:txBody>
            </p:sp>
          </p:grpSp>
          <p:grpSp>
            <p:nvGrpSpPr>
              <p:cNvPr id="43" name="Group 42">
                <a:extLst>
                  <a:ext uri="{FF2B5EF4-FFF2-40B4-BE49-F238E27FC236}">
                    <a16:creationId xmlns:a16="http://schemas.microsoft.com/office/drawing/2014/main" id="{E5229DEB-B101-1C8B-E19C-DF34FB78241B}"/>
                  </a:ext>
                </a:extLst>
              </p:cNvPr>
              <p:cNvGrpSpPr/>
              <p:nvPr/>
            </p:nvGrpSpPr>
            <p:grpSpPr>
              <a:xfrm>
                <a:off x="9292590" y="4110461"/>
                <a:ext cx="2753398" cy="2540258"/>
                <a:chOff x="9292590" y="4110461"/>
                <a:chExt cx="2753398" cy="2540258"/>
              </a:xfrm>
            </p:grpSpPr>
            <p:sp>
              <p:nvSpPr>
                <p:cNvPr id="40" name="Oval 39">
                  <a:extLst>
                    <a:ext uri="{FF2B5EF4-FFF2-40B4-BE49-F238E27FC236}">
                      <a16:creationId xmlns:a16="http://schemas.microsoft.com/office/drawing/2014/main" id="{171C64DB-60B3-BF78-A1B3-F048B594EDD7}"/>
                    </a:ext>
                  </a:extLst>
                </p:cNvPr>
                <p:cNvSpPr/>
                <p:nvPr/>
              </p:nvSpPr>
              <p:spPr>
                <a:xfrm>
                  <a:off x="10101235" y="4110461"/>
                  <a:ext cx="1944753" cy="606275"/>
                </a:xfrm>
                <a:prstGeom prst="ellipse">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en-GB" sz="1200" b="1" dirty="0"/>
                    <a:t>health and environmental risks</a:t>
                  </a:r>
                  <a:endParaRPr lang="en-US" sz="1200" b="1" dirty="0"/>
                </a:p>
              </p:txBody>
            </p:sp>
            <p:sp>
              <p:nvSpPr>
                <p:cNvPr id="42" name="TextBox 41">
                  <a:extLst>
                    <a:ext uri="{FF2B5EF4-FFF2-40B4-BE49-F238E27FC236}">
                      <a16:creationId xmlns:a16="http://schemas.microsoft.com/office/drawing/2014/main" id="{504AB20F-A707-0E68-B7AE-5BA8E4C44642}"/>
                    </a:ext>
                  </a:extLst>
                </p:cNvPr>
                <p:cNvSpPr txBox="1"/>
                <p:nvPr/>
              </p:nvSpPr>
              <p:spPr>
                <a:xfrm>
                  <a:off x="9292590" y="4975965"/>
                  <a:ext cx="2594610" cy="1674754"/>
                </a:xfrm>
                <a:prstGeom prst="rect">
                  <a:avLst/>
                </a:prstGeom>
                <a:noFill/>
              </p:spPr>
              <p:txBody>
                <a:bodyPr wrap="square">
                  <a:spAutoFit/>
                </a:bodyPr>
                <a:lstStyle/>
                <a:p>
                  <a:pPr algn="just">
                    <a:lnSpc>
                      <a:spcPct val="150000"/>
                    </a:lnSpc>
                  </a:pPr>
                  <a:r>
                    <a:rPr lang="en-GB" sz="1400" dirty="0"/>
                    <a:t>Tahoua is ranked among the highest-risk regions&gt; 1000  cases of measles </a:t>
                  </a:r>
                </a:p>
                <a:p>
                  <a:pPr algn="just">
                    <a:lnSpc>
                      <a:spcPct val="150000"/>
                    </a:lnSpc>
                  </a:pPr>
                  <a:r>
                    <a:rPr lang="en-GB" sz="1400" dirty="0"/>
                    <a:t>Zinder : 500 -1000 cases </a:t>
                  </a:r>
                </a:p>
                <a:p>
                  <a:pPr algn="just">
                    <a:lnSpc>
                      <a:spcPct val="150000"/>
                    </a:lnSpc>
                  </a:pPr>
                  <a:r>
                    <a:rPr lang="en-GB" sz="1400" dirty="0"/>
                    <a:t>(Lamine, 2023). </a:t>
                  </a:r>
                  <a:endParaRPr lang="en-US" sz="1200" dirty="0"/>
                </a:p>
              </p:txBody>
            </p:sp>
          </p:grpSp>
          <p:sp>
            <p:nvSpPr>
              <p:cNvPr id="45" name="TextBox 44">
                <a:extLst>
                  <a:ext uri="{FF2B5EF4-FFF2-40B4-BE49-F238E27FC236}">
                    <a16:creationId xmlns:a16="http://schemas.microsoft.com/office/drawing/2014/main" id="{17EA4C5E-0945-A6CA-71F8-3DA18F970043}"/>
                  </a:ext>
                </a:extLst>
              </p:cNvPr>
              <p:cNvSpPr txBox="1"/>
              <p:nvPr/>
            </p:nvSpPr>
            <p:spPr>
              <a:xfrm>
                <a:off x="10037768" y="1968253"/>
                <a:ext cx="2071687" cy="369332"/>
              </a:xfrm>
              <a:prstGeom prst="rect">
                <a:avLst/>
              </a:prstGeom>
              <a:noFill/>
            </p:spPr>
            <p:txBody>
              <a:bodyPr wrap="square">
                <a:spAutoFit/>
              </a:bodyPr>
              <a:lstStyle/>
              <a:p>
                <a:r>
                  <a:rPr lang="en-GB" sz="1800" b="1" dirty="0"/>
                  <a:t>Tahoua and Zinder</a:t>
                </a:r>
                <a:endParaRPr lang="en-US" b="1" dirty="0"/>
              </a:p>
            </p:txBody>
          </p:sp>
        </p:grpSp>
      </p:grpSp>
      <p:sp>
        <p:nvSpPr>
          <p:cNvPr id="11" name="TextBox 10">
            <a:extLst>
              <a:ext uri="{FF2B5EF4-FFF2-40B4-BE49-F238E27FC236}">
                <a16:creationId xmlns:a16="http://schemas.microsoft.com/office/drawing/2014/main" id="{1F246E8B-D380-DAD1-3FBA-7093DFC308C4}"/>
              </a:ext>
            </a:extLst>
          </p:cNvPr>
          <p:cNvSpPr txBox="1"/>
          <p:nvPr/>
        </p:nvSpPr>
        <p:spPr>
          <a:xfrm rot="16200000">
            <a:off x="-2649938" y="2734592"/>
            <a:ext cx="5929994" cy="769441"/>
          </a:xfrm>
          <a:prstGeom prst="rect">
            <a:avLst/>
          </a:prstGeom>
          <a:noFill/>
        </p:spPr>
        <p:txBody>
          <a:bodyPr wrap="square">
            <a:spAutoFit/>
          </a:bodyPr>
          <a:lstStyle/>
          <a:p>
            <a:r>
              <a:rPr lang="en-GB" sz="4400" dirty="0"/>
              <a:t>1.1 Background   </a:t>
            </a:r>
            <a:endParaRPr lang="en-US" sz="4400" dirty="0"/>
          </a:p>
        </p:txBody>
      </p:sp>
      <p:sp>
        <p:nvSpPr>
          <p:cNvPr id="35" name="Slide Number Placeholder 34">
            <a:extLst>
              <a:ext uri="{FF2B5EF4-FFF2-40B4-BE49-F238E27FC236}">
                <a16:creationId xmlns:a16="http://schemas.microsoft.com/office/drawing/2014/main" id="{C112886E-AF1F-821A-0092-EF03F1FF2496}"/>
              </a:ext>
            </a:extLst>
          </p:cNvPr>
          <p:cNvSpPr>
            <a:spLocks noGrp="1"/>
          </p:cNvSpPr>
          <p:nvPr>
            <p:ph type="sldNum" sz="quarter" idx="12"/>
          </p:nvPr>
        </p:nvSpPr>
        <p:spPr>
          <a:xfrm>
            <a:off x="9218295" y="6199936"/>
            <a:ext cx="2743200" cy="365125"/>
          </a:xfrm>
        </p:spPr>
        <p:txBody>
          <a:bodyPr/>
          <a:lstStyle/>
          <a:p>
            <a:fld id="{C01E168F-91DF-435C-AC77-1F0369919946}" type="slidenum">
              <a:rPr lang="en-US" sz="1400" smtClean="0">
                <a:solidFill>
                  <a:schemeClr val="tx1"/>
                </a:solidFill>
              </a:rPr>
              <a:t>4</a:t>
            </a:fld>
            <a:endParaRPr lang="en-US" sz="1400" dirty="0">
              <a:solidFill>
                <a:schemeClr val="tx1"/>
              </a:solidFill>
            </a:endParaRPr>
          </a:p>
        </p:txBody>
      </p:sp>
    </p:spTree>
    <p:custDataLst>
      <p:tags r:id="rId1"/>
    </p:custDataLst>
    <p:extLst>
      <p:ext uri="{BB962C8B-B14F-4D97-AF65-F5344CB8AC3E}">
        <p14:creationId xmlns:p14="http://schemas.microsoft.com/office/powerpoint/2010/main" val="212843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74E0-DFEF-037F-6886-2B0695E69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126E2-9EE3-5C11-A46A-B627A19959DE}"/>
              </a:ext>
            </a:extLst>
          </p:cNvPr>
          <p:cNvSpPr>
            <a:spLocks noGrp="1"/>
          </p:cNvSpPr>
          <p:nvPr>
            <p:ph type="title"/>
          </p:nvPr>
        </p:nvSpPr>
        <p:spPr>
          <a:xfrm rot="16200000">
            <a:off x="-3031460" y="3031459"/>
            <a:ext cx="6858003" cy="795081"/>
          </a:xfrm>
        </p:spPr>
        <p:txBody>
          <a:bodyPr>
            <a:normAutofit/>
          </a:bodyPr>
          <a:lstStyle/>
          <a:p>
            <a:pPr algn="ctr"/>
            <a:r>
              <a:rPr lang="en-GB" dirty="0">
                <a:latin typeface="+mn-lt"/>
              </a:rPr>
              <a:t>1.2 Research Gap</a:t>
            </a:r>
            <a:endParaRPr lang="en-US" dirty="0">
              <a:latin typeface="+mn-lt"/>
            </a:endParaRPr>
          </a:p>
        </p:txBody>
      </p:sp>
      <p:sp>
        <p:nvSpPr>
          <p:cNvPr id="3" name="Content Placeholder 2">
            <a:extLst>
              <a:ext uri="{FF2B5EF4-FFF2-40B4-BE49-F238E27FC236}">
                <a16:creationId xmlns:a16="http://schemas.microsoft.com/office/drawing/2014/main" id="{3FA74E3E-EF79-7C49-9FFB-B76C470EFB8F}"/>
              </a:ext>
            </a:extLst>
          </p:cNvPr>
          <p:cNvSpPr>
            <a:spLocks noGrp="1"/>
          </p:cNvSpPr>
          <p:nvPr>
            <p:ph idx="1"/>
          </p:nvPr>
        </p:nvSpPr>
        <p:spPr>
          <a:xfrm>
            <a:off x="1397286" y="891540"/>
            <a:ext cx="10498706" cy="5630177"/>
          </a:xfrm>
        </p:spPr>
        <p:txBody>
          <a:bodyPr>
            <a:noAutofit/>
          </a:bodyPr>
          <a:lstStyle/>
          <a:p>
            <a:pPr algn="just">
              <a:lnSpc>
                <a:spcPct val="150000"/>
              </a:lnSpc>
              <a:buFont typeface="Wingdings" panose="05000000000000000000" pitchFamily="2" charset="2"/>
              <a:buChar char="ü"/>
            </a:pPr>
            <a:r>
              <a:rPr lang="en-GB" sz="3200" dirty="0"/>
              <a:t>Tahoua, Zinder: medium size cities;</a:t>
            </a:r>
          </a:p>
          <a:p>
            <a:pPr algn="just">
              <a:lnSpc>
                <a:spcPct val="150000"/>
              </a:lnSpc>
              <a:buFont typeface="Wingdings" panose="05000000000000000000" pitchFamily="2" charset="2"/>
              <a:buChar char="ü"/>
            </a:pPr>
            <a:r>
              <a:rPr lang="en-US" sz="3200" dirty="0"/>
              <a:t>Lack of </a:t>
            </a:r>
            <a:r>
              <a:rPr lang="en-US" sz="3600" dirty="0"/>
              <a:t>information</a:t>
            </a:r>
            <a:r>
              <a:rPr lang="en-US" sz="3200" dirty="0"/>
              <a:t> about development;</a:t>
            </a:r>
          </a:p>
          <a:p>
            <a:pPr algn="just">
              <a:lnSpc>
                <a:spcPct val="150000"/>
              </a:lnSpc>
              <a:buFont typeface="Wingdings" panose="05000000000000000000" pitchFamily="2" charset="2"/>
              <a:buChar char="ü"/>
            </a:pPr>
            <a:r>
              <a:rPr lang="en-GB" sz="3200" dirty="0"/>
              <a:t>Heat vulnerability and risk studies only at large scales </a:t>
            </a:r>
            <a:r>
              <a:rPr lang="en-GB" sz="1800" dirty="0"/>
              <a:t>(Inostroza</a:t>
            </a:r>
            <a:r>
              <a:rPr lang="en-GB" sz="1800" i="1" dirty="0"/>
              <a:t> et al.</a:t>
            </a:r>
            <a:r>
              <a:rPr lang="en-GB" sz="1800" dirty="0"/>
              <a:t>, 2016; Manik and </a:t>
            </a:r>
            <a:r>
              <a:rPr lang="en-GB" sz="1800" dirty="0" err="1"/>
              <a:t>Syaukat</a:t>
            </a:r>
            <a:r>
              <a:rPr lang="en-GB" sz="1800" dirty="0"/>
              <a:t>, 2017; Voelkel</a:t>
            </a:r>
            <a:r>
              <a:rPr lang="en-GB" sz="1800" i="1" dirty="0"/>
              <a:t> et al.</a:t>
            </a:r>
            <a:r>
              <a:rPr lang="en-GB" sz="1800" dirty="0"/>
              <a:t>, 2018; </a:t>
            </a:r>
            <a:r>
              <a:rPr lang="en-GB" sz="1800" dirty="0" err="1"/>
              <a:t>Jagarnath</a:t>
            </a:r>
            <a:r>
              <a:rPr lang="en-GB" sz="1800" i="1" dirty="0"/>
              <a:t> et al.</a:t>
            </a:r>
            <a:r>
              <a:rPr lang="en-GB" sz="1800" dirty="0"/>
              <a:t>, 2020);</a:t>
            </a:r>
          </a:p>
          <a:p>
            <a:pPr algn="just">
              <a:lnSpc>
                <a:spcPct val="150000"/>
              </a:lnSpc>
              <a:buFont typeface="Wingdings" panose="05000000000000000000" pitchFamily="2" charset="2"/>
              <a:buChar char="ü"/>
            </a:pPr>
            <a:r>
              <a:rPr lang="en-GB" sz="3200" dirty="0"/>
              <a:t>No such studies in Niger;</a:t>
            </a:r>
          </a:p>
          <a:p>
            <a:pPr algn="just">
              <a:lnSpc>
                <a:spcPct val="150000"/>
              </a:lnSpc>
              <a:buFont typeface="Wingdings" panose="05000000000000000000" pitchFamily="2" charset="2"/>
              <a:buChar char="ü"/>
            </a:pPr>
            <a:r>
              <a:rPr lang="en-GB" sz="3200" dirty="0"/>
              <a:t>Regional or multicity-level studies </a:t>
            </a:r>
            <a:r>
              <a:rPr lang="en-US" sz="3200" dirty="0"/>
              <a:t>do not have the required resolution </a:t>
            </a:r>
            <a:r>
              <a:rPr lang="en-GB" sz="3200" dirty="0"/>
              <a:t>for targeted interventions.</a:t>
            </a:r>
            <a:endParaRPr lang="en-US" sz="3200" dirty="0"/>
          </a:p>
        </p:txBody>
      </p:sp>
      <p:sp>
        <p:nvSpPr>
          <p:cNvPr id="6" name="Slide Number Placeholder 5">
            <a:extLst>
              <a:ext uri="{FF2B5EF4-FFF2-40B4-BE49-F238E27FC236}">
                <a16:creationId xmlns:a16="http://schemas.microsoft.com/office/drawing/2014/main" id="{86DAEF9E-6205-AC8B-0590-727B2E658F97}"/>
              </a:ext>
            </a:extLst>
          </p:cNvPr>
          <p:cNvSpPr>
            <a:spLocks noGrp="1"/>
          </p:cNvSpPr>
          <p:nvPr>
            <p:ph type="sldNum" sz="quarter" idx="12"/>
          </p:nvPr>
        </p:nvSpPr>
        <p:spPr>
          <a:xfrm>
            <a:off x="9011292" y="6156592"/>
            <a:ext cx="2743200" cy="365125"/>
          </a:xfrm>
        </p:spPr>
        <p:txBody>
          <a:bodyPr/>
          <a:lstStyle/>
          <a:p>
            <a:fld id="{C01E168F-91DF-435C-AC77-1F0369919946}" type="slidenum">
              <a:rPr lang="en-US" sz="1400" smtClean="0">
                <a:solidFill>
                  <a:schemeClr val="tx1"/>
                </a:solidFill>
              </a:rPr>
              <a:t>5</a:t>
            </a:fld>
            <a:endParaRPr lang="en-US" sz="1400">
              <a:solidFill>
                <a:schemeClr val="tx1"/>
              </a:solidFill>
            </a:endParaRPr>
          </a:p>
        </p:txBody>
      </p:sp>
    </p:spTree>
    <p:custDataLst>
      <p:tags r:id="rId1"/>
    </p:custDataLst>
    <p:extLst>
      <p:ext uri="{BB962C8B-B14F-4D97-AF65-F5344CB8AC3E}">
        <p14:creationId xmlns:p14="http://schemas.microsoft.com/office/powerpoint/2010/main" val="254255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5F165-11AB-806F-ABF8-8F9FA21EC596}"/>
              </a:ext>
            </a:extLst>
          </p:cNvPr>
          <p:cNvSpPr>
            <a:spLocks noGrp="1"/>
          </p:cNvSpPr>
          <p:nvPr>
            <p:ph type="title"/>
          </p:nvPr>
        </p:nvSpPr>
        <p:spPr>
          <a:xfrm rot="16200000">
            <a:off x="-3035094" y="3035094"/>
            <a:ext cx="6858001" cy="787814"/>
          </a:xfrm>
        </p:spPr>
        <p:txBody>
          <a:bodyPr/>
          <a:lstStyle/>
          <a:p>
            <a:pPr algn="ctr"/>
            <a:r>
              <a:rPr lang="en-GB" dirty="0"/>
              <a:t>1.3 Aim and objectives</a:t>
            </a:r>
            <a:endParaRPr lang="en-US" dirty="0"/>
          </a:p>
        </p:txBody>
      </p:sp>
      <p:sp>
        <p:nvSpPr>
          <p:cNvPr id="4" name="Freeform: Shape 3">
            <a:extLst>
              <a:ext uri="{FF2B5EF4-FFF2-40B4-BE49-F238E27FC236}">
                <a16:creationId xmlns:a16="http://schemas.microsoft.com/office/drawing/2014/main" id="{6DED0D1D-0F29-2C4A-310F-29BB23322DCE}"/>
              </a:ext>
            </a:extLst>
          </p:cNvPr>
          <p:cNvSpPr/>
          <p:nvPr/>
        </p:nvSpPr>
        <p:spPr>
          <a:xfrm>
            <a:off x="4601404" y="2556311"/>
            <a:ext cx="4180224" cy="2963703"/>
          </a:xfrm>
          <a:custGeom>
            <a:avLst/>
            <a:gdLst>
              <a:gd name="connsiteX0" fmla="*/ 0 w 4180224"/>
              <a:gd name="connsiteY0" fmla="*/ 1481852 h 2963703"/>
              <a:gd name="connsiteX1" fmla="*/ 2090112 w 4180224"/>
              <a:gd name="connsiteY1" fmla="*/ 0 h 2963703"/>
              <a:gd name="connsiteX2" fmla="*/ 4180224 w 4180224"/>
              <a:gd name="connsiteY2" fmla="*/ 1481852 h 2963703"/>
              <a:gd name="connsiteX3" fmla="*/ 2090112 w 4180224"/>
              <a:gd name="connsiteY3" fmla="*/ 2963704 h 2963703"/>
              <a:gd name="connsiteX4" fmla="*/ 0 w 4180224"/>
              <a:gd name="connsiteY4" fmla="*/ 1481852 h 296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0224" h="2963703">
                <a:moveTo>
                  <a:pt x="0" y="1481852"/>
                </a:moveTo>
                <a:cubicBezTo>
                  <a:pt x="0" y="663448"/>
                  <a:pt x="935775" y="0"/>
                  <a:pt x="2090112" y="0"/>
                </a:cubicBezTo>
                <a:cubicBezTo>
                  <a:pt x="3244449" y="0"/>
                  <a:pt x="4180224" y="663448"/>
                  <a:pt x="4180224" y="1481852"/>
                </a:cubicBezTo>
                <a:cubicBezTo>
                  <a:pt x="4180224" y="2300256"/>
                  <a:pt x="3244449" y="2963704"/>
                  <a:pt x="2090112" y="2963704"/>
                </a:cubicBezTo>
                <a:cubicBezTo>
                  <a:pt x="935775" y="2963704"/>
                  <a:pt x="0" y="2300256"/>
                  <a:pt x="0" y="1481852"/>
                </a:cubicBezTo>
                <a:close/>
              </a:path>
            </a:pathLst>
          </a:custGeom>
          <a:solidFill>
            <a:schemeClr val="accent5">
              <a:alpha val="5000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txBody>
          <a:bodyPr spcFirstLastPara="0" vert="horz" wrap="square" lIns="635040" tIns="456884" rIns="635040" bIns="456884" numCol="1" spcCol="1270" anchor="ctr" anchorCtr="0">
            <a:noAutofit/>
          </a:bodyPr>
          <a:lstStyle/>
          <a:p>
            <a:pPr algn="ctr" defTabSz="800100">
              <a:lnSpc>
                <a:spcPct val="90000"/>
              </a:lnSpc>
              <a:spcBef>
                <a:spcPct val="0"/>
              </a:spcBef>
              <a:spcAft>
                <a:spcPct val="35000"/>
              </a:spcAft>
            </a:pPr>
            <a:r>
              <a:rPr lang="en-US" sz="1800" b="1" dirty="0" err="1">
                <a:effectLst/>
                <a:latin typeface="Times New Roman" panose="02020603050405020304" pitchFamily="18" charset="0"/>
                <a:ea typeface="Times New Roman" panose="02020603050405020304" pitchFamily="18" charset="0"/>
              </a:rPr>
              <a:t>Tahoua</a:t>
            </a:r>
            <a:r>
              <a:rPr lang="en-US" sz="1800" b="1" dirty="0">
                <a:effectLst/>
                <a:latin typeface="Times New Roman" panose="02020603050405020304" pitchFamily="18" charset="0"/>
                <a:ea typeface="Times New Roman" panose="02020603050405020304" pitchFamily="18" charset="0"/>
              </a:rPr>
              <a:t> &amp; Zinder</a:t>
            </a:r>
          </a:p>
          <a:p>
            <a:pPr marL="285750" indent="-285750" algn="ctr" defTabSz="800100">
              <a:lnSpc>
                <a:spcPct val="90000"/>
              </a:lnSpc>
              <a:spcBef>
                <a:spcPct val="0"/>
              </a:spcBef>
              <a:spcAft>
                <a:spcPct val="35000"/>
              </a:spcAft>
              <a:buFont typeface="Arial" panose="020B0604020202020204" pitchFamily="34" charset="0"/>
              <a:buChar char="•"/>
            </a:pPr>
            <a:r>
              <a:rPr lang="en-US" sz="1800" b="1" dirty="0">
                <a:effectLst/>
                <a:latin typeface="Times New Roman" panose="02020603050405020304" pitchFamily="18" charset="0"/>
                <a:ea typeface="Times New Roman" panose="02020603050405020304" pitchFamily="18" charset="0"/>
              </a:rPr>
              <a:t>urban growth dynamics, </a:t>
            </a:r>
          </a:p>
          <a:p>
            <a:pPr marL="285750" indent="-285750" algn="ctr" defTabSz="800100">
              <a:lnSpc>
                <a:spcPct val="90000"/>
              </a:lnSpc>
              <a:spcBef>
                <a:spcPct val="0"/>
              </a:spcBef>
              <a:spcAft>
                <a:spcPct val="35000"/>
              </a:spcAft>
              <a:buFont typeface="Arial" panose="020B0604020202020204" pitchFamily="34" charset="0"/>
              <a:buChar char="•"/>
            </a:pPr>
            <a:r>
              <a:rPr lang="en-US" sz="1800" b="1" dirty="0">
                <a:effectLst/>
                <a:latin typeface="Times New Roman" panose="02020603050405020304" pitchFamily="18" charset="0"/>
                <a:ea typeface="Times New Roman" panose="02020603050405020304" pitchFamily="18" charset="0"/>
              </a:rPr>
              <a:t>effect of urban growth and global warming on LST</a:t>
            </a:r>
          </a:p>
          <a:p>
            <a:pPr marL="285750" indent="-285750" algn="ctr" defTabSz="800100">
              <a:lnSpc>
                <a:spcPct val="90000"/>
              </a:lnSpc>
              <a:spcBef>
                <a:spcPct val="0"/>
              </a:spcBef>
              <a:spcAft>
                <a:spcPct val="35000"/>
              </a:spcAft>
              <a:buFont typeface="Arial" panose="020B0604020202020204" pitchFamily="34" charset="0"/>
              <a:buChar char="•"/>
            </a:pPr>
            <a:r>
              <a:rPr lang="en-US" sz="1800" b="1" dirty="0">
                <a:effectLst/>
                <a:latin typeface="Times New Roman" panose="02020603050405020304" pitchFamily="18" charset="0"/>
                <a:ea typeface="Times New Roman" panose="02020603050405020304" pitchFamily="18" charset="0"/>
              </a:rPr>
              <a:t> sustainable urban planning </a:t>
            </a:r>
          </a:p>
        </p:txBody>
      </p:sp>
      <p:sp>
        <p:nvSpPr>
          <p:cNvPr id="6" name="Freeform: Shape 5">
            <a:extLst>
              <a:ext uri="{FF2B5EF4-FFF2-40B4-BE49-F238E27FC236}">
                <a16:creationId xmlns:a16="http://schemas.microsoft.com/office/drawing/2014/main" id="{CEC8E5D8-ED62-6D22-3C03-631292984CC0}"/>
              </a:ext>
            </a:extLst>
          </p:cNvPr>
          <p:cNvSpPr/>
          <p:nvPr/>
        </p:nvSpPr>
        <p:spPr>
          <a:xfrm>
            <a:off x="4143682" y="597869"/>
            <a:ext cx="4783610" cy="1809247"/>
          </a:xfrm>
          <a:custGeom>
            <a:avLst/>
            <a:gdLst>
              <a:gd name="connsiteX0" fmla="*/ 0 w 4783610"/>
              <a:gd name="connsiteY0" fmla="*/ 904624 h 1809247"/>
              <a:gd name="connsiteX1" fmla="*/ 2391805 w 4783610"/>
              <a:gd name="connsiteY1" fmla="*/ 0 h 1809247"/>
              <a:gd name="connsiteX2" fmla="*/ 4783610 w 4783610"/>
              <a:gd name="connsiteY2" fmla="*/ 904624 h 1809247"/>
              <a:gd name="connsiteX3" fmla="*/ 2391805 w 4783610"/>
              <a:gd name="connsiteY3" fmla="*/ 1809248 h 1809247"/>
              <a:gd name="connsiteX4" fmla="*/ 0 w 4783610"/>
              <a:gd name="connsiteY4" fmla="*/ 904624 h 1809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3610" h="1809247">
                <a:moveTo>
                  <a:pt x="0" y="904624"/>
                </a:moveTo>
                <a:cubicBezTo>
                  <a:pt x="0" y="405014"/>
                  <a:pt x="1070848" y="0"/>
                  <a:pt x="2391805" y="0"/>
                </a:cubicBezTo>
                <a:cubicBezTo>
                  <a:pt x="3712762" y="0"/>
                  <a:pt x="4783610" y="405014"/>
                  <a:pt x="4783610" y="904624"/>
                </a:cubicBezTo>
                <a:cubicBezTo>
                  <a:pt x="4783610" y="1404234"/>
                  <a:pt x="3712762" y="1809248"/>
                  <a:pt x="2391805" y="1809248"/>
                </a:cubicBezTo>
                <a:cubicBezTo>
                  <a:pt x="1070848" y="1809248"/>
                  <a:pt x="0" y="1404234"/>
                  <a:pt x="0" y="904624"/>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txBody>
          <a:bodyPr spcFirstLastPara="0" vert="horz" wrap="square" lIns="720863" tIns="285278" rIns="720863" bIns="285278" numCol="1" spcCol="1270" anchor="ctr" anchorCtr="0">
            <a:noAutofit/>
          </a:bodyPr>
          <a:lstStyle/>
          <a:p>
            <a:pPr algn="ctr" defTabSz="711200">
              <a:lnSpc>
                <a:spcPct val="90000"/>
              </a:lnSpc>
              <a:spcBef>
                <a:spcPct val="0"/>
              </a:spcBef>
              <a:spcAft>
                <a:spcPct val="35000"/>
              </a:spcAft>
            </a:pPr>
            <a:endParaRPr lang="en-GB" sz="1600" kern="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defTabSz="711200">
              <a:lnSpc>
                <a:spcPct val="90000"/>
              </a:lnSpc>
              <a:spcBef>
                <a:spcPct val="0"/>
              </a:spcBef>
              <a:spcAft>
                <a:spcPct val="35000"/>
              </a:spcAft>
            </a:pPr>
            <a:r>
              <a:rPr lang="en-GB" b="1" dirty="0" err="1"/>
              <a:t>i</a:t>
            </a:r>
            <a:r>
              <a:rPr lang="en-GB" b="1" dirty="0"/>
              <a:t>. Land use and land cover (LULC)  dynamics </a:t>
            </a:r>
          </a:p>
          <a:p>
            <a:pPr algn="ctr" defTabSz="711200">
              <a:lnSpc>
                <a:spcPct val="90000"/>
              </a:lnSpc>
              <a:spcBef>
                <a:spcPct val="0"/>
              </a:spcBef>
              <a:spcAft>
                <a:spcPct val="35000"/>
              </a:spcAft>
            </a:pPr>
            <a:r>
              <a:rPr lang="en-GB" dirty="0"/>
              <a:t>from 1988 to 2022</a:t>
            </a:r>
            <a:endParaRPr lang="en-US" dirty="0"/>
          </a:p>
          <a:p>
            <a:pPr marL="0" lvl="0" indent="0" algn="ctr" defTabSz="711200">
              <a:lnSpc>
                <a:spcPct val="90000"/>
              </a:lnSpc>
              <a:spcBef>
                <a:spcPct val="0"/>
              </a:spcBef>
              <a:spcAft>
                <a:spcPct val="35000"/>
              </a:spcAft>
              <a:buFont typeface="+mj-lt"/>
              <a:buNone/>
            </a:pPr>
            <a:endParaRPr lang="en-US" sz="1600" kern="1200" dirty="0"/>
          </a:p>
        </p:txBody>
      </p:sp>
      <p:sp>
        <p:nvSpPr>
          <p:cNvPr id="7" name="Freeform: Shape 6">
            <a:extLst>
              <a:ext uri="{FF2B5EF4-FFF2-40B4-BE49-F238E27FC236}">
                <a16:creationId xmlns:a16="http://schemas.microsoft.com/office/drawing/2014/main" id="{CE4392DC-F34C-A482-CF1F-0A243DFEFADD}"/>
              </a:ext>
            </a:extLst>
          </p:cNvPr>
          <p:cNvSpPr/>
          <p:nvPr/>
        </p:nvSpPr>
        <p:spPr>
          <a:xfrm>
            <a:off x="8419811" y="1918211"/>
            <a:ext cx="3772189" cy="2281461"/>
          </a:xfrm>
          <a:custGeom>
            <a:avLst/>
            <a:gdLst>
              <a:gd name="connsiteX0" fmla="*/ 0 w 3772189"/>
              <a:gd name="connsiteY0" fmla="*/ 1140731 h 2281461"/>
              <a:gd name="connsiteX1" fmla="*/ 1886095 w 3772189"/>
              <a:gd name="connsiteY1" fmla="*/ 0 h 2281461"/>
              <a:gd name="connsiteX2" fmla="*/ 3772190 w 3772189"/>
              <a:gd name="connsiteY2" fmla="*/ 1140731 h 2281461"/>
              <a:gd name="connsiteX3" fmla="*/ 1886095 w 3772189"/>
              <a:gd name="connsiteY3" fmla="*/ 2281462 h 2281461"/>
              <a:gd name="connsiteX4" fmla="*/ 0 w 3772189"/>
              <a:gd name="connsiteY4" fmla="*/ 1140731 h 2281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189" h="2281461">
                <a:moveTo>
                  <a:pt x="0" y="1140731"/>
                </a:moveTo>
                <a:cubicBezTo>
                  <a:pt x="0" y="510723"/>
                  <a:pt x="844433" y="0"/>
                  <a:pt x="1886095" y="0"/>
                </a:cubicBezTo>
                <a:cubicBezTo>
                  <a:pt x="2927757" y="0"/>
                  <a:pt x="3772190" y="510723"/>
                  <a:pt x="3772190" y="1140731"/>
                </a:cubicBezTo>
                <a:cubicBezTo>
                  <a:pt x="3772190" y="1770739"/>
                  <a:pt x="2927757" y="2281462"/>
                  <a:pt x="1886095" y="2281462"/>
                </a:cubicBezTo>
                <a:cubicBezTo>
                  <a:pt x="844433" y="2281462"/>
                  <a:pt x="0" y="1770739"/>
                  <a:pt x="0" y="1140731"/>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572744" tIns="354432" rIns="572744" bIns="354432" numCol="1" spcCol="1270" anchor="ctr" anchorCtr="0">
            <a:noAutofit/>
          </a:bodyPr>
          <a:lstStyle/>
          <a:p>
            <a:pPr lvl="0" algn="ctr" defTabSz="711200">
              <a:lnSpc>
                <a:spcPct val="90000"/>
              </a:lnSpc>
              <a:spcBef>
                <a:spcPct val="0"/>
              </a:spcBef>
              <a:spcAft>
                <a:spcPct val="35000"/>
              </a:spcAft>
            </a:pPr>
            <a:r>
              <a:rPr lang="en-GB" sz="1600" b="1" kern="1200" dirty="0"/>
              <a:t>ii.  Spatiotemporal patterns of land surface temperature (LST); </a:t>
            </a:r>
          </a:p>
          <a:p>
            <a:pPr marL="0" lvl="0" indent="0" algn="ctr" defTabSz="711200">
              <a:lnSpc>
                <a:spcPct val="90000"/>
              </a:lnSpc>
              <a:spcBef>
                <a:spcPct val="0"/>
              </a:spcBef>
              <a:spcAft>
                <a:spcPct val="35000"/>
              </a:spcAft>
              <a:buNone/>
            </a:pPr>
            <a:r>
              <a:rPr lang="en-GB" sz="1600" kern="1200" dirty="0"/>
              <a:t>relationship with LULC</a:t>
            </a:r>
            <a:endParaRPr lang="en-US" sz="1600" kern="1200" dirty="0"/>
          </a:p>
        </p:txBody>
      </p:sp>
      <p:sp>
        <p:nvSpPr>
          <p:cNvPr id="8" name="Freeform: Shape 7">
            <a:extLst>
              <a:ext uri="{FF2B5EF4-FFF2-40B4-BE49-F238E27FC236}">
                <a16:creationId xmlns:a16="http://schemas.microsoft.com/office/drawing/2014/main" id="{861FA966-F757-3E3E-8FC3-7EB41779D123}"/>
              </a:ext>
            </a:extLst>
          </p:cNvPr>
          <p:cNvSpPr/>
          <p:nvPr/>
        </p:nvSpPr>
        <p:spPr>
          <a:xfrm>
            <a:off x="7065022" y="5024455"/>
            <a:ext cx="4438548" cy="1918210"/>
          </a:xfrm>
          <a:custGeom>
            <a:avLst/>
            <a:gdLst>
              <a:gd name="connsiteX0" fmla="*/ 0 w 4438548"/>
              <a:gd name="connsiteY0" fmla="*/ 959105 h 1918210"/>
              <a:gd name="connsiteX1" fmla="*/ 2219274 w 4438548"/>
              <a:gd name="connsiteY1" fmla="*/ 0 h 1918210"/>
              <a:gd name="connsiteX2" fmla="*/ 4438548 w 4438548"/>
              <a:gd name="connsiteY2" fmla="*/ 959105 h 1918210"/>
              <a:gd name="connsiteX3" fmla="*/ 2219274 w 4438548"/>
              <a:gd name="connsiteY3" fmla="*/ 1918210 h 1918210"/>
              <a:gd name="connsiteX4" fmla="*/ 0 w 4438548"/>
              <a:gd name="connsiteY4" fmla="*/ 959105 h 191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548" h="1918210">
                <a:moveTo>
                  <a:pt x="0" y="959105"/>
                </a:moveTo>
                <a:cubicBezTo>
                  <a:pt x="0" y="429406"/>
                  <a:pt x="993603" y="0"/>
                  <a:pt x="2219274" y="0"/>
                </a:cubicBezTo>
                <a:cubicBezTo>
                  <a:pt x="3444945" y="0"/>
                  <a:pt x="4438548" y="429406"/>
                  <a:pt x="4438548" y="959105"/>
                </a:cubicBezTo>
                <a:cubicBezTo>
                  <a:pt x="4438548" y="1488804"/>
                  <a:pt x="3444945" y="1918210"/>
                  <a:pt x="2219274" y="1918210"/>
                </a:cubicBezTo>
                <a:cubicBezTo>
                  <a:pt x="993603" y="1918210"/>
                  <a:pt x="0" y="1488804"/>
                  <a:pt x="0" y="959105"/>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rgbClr r="0" g="0" b="0"/>
          </a:fillRef>
          <a:effectRef idx="0">
            <a:schemeClr val="accent5">
              <a:alpha val="50000"/>
              <a:hueOff val="0"/>
              <a:satOff val="0"/>
              <a:lumOff val="0"/>
              <a:alphaOff val="0"/>
            </a:schemeClr>
          </a:effectRef>
          <a:fontRef idx="minor">
            <a:schemeClr val="tx1"/>
          </a:fontRef>
        </p:style>
        <p:txBody>
          <a:bodyPr spcFirstLastPara="0" vert="horz" wrap="square" lIns="670330" tIns="301235" rIns="670330" bIns="301235" numCol="1" spcCol="1270" anchor="ctr" anchorCtr="0">
            <a:noAutofit/>
          </a:bodyPr>
          <a:lstStyle/>
          <a:p>
            <a:pPr algn="ctr" defTabSz="711200">
              <a:lnSpc>
                <a:spcPct val="90000"/>
              </a:lnSpc>
              <a:spcBef>
                <a:spcPct val="0"/>
              </a:spcBef>
              <a:spcAft>
                <a:spcPct val="35000"/>
              </a:spcAft>
            </a:pPr>
            <a:r>
              <a:rPr lang="en-GB" sz="1600" b="1" dirty="0"/>
              <a:t>iii. Historical trend </a:t>
            </a:r>
            <a:r>
              <a:rPr lang="en-GB" b="1" dirty="0"/>
              <a:t>of heat indices </a:t>
            </a:r>
          </a:p>
          <a:p>
            <a:pPr algn="ctr" defTabSz="711200">
              <a:lnSpc>
                <a:spcPct val="90000"/>
              </a:lnSpc>
              <a:spcBef>
                <a:spcPct val="0"/>
              </a:spcBef>
              <a:spcAft>
                <a:spcPct val="35000"/>
              </a:spcAft>
            </a:pPr>
            <a:r>
              <a:rPr lang="en-GB" dirty="0"/>
              <a:t>relation to global climate change</a:t>
            </a:r>
            <a:endParaRPr lang="en-US" dirty="0"/>
          </a:p>
          <a:p>
            <a:pPr marL="0" lvl="0" indent="0" algn="ctr" defTabSz="711200">
              <a:lnSpc>
                <a:spcPct val="90000"/>
              </a:lnSpc>
              <a:spcBef>
                <a:spcPct val="0"/>
              </a:spcBef>
              <a:spcAft>
                <a:spcPct val="35000"/>
              </a:spcAft>
              <a:buNone/>
            </a:pPr>
            <a:endParaRPr lang="en-US" sz="1600" kern="1200" dirty="0"/>
          </a:p>
        </p:txBody>
      </p:sp>
      <p:sp>
        <p:nvSpPr>
          <p:cNvPr id="9" name="Freeform: Shape 8">
            <a:extLst>
              <a:ext uri="{FF2B5EF4-FFF2-40B4-BE49-F238E27FC236}">
                <a16:creationId xmlns:a16="http://schemas.microsoft.com/office/drawing/2014/main" id="{B66E8683-A4CA-ADA2-E47D-041BCC09A22E}"/>
              </a:ext>
            </a:extLst>
          </p:cNvPr>
          <p:cNvSpPr/>
          <p:nvPr/>
        </p:nvSpPr>
        <p:spPr>
          <a:xfrm>
            <a:off x="1040465" y="2017050"/>
            <a:ext cx="3922756" cy="2212652"/>
          </a:xfrm>
          <a:custGeom>
            <a:avLst/>
            <a:gdLst>
              <a:gd name="connsiteX0" fmla="*/ 0 w 3922756"/>
              <a:gd name="connsiteY0" fmla="*/ 1106326 h 2212652"/>
              <a:gd name="connsiteX1" fmla="*/ 1961378 w 3922756"/>
              <a:gd name="connsiteY1" fmla="*/ 0 h 2212652"/>
              <a:gd name="connsiteX2" fmla="*/ 3922756 w 3922756"/>
              <a:gd name="connsiteY2" fmla="*/ 1106326 h 2212652"/>
              <a:gd name="connsiteX3" fmla="*/ 1961378 w 3922756"/>
              <a:gd name="connsiteY3" fmla="*/ 2212652 h 2212652"/>
              <a:gd name="connsiteX4" fmla="*/ 0 w 3922756"/>
              <a:gd name="connsiteY4" fmla="*/ 1106326 h 2212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756" h="2212652">
                <a:moveTo>
                  <a:pt x="0" y="1106326"/>
                </a:moveTo>
                <a:cubicBezTo>
                  <a:pt x="0" y="495319"/>
                  <a:pt x="878139" y="0"/>
                  <a:pt x="1961378" y="0"/>
                </a:cubicBezTo>
                <a:cubicBezTo>
                  <a:pt x="3044617" y="0"/>
                  <a:pt x="3922756" y="495319"/>
                  <a:pt x="3922756" y="1106326"/>
                </a:cubicBezTo>
                <a:cubicBezTo>
                  <a:pt x="3922756" y="1717333"/>
                  <a:pt x="3044617" y="2212652"/>
                  <a:pt x="1961378" y="2212652"/>
                </a:cubicBezTo>
                <a:cubicBezTo>
                  <a:pt x="878139" y="2212652"/>
                  <a:pt x="0" y="1717333"/>
                  <a:pt x="0" y="1106326"/>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594794" tIns="344355" rIns="594794" bIns="344355" numCol="1" spcCol="1270" anchor="ctr" anchorCtr="0">
            <a:noAutofit/>
          </a:bodyPr>
          <a:lstStyle/>
          <a:p>
            <a:pPr lvl="0" algn="ctr" defTabSz="711200">
              <a:lnSpc>
                <a:spcPct val="90000"/>
              </a:lnSpc>
              <a:spcBef>
                <a:spcPct val="0"/>
              </a:spcBef>
              <a:spcAft>
                <a:spcPct val="35000"/>
              </a:spcAft>
            </a:pPr>
            <a:r>
              <a:rPr lang="en-GB" sz="1600" b="1" dirty="0"/>
              <a:t>v</a:t>
            </a:r>
            <a:r>
              <a:rPr lang="en-GB" sz="1600" b="1" kern="1200" dirty="0"/>
              <a:t>. </a:t>
            </a:r>
            <a:r>
              <a:rPr lang="en-US" b="1" dirty="0"/>
              <a:t>Simulation of future urban  growth and LST </a:t>
            </a:r>
          </a:p>
          <a:p>
            <a:pPr lvl="0" algn="ctr" defTabSz="711200">
              <a:lnSpc>
                <a:spcPct val="90000"/>
              </a:lnSpc>
              <a:spcBef>
                <a:spcPct val="0"/>
              </a:spcBef>
              <a:spcAft>
                <a:spcPct val="35000"/>
              </a:spcAft>
            </a:pPr>
            <a:r>
              <a:rPr lang="en-US" dirty="0"/>
              <a:t>business-as-usual scenario</a:t>
            </a:r>
            <a:endParaRPr lang="en-US" sz="1600" kern="1200" dirty="0"/>
          </a:p>
        </p:txBody>
      </p:sp>
      <p:sp>
        <p:nvSpPr>
          <p:cNvPr id="10" name="Freeform: Shape 9">
            <a:extLst>
              <a:ext uri="{FF2B5EF4-FFF2-40B4-BE49-F238E27FC236}">
                <a16:creationId xmlns:a16="http://schemas.microsoft.com/office/drawing/2014/main" id="{3CFA9B81-22C9-3019-3D92-900122CED8BF}"/>
              </a:ext>
            </a:extLst>
          </p:cNvPr>
          <p:cNvSpPr/>
          <p:nvPr/>
        </p:nvSpPr>
        <p:spPr>
          <a:xfrm>
            <a:off x="1303187" y="4830748"/>
            <a:ext cx="4298797" cy="1878948"/>
          </a:xfrm>
          <a:custGeom>
            <a:avLst/>
            <a:gdLst>
              <a:gd name="connsiteX0" fmla="*/ 0 w 4298797"/>
              <a:gd name="connsiteY0" fmla="*/ 939474 h 1878948"/>
              <a:gd name="connsiteX1" fmla="*/ 2149399 w 4298797"/>
              <a:gd name="connsiteY1" fmla="*/ 0 h 1878948"/>
              <a:gd name="connsiteX2" fmla="*/ 4298798 w 4298797"/>
              <a:gd name="connsiteY2" fmla="*/ 939474 h 1878948"/>
              <a:gd name="connsiteX3" fmla="*/ 2149399 w 4298797"/>
              <a:gd name="connsiteY3" fmla="*/ 1878948 h 1878948"/>
              <a:gd name="connsiteX4" fmla="*/ 0 w 4298797"/>
              <a:gd name="connsiteY4" fmla="*/ 939474 h 18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8797" h="1878948">
                <a:moveTo>
                  <a:pt x="0" y="939474"/>
                </a:moveTo>
                <a:cubicBezTo>
                  <a:pt x="0" y="420617"/>
                  <a:pt x="962319" y="0"/>
                  <a:pt x="2149399" y="0"/>
                </a:cubicBezTo>
                <a:cubicBezTo>
                  <a:pt x="3336479" y="0"/>
                  <a:pt x="4298798" y="420617"/>
                  <a:pt x="4298798" y="939474"/>
                </a:cubicBezTo>
                <a:cubicBezTo>
                  <a:pt x="4298798" y="1458331"/>
                  <a:pt x="3336479" y="1878948"/>
                  <a:pt x="2149399" y="1878948"/>
                </a:cubicBezTo>
                <a:cubicBezTo>
                  <a:pt x="962319" y="1878948"/>
                  <a:pt x="0" y="1458331"/>
                  <a:pt x="0" y="939474"/>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txBody>
          <a:bodyPr spcFirstLastPara="0" vert="horz" wrap="square" lIns="649864" tIns="295486" rIns="649864" bIns="295486" numCol="1" spcCol="1270" anchor="ctr" anchorCtr="0">
            <a:noAutofit/>
          </a:bodyPr>
          <a:lstStyle/>
          <a:p>
            <a:pPr algn="ctr" defTabSz="711200">
              <a:lnSpc>
                <a:spcPct val="90000"/>
              </a:lnSpc>
              <a:spcBef>
                <a:spcPct val="0"/>
              </a:spcBef>
              <a:spcAft>
                <a:spcPct val="35000"/>
              </a:spcAft>
            </a:pPr>
            <a:r>
              <a:rPr lang="en-GB" sz="1600" b="1" dirty="0"/>
              <a:t>iv. E</a:t>
            </a:r>
            <a:r>
              <a:rPr lang="en-GB" b="1" dirty="0"/>
              <a:t>xtreme heat vulnerability analysis</a:t>
            </a:r>
          </a:p>
          <a:p>
            <a:pPr algn="ctr" defTabSz="711200">
              <a:lnSpc>
                <a:spcPct val="90000"/>
              </a:lnSpc>
              <a:spcBef>
                <a:spcPct val="0"/>
              </a:spcBef>
              <a:spcAft>
                <a:spcPct val="35000"/>
              </a:spcAft>
            </a:pPr>
            <a:r>
              <a:rPr lang="en-GB" dirty="0"/>
              <a:t> Identification of coping and adaptation strategies</a:t>
            </a:r>
            <a:endParaRPr lang="en-US" dirty="0"/>
          </a:p>
        </p:txBody>
      </p:sp>
      <p:sp>
        <p:nvSpPr>
          <p:cNvPr id="11" name="Slide Number Placeholder 10">
            <a:extLst>
              <a:ext uri="{FF2B5EF4-FFF2-40B4-BE49-F238E27FC236}">
                <a16:creationId xmlns:a16="http://schemas.microsoft.com/office/drawing/2014/main" id="{82A3707D-ABF8-6204-046E-46DA514787C9}"/>
              </a:ext>
            </a:extLst>
          </p:cNvPr>
          <p:cNvSpPr>
            <a:spLocks noGrp="1"/>
          </p:cNvSpPr>
          <p:nvPr>
            <p:ph type="sldNum" sz="quarter" idx="12"/>
          </p:nvPr>
        </p:nvSpPr>
        <p:spPr>
          <a:xfrm>
            <a:off x="9183877" y="6058399"/>
            <a:ext cx="2743200" cy="365125"/>
          </a:xfrm>
        </p:spPr>
        <p:txBody>
          <a:bodyPr/>
          <a:lstStyle/>
          <a:p>
            <a:fld id="{C01E168F-91DF-435C-AC77-1F0369919946}" type="slidenum">
              <a:rPr lang="en-US" sz="1400" smtClean="0">
                <a:solidFill>
                  <a:schemeClr val="tx1"/>
                </a:solidFill>
              </a:rPr>
              <a:t>6</a:t>
            </a:fld>
            <a:endParaRPr lang="en-US" sz="1400">
              <a:solidFill>
                <a:schemeClr val="tx1"/>
              </a:solidFill>
            </a:endParaRPr>
          </a:p>
        </p:txBody>
      </p:sp>
    </p:spTree>
    <p:custDataLst>
      <p:tags r:id="rId1"/>
    </p:custDataLst>
    <p:extLst>
      <p:ext uri="{BB962C8B-B14F-4D97-AF65-F5344CB8AC3E}">
        <p14:creationId xmlns:p14="http://schemas.microsoft.com/office/powerpoint/2010/main" val="262749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7F03B-35A8-2862-B4DB-DA20A67A4C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F87FD-BCC5-19BC-E9FE-2EE60B19E180}"/>
              </a:ext>
            </a:extLst>
          </p:cNvPr>
          <p:cNvSpPr>
            <a:spLocks noGrp="1"/>
          </p:cNvSpPr>
          <p:nvPr>
            <p:ph type="title"/>
          </p:nvPr>
        </p:nvSpPr>
        <p:spPr>
          <a:xfrm rot="16200000">
            <a:off x="-3019266" y="3003638"/>
            <a:ext cx="6858001" cy="850726"/>
          </a:xfrm>
        </p:spPr>
        <p:txBody>
          <a:bodyPr>
            <a:normAutofit/>
          </a:bodyPr>
          <a:lstStyle/>
          <a:p>
            <a:pPr algn="ctr"/>
            <a:r>
              <a:rPr lang="en-GB" b="1" dirty="0"/>
              <a:t>2. Material and methods 1/5</a:t>
            </a:r>
            <a:endParaRPr lang="en-US" b="1" dirty="0"/>
          </a:p>
        </p:txBody>
      </p:sp>
      <p:sp>
        <p:nvSpPr>
          <p:cNvPr id="3" name="TextBox 2">
            <a:extLst>
              <a:ext uri="{FF2B5EF4-FFF2-40B4-BE49-F238E27FC236}">
                <a16:creationId xmlns:a16="http://schemas.microsoft.com/office/drawing/2014/main" id="{9DFD4D21-E571-4983-E50B-A8425974B4B4}"/>
              </a:ext>
            </a:extLst>
          </p:cNvPr>
          <p:cNvSpPr txBox="1"/>
          <p:nvPr/>
        </p:nvSpPr>
        <p:spPr>
          <a:xfrm>
            <a:off x="3534310" y="546349"/>
            <a:ext cx="5456967" cy="369332"/>
          </a:xfrm>
          <a:prstGeom prst="rect">
            <a:avLst/>
          </a:prstGeom>
          <a:noFill/>
        </p:spPr>
        <p:txBody>
          <a:bodyPr wrap="square" rtlCol="0">
            <a:spAutoFit/>
          </a:bodyPr>
          <a:lstStyle/>
          <a:p>
            <a:r>
              <a:rPr lang="en-GB" b="1" dirty="0"/>
              <a:t>2.1 Landscape change analysis (1988-2022)</a:t>
            </a:r>
            <a:endParaRPr lang="en-US" b="1" dirty="0"/>
          </a:p>
        </p:txBody>
      </p:sp>
      <p:pic>
        <p:nvPicPr>
          <p:cNvPr id="7" name="Picture 6">
            <a:extLst>
              <a:ext uri="{FF2B5EF4-FFF2-40B4-BE49-F238E27FC236}">
                <a16:creationId xmlns:a16="http://schemas.microsoft.com/office/drawing/2014/main" id="{617A63CE-74C4-4CF9-A041-662E0D5308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3284" y="1380987"/>
            <a:ext cx="5653536" cy="5214151"/>
          </a:xfrm>
          <a:prstGeom prst="rect">
            <a:avLst/>
          </a:prstGeom>
          <a:noFill/>
        </p:spPr>
      </p:pic>
      <p:grpSp>
        <p:nvGrpSpPr>
          <p:cNvPr id="11" name="Group 10">
            <a:extLst>
              <a:ext uri="{FF2B5EF4-FFF2-40B4-BE49-F238E27FC236}">
                <a16:creationId xmlns:a16="http://schemas.microsoft.com/office/drawing/2014/main" id="{2D861DAF-4CAE-0105-E6ED-A9B7F31A338A}"/>
              </a:ext>
            </a:extLst>
          </p:cNvPr>
          <p:cNvGrpSpPr/>
          <p:nvPr/>
        </p:nvGrpSpPr>
        <p:grpSpPr>
          <a:xfrm>
            <a:off x="10475360" y="2458733"/>
            <a:ext cx="1497030" cy="1940534"/>
            <a:chOff x="5421641" y="3147677"/>
            <a:chExt cx="1497030" cy="1940534"/>
          </a:xfrm>
        </p:grpSpPr>
        <p:pic>
          <p:nvPicPr>
            <p:cNvPr id="8" name="Picture 2" descr="Image result for GOOGLE EARTH ENGINE">
              <a:extLst>
                <a:ext uri="{FF2B5EF4-FFF2-40B4-BE49-F238E27FC236}">
                  <a16:creationId xmlns:a16="http://schemas.microsoft.com/office/drawing/2014/main" id="{F2161E4D-E6EB-8AF2-BCFA-CFC7F415B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641" y="3147677"/>
              <a:ext cx="1497030" cy="7866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3A38D6A-869C-C6C2-17D1-BBFB6927D89B}"/>
                </a:ext>
              </a:extLst>
            </p:cNvPr>
            <p:cNvPicPr>
              <a:picLocks noChangeAspect="1"/>
            </p:cNvPicPr>
            <p:nvPr/>
          </p:nvPicPr>
          <p:blipFill>
            <a:blip r:embed="rId5"/>
            <a:stretch>
              <a:fillRect/>
            </a:stretch>
          </p:blipFill>
          <p:spPr>
            <a:xfrm>
              <a:off x="5839679" y="4225279"/>
              <a:ext cx="862932" cy="862932"/>
            </a:xfrm>
            <a:prstGeom prst="rect">
              <a:avLst/>
            </a:prstGeom>
          </p:spPr>
        </p:pic>
      </p:grpSp>
      <p:sp>
        <p:nvSpPr>
          <p:cNvPr id="13" name="Slide Number Placeholder 12">
            <a:extLst>
              <a:ext uri="{FF2B5EF4-FFF2-40B4-BE49-F238E27FC236}">
                <a16:creationId xmlns:a16="http://schemas.microsoft.com/office/drawing/2014/main" id="{5BC84317-5A9F-567D-801F-D3ED3D57ED93}"/>
              </a:ext>
            </a:extLst>
          </p:cNvPr>
          <p:cNvSpPr>
            <a:spLocks noGrp="1"/>
          </p:cNvSpPr>
          <p:nvPr>
            <p:ph type="sldNum" sz="quarter" idx="12"/>
          </p:nvPr>
        </p:nvSpPr>
        <p:spPr>
          <a:xfrm>
            <a:off x="9103760" y="6082802"/>
            <a:ext cx="2743200" cy="365125"/>
          </a:xfrm>
        </p:spPr>
        <p:txBody>
          <a:bodyPr/>
          <a:lstStyle/>
          <a:p>
            <a:fld id="{C01E168F-91DF-435C-AC77-1F0369919946}" type="slidenum">
              <a:rPr lang="en-US" sz="1400" smtClean="0">
                <a:solidFill>
                  <a:schemeClr val="tx1"/>
                </a:solidFill>
              </a:rPr>
              <a:t>7</a:t>
            </a:fld>
            <a:endParaRPr lang="en-US" sz="1400">
              <a:solidFill>
                <a:schemeClr val="tx1"/>
              </a:solidFill>
            </a:endParaRPr>
          </a:p>
        </p:txBody>
      </p:sp>
    </p:spTree>
    <p:custDataLst>
      <p:tags r:id="rId1"/>
    </p:custDataLst>
    <p:extLst>
      <p:ext uri="{BB962C8B-B14F-4D97-AF65-F5344CB8AC3E}">
        <p14:creationId xmlns:p14="http://schemas.microsoft.com/office/powerpoint/2010/main" val="408235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C991AF6-B662-66BF-B72F-1A077FE6666F}"/>
              </a:ext>
            </a:extLst>
          </p:cNvPr>
          <p:cNvPicPr>
            <a:picLocks noChangeAspect="1"/>
          </p:cNvPicPr>
          <p:nvPr/>
        </p:nvPicPr>
        <p:blipFill>
          <a:blip r:embed="rId3"/>
          <a:stretch>
            <a:fillRect/>
          </a:stretch>
        </p:blipFill>
        <p:spPr>
          <a:xfrm>
            <a:off x="11070251" y="5203452"/>
            <a:ext cx="904528" cy="541954"/>
          </a:xfrm>
          <a:prstGeom prst="rect">
            <a:avLst/>
          </a:prstGeom>
        </p:spPr>
      </p:pic>
      <p:sp>
        <p:nvSpPr>
          <p:cNvPr id="5" name="TextBox 4">
            <a:extLst>
              <a:ext uri="{FF2B5EF4-FFF2-40B4-BE49-F238E27FC236}">
                <a16:creationId xmlns:a16="http://schemas.microsoft.com/office/drawing/2014/main" id="{0AF5CBB5-4E8D-CD9A-CD29-D6ACD49B2E4B}"/>
              </a:ext>
            </a:extLst>
          </p:cNvPr>
          <p:cNvSpPr txBox="1"/>
          <p:nvPr/>
        </p:nvSpPr>
        <p:spPr>
          <a:xfrm>
            <a:off x="2362546" y="431839"/>
            <a:ext cx="7466908" cy="646331"/>
          </a:xfrm>
          <a:prstGeom prst="rect">
            <a:avLst/>
          </a:prstGeom>
          <a:noFill/>
        </p:spPr>
        <p:txBody>
          <a:bodyPr wrap="square">
            <a:spAutoFit/>
          </a:bodyPr>
          <a:lstStyle/>
          <a:p>
            <a:pPr algn="ctr"/>
            <a:r>
              <a:rPr lang="en-US" sz="1800" b="1" i="0" u="none" strike="noStrike" baseline="0" dirty="0">
                <a:solidFill>
                  <a:srgbClr val="000000"/>
                </a:solidFill>
                <a:latin typeface="Times New Roman" panose="02020603050405020304" pitchFamily="18" charset="0"/>
              </a:rPr>
              <a:t>2. 2 Spatiotemporal pattern of LST and the relationship between LULC  Indices  (NDVI, NDBI) and LST</a:t>
            </a:r>
            <a:endParaRPr lang="en-US" dirty="0"/>
          </a:p>
        </p:txBody>
      </p:sp>
      <p:pic>
        <p:nvPicPr>
          <p:cNvPr id="8" name="Picture 2" descr="Image result for GOOGLE EARTH ENGINE">
            <a:extLst>
              <a:ext uri="{FF2B5EF4-FFF2-40B4-BE49-F238E27FC236}">
                <a16:creationId xmlns:a16="http://schemas.microsoft.com/office/drawing/2014/main" id="{FB7C0C90-157F-6820-0D7D-82CBB33D8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5130" y="3115528"/>
            <a:ext cx="1781048" cy="9358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4CCC0FD-F4A8-18E2-4E6B-DF5F170B13BE}"/>
              </a:ext>
            </a:extLst>
          </p:cNvPr>
          <p:cNvPicPr>
            <a:picLocks noChangeAspect="1"/>
          </p:cNvPicPr>
          <p:nvPr/>
        </p:nvPicPr>
        <p:blipFill>
          <a:blip r:embed="rId5"/>
          <a:stretch>
            <a:fillRect/>
          </a:stretch>
        </p:blipFill>
        <p:spPr>
          <a:xfrm>
            <a:off x="10858899" y="4174677"/>
            <a:ext cx="862932" cy="862932"/>
          </a:xfrm>
          <a:prstGeom prst="rect">
            <a:avLst/>
          </a:prstGeom>
        </p:spPr>
      </p:pic>
      <p:sp>
        <p:nvSpPr>
          <p:cNvPr id="10" name="Title 1">
            <a:extLst>
              <a:ext uri="{FF2B5EF4-FFF2-40B4-BE49-F238E27FC236}">
                <a16:creationId xmlns:a16="http://schemas.microsoft.com/office/drawing/2014/main" id="{14FBFD9A-8287-49B7-A938-77B10502517E}"/>
              </a:ext>
            </a:extLst>
          </p:cNvPr>
          <p:cNvSpPr txBox="1">
            <a:spLocks/>
          </p:cNvSpPr>
          <p:nvPr/>
        </p:nvSpPr>
        <p:spPr>
          <a:xfrm rot="16200000">
            <a:off x="-3019266" y="3003638"/>
            <a:ext cx="6858001" cy="85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2. Material and methods 2/5</a:t>
            </a:r>
            <a:endParaRPr lang="en-US" b="1" dirty="0"/>
          </a:p>
        </p:txBody>
      </p:sp>
      <p:pic>
        <p:nvPicPr>
          <p:cNvPr id="42" name="Picture 41">
            <a:extLst>
              <a:ext uri="{FF2B5EF4-FFF2-40B4-BE49-F238E27FC236}">
                <a16:creationId xmlns:a16="http://schemas.microsoft.com/office/drawing/2014/main" id="{714FE343-135B-AA06-15A8-77DF52F8005A}"/>
              </a:ext>
            </a:extLst>
          </p:cNvPr>
          <p:cNvPicPr>
            <a:picLocks noChangeAspect="1"/>
          </p:cNvPicPr>
          <p:nvPr/>
        </p:nvPicPr>
        <p:blipFill>
          <a:blip r:embed="rId6"/>
          <a:stretch>
            <a:fillRect/>
          </a:stretch>
        </p:blipFill>
        <p:spPr>
          <a:xfrm>
            <a:off x="2725030" y="1411332"/>
            <a:ext cx="6110745" cy="4789503"/>
          </a:xfrm>
          <a:prstGeom prst="rect">
            <a:avLst/>
          </a:prstGeom>
        </p:spPr>
      </p:pic>
      <p:sp>
        <p:nvSpPr>
          <p:cNvPr id="45" name="Slide Number Placeholder 44">
            <a:extLst>
              <a:ext uri="{FF2B5EF4-FFF2-40B4-BE49-F238E27FC236}">
                <a16:creationId xmlns:a16="http://schemas.microsoft.com/office/drawing/2014/main" id="{68E021B7-3822-995A-B11E-618A6C9142E3}"/>
              </a:ext>
            </a:extLst>
          </p:cNvPr>
          <p:cNvSpPr>
            <a:spLocks noGrp="1"/>
          </p:cNvSpPr>
          <p:nvPr>
            <p:ph type="sldNum" sz="quarter" idx="12"/>
          </p:nvPr>
        </p:nvSpPr>
        <p:spPr>
          <a:xfrm>
            <a:off x="9062663" y="6018272"/>
            <a:ext cx="2743200" cy="365125"/>
          </a:xfrm>
        </p:spPr>
        <p:txBody>
          <a:bodyPr/>
          <a:lstStyle/>
          <a:p>
            <a:fld id="{C01E168F-91DF-435C-AC77-1F0369919946}" type="slidenum">
              <a:rPr lang="en-US" sz="1400" smtClean="0">
                <a:solidFill>
                  <a:schemeClr val="tx1"/>
                </a:solidFill>
              </a:rPr>
              <a:t>8</a:t>
            </a:fld>
            <a:endParaRPr lang="en-US" sz="1400">
              <a:solidFill>
                <a:schemeClr val="tx1"/>
              </a:solidFill>
            </a:endParaRPr>
          </a:p>
        </p:txBody>
      </p:sp>
    </p:spTree>
    <p:custDataLst>
      <p:tags r:id="rId1"/>
    </p:custDataLst>
    <p:extLst>
      <p:ext uri="{BB962C8B-B14F-4D97-AF65-F5344CB8AC3E}">
        <p14:creationId xmlns:p14="http://schemas.microsoft.com/office/powerpoint/2010/main" val="3563609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BFA3A-A35A-9FCA-C9B6-8AFD4C8F330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57BA309-C4FC-2203-F239-72AA82878B98}"/>
              </a:ext>
            </a:extLst>
          </p:cNvPr>
          <p:cNvGraphicFramePr>
            <a:graphicFrameLocks noGrp="1"/>
          </p:cNvGraphicFramePr>
          <p:nvPr>
            <p:extLst>
              <p:ext uri="{D42A27DB-BD31-4B8C-83A1-F6EECF244321}">
                <p14:modId xmlns:p14="http://schemas.microsoft.com/office/powerpoint/2010/main" val="1247938131"/>
              </p:ext>
            </p:extLst>
          </p:nvPr>
        </p:nvGraphicFramePr>
        <p:xfrm>
          <a:off x="1347904" y="1636640"/>
          <a:ext cx="8739354" cy="5221360"/>
        </p:xfrm>
        <a:graphic>
          <a:graphicData uri="http://schemas.openxmlformats.org/drawingml/2006/table">
            <a:tbl>
              <a:tblPr firstRow="1" firstCol="1" bandRow="1">
                <a:tableStyleId>{5C22544A-7EE6-4342-B048-85BDC9FD1C3A}</a:tableStyleId>
              </a:tblPr>
              <a:tblGrid>
                <a:gridCol w="1006773">
                  <a:extLst>
                    <a:ext uri="{9D8B030D-6E8A-4147-A177-3AD203B41FA5}">
                      <a16:colId xmlns:a16="http://schemas.microsoft.com/office/drawing/2014/main" val="1646577765"/>
                    </a:ext>
                  </a:extLst>
                </a:gridCol>
                <a:gridCol w="1660477">
                  <a:extLst>
                    <a:ext uri="{9D8B030D-6E8A-4147-A177-3AD203B41FA5}">
                      <a16:colId xmlns:a16="http://schemas.microsoft.com/office/drawing/2014/main" val="3906486304"/>
                    </a:ext>
                  </a:extLst>
                </a:gridCol>
                <a:gridCol w="3850559">
                  <a:extLst>
                    <a:ext uri="{9D8B030D-6E8A-4147-A177-3AD203B41FA5}">
                      <a16:colId xmlns:a16="http://schemas.microsoft.com/office/drawing/2014/main" val="1417816691"/>
                    </a:ext>
                  </a:extLst>
                </a:gridCol>
                <a:gridCol w="821500">
                  <a:extLst>
                    <a:ext uri="{9D8B030D-6E8A-4147-A177-3AD203B41FA5}">
                      <a16:colId xmlns:a16="http://schemas.microsoft.com/office/drawing/2014/main" val="1243871170"/>
                    </a:ext>
                  </a:extLst>
                </a:gridCol>
                <a:gridCol w="1400045">
                  <a:extLst>
                    <a:ext uri="{9D8B030D-6E8A-4147-A177-3AD203B41FA5}">
                      <a16:colId xmlns:a16="http://schemas.microsoft.com/office/drawing/2014/main" val="2301742425"/>
                    </a:ext>
                  </a:extLst>
                </a:gridCol>
              </a:tblGrid>
              <a:tr h="217929">
                <a:tc>
                  <a:txBody>
                    <a:bodyPr/>
                    <a:lstStyle/>
                    <a:p>
                      <a:r>
                        <a:rPr lang="en-GB" sz="1400" dirty="0">
                          <a:effectLst/>
                        </a:rPr>
                        <a:t>Index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Full Name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Definition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Units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Time Scale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2261907604"/>
                  </a:ext>
                </a:extLst>
              </a:tr>
              <a:tr h="294995">
                <a:tc>
                  <a:txBody>
                    <a:bodyPr/>
                    <a:lstStyle/>
                    <a:p>
                      <a:r>
                        <a:rPr lang="en-GB" sz="1400" dirty="0" err="1">
                          <a:effectLst/>
                        </a:rPr>
                        <a:t>TXx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Max temperature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Warmest daily maximum temperature (hottest day)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Mon/Ann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3348315565"/>
                  </a:ext>
                </a:extLst>
              </a:tr>
              <a:tr h="294995">
                <a:tc>
                  <a:txBody>
                    <a:bodyPr/>
                    <a:lstStyle/>
                    <a:p>
                      <a:r>
                        <a:rPr lang="en-GB" sz="1400">
                          <a:effectLst/>
                        </a:rPr>
                        <a:t>TXn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Min temperature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Coldest daily maximum temperature (coldest day)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Mon/Ann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4084100517"/>
                  </a:ext>
                </a:extLst>
              </a:tr>
              <a:tr h="217929">
                <a:tc>
                  <a:txBody>
                    <a:bodyPr/>
                    <a:lstStyle/>
                    <a:p>
                      <a:r>
                        <a:rPr lang="en-GB" sz="1400">
                          <a:effectLst/>
                        </a:rPr>
                        <a:t>TXm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Mean temperature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Mean daily maximum temperature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Mon/Ann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2619103624"/>
                  </a:ext>
                </a:extLst>
              </a:tr>
              <a:tr h="294995">
                <a:tc>
                  <a:txBody>
                    <a:bodyPr/>
                    <a:lstStyle/>
                    <a:p>
                      <a:r>
                        <a:rPr lang="en-GB" sz="1400">
                          <a:effectLst/>
                        </a:rPr>
                        <a:t>TN10p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Cold nights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Percentage of days when TN &lt; 10th percentile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1969710768"/>
                  </a:ext>
                </a:extLst>
              </a:tr>
              <a:tr h="294995">
                <a:tc>
                  <a:txBody>
                    <a:bodyPr/>
                    <a:lstStyle/>
                    <a:p>
                      <a:r>
                        <a:rPr lang="en-GB" sz="1400">
                          <a:effectLst/>
                        </a:rPr>
                        <a:t>TN90p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Warm nights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Percentage of days when TN &gt; 90th percentile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Ann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32568200"/>
                  </a:ext>
                </a:extLst>
              </a:tr>
              <a:tr h="294995">
                <a:tc>
                  <a:txBody>
                    <a:bodyPr/>
                    <a:lstStyle/>
                    <a:p>
                      <a:r>
                        <a:rPr lang="en-GB" sz="1400">
                          <a:effectLst/>
                        </a:rPr>
                        <a:t>TX10p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Cool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Percentage of days when TX &lt; 10th percentile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1902630766"/>
                  </a:ext>
                </a:extLst>
              </a:tr>
              <a:tr h="294995">
                <a:tc>
                  <a:txBody>
                    <a:bodyPr/>
                    <a:lstStyle/>
                    <a:p>
                      <a:r>
                        <a:rPr lang="en-GB" sz="1400">
                          <a:effectLst/>
                        </a:rPr>
                        <a:t>TX90p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Hot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Percentage of days when TX &gt; 90th percentile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625280887"/>
                  </a:ext>
                </a:extLst>
              </a:tr>
              <a:tr h="217929">
                <a:tc>
                  <a:txBody>
                    <a:bodyPr/>
                    <a:lstStyle/>
                    <a:p>
                      <a:r>
                        <a:rPr lang="en-GB" sz="1400">
                          <a:effectLst/>
                        </a:rPr>
                        <a:t>TNm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Mean minimum 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Mean daily minimum temperature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Mon/Ann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629617867"/>
                  </a:ext>
                </a:extLst>
              </a:tr>
              <a:tr h="294995">
                <a:tc>
                  <a:txBody>
                    <a:bodyPr/>
                    <a:lstStyle/>
                    <a:p>
                      <a:r>
                        <a:rPr lang="en-GB" sz="1400">
                          <a:effectLst/>
                        </a:rPr>
                        <a:t>TNn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Min TN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Coldest daily minimum temperature (coldest night)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Mon/Ann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1191012586"/>
                  </a:ext>
                </a:extLst>
              </a:tr>
              <a:tr h="294995">
                <a:tc>
                  <a:txBody>
                    <a:bodyPr/>
                    <a:lstStyle/>
                    <a:p>
                      <a:r>
                        <a:rPr lang="en-GB" sz="1400">
                          <a:effectLst/>
                        </a:rPr>
                        <a:t>TXgt40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Days with TX &gt; 40°C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Number of days where TX &gt; 40°C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941009449"/>
                  </a:ext>
                </a:extLst>
              </a:tr>
              <a:tr h="445480">
                <a:tc>
                  <a:txBody>
                    <a:bodyPr/>
                    <a:lstStyle/>
                    <a:p>
                      <a:r>
                        <a:rPr lang="en-GB" sz="1400">
                          <a:effectLst/>
                        </a:rPr>
                        <a:t>WSDI2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Warm Spell Duration Indicator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Annual count of days with warm spells of at least 6 consecutive days where TX &gt; 90th percentile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279377400"/>
                  </a:ext>
                </a:extLst>
              </a:tr>
              <a:tr h="435858">
                <a:tc>
                  <a:txBody>
                    <a:bodyPr/>
                    <a:lstStyle/>
                    <a:p>
                      <a:r>
                        <a:rPr lang="en-GB" sz="1400">
                          <a:effectLst/>
                        </a:rPr>
                        <a:t>HWN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Heatwave Number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Number of heatwave events (≥ 3 consecutive HW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Events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998994602"/>
                  </a:ext>
                </a:extLst>
              </a:tr>
              <a:tr h="294995">
                <a:tc>
                  <a:txBody>
                    <a:bodyPr/>
                    <a:lstStyle/>
                    <a:p>
                      <a:r>
                        <a:rPr lang="en-GB" sz="1400">
                          <a:effectLst/>
                        </a:rPr>
                        <a:t>HWF</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Heatwave Frequency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Number of days contributing to heatwaves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3351397254"/>
                  </a:ext>
                </a:extLst>
              </a:tr>
              <a:tr h="300427">
                <a:tc>
                  <a:txBody>
                    <a:bodyPr/>
                    <a:lstStyle/>
                    <a:p>
                      <a:r>
                        <a:rPr lang="en-GB" sz="1400">
                          <a:effectLst/>
                        </a:rPr>
                        <a:t>HWD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Heatwave Duration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Duration (in days) of the longest heatwave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4017898186"/>
                  </a:ext>
                </a:extLst>
              </a:tr>
              <a:tr h="435858">
                <a:tc>
                  <a:txBody>
                    <a:bodyPr/>
                    <a:lstStyle/>
                    <a:p>
                      <a:r>
                        <a:rPr lang="en-GB" sz="1400">
                          <a:effectLst/>
                        </a:rPr>
                        <a:t>HWM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Heatwave Magnitude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Mean of the mean temperature during HW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Ann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1440358444"/>
                  </a:ext>
                </a:extLst>
              </a:tr>
              <a:tr h="294995">
                <a:tc>
                  <a:txBody>
                    <a:bodyPr/>
                    <a:lstStyle/>
                    <a:p>
                      <a:r>
                        <a:rPr lang="en-GB" sz="1400" dirty="0">
                          <a:effectLst/>
                        </a:rPr>
                        <a:t>HWA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Heatwave Amplitude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Peak daily value in the hottest HW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a:effectLst/>
                        </a:rPr>
                        <a:t>°C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tc>
                  <a:txBody>
                    <a:bodyPr/>
                    <a:lstStyle/>
                    <a:p>
                      <a:r>
                        <a:rPr lang="en-GB" sz="1400" dirty="0">
                          <a:effectLst/>
                        </a:rPr>
                        <a:t>Ann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690" marR="53690" marT="0" marB="0"/>
                </a:tc>
                <a:extLst>
                  <a:ext uri="{0D108BD9-81ED-4DB2-BD59-A6C34878D82A}">
                    <a16:rowId xmlns:a16="http://schemas.microsoft.com/office/drawing/2014/main" val="4115288111"/>
                  </a:ext>
                </a:extLst>
              </a:tr>
            </a:tbl>
          </a:graphicData>
        </a:graphic>
      </p:graphicFrame>
      <p:sp>
        <p:nvSpPr>
          <p:cNvPr id="6" name="Title 1">
            <a:extLst>
              <a:ext uri="{FF2B5EF4-FFF2-40B4-BE49-F238E27FC236}">
                <a16:creationId xmlns:a16="http://schemas.microsoft.com/office/drawing/2014/main" id="{3F445256-BE4C-383B-5FF2-D771EAC95DB6}"/>
              </a:ext>
            </a:extLst>
          </p:cNvPr>
          <p:cNvSpPr txBox="1">
            <a:spLocks/>
          </p:cNvSpPr>
          <p:nvPr/>
        </p:nvSpPr>
        <p:spPr>
          <a:xfrm>
            <a:off x="715178" y="149356"/>
            <a:ext cx="10515600" cy="860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t>3. Trend of extreme temperature indices</a:t>
            </a:r>
            <a:endParaRPr lang="en-US" sz="2800" dirty="0"/>
          </a:p>
        </p:txBody>
      </p:sp>
      <p:pic>
        <p:nvPicPr>
          <p:cNvPr id="8" name="Picture 7">
            <a:extLst>
              <a:ext uri="{FF2B5EF4-FFF2-40B4-BE49-F238E27FC236}">
                <a16:creationId xmlns:a16="http://schemas.microsoft.com/office/drawing/2014/main" id="{8A78C921-D9F8-DCE8-146F-1BC7948FCC64}"/>
              </a:ext>
            </a:extLst>
          </p:cNvPr>
          <p:cNvPicPr>
            <a:picLocks noChangeAspect="1"/>
          </p:cNvPicPr>
          <p:nvPr/>
        </p:nvPicPr>
        <p:blipFill>
          <a:blip r:embed="rId3"/>
          <a:stretch>
            <a:fillRect/>
          </a:stretch>
        </p:blipFill>
        <p:spPr>
          <a:xfrm>
            <a:off x="10531258" y="3529218"/>
            <a:ext cx="1080000" cy="1080000"/>
          </a:xfrm>
          <a:prstGeom prst="rect">
            <a:avLst/>
          </a:prstGeom>
        </p:spPr>
      </p:pic>
      <p:pic>
        <p:nvPicPr>
          <p:cNvPr id="3" name="Picture 2">
            <a:extLst>
              <a:ext uri="{FF2B5EF4-FFF2-40B4-BE49-F238E27FC236}">
                <a16:creationId xmlns:a16="http://schemas.microsoft.com/office/drawing/2014/main" id="{C82EB8E3-F3DC-9B1E-9474-63F9F28293BF}"/>
              </a:ext>
            </a:extLst>
          </p:cNvPr>
          <p:cNvPicPr>
            <a:picLocks noChangeAspect="1"/>
          </p:cNvPicPr>
          <p:nvPr/>
        </p:nvPicPr>
        <p:blipFill>
          <a:blip r:embed="rId4"/>
          <a:stretch>
            <a:fillRect/>
          </a:stretch>
        </p:blipFill>
        <p:spPr>
          <a:xfrm>
            <a:off x="10364461" y="2786268"/>
            <a:ext cx="1524000" cy="742950"/>
          </a:xfrm>
          <a:prstGeom prst="rect">
            <a:avLst/>
          </a:prstGeom>
        </p:spPr>
      </p:pic>
      <p:pic>
        <p:nvPicPr>
          <p:cNvPr id="4" name="Picture 3">
            <a:extLst>
              <a:ext uri="{FF2B5EF4-FFF2-40B4-BE49-F238E27FC236}">
                <a16:creationId xmlns:a16="http://schemas.microsoft.com/office/drawing/2014/main" id="{9B3CD456-6E65-1730-2DD2-1DA1436E9A95}"/>
              </a:ext>
            </a:extLst>
          </p:cNvPr>
          <p:cNvPicPr>
            <a:picLocks noChangeAspect="1"/>
          </p:cNvPicPr>
          <p:nvPr/>
        </p:nvPicPr>
        <p:blipFill>
          <a:blip r:embed="rId5"/>
          <a:stretch>
            <a:fillRect/>
          </a:stretch>
        </p:blipFill>
        <p:spPr>
          <a:xfrm>
            <a:off x="10364461" y="1739511"/>
            <a:ext cx="1080000" cy="1060326"/>
          </a:xfrm>
          <a:prstGeom prst="rect">
            <a:avLst/>
          </a:prstGeom>
        </p:spPr>
      </p:pic>
      <p:sp>
        <p:nvSpPr>
          <p:cNvPr id="7" name="Rectangle 1">
            <a:extLst>
              <a:ext uri="{FF2B5EF4-FFF2-40B4-BE49-F238E27FC236}">
                <a16:creationId xmlns:a16="http://schemas.microsoft.com/office/drawing/2014/main" id="{54BBB1E7-B417-44A4-54E2-057D5AA9DF06}"/>
              </a:ext>
            </a:extLst>
          </p:cNvPr>
          <p:cNvSpPr>
            <a:spLocks noChangeArrowheads="1"/>
          </p:cNvSpPr>
          <p:nvPr/>
        </p:nvSpPr>
        <p:spPr bwMode="auto">
          <a:xfrm>
            <a:off x="2255170" y="1218802"/>
            <a:ext cx="55189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bmk="_Toc178632005">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Description of extreme temperature indices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 name="Title 1">
            <a:extLst>
              <a:ext uri="{FF2B5EF4-FFF2-40B4-BE49-F238E27FC236}">
                <a16:creationId xmlns:a16="http://schemas.microsoft.com/office/drawing/2014/main" id="{C632CF9C-9C7D-444F-B7BD-E38D5377F2E2}"/>
              </a:ext>
            </a:extLst>
          </p:cNvPr>
          <p:cNvSpPr txBox="1">
            <a:spLocks/>
          </p:cNvSpPr>
          <p:nvPr/>
        </p:nvSpPr>
        <p:spPr>
          <a:xfrm rot="16200000">
            <a:off x="-3019266" y="3003638"/>
            <a:ext cx="6858001" cy="85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2. Material and methods 3/5</a:t>
            </a:r>
            <a:endParaRPr lang="en-US" b="1" dirty="0"/>
          </a:p>
        </p:txBody>
      </p:sp>
      <p:sp>
        <p:nvSpPr>
          <p:cNvPr id="10" name="Slide Number Placeholder 9">
            <a:extLst>
              <a:ext uri="{FF2B5EF4-FFF2-40B4-BE49-F238E27FC236}">
                <a16:creationId xmlns:a16="http://schemas.microsoft.com/office/drawing/2014/main" id="{9E688496-FAED-F61B-6042-B02C0E766A9A}"/>
              </a:ext>
            </a:extLst>
          </p:cNvPr>
          <p:cNvSpPr>
            <a:spLocks noGrp="1"/>
          </p:cNvSpPr>
          <p:nvPr>
            <p:ph type="sldNum" sz="quarter" idx="12"/>
          </p:nvPr>
        </p:nvSpPr>
        <p:spPr>
          <a:xfrm>
            <a:off x="9145261" y="5935109"/>
            <a:ext cx="2743200" cy="365125"/>
          </a:xfrm>
        </p:spPr>
        <p:txBody>
          <a:bodyPr/>
          <a:lstStyle/>
          <a:p>
            <a:fld id="{C01E168F-91DF-435C-AC77-1F0369919946}" type="slidenum">
              <a:rPr lang="en-US" sz="1400" smtClean="0">
                <a:solidFill>
                  <a:schemeClr val="tx1"/>
                </a:solidFill>
              </a:rPr>
              <a:t>9</a:t>
            </a:fld>
            <a:endParaRPr lang="en-US" sz="1400">
              <a:solidFill>
                <a:schemeClr val="tx1"/>
              </a:solidFill>
            </a:endParaRPr>
          </a:p>
        </p:txBody>
      </p:sp>
    </p:spTree>
    <p:custDataLst>
      <p:tags r:id="rId1"/>
    </p:custDataLst>
    <p:extLst>
      <p:ext uri="{BB962C8B-B14F-4D97-AF65-F5344CB8AC3E}">
        <p14:creationId xmlns:p14="http://schemas.microsoft.com/office/powerpoint/2010/main" val="18737817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9|2.7|6.4|5.5|30.3"/>
</p:tagLst>
</file>

<file path=ppt/tags/tag10.xml><?xml version="1.0" encoding="utf-8"?>
<p:tagLst xmlns:a="http://schemas.openxmlformats.org/drawingml/2006/main" xmlns:r="http://schemas.openxmlformats.org/officeDocument/2006/relationships" xmlns:p="http://schemas.openxmlformats.org/presentationml/2006/main">
  <p:tag name="TIMING" val="|71.1|32.9|27.9"/>
</p:tagLst>
</file>

<file path=ppt/tags/tag11.xml><?xml version="1.0" encoding="utf-8"?>
<p:tagLst xmlns:a="http://schemas.openxmlformats.org/drawingml/2006/main" xmlns:r="http://schemas.openxmlformats.org/officeDocument/2006/relationships" xmlns:p="http://schemas.openxmlformats.org/presentationml/2006/main">
  <p:tag name="TIMING" val="|97.2"/>
</p:tagLst>
</file>

<file path=ppt/tags/tag12.xml><?xml version="1.0" encoding="utf-8"?>
<p:tagLst xmlns:a="http://schemas.openxmlformats.org/drawingml/2006/main" xmlns:r="http://schemas.openxmlformats.org/officeDocument/2006/relationships" xmlns:p="http://schemas.openxmlformats.org/presentationml/2006/main">
  <p:tag name="TIMING" val="|1.2"/>
</p:tagLst>
</file>

<file path=ppt/tags/tag13.xml><?xml version="1.0" encoding="utf-8"?>
<p:tagLst xmlns:a="http://schemas.openxmlformats.org/drawingml/2006/main" xmlns:r="http://schemas.openxmlformats.org/officeDocument/2006/relationships" xmlns:p="http://schemas.openxmlformats.org/presentationml/2006/main">
  <p:tag name="TIMING" val="|26.8"/>
</p:tagLst>
</file>

<file path=ppt/tags/tag14.xml><?xml version="1.0" encoding="utf-8"?>
<p:tagLst xmlns:a="http://schemas.openxmlformats.org/drawingml/2006/main" xmlns:r="http://schemas.openxmlformats.org/officeDocument/2006/relationships" xmlns:p="http://schemas.openxmlformats.org/presentationml/2006/main">
  <p:tag name="TIMING" val="|0.9"/>
</p:tagLst>
</file>

<file path=ppt/tags/tag15.xml><?xml version="1.0" encoding="utf-8"?>
<p:tagLst xmlns:a="http://schemas.openxmlformats.org/drawingml/2006/main" xmlns:r="http://schemas.openxmlformats.org/officeDocument/2006/relationships" xmlns:p="http://schemas.openxmlformats.org/presentationml/2006/main">
  <p:tag name="TIMING" val="|1.4"/>
</p:tagLst>
</file>

<file path=ppt/tags/tag2.xml><?xml version="1.0" encoding="utf-8"?>
<p:tagLst xmlns:a="http://schemas.openxmlformats.org/drawingml/2006/main" xmlns:r="http://schemas.openxmlformats.org/officeDocument/2006/relationships" xmlns:p="http://schemas.openxmlformats.org/presentationml/2006/main">
  <p:tag name="TIMING" val="|13.2|12.4|25.1|14.1|8.3"/>
</p:tagLst>
</file>

<file path=ppt/tags/tag3.xml><?xml version="1.0" encoding="utf-8"?>
<p:tagLst xmlns:a="http://schemas.openxmlformats.org/drawingml/2006/main" xmlns:r="http://schemas.openxmlformats.org/officeDocument/2006/relationships" xmlns:p="http://schemas.openxmlformats.org/presentationml/2006/main">
  <p:tag name="TIMING" val="|17.6"/>
</p:tagLst>
</file>

<file path=ppt/tags/tag4.xml><?xml version="1.0" encoding="utf-8"?>
<p:tagLst xmlns:a="http://schemas.openxmlformats.org/drawingml/2006/main" xmlns:r="http://schemas.openxmlformats.org/officeDocument/2006/relationships" xmlns:p="http://schemas.openxmlformats.org/presentationml/2006/main">
  <p:tag name="TIMING" val="|23|8.5|12.8|12.4|11"/>
</p:tagLst>
</file>

<file path=ppt/tags/tag5.xml><?xml version="1.0" encoding="utf-8"?>
<p:tagLst xmlns:a="http://schemas.openxmlformats.org/drawingml/2006/main" xmlns:r="http://schemas.openxmlformats.org/officeDocument/2006/relationships" xmlns:p="http://schemas.openxmlformats.org/presentationml/2006/main">
  <p:tag name="TIMING" val="|88.8|0.9"/>
</p:tagLst>
</file>

<file path=ppt/tags/tag6.xml><?xml version="1.0" encoding="utf-8"?>
<p:tagLst xmlns:a="http://schemas.openxmlformats.org/drawingml/2006/main" xmlns:r="http://schemas.openxmlformats.org/officeDocument/2006/relationships" xmlns:p="http://schemas.openxmlformats.org/presentationml/2006/main">
  <p:tag name="TIMING" val="|88.8|0.9"/>
</p:tagLst>
</file>

<file path=ppt/tags/tag7.xml><?xml version="1.0" encoding="utf-8"?>
<p:tagLst xmlns:a="http://schemas.openxmlformats.org/drawingml/2006/main" xmlns:r="http://schemas.openxmlformats.org/officeDocument/2006/relationships" xmlns:p="http://schemas.openxmlformats.org/presentationml/2006/main">
  <p:tag name="TIMING" val="|0.8"/>
</p:tagLst>
</file>

<file path=ppt/tags/tag8.xml><?xml version="1.0" encoding="utf-8"?>
<p:tagLst xmlns:a="http://schemas.openxmlformats.org/drawingml/2006/main" xmlns:r="http://schemas.openxmlformats.org/officeDocument/2006/relationships" xmlns:p="http://schemas.openxmlformats.org/presentationml/2006/main">
  <p:tag name="TIMING" val="|35.4"/>
</p:tagLst>
</file>

<file path=ppt/tags/tag9.xml><?xml version="1.0" encoding="utf-8"?>
<p:tagLst xmlns:a="http://schemas.openxmlformats.org/drawingml/2006/main" xmlns:r="http://schemas.openxmlformats.org/officeDocument/2006/relationships" xmlns:p="http://schemas.openxmlformats.org/presentationml/2006/main">
  <p:tag name="TIMING" val="|71.1|32.9|27.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896</TotalTime>
  <Words>1976</Words>
  <Application>Microsoft Office PowerPoint</Application>
  <PresentationFormat>Widescreen</PresentationFormat>
  <Paragraphs>322</Paragraphs>
  <Slides>26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Cambria</vt:lpstr>
      <vt:lpstr>Times New Roman</vt:lpstr>
      <vt:lpstr>Wingdings</vt:lpstr>
      <vt:lpstr>Office Theme</vt:lpstr>
      <vt:lpstr>PowerPoint Presentation</vt:lpstr>
      <vt:lpstr>CONTENT </vt:lpstr>
      <vt:lpstr>PowerPoint Presentation</vt:lpstr>
      <vt:lpstr>PowerPoint Presentation</vt:lpstr>
      <vt:lpstr>1.2 Research Gap</vt:lpstr>
      <vt:lpstr>1.3 Aim and objectives</vt:lpstr>
      <vt:lpstr>2. Material and methods 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3.1 Trend of Extreme heat indices  </vt:lpstr>
      <vt:lpstr>             3.2 Heat health impact  </vt:lpstr>
      <vt:lpstr> 3.3 Heat Stress Coping Strategies</vt:lpstr>
      <vt:lpstr>Results and Discussions 10/12 </vt:lpstr>
      <vt:lpstr>3.5.1 Future LULC</vt:lpstr>
      <vt:lpstr>3.5.2 Future LST</vt:lpstr>
      <vt:lpstr>PowerPoint Presentation</vt:lpstr>
      <vt:lpstr>            5. References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Kadi</dc:creator>
  <cp:lastModifiedBy>Kadi DOULAY</cp:lastModifiedBy>
  <cp:revision>124</cp:revision>
  <dcterms:created xsi:type="dcterms:W3CDTF">2022-04-20T10:04:30Z</dcterms:created>
  <dcterms:modified xsi:type="dcterms:W3CDTF">2025-04-17T11:41:41Z</dcterms:modified>
</cp:coreProperties>
</file>