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7" r:id="rId2"/>
    <p:sldId id="305" r:id="rId3"/>
    <p:sldId id="306" r:id="rId4"/>
    <p:sldId id="307" r:id="rId5"/>
    <p:sldId id="308" r:id="rId6"/>
    <p:sldId id="309" r:id="rId7"/>
    <p:sldId id="310" r:id="rId8"/>
    <p:sldId id="333" r:id="rId9"/>
    <p:sldId id="334" r:id="rId10"/>
    <p:sldId id="335" r:id="rId11"/>
    <p:sldId id="363" r:id="rId12"/>
    <p:sldId id="352" r:id="rId13"/>
    <p:sldId id="353" r:id="rId14"/>
    <p:sldId id="354" r:id="rId15"/>
    <p:sldId id="355" r:id="rId16"/>
    <p:sldId id="356" r:id="rId17"/>
    <p:sldId id="337" r:id="rId18"/>
    <p:sldId id="338" r:id="rId19"/>
    <p:sldId id="339" r:id="rId20"/>
    <p:sldId id="359" r:id="rId21"/>
    <p:sldId id="368" r:id="rId22"/>
    <p:sldId id="357" r:id="rId23"/>
    <p:sldId id="358" r:id="rId24"/>
    <p:sldId id="367" r:id="rId25"/>
    <p:sldId id="365" r:id="rId26"/>
    <p:sldId id="344" r:id="rId27"/>
    <p:sldId id="345" r:id="rId28"/>
    <p:sldId id="346" r:id="rId29"/>
    <p:sldId id="347" r:id="rId30"/>
    <p:sldId id="348" r:id="rId31"/>
    <p:sldId id="349" r:id="rId32"/>
    <p:sldId id="360" r:id="rId33"/>
    <p:sldId id="366" r:id="rId34"/>
    <p:sldId id="35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ppollonia Okhimamhe" initials="AO" lastIdx="1" clrIdx="0">
    <p:extLst>
      <p:ext uri="{19B8F6BF-5375-455C-9EA6-DF929625EA0E}">
        <p15:presenceInfo xmlns:p15="http://schemas.microsoft.com/office/powerpoint/2012/main" userId="18844469f625a1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434" autoAdjust="0"/>
  </p:normalViewPr>
  <p:slideViewPr>
    <p:cSldViewPr snapToGrid="0">
      <p:cViewPr varScale="1">
        <p:scale>
          <a:sx n="67" d="100"/>
          <a:sy n="67" d="100"/>
        </p:scale>
        <p:origin x="65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Users\Geo\Desktop\Sunday%20Opeyemi%20OKELEYE\TO%20FLASH%20DRIVE\ANALYSIS%20OF%20NEW%20EXTRACTED%20METEOROLOGICAL%20DATA\EXCEL%20SHEET%20FOR%20CLIMATOLOGICAL%20TREND%20ANALYSIS\BENUE%20STATE\BENUE%201.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Users\Geo\Desktop\Sunday%20Opeyemi%20OKELEYE\TO%20FLASH%20DRIVE\ANALYSIS%20OF%20NEW%20EXTRACTED%20METEOROLOGICAL%20DATA\EXCEL%20SHEET%20FOR%20CLIMATOLOGICAL%20TREND%20ANALYSIS\BENUE%20STATE\BENUE%201.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Users\Geo\Desktop\Sunday%20Opeyemi%20OKELEYE\TO%20FLASH%20DRIVE\ANALYSIS%20OF%20NEW%20EXTRACTED%20METEOROLOGICAL%20DATA\EXCEL%20SHEET%20FOR%20CLIMATOLOGICAL%20TREND%20ANALYSIS\BENUE%20STATE\BENUE%201.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6.xml"/><Relationship Id="rId1" Type="http://schemas.microsoft.com/office/2011/relationships/chartStyle" Target="style16.xml"/></Relationships>
</file>

<file path=ppt/charts/_rels/chart1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D:\Users\Geo\Desktop\Sunday%20Opeyemi%20OKELEYE\TO%20FLASH%20DRIVE\RESULTS%20AND%20DISCUSSION\QUESTIONNAIRE%20ANALYSIS%20FIGURES.xlsx" TargetMode="External"/><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oleObject" Target="file:///D:\Users\Geo\Desktop\Sunday%20Opeyemi%20OKELEYE\TO%20FLASH%20DRIVE\RESULTS%20AND%20DISCUSSION\QUESTIONNAIRE%20ANALYSIS%20FIGURES.xlsx" TargetMode="External"/><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oleObject" Target="file:///D:\Users\Geo\Desktop\Sunday%20Opeyemi%20OKELEYE\TO%20FLASH%20DRIVE\RESULTS%20AND%20DISCUSSION\QUESTIONNAIRE%20ANALYSIS%20FIGURES.xlsx" TargetMode="External"/><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Users\Geo\Desktop\Sunday%20Opeyemi%20OKELEYE\TO%20FLASH%20DRIVE\ANALYSIS%20OF%20NEW%20EXTRACTED%20METEOROLOGICAL%20DATA\EXCEL%20SHEET%20FOR%20CLIMATOLOGICAL%20TREND%20ANALYSIS\BENUE%20STATE\BENUE%20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Minimum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9126361600966013"/>
          <c:y val="0.16564102564102567"/>
          <c:w val="0.72728803468256564"/>
          <c:h val="0.63303819540040007"/>
        </c:manualLayout>
      </c:layout>
      <c:scatterChart>
        <c:scatterStyle val="lineMarker"/>
        <c:varyColors val="0"/>
        <c:ser>
          <c:idx val="0"/>
          <c:order val="0"/>
          <c:tx>
            <c:v>MINIMUM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093290734824281"/>
                  <c:y val="-7.3107574839858303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XLSTAT_20220802_144359_1_HID!$A$1:$A$36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XLSTAT_20220802_144359_1_HID!$B$1:$B$36</c:f>
              <c:numCache>
                <c:formatCode>0</c:formatCode>
                <c:ptCount val="36"/>
                <c:pt idx="0">
                  <c:v>20.899750000000001</c:v>
                </c:pt>
                <c:pt idx="1">
                  <c:v>21.21847</c:v>
                </c:pt>
                <c:pt idx="2">
                  <c:v>21.703949999999999</c:v>
                </c:pt>
                <c:pt idx="3">
                  <c:v>21.862950000000001</c:v>
                </c:pt>
                <c:pt idx="4">
                  <c:v>20.556190000000001</c:v>
                </c:pt>
                <c:pt idx="5">
                  <c:v>21.699860000000001</c:v>
                </c:pt>
                <c:pt idx="6">
                  <c:v>21.64181</c:v>
                </c:pt>
                <c:pt idx="7">
                  <c:v>20.885300000000001</c:v>
                </c:pt>
                <c:pt idx="8">
                  <c:v>21.205480000000001</c:v>
                </c:pt>
                <c:pt idx="9">
                  <c:v>21.096599999999999</c:v>
                </c:pt>
                <c:pt idx="10">
                  <c:v>21.223749999999999</c:v>
                </c:pt>
                <c:pt idx="11">
                  <c:v>21.18544</c:v>
                </c:pt>
                <c:pt idx="12">
                  <c:v>21.10838</c:v>
                </c:pt>
                <c:pt idx="13">
                  <c:v>21.688189999999999</c:v>
                </c:pt>
                <c:pt idx="14">
                  <c:v>21.926880000000001</c:v>
                </c:pt>
                <c:pt idx="15">
                  <c:v>21.353249999999999</c:v>
                </c:pt>
                <c:pt idx="16">
                  <c:v>20.76071</c:v>
                </c:pt>
                <c:pt idx="17">
                  <c:v>21.270579999999999</c:v>
                </c:pt>
                <c:pt idx="18">
                  <c:v>21.715509999999998</c:v>
                </c:pt>
                <c:pt idx="19">
                  <c:v>21.862950000000001</c:v>
                </c:pt>
                <c:pt idx="20">
                  <c:v>22.283809999999999</c:v>
                </c:pt>
                <c:pt idx="21">
                  <c:v>21.94764</c:v>
                </c:pt>
                <c:pt idx="22">
                  <c:v>21.41441</c:v>
                </c:pt>
                <c:pt idx="23">
                  <c:v>21.27956</c:v>
                </c:pt>
                <c:pt idx="24">
                  <c:v>22.158989999999999</c:v>
                </c:pt>
                <c:pt idx="25">
                  <c:v>22.223839999999999</c:v>
                </c:pt>
                <c:pt idx="26">
                  <c:v>21.51773</c:v>
                </c:pt>
                <c:pt idx="27">
                  <c:v>21.837510000000002</c:v>
                </c:pt>
                <c:pt idx="28">
                  <c:v>22.270900000000001</c:v>
                </c:pt>
                <c:pt idx="29">
                  <c:v>22.443000000000001</c:v>
                </c:pt>
                <c:pt idx="30">
                  <c:v>22.24438</c:v>
                </c:pt>
                <c:pt idx="31">
                  <c:v>22.33719</c:v>
                </c:pt>
                <c:pt idx="32">
                  <c:v>22.26427</c:v>
                </c:pt>
                <c:pt idx="33">
                  <c:v>22.147400000000001</c:v>
                </c:pt>
                <c:pt idx="34">
                  <c:v>22.719149999999999</c:v>
                </c:pt>
                <c:pt idx="35">
                  <c:v>22.11533</c:v>
                </c:pt>
              </c:numCache>
            </c:numRef>
          </c:yVal>
          <c:smooth val="0"/>
          <c:extLst xmlns:c16r2="http://schemas.microsoft.com/office/drawing/2015/06/chart">
            <c:ext xmlns:c16="http://schemas.microsoft.com/office/drawing/2014/chart" uri="{C3380CC4-5D6E-409C-BE32-E72D297353CC}">
              <c16:uniqueId val="{00000000-757E-4B3F-9B93-3E92204C2CBC}"/>
            </c:ext>
          </c:extLst>
        </c:ser>
        <c:dLbls>
          <c:showLegendKey val="0"/>
          <c:showVal val="0"/>
          <c:showCatName val="0"/>
          <c:showSerName val="0"/>
          <c:showPercent val="0"/>
          <c:showBubbleSize val="0"/>
        </c:dLbls>
        <c:axId val="301317896"/>
        <c:axId val="301317112"/>
      </c:scatterChart>
      <c:valAx>
        <c:axId val="301317896"/>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49104173479912455"/>
              <c:y val="0.9021676486243415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1317112"/>
        <c:crosses val="autoZero"/>
        <c:crossBetween val="midCat"/>
      </c:valAx>
      <c:valAx>
        <c:axId val="3013171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4.2598509052183178E-3"/>
              <c:y val="0.22256814052089643"/>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131789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Maximum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9078784048315026"/>
          <c:y val="0.13844367015098721"/>
          <c:w val="0.74178741035297024"/>
          <c:h val="0.66644242640401652"/>
        </c:manualLayout>
      </c:layout>
      <c:scatterChart>
        <c:scatterStyle val="lineMarker"/>
        <c:varyColors val="0"/>
        <c:ser>
          <c:idx val="0"/>
          <c:order val="0"/>
          <c:tx>
            <c:v>MAXIMUM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0798216276477147"/>
                  <c:y val="-0.11177868926080058"/>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XLSTAT_20220802_144541_1_HID!$A$1:$A$36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XLSTAT_20220802_144541_1_HID!$B$1:$B$36</c:f>
              <c:numCache>
                <c:formatCode>0</c:formatCode>
                <c:ptCount val="36"/>
                <c:pt idx="0">
                  <c:v>29.416219999999999</c:v>
                </c:pt>
                <c:pt idx="1">
                  <c:v>29.801069999999999</c:v>
                </c:pt>
                <c:pt idx="2">
                  <c:v>30.600380000000001</c:v>
                </c:pt>
                <c:pt idx="3">
                  <c:v>30.18</c:v>
                </c:pt>
                <c:pt idx="4">
                  <c:v>29.511970000000002</c:v>
                </c:pt>
                <c:pt idx="5">
                  <c:v>30.2197</c:v>
                </c:pt>
                <c:pt idx="6">
                  <c:v>30.008410000000001</c:v>
                </c:pt>
                <c:pt idx="7">
                  <c:v>29.789210000000001</c:v>
                </c:pt>
                <c:pt idx="8">
                  <c:v>29.575620000000001</c:v>
                </c:pt>
                <c:pt idx="9">
                  <c:v>29.373640000000002</c:v>
                </c:pt>
                <c:pt idx="10">
                  <c:v>29.36027</c:v>
                </c:pt>
                <c:pt idx="11">
                  <c:v>29.50421</c:v>
                </c:pt>
                <c:pt idx="12">
                  <c:v>29.233450000000001</c:v>
                </c:pt>
                <c:pt idx="13">
                  <c:v>30.205210000000001</c:v>
                </c:pt>
                <c:pt idx="14">
                  <c:v>30.914929999999998</c:v>
                </c:pt>
                <c:pt idx="15">
                  <c:v>30.77</c:v>
                </c:pt>
                <c:pt idx="16">
                  <c:v>29.33953</c:v>
                </c:pt>
                <c:pt idx="17">
                  <c:v>29.74014</c:v>
                </c:pt>
                <c:pt idx="18">
                  <c:v>29.99474</c:v>
                </c:pt>
                <c:pt idx="19">
                  <c:v>30.568739999999998</c:v>
                </c:pt>
                <c:pt idx="20">
                  <c:v>30.9666</c:v>
                </c:pt>
                <c:pt idx="21">
                  <c:v>30.497779999999999</c:v>
                </c:pt>
                <c:pt idx="22">
                  <c:v>30.08</c:v>
                </c:pt>
                <c:pt idx="23">
                  <c:v>29.771370000000001</c:v>
                </c:pt>
                <c:pt idx="24">
                  <c:v>30.446929999999998</c:v>
                </c:pt>
                <c:pt idx="25">
                  <c:v>30.713259999999998</c:v>
                </c:pt>
                <c:pt idx="26">
                  <c:v>30.22636</c:v>
                </c:pt>
                <c:pt idx="27">
                  <c:v>30.292619999999999</c:v>
                </c:pt>
                <c:pt idx="28">
                  <c:v>30.745370000000001</c:v>
                </c:pt>
                <c:pt idx="29">
                  <c:v>31.628550000000001</c:v>
                </c:pt>
                <c:pt idx="30">
                  <c:v>31.93526</c:v>
                </c:pt>
                <c:pt idx="31">
                  <c:v>31.458909999999999</c:v>
                </c:pt>
                <c:pt idx="32">
                  <c:v>30.84197</c:v>
                </c:pt>
                <c:pt idx="33">
                  <c:v>31.19285</c:v>
                </c:pt>
                <c:pt idx="34">
                  <c:v>32.078490000000002</c:v>
                </c:pt>
                <c:pt idx="35">
                  <c:v>31.555029999999999</c:v>
                </c:pt>
              </c:numCache>
            </c:numRef>
          </c:yVal>
          <c:smooth val="0"/>
          <c:extLst xmlns:c16r2="http://schemas.microsoft.com/office/drawing/2015/06/chart">
            <c:ext xmlns:c16="http://schemas.microsoft.com/office/drawing/2014/chart" uri="{C3380CC4-5D6E-409C-BE32-E72D297353CC}">
              <c16:uniqueId val="{00000000-DAB2-4E40-95C8-62265733C84A}"/>
            </c:ext>
          </c:extLst>
        </c:ser>
        <c:dLbls>
          <c:showLegendKey val="0"/>
          <c:showVal val="0"/>
          <c:showCatName val="0"/>
          <c:showSerName val="0"/>
          <c:showPercent val="0"/>
          <c:showBubbleSize val="0"/>
        </c:dLbls>
        <c:axId val="252381920"/>
        <c:axId val="253089512"/>
      </c:scatterChart>
      <c:valAx>
        <c:axId val="252381920"/>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49482527058699605"/>
              <c:y val="0.9080139372822300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253089512"/>
        <c:crosses val="autoZero"/>
        <c:crossBetween val="midCat"/>
      </c:valAx>
      <c:valAx>
        <c:axId val="2530895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4.459308807134894E-3"/>
              <c:y val="0.21496337348075392"/>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5238192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Average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0939512069188074"/>
          <c:y val="0.1207207207207207"/>
          <c:w val="0.72013493395292805"/>
          <c:h val="0.69009789316875936"/>
        </c:manualLayout>
      </c:layout>
      <c:scatterChart>
        <c:scatterStyle val="lineMarker"/>
        <c:varyColors val="0"/>
        <c:ser>
          <c:idx val="0"/>
          <c:order val="0"/>
          <c:tx>
            <c:v>AVERAGE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7913194444444445"/>
                  <c:y val="-9.7516442797591474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XLSTAT_20220802_144647_1_HID!$A$1:$A$36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XLSTAT_20220802_144647_1_HID!$B$1:$B$36</c:f>
              <c:numCache>
                <c:formatCode>0</c:formatCode>
                <c:ptCount val="36"/>
                <c:pt idx="0">
                  <c:v>25.157985</c:v>
                </c:pt>
                <c:pt idx="1">
                  <c:v>25.50977</c:v>
                </c:pt>
                <c:pt idx="2">
                  <c:v>26.152165</c:v>
                </c:pt>
                <c:pt idx="3">
                  <c:v>26.021475000000002</c:v>
                </c:pt>
                <c:pt idx="4">
                  <c:v>25.034080000000003</c:v>
                </c:pt>
                <c:pt idx="5">
                  <c:v>25.959780000000002</c:v>
                </c:pt>
                <c:pt idx="6">
                  <c:v>25.825110000000002</c:v>
                </c:pt>
                <c:pt idx="7">
                  <c:v>25.337254999999999</c:v>
                </c:pt>
                <c:pt idx="8">
                  <c:v>25.390550000000001</c:v>
                </c:pt>
                <c:pt idx="9">
                  <c:v>25.235120000000002</c:v>
                </c:pt>
                <c:pt idx="10">
                  <c:v>25.292009999999998</c:v>
                </c:pt>
                <c:pt idx="11">
                  <c:v>25.344825</c:v>
                </c:pt>
                <c:pt idx="12">
                  <c:v>25.170915000000001</c:v>
                </c:pt>
                <c:pt idx="13">
                  <c:v>25.9467</c:v>
                </c:pt>
                <c:pt idx="14">
                  <c:v>26.420904999999998</c:v>
                </c:pt>
                <c:pt idx="15">
                  <c:v>26.061624999999999</c:v>
                </c:pt>
                <c:pt idx="16">
                  <c:v>25.05012</c:v>
                </c:pt>
                <c:pt idx="17">
                  <c:v>25.50536</c:v>
                </c:pt>
                <c:pt idx="18">
                  <c:v>25.855125000000001</c:v>
                </c:pt>
                <c:pt idx="19">
                  <c:v>26.215845000000002</c:v>
                </c:pt>
                <c:pt idx="20">
                  <c:v>26.625205000000001</c:v>
                </c:pt>
                <c:pt idx="21">
                  <c:v>26.222709999999999</c:v>
                </c:pt>
                <c:pt idx="22">
                  <c:v>25.747205000000001</c:v>
                </c:pt>
                <c:pt idx="23">
                  <c:v>25.525465000000001</c:v>
                </c:pt>
                <c:pt idx="24">
                  <c:v>26.302959999999999</c:v>
                </c:pt>
                <c:pt idx="25">
                  <c:v>26.46855</c:v>
                </c:pt>
                <c:pt idx="26">
                  <c:v>25.872045</c:v>
                </c:pt>
                <c:pt idx="27">
                  <c:v>26.065065000000001</c:v>
                </c:pt>
                <c:pt idx="28">
                  <c:v>26.508135000000003</c:v>
                </c:pt>
                <c:pt idx="29">
                  <c:v>27.035775000000001</c:v>
                </c:pt>
                <c:pt idx="30">
                  <c:v>27.08982</c:v>
                </c:pt>
                <c:pt idx="31">
                  <c:v>26.898049999999998</c:v>
                </c:pt>
                <c:pt idx="32">
                  <c:v>26.55312</c:v>
                </c:pt>
                <c:pt idx="33">
                  <c:v>26.670124999999999</c:v>
                </c:pt>
                <c:pt idx="34">
                  <c:v>27.398820000000001</c:v>
                </c:pt>
                <c:pt idx="35">
                  <c:v>26.835180000000001</c:v>
                </c:pt>
              </c:numCache>
            </c:numRef>
          </c:yVal>
          <c:smooth val="0"/>
          <c:extLst xmlns:c16r2="http://schemas.microsoft.com/office/drawing/2015/06/chart">
            <c:ext xmlns:c16="http://schemas.microsoft.com/office/drawing/2014/chart" uri="{C3380CC4-5D6E-409C-BE32-E72D297353CC}">
              <c16:uniqueId val="{00000000-9317-4428-BDBC-F81213EB30F7}"/>
            </c:ext>
          </c:extLst>
        </c:ser>
        <c:dLbls>
          <c:showLegendKey val="0"/>
          <c:showVal val="0"/>
          <c:showCatName val="0"/>
          <c:showSerName val="0"/>
          <c:showPercent val="0"/>
          <c:showBubbleSize val="0"/>
        </c:dLbls>
        <c:axId val="253091080"/>
        <c:axId val="253089904"/>
      </c:scatterChart>
      <c:valAx>
        <c:axId val="253091080"/>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50392151800697049"/>
              <c:y val="0.91081081081081083"/>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253089904"/>
        <c:crosses val="autoZero"/>
        <c:crossBetween val="midCat"/>
      </c:valAx>
      <c:valAx>
        <c:axId val="253089904"/>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8.7431693989071038E-3"/>
              <c:y val="0.20368624530041854"/>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5309108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Annual Rainfall</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1433173794452165"/>
          <c:y val="0.12154195011337866"/>
          <c:w val="0.71107131216441077"/>
          <c:h val="0.67891942078668743"/>
        </c:manualLayout>
      </c:layout>
      <c:scatterChart>
        <c:scatterStyle val="lineMarker"/>
        <c:varyColors val="0"/>
        <c:ser>
          <c:idx val="0"/>
          <c:order val="0"/>
          <c:tx>
            <c:v>ANNUAL RAINFALL</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5.2620865139949173E-2"/>
                  <c:y val="-0.31725366682105915"/>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XLSTAT_20220802_144750_1_HID!$A$1:$A$36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XLSTAT_20220802_144750_1_HID!$B$1:$B$36</c:f>
              <c:numCache>
                <c:formatCode>0</c:formatCode>
                <c:ptCount val="36"/>
                <c:pt idx="0">
                  <c:v>1270.96</c:v>
                </c:pt>
                <c:pt idx="1">
                  <c:v>1418.09</c:v>
                </c:pt>
                <c:pt idx="2">
                  <c:v>1312.13</c:v>
                </c:pt>
                <c:pt idx="3">
                  <c:v>1531.15</c:v>
                </c:pt>
                <c:pt idx="4">
                  <c:v>1538.11</c:v>
                </c:pt>
                <c:pt idx="5">
                  <c:v>1187</c:v>
                </c:pt>
                <c:pt idx="6">
                  <c:v>1237.96</c:v>
                </c:pt>
                <c:pt idx="7">
                  <c:v>1561.2</c:v>
                </c:pt>
                <c:pt idx="8">
                  <c:v>1521.53</c:v>
                </c:pt>
                <c:pt idx="9">
                  <c:v>1616.09</c:v>
                </c:pt>
                <c:pt idx="10">
                  <c:v>1850.32</c:v>
                </c:pt>
                <c:pt idx="11">
                  <c:v>1564.9</c:v>
                </c:pt>
                <c:pt idx="12">
                  <c:v>1660.93</c:v>
                </c:pt>
                <c:pt idx="13">
                  <c:v>1384.85</c:v>
                </c:pt>
                <c:pt idx="14">
                  <c:v>881.98</c:v>
                </c:pt>
                <c:pt idx="15">
                  <c:v>2280.25</c:v>
                </c:pt>
                <c:pt idx="16">
                  <c:v>1567.96</c:v>
                </c:pt>
                <c:pt idx="17">
                  <c:v>1504.54</c:v>
                </c:pt>
                <c:pt idx="18">
                  <c:v>1272.73</c:v>
                </c:pt>
                <c:pt idx="19">
                  <c:v>1162.81</c:v>
                </c:pt>
                <c:pt idx="20">
                  <c:v>1133.55</c:v>
                </c:pt>
                <c:pt idx="21">
                  <c:v>1310.1199999999999</c:v>
                </c:pt>
                <c:pt idx="22">
                  <c:v>1818.35</c:v>
                </c:pt>
                <c:pt idx="23">
                  <c:v>1196.1400000000001</c:v>
                </c:pt>
                <c:pt idx="24">
                  <c:v>1100.53</c:v>
                </c:pt>
                <c:pt idx="25">
                  <c:v>1402</c:v>
                </c:pt>
                <c:pt idx="26">
                  <c:v>1191.17</c:v>
                </c:pt>
                <c:pt idx="27">
                  <c:v>1345.09</c:v>
                </c:pt>
                <c:pt idx="28">
                  <c:v>878.95</c:v>
                </c:pt>
                <c:pt idx="29">
                  <c:v>950.8</c:v>
                </c:pt>
                <c:pt idx="30">
                  <c:v>894.86</c:v>
                </c:pt>
                <c:pt idx="31">
                  <c:v>1297.47</c:v>
                </c:pt>
                <c:pt idx="32">
                  <c:v>1324.7</c:v>
                </c:pt>
                <c:pt idx="33">
                  <c:v>1005.23</c:v>
                </c:pt>
                <c:pt idx="34">
                  <c:v>1023.95</c:v>
                </c:pt>
                <c:pt idx="35">
                  <c:v>1209.6099999999999</c:v>
                </c:pt>
              </c:numCache>
            </c:numRef>
          </c:yVal>
          <c:smooth val="0"/>
          <c:extLst xmlns:c16r2="http://schemas.microsoft.com/office/drawing/2015/06/chart">
            <c:ext xmlns:c16="http://schemas.microsoft.com/office/drawing/2014/chart" uri="{C3380CC4-5D6E-409C-BE32-E72D297353CC}">
              <c16:uniqueId val="{00000000-9147-4CCD-8ECD-5ACE7C32E3D9}"/>
            </c:ext>
          </c:extLst>
        </c:ser>
        <c:dLbls>
          <c:showLegendKey val="0"/>
          <c:showVal val="0"/>
          <c:showCatName val="0"/>
          <c:showSerName val="0"/>
          <c:showPercent val="0"/>
          <c:showBubbleSize val="0"/>
        </c:dLbls>
        <c:axId val="253093824"/>
        <c:axId val="253090688"/>
      </c:scatterChart>
      <c:valAx>
        <c:axId val="253093824"/>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50454051086751406"/>
              <c:y val="0.91020408163265287"/>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253090688"/>
        <c:crosses val="autoZero"/>
        <c:crossBetween val="midCat"/>
      </c:valAx>
      <c:valAx>
        <c:axId val="253090688"/>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a:t> </a:t>
                </a:r>
                <a:r>
                  <a:rPr lang="en-US" sz="1400">
                    <a:latin typeface="Times New Roman" panose="02020603050405020304" pitchFamily="18" charset="0"/>
                    <a:cs typeface="Times New Roman" panose="02020603050405020304" pitchFamily="18" charset="0"/>
                  </a:rPr>
                  <a:t>Rainfall (mm)</a:t>
                </a:r>
              </a:p>
            </c:rich>
          </c:tx>
          <c:layout>
            <c:manualLayout>
              <c:xMode val="edge"/>
              <c:yMode val="edge"/>
              <c:x val="4.3572984749455342E-3"/>
              <c:y val="0.25828057207134825"/>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5309382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Ethnic</a:t>
            </a:r>
            <a:r>
              <a:rPr lang="en-US" baseline="0"/>
              <a:t> groups of the respondents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Sheet1!$D$34</c:f>
              <c:strCache>
                <c:ptCount val="1"/>
                <c:pt idx="0">
                  <c:v>Valid Percent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Sheet1!$C$35:$C$47</c:f>
              <c:strCache>
                <c:ptCount val="13"/>
                <c:pt idx="0">
                  <c:v>Nupe</c:v>
                </c:pt>
                <c:pt idx="1">
                  <c:v>Gwari</c:v>
                </c:pt>
                <c:pt idx="2">
                  <c:v>Hausa</c:v>
                </c:pt>
                <c:pt idx="3">
                  <c:v>Gbagyi</c:v>
                </c:pt>
                <c:pt idx="4">
                  <c:v>Igala</c:v>
                </c:pt>
                <c:pt idx="5">
                  <c:v>Yoruba</c:v>
                </c:pt>
                <c:pt idx="6">
                  <c:v>Igbo</c:v>
                </c:pt>
                <c:pt idx="7">
                  <c:v>Gwagi</c:v>
                </c:pt>
                <c:pt idx="8">
                  <c:v>Fulani</c:v>
                </c:pt>
                <c:pt idx="9">
                  <c:v>TIV</c:v>
                </c:pt>
                <c:pt idx="10">
                  <c:v>Bassa</c:v>
                </c:pt>
                <c:pt idx="11">
                  <c:v>Idoma</c:v>
                </c:pt>
                <c:pt idx="12">
                  <c:v>Igede</c:v>
                </c:pt>
              </c:strCache>
            </c:strRef>
          </c:cat>
          <c:val>
            <c:numRef>
              <c:f>Sheet1!$D$35:$D$47</c:f>
              <c:numCache>
                <c:formatCode>General</c:formatCode>
                <c:ptCount val="13"/>
                <c:pt idx="0">
                  <c:v>17.7</c:v>
                </c:pt>
                <c:pt idx="1">
                  <c:v>0.7</c:v>
                </c:pt>
                <c:pt idx="2">
                  <c:v>3.8</c:v>
                </c:pt>
                <c:pt idx="3">
                  <c:v>6</c:v>
                </c:pt>
                <c:pt idx="4">
                  <c:v>0.8</c:v>
                </c:pt>
                <c:pt idx="5">
                  <c:v>31.9</c:v>
                </c:pt>
                <c:pt idx="6">
                  <c:v>1</c:v>
                </c:pt>
                <c:pt idx="7">
                  <c:v>2.2999999999999998</c:v>
                </c:pt>
                <c:pt idx="8">
                  <c:v>1.3</c:v>
                </c:pt>
                <c:pt idx="9">
                  <c:v>17</c:v>
                </c:pt>
                <c:pt idx="10">
                  <c:v>0.2</c:v>
                </c:pt>
                <c:pt idx="11">
                  <c:v>8.8000000000000007</c:v>
                </c:pt>
                <c:pt idx="12">
                  <c:v>8.3000000000000007</c:v>
                </c:pt>
              </c:numCache>
            </c:numRef>
          </c:val>
          <c:extLst xmlns:c16r2="http://schemas.microsoft.com/office/drawing/2015/06/chart">
            <c:ext xmlns:c16="http://schemas.microsoft.com/office/drawing/2014/chart" uri="{C3380CC4-5D6E-409C-BE32-E72D297353CC}">
              <c16:uniqueId val="{00000000-8F75-43C6-9A07-9E16461B9104}"/>
            </c:ext>
          </c:extLst>
        </c:ser>
        <c:dLbls>
          <c:showLegendKey val="0"/>
          <c:showVal val="0"/>
          <c:showCatName val="0"/>
          <c:showSerName val="0"/>
          <c:showPercent val="0"/>
          <c:showBubbleSize val="0"/>
        </c:dLbls>
        <c:gapWidth val="150"/>
        <c:overlap val="100"/>
        <c:axId val="253091864"/>
        <c:axId val="253095392"/>
      </c:barChart>
      <c:catAx>
        <c:axId val="253091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095392"/>
        <c:crosses val="autoZero"/>
        <c:auto val="1"/>
        <c:lblAlgn val="ctr"/>
        <c:lblOffset val="100"/>
        <c:noMultiLvlLbl val="0"/>
      </c:catAx>
      <c:valAx>
        <c:axId val="253095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091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Gender of the </a:t>
            </a:r>
            <a:r>
              <a:rPr lang="en-US" smtClean="0"/>
              <a:t>respondents (%)</a:t>
            </a:r>
            <a:endParaRPr lang="en-US"/>
          </a:p>
        </c:rich>
      </c:tx>
      <c:layout>
        <c:manualLayout>
          <c:xMode val="edge"/>
          <c:yMode val="edge"/>
          <c:x val="1.6310341951691364E-2"/>
          <c:y val="3.093433882113375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2E02-44AC-A9CA-DB95DDB24709}"/>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2E02-44AC-A9CA-DB95DDB2470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Sheet1!$C$3:$C$4</c:f>
              <c:strCache>
                <c:ptCount val="2"/>
                <c:pt idx="0">
                  <c:v>Male</c:v>
                </c:pt>
                <c:pt idx="1">
                  <c:v>Female</c:v>
                </c:pt>
              </c:strCache>
            </c:strRef>
          </c:cat>
          <c:val>
            <c:numRef>
              <c:f>Sheet1!$D$3:$D$4</c:f>
              <c:numCache>
                <c:formatCode>General</c:formatCode>
                <c:ptCount val="2"/>
                <c:pt idx="0">
                  <c:v>88.9</c:v>
                </c:pt>
                <c:pt idx="1">
                  <c:v>11.2</c:v>
                </c:pt>
              </c:numCache>
            </c:numRef>
          </c:val>
          <c:extLst xmlns:c16r2="http://schemas.microsoft.com/office/drawing/2015/06/chart">
            <c:ext xmlns:c16="http://schemas.microsoft.com/office/drawing/2014/chart" uri="{C3380CC4-5D6E-409C-BE32-E72D297353CC}">
              <c16:uniqueId val="{00000004-2E02-44AC-A9CA-DB95DDB2470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Level</a:t>
            </a:r>
            <a:r>
              <a:rPr lang="en-US" baseline="0" dirty="0"/>
              <a:t> of education of the </a:t>
            </a:r>
            <a:r>
              <a:rPr lang="en-US" baseline="0" dirty="0" smtClean="0"/>
              <a:t>respondents (%)</a:t>
            </a:r>
            <a:endParaRPr lang="en-US" dirty="0"/>
          </a:p>
        </c:rich>
      </c:tx>
      <c:layout/>
      <c:overlay val="0"/>
      <c:spPr>
        <a:noFill/>
        <a:ln>
          <a:noFill/>
        </a:ln>
        <a:effectLst/>
      </c:spPr>
    </c:title>
    <c:autoTitleDeleted val="0"/>
    <c:plotArea>
      <c:layout/>
      <c:barChart>
        <c:barDir val="col"/>
        <c:grouping val="stacked"/>
        <c:varyColors val="0"/>
        <c:ser>
          <c:idx val="1"/>
          <c:order val="0"/>
          <c:tx>
            <c:strRef>
              <c:f>Sheet1!$C$94</c:f>
              <c:strCache>
                <c:ptCount val="1"/>
                <c:pt idx="0">
                  <c:v>Valid Percent (%)</c:v>
                </c:pt>
              </c:strCache>
            </c:strRef>
          </c:tx>
          <c:invertIfNegative val="0"/>
          <c:cat>
            <c:strRef>
              <c:f>Sheet1!$B$95:$B$99</c:f>
              <c:strCache>
                <c:ptCount val="5"/>
                <c:pt idx="0">
                  <c:v>No Formal Education</c:v>
                </c:pt>
                <c:pt idx="1">
                  <c:v>Primary</c:v>
                </c:pt>
                <c:pt idx="2">
                  <c:v>Secondary</c:v>
                </c:pt>
                <c:pt idx="3">
                  <c:v>NCE/OND</c:v>
                </c:pt>
                <c:pt idx="4">
                  <c:v>HND/BSc</c:v>
                </c:pt>
              </c:strCache>
            </c:strRef>
          </c:cat>
          <c:val>
            <c:numRef>
              <c:f>Sheet1!$C$95:$C$99</c:f>
              <c:numCache>
                <c:formatCode>General</c:formatCode>
                <c:ptCount val="5"/>
                <c:pt idx="0">
                  <c:v>20.5</c:v>
                </c:pt>
                <c:pt idx="1">
                  <c:v>22.7</c:v>
                </c:pt>
                <c:pt idx="2">
                  <c:v>38.6</c:v>
                </c:pt>
                <c:pt idx="3">
                  <c:v>13.9</c:v>
                </c:pt>
                <c:pt idx="4">
                  <c:v>4.4000000000000004</c:v>
                </c:pt>
              </c:numCache>
            </c:numRef>
          </c:val>
          <c:extLst xmlns:c16r2="http://schemas.microsoft.com/office/drawing/2015/06/chart">
            <c:ext xmlns:c16="http://schemas.microsoft.com/office/drawing/2014/chart" uri="{C3380CC4-5D6E-409C-BE32-E72D297353CC}">
              <c16:uniqueId val="{00000000-138B-4E41-8E15-33BDBE7234ED}"/>
            </c:ext>
          </c:extLst>
        </c:ser>
        <c:ser>
          <c:idx val="0"/>
          <c:order val="1"/>
          <c:tx>
            <c:strRef>
              <c:f>Sheet1!$C$94</c:f>
              <c:strCache>
                <c:ptCount val="1"/>
                <c:pt idx="0">
                  <c:v>Valid Percent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Sheet1!$B$95:$B$99</c:f>
              <c:strCache>
                <c:ptCount val="5"/>
                <c:pt idx="0">
                  <c:v>No Formal Education</c:v>
                </c:pt>
                <c:pt idx="1">
                  <c:v>Primary</c:v>
                </c:pt>
                <c:pt idx="2">
                  <c:v>Secondary</c:v>
                </c:pt>
                <c:pt idx="3">
                  <c:v>NCE/OND</c:v>
                </c:pt>
                <c:pt idx="4">
                  <c:v>HND/BSc</c:v>
                </c:pt>
              </c:strCache>
            </c:strRef>
          </c:cat>
          <c:val>
            <c:numRef>
              <c:f>Sheet1!$C$95:$C$99</c:f>
              <c:numCache>
                <c:formatCode>General</c:formatCode>
                <c:ptCount val="5"/>
                <c:pt idx="0">
                  <c:v>20.5</c:v>
                </c:pt>
                <c:pt idx="1">
                  <c:v>22.7</c:v>
                </c:pt>
                <c:pt idx="2">
                  <c:v>38.6</c:v>
                </c:pt>
                <c:pt idx="3">
                  <c:v>13.9</c:v>
                </c:pt>
                <c:pt idx="4">
                  <c:v>4.4000000000000004</c:v>
                </c:pt>
              </c:numCache>
            </c:numRef>
          </c:val>
          <c:extLst xmlns:c16r2="http://schemas.microsoft.com/office/drawing/2015/06/chart">
            <c:ext xmlns:c16="http://schemas.microsoft.com/office/drawing/2014/chart" uri="{C3380CC4-5D6E-409C-BE32-E72D297353CC}">
              <c16:uniqueId val="{00000001-138B-4E41-8E15-33BDBE7234ED}"/>
            </c:ext>
          </c:extLst>
        </c:ser>
        <c:dLbls>
          <c:showLegendKey val="0"/>
          <c:showVal val="0"/>
          <c:showCatName val="0"/>
          <c:showSerName val="0"/>
          <c:showPercent val="0"/>
          <c:showBubbleSize val="0"/>
        </c:dLbls>
        <c:gapWidth val="150"/>
        <c:overlap val="100"/>
        <c:axId val="253093040"/>
        <c:axId val="253093432"/>
      </c:barChart>
      <c:catAx>
        <c:axId val="253093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093432"/>
        <c:crosses val="autoZero"/>
        <c:auto val="1"/>
        <c:lblAlgn val="ctr"/>
        <c:lblOffset val="100"/>
        <c:noMultiLvlLbl val="0"/>
      </c:catAx>
      <c:valAx>
        <c:axId val="253093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093040"/>
        <c:crosses val="autoZero"/>
        <c:crossBetween val="between"/>
      </c:valAx>
    </c:plotArea>
    <c:plotVisOnly val="1"/>
    <c:dispBlanksAs val="gap"/>
    <c:showDLblsOverMax val="0"/>
  </c:chart>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Marital</a:t>
            </a:r>
            <a:r>
              <a:rPr lang="en-US" baseline="0"/>
              <a:t> status of the respondents</a:t>
            </a:r>
            <a:r>
              <a:rPr lang="en-US"/>
              <a:t>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Sheet1!$D$77</c:f>
              <c:strCache>
                <c:ptCount val="1"/>
                <c:pt idx="0">
                  <c:v>Valid Percent (%)</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342-40A4-B1FC-3226EC6A24CD}"/>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342-40A4-B1FC-3226EC6A24CD}"/>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F342-40A4-B1FC-3226EC6A24C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Sheet1!$C$78:$C$80</c:f>
              <c:strCache>
                <c:ptCount val="3"/>
                <c:pt idx="0">
                  <c:v>Single</c:v>
                </c:pt>
                <c:pt idx="1">
                  <c:v>Married</c:v>
                </c:pt>
                <c:pt idx="2">
                  <c:v>Widow/Widower</c:v>
                </c:pt>
              </c:strCache>
            </c:strRef>
          </c:cat>
          <c:val>
            <c:numRef>
              <c:f>Sheet1!$D$78:$D$80</c:f>
              <c:numCache>
                <c:formatCode>General</c:formatCode>
                <c:ptCount val="3"/>
                <c:pt idx="0">
                  <c:v>9.1999999999999993</c:v>
                </c:pt>
                <c:pt idx="1">
                  <c:v>89.8</c:v>
                </c:pt>
                <c:pt idx="2">
                  <c:v>1</c:v>
                </c:pt>
              </c:numCache>
            </c:numRef>
          </c:val>
          <c:extLst xmlns:c16r2="http://schemas.microsoft.com/office/drawing/2015/06/chart">
            <c:ext xmlns:c16="http://schemas.microsoft.com/office/drawing/2014/chart" uri="{C3380CC4-5D6E-409C-BE32-E72D297353CC}">
              <c16:uniqueId val="{00000006-F342-40A4-B1FC-3226EC6A24C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Household</a:t>
            </a:r>
            <a:r>
              <a:rPr lang="en-US" baseline="0"/>
              <a:t> size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Sheet1!$D$85</c:f>
              <c:strCache>
                <c:ptCount val="1"/>
                <c:pt idx="0">
                  <c:v>Valid percentage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6D66-44BA-A4A7-4302ACDD5FF5}"/>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6D66-44BA-A4A7-4302ACDD5FF5}"/>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6D66-44BA-A4A7-4302ACDD5FF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Sheet1!$C$86:$C$88</c:f>
              <c:strCache>
                <c:ptCount val="3"/>
                <c:pt idx="0">
                  <c:v>1-5</c:v>
                </c:pt>
                <c:pt idx="1">
                  <c:v>6-10</c:v>
                </c:pt>
                <c:pt idx="2">
                  <c:v>11 and above</c:v>
                </c:pt>
              </c:strCache>
            </c:strRef>
          </c:cat>
          <c:val>
            <c:numRef>
              <c:f>Sheet1!$D$86:$D$88</c:f>
              <c:numCache>
                <c:formatCode>General</c:formatCode>
                <c:ptCount val="3"/>
                <c:pt idx="0">
                  <c:v>22.7</c:v>
                </c:pt>
                <c:pt idx="1">
                  <c:v>40.9</c:v>
                </c:pt>
                <c:pt idx="2">
                  <c:v>36.4</c:v>
                </c:pt>
              </c:numCache>
            </c:numRef>
          </c:val>
          <c:extLst xmlns:c16r2="http://schemas.microsoft.com/office/drawing/2015/06/chart">
            <c:ext xmlns:c16="http://schemas.microsoft.com/office/drawing/2014/chart" uri="{C3380CC4-5D6E-409C-BE32-E72D297353CC}">
              <c16:uniqueId val="{00000006-6D66-44BA-A4A7-4302ACDD5FF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Perception</a:t>
            </a:r>
            <a:r>
              <a:rPr lang="en-US" baseline="0"/>
              <a:t> of changes in rainfall pattern in the last 20 years</a:t>
            </a:r>
            <a:endParaRPr lang="en-US"/>
          </a:p>
        </c:rich>
      </c:tx>
      <c:layout>
        <c:manualLayout>
          <c:xMode val="edge"/>
          <c:yMode val="edge"/>
          <c:x val="0.154576334208224"/>
          <c:y val="4.1666666666666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C6AC-422B-9CC6-259F7ADE0ADC}"/>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C6AC-422B-9CC6-259F7ADE0ADC}"/>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C6AC-422B-9CC6-259F7ADE0AD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Sheet1!$B$104:$B$106</c:f>
              <c:strCache>
                <c:ptCount val="3"/>
                <c:pt idx="0">
                  <c:v>Increase</c:v>
                </c:pt>
                <c:pt idx="1">
                  <c:v>Decrease</c:v>
                </c:pt>
                <c:pt idx="2">
                  <c:v>Fluctuations</c:v>
                </c:pt>
              </c:strCache>
            </c:strRef>
          </c:cat>
          <c:val>
            <c:numRef>
              <c:f>Sheet1!$C$104:$C$106</c:f>
              <c:numCache>
                <c:formatCode>General</c:formatCode>
                <c:ptCount val="3"/>
                <c:pt idx="0">
                  <c:v>12.4</c:v>
                </c:pt>
                <c:pt idx="1">
                  <c:v>50.3</c:v>
                </c:pt>
                <c:pt idx="2">
                  <c:v>37.299999999999997</c:v>
                </c:pt>
              </c:numCache>
            </c:numRef>
          </c:val>
          <c:extLst xmlns:c16r2="http://schemas.microsoft.com/office/drawing/2015/06/chart">
            <c:ext xmlns:c16="http://schemas.microsoft.com/office/drawing/2014/chart" uri="{C3380CC4-5D6E-409C-BE32-E72D297353CC}">
              <c16:uniqueId val="{00000006-C6AC-422B-9CC6-259F7ADE0ADC}"/>
            </c:ext>
          </c:extLst>
        </c:ser>
        <c:dLbls>
          <c:showLegendKey val="0"/>
          <c:showVal val="0"/>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0" i="0" baseline="0">
                <a:effectLst/>
              </a:rPr>
              <a:t>Perception of changes in air temperature in the last 20 years</a:t>
            </a:r>
            <a:endParaRPr lang="en-US">
              <a:effectLst/>
            </a:endParaRPr>
          </a:p>
        </c:rich>
      </c:tx>
      <c:layout>
        <c:manualLayout>
          <c:xMode val="edge"/>
          <c:yMode val="edge"/>
          <c:x val="0.25197222222222221"/>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Sheet1!$B$109:$B$111</c:f>
              <c:strCache>
                <c:ptCount val="3"/>
                <c:pt idx="0">
                  <c:v>Increase</c:v>
                </c:pt>
                <c:pt idx="1">
                  <c:v>Decrease</c:v>
                </c:pt>
                <c:pt idx="2">
                  <c:v>Fluctuations</c:v>
                </c:pt>
              </c:strCache>
            </c:strRef>
          </c:cat>
          <c:val>
            <c:numRef>
              <c:f>Sheet1!$C$109:$C$111</c:f>
              <c:numCache>
                <c:formatCode>General</c:formatCode>
                <c:ptCount val="3"/>
                <c:pt idx="0">
                  <c:v>19.7</c:v>
                </c:pt>
                <c:pt idx="1">
                  <c:v>36.6</c:v>
                </c:pt>
                <c:pt idx="2">
                  <c:v>43.7</c:v>
                </c:pt>
              </c:numCache>
            </c:numRef>
          </c:val>
          <c:extLst xmlns:c16r2="http://schemas.microsoft.com/office/drawing/2015/06/chart">
            <c:ext xmlns:c16="http://schemas.microsoft.com/office/drawing/2014/chart" uri="{C3380CC4-5D6E-409C-BE32-E72D297353CC}">
              <c16:uniqueId val="{00000000-9AA6-4F09-85E8-1E676967E73A}"/>
            </c:ext>
          </c:extLst>
        </c:ser>
        <c:dLbls>
          <c:showLegendKey val="0"/>
          <c:showVal val="0"/>
          <c:showCatName val="0"/>
          <c:showSerName val="0"/>
          <c:showPercent val="0"/>
          <c:showBubbleSize val="0"/>
        </c:dLbls>
        <c:gapWidth val="150"/>
        <c:shape val="box"/>
        <c:axId val="253088728"/>
        <c:axId val="253089120"/>
        <c:axId val="0"/>
      </c:bar3DChart>
      <c:catAx>
        <c:axId val="2530887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089120"/>
        <c:crosses val="autoZero"/>
        <c:auto val="1"/>
        <c:lblAlgn val="ctr"/>
        <c:lblOffset val="100"/>
        <c:noMultiLvlLbl val="0"/>
      </c:catAx>
      <c:valAx>
        <c:axId val="253089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0887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Maximum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9078784048315026"/>
          <c:y val="0.13844367015098721"/>
          <c:w val="0.74178741035297024"/>
          <c:h val="0.66644242640401652"/>
        </c:manualLayout>
      </c:layout>
      <c:scatterChart>
        <c:scatterStyle val="lineMarker"/>
        <c:varyColors val="0"/>
        <c:ser>
          <c:idx val="0"/>
          <c:order val="0"/>
          <c:tx>
            <c:v>MAXIMUM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0798216276477147"/>
                  <c:y val="-0.11177868926080058"/>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XLSTAT_20220802_144541_1_HID!$A$1:$A$36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XLSTAT_20220802_144541_1_HID!$B$1:$B$36</c:f>
              <c:numCache>
                <c:formatCode>0</c:formatCode>
                <c:ptCount val="36"/>
                <c:pt idx="0">
                  <c:v>29.416219999999999</c:v>
                </c:pt>
                <c:pt idx="1">
                  <c:v>29.801069999999999</c:v>
                </c:pt>
                <c:pt idx="2">
                  <c:v>30.600380000000001</c:v>
                </c:pt>
                <c:pt idx="3">
                  <c:v>30.18</c:v>
                </c:pt>
                <c:pt idx="4">
                  <c:v>29.511970000000002</c:v>
                </c:pt>
                <c:pt idx="5">
                  <c:v>30.2197</c:v>
                </c:pt>
                <c:pt idx="6">
                  <c:v>30.008410000000001</c:v>
                </c:pt>
                <c:pt idx="7">
                  <c:v>29.789210000000001</c:v>
                </c:pt>
                <c:pt idx="8">
                  <c:v>29.575620000000001</c:v>
                </c:pt>
                <c:pt idx="9">
                  <c:v>29.373640000000002</c:v>
                </c:pt>
                <c:pt idx="10">
                  <c:v>29.36027</c:v>
                </c:pt>
                <c:pt idx="11">
                  <c:v>29.50421</c:v>
                </c:pt>
                <c:pt idx="12">
                  <c:v>29.233450000000001</c:v>
                </c:pt>
                <c:pt idx="13">
                  <c:v>30.205210000000001</c:v>
                </c:pt>
                <c:pt idx="14">
                  <c:v>30.914929999999998</c:v>
                </c:pt>
                <c:pt idx="15">
                  <c:v>30.77</c:v>
                </c:pt>
                <c:pt idx="16">
                  <c:v>29.33953</c:v>
                </c:pt>
                <c:pt idx="17">
                  <c:v>29.74014</c:v>
                </c:pt>
                <c:pt idx="18">
                  <c:v>29.99474</c:v>
                </c:pt>
                <c:pt idx="19">
                  <c:v>30.568739999999998</c:v>
                </c:pt>
                <c:pt idx="20">
                  <c:v>30.9666</c:v>
                </c:pt>
                <c:pt idx="21">
                  <c:v>30.497779999999999</c:v>
                </c:pt>
                <c:pt idx="22">
                  <c:v>30.08</c:v>
                </c:pt>
                <c:pt idx="23">
                  <c:v>29.771370000000001</c:v>
                </c:pt>
                <c:pt idx="24">
                  <c:v>30.446929999999998</c:v>
                </c:pt>
                <c:pt idx="25">
                  <c:v>30.713259999999998</c:v>
                </c:pt>
                <c:pt idx="26">
                  <c:v>30.22636</c:v>
                </c:pt>
                <c:pt idx="27">
                  <c:v>30.292619999999999</c:v>
                </c:pt>
                <c:pt idx="28">
                  <c:v>30.745370000000001</c:v>
                </c:pt>
                <c:pt idx="29">
                  <c:v>31.628550000000001</c:v>
                </c:pt>
                <c:pt idx="30">
                  <c:v>31.93526</c:v>
                </c:pt>
                <c:pt idx="31">
                  <c:v>31.458909999999999</c:v>
                </c:pt>
                <c:pt idx="32">
                  <c:v>30.84197</c:v>
                </c:pt>
                <c:pt idx="33">
                  <c:v>31.19285</c:v>
                </c:pt>
                <c:pt idx="34">
                  <c:v>32.078490000000002</c:v>
                </c:pt>
                <c:pt idx="35">
                  <c:v>31.555029999999999</c:v>
                </c:pt>
              </c:numCache>
            </c:numRef>
          </c:yVal>
          <c:smooth val="0"/>
          <c:extLst xmlns:c16r2="http://schemas.microsoft.com/office/drawing/2015/06/chart">
            <c:ext xmlns:c16="http://schemas.microsoft.com/office/drawing/2014/chart" uri="{C3380CC4-5D6E-409C-BE32-E72D297353CC}">
              <c16:uniqueId val="{00000000-B491-40F6-A547-D5D144D860F7}"/>
            </c:ext>
          </c:extLst>
        </c:ser>
        <c:dLbls>
          <c:showLegendKey val="0"/>
          <c:showVal val="0"/>
          <c:showCatName val="0"/>
          <c:showSerName val="0"/>
          <c:showPercent val="0"/>
          <c:showBubbleSize val="0"/>
        </c:dLbls>
        <c:axId val="301317504"/>
        <c:axId val="301318680"/>
      </c:scatterChart>
      <c:valAx>
        <c:axId val="301317504"/>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49482527058699605"/>
              <c:y val="0.9080139372822300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1318680"/>
        <c:crosses val="autoZero"/>
        <c:crossBetween val="midCat"/>
      </c:valAx>
      <c:valAx>
        <c:axId val="301318680"/>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4.459308807134894E-3"/>
              <c:y val="0.21496337348075392"/>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13175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Respondent's</a:t>
            </a:r>
            <a:r>
              <a:rPr lang="en-US" baseline="0"/>
              <a:t> reasons for migrating</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6"/>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Sheet1!$B$146:$B$153</c:f>
              <c:strCache>
                <c:ptCount val="8"/>
                <c:pt idx="0">
                  <c:v>Unstable weather condition</c:v>
                </c:pt>
                <c:pt idx="1">
                  <c:v>Land degradation</c:v>
                </c:pt>
                <c:pt idx="2">
                  <c:v>Land use change</c:v>
                </c:pt>
                <c:pt idx="3">
                  <c:v>Hunger</c:v>
                </c:pt>
                <c:pt idx="4">
                  <c:v>Schooling</c:v>
                </c:pt>
                <c:pt idx="5">
                  <c:v>Natural disaster</c:v>
                </c:pt>
                <c:pt idx="6">
                  <c:v>Insecurity</c:v>
                </c:pt>
                <c:pt idx="7">
                  <c:v>Others</c:v>
                </c:pt>
              </c:strCache>
            </c:strRef>
          </c:cat>
          <c:val>
            <c:numRef>
              <c:f>Sheet1!$C$146:$C$153</c:f>
              <c:numCache>
                <c:formatCode>General</c:formatCode>
                <c:ptCount val="8"/>
                <c:pt idx="0">
                  <c:v>38.799999999999997</c:v>
                </c:pt>
                <c:pt idx="1">
                  <c:v>24.1</c:v>
                </c:pt>
                <c:pt idx="2">
                  <c:v>5.2</c:v>
                </c:pt>
                <c:pt idx="3">
                  <c:v>7.2</c:v>
                </c:pt>
                <c:pt idx="4">
                  <c:v>19.899999999999999</c:v>
                </c:pt>
                <c:pt idx="5">
                  <c:v>1.7</c:v>
                </c:pt>
                <c:pt idx="6">
                  <c:v>2.2000000000000002</c:v>
                </c:pt>
                <c:pt idx="7">
                  <c:v>0.7</c:v>
                </c:pt>
              </c:numCache>
            </c:numRef>
          </c:val>
          <c:extLst xmlns:c16r2="http://schemas.microsoft.com/office/drawing/2015/06/chart">
            <c:ext xmlns:c16="http://schemas.microsoft.com/office/drawing/2014/chart" uri="{C3380CC4-5D6E-409C-BE32-E72D297353CC}">
              <c16:uniqueId val="{00000000-8EDC-4D74-B7E1-AF05D4BC4478}"/>
            </c:ext>
          </c:extLst>
        </c:ser>
        <c:dLbls>
          <c:showLegendKey val="0"/>
          <c:showVal val="0"/>
          <c:showCatName val="0"/>
          <c:showSerName val="0"/>
          <c:showPercent val="0"/>
          <c:showBubbleSize val="0"/>
        </c:dLbls>
        <c:gapWidth val="150"/>
        <c:shape val="box"/>
        <c:axId val="254345792"/>
        <c:axId val="254345008"/>
        <c:axId val="0"/>
      </c:bar3DChart>
      <c:catAx>
        <c:axId val="2543457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4345008"/>
        <c:crosses val="autoZero"/>
        <c:auto val="1"/>
        <c:lblAlgn val="ctr"/>
        <c:lblOffset val="100"/>
        <c:noMultiLvlLbl val="0"/>
      </c:catAx>
      <c:valAx>
        <c:axId val="254345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4345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dirty="0">
                <a:effectLst/>
              </a:rPr>
              <a:t>Resultant impacts of climate and land use on migration </a:t>
            </a:r>
            <a:r>
              <a:rPr lang="en-US" sz="1400" b="1" i="0" u="none" strike="noStrike" baseline="0" dirty="0" smtClean="0">
                <a:effectLst/>
              </a:rPr>
              <a:t>and their consequent effects on </a:t>
            </a:r>
            <a:r>
              <a:rPr lang="en-US" sz="1400" b="1" i="0" u="none" strike="noStrike" baseline="0" dirty="0">
                <a:effectLst/>
              </a:rPr>
              <a:t>food production?</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1-8D82-4379-9CD0-1B1D63CB1B18}"/>
              </c:ext>
            </c:extLst>
          </c:dPt>
          <c:dPt>
            <c:idx val="1"/>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3-8D82-4379-9CD0-1B1D63CB1B18}"/>
              </c:ext>
            </c:extLst>
          </c:dPt>
          <c:dPt>
            <c:idx val="2"/>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5-8D82-4379-9CD0-1B1D63CB1B1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Sheet1!$C$163:$C$165</c:f>
              <c:strCache>
                <c:ptCount val="3"/>
                <c:pt idx="0">
                  <c:v>Increase</c:v>
                </c:pt>
                <c:pt idx="1">
                  <c:v>Decrease</c:v>
                </c:pt>
                <c:pt idx="2">
                  <c:v>No impact</c:v>
                </c:pt>
              </c:strCache>
            </c:strRef>
          </c:cat>
          <c:val>
            <c:numRef>
              <c:f>Sheet1!$D$163:$D$165</c:f>
              <c:numCache>
                <c:formatCode>General</c:formatCode>
                <c:ptCount val="3"/>
                <c:pt idx="0">
                  <c:v>20.3</c:v>
                </c:pt>
                <c:pt idx="1">
                  <c:v>69</c:v>
                </c:pt>
                <c:pt idx="2">
                  <c:v>10.7</c:v>
                </c:pt>
              </c:numCache>
            </c:numRef>
          </c:val>
          <c:extLst xmlns:c16r2="http://schemas.microsoft.com/office/drawing/2015/06/chart">
            <c:ext xmlns:c16="http://schemas.microsoft.com/office/drawing/2014/chart" uri="{C3380CC4-5D6E-409C-BE32-E72D297353CC}">
              <c16:uniqueId val="{00000006-8D82-4379-9CD0-1B1D63CB1B1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Adaptation to impacts of</a:t>
            </a:r>
            <a:r>
              <a:rPr lang="en-US" baseline="0" dirty="0"/>
              <a:t> climate and land use </a:t>
            </a:r>
            <a:r>
              <a:rPr lang="en-US" baseline="0" dirty="0" smtClean="0"/>
              <a:t>changes </a:t>
            </a:r>
            <a:r>
              <a:rPr lang="en-US" baseline="0" dirty="0"/>
              <a:t>on food security</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Sheet1!$B$168:$B$173</c:f>
              <c:strCache>
                <c:ptCount val="6"/>
                <c:pt idx="0">
                  <c:v>Change of profession</c:v>
                </c:pt>
                <c:pt idx="1">
                  <c:v>Income diversification</c:v>
                </c:pt>
                <c:pt idx="2">
                  <c:v>Changes in farming method</c:v>
                </c:pt>
                <c:pt idx="3">
                  <c:v>Supports from external bodies</c:v>
                </c:pt>
                <c:pt idx="4">
                  <c:v>Migrate to another place temporarily</c:v>
                </c:pt>
                <c:pt idx="5">
                  <c:v>Migrate to another place permanently</c:v>
                </c:pt>
              </c:strCache>
            </c:strRef>
          </c:cat>
          <c:val>
            <c:numRef>
              <c:f>Sheet1!$C$168:$C$173</c:f>
              <c:numCache>
                <c:formatCode>General</c:formatCode>
                <c:ptCount val="6"/>
                <c:pt idx="0">
                  <c:v>5.0999999999999996</c:v>
                </c:pt>
                <c:pt idx="1">
                  <c:v>32.200000000000003</c:v>
                </c:pt>
                <c:pt idx="2">
                  <c:v>47.4</c:v>
                </c:pt>
                <c:pt idx="3">
                  <c:v>10.1</c:v>
                </c:pt>
                <c:pt idx="4">
                  <c:v>3.9</c:v>
                </c:pt>
                <c:pt idx="5">
                  <c:v>1.3</c:v>
                </c:pt>
              </c:numCache>
            </c:numRef>
          </c:val>
          <c:extLst xmlns:c16r2="http://schemas.microsoft.com/office/drawing/2015/06/chart">
            <c:ext xmlns:c16="http://schemas.microsoft.com/office/drawing/2014/chart" uri="{C3380CC4-5D6E-409C-BE32-E72D297353CC}">
              <c16:uniqueId val="{00000000-B329-4A84-B31B-6DD66108711A}"/>
            </c:ext>
          </c:extLst>
        </c:ser>
        <c:dLbls>
          <c:showLegendKey val="0"/>
          <c:showVal val="0"/>
          <c:showCatName val="0"/>
          <c:showSerName val="0"/>
          <c:showPercent val="0"/>
          <c:showBubbleSize val="0"/>
        </c:dLbls>
        <c:gapWidth val="219"/>
        <c:overlap val="-27"/>
        <c:axId val="254343832"/>
        <c:axId val="254341872"/>
      </c:barChart>
      <c:catAx>
        <c:axId val="254343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4341872"/>
        <c:crosses val="autoZero"/>
        <c:auto val="1"/>
        <c:lblAlgn val="ctr"/>
        <c:lblOffset val="100"/>
        <c:noMultiLvlLbl val="0"/>
      </c:catAx>
      <c:valAx>
        <c:axId val="25434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4343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Average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0939512069188074"/>
          <c:y val="0.1207207207207207"/>
          <c:w val="0.72013493395292805"/>
          <c:h val="0.69009789316875936"/>
        </c:manualLayout>
      </c:layout>
      <c:scatterChart>
        <c:scatterStyle val="lineMarker"/>
        <c:varyColors val="0"/>
        <c:ser>
          <c:idx val="0"/>
          <c:order val="0"/>
          <c:tx>
            <c:v>AVERAGE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7913194444444445"/>
                  <c:y val="-9.7516442797591474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XLSTAT_20220802_144647_1_HID!$A$1:$A$36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XLSTAT_20220802_144647_1_HID!$B$1:$B$36</c:f>
              <c:numCache>
                <c:formatCode>0</c:formatCode>
                <c:ptCount val="36"/>
                <c:pt idx="0">
                  <c:v>25.157985</c:v>
                </c:pt>
                <c:pt idx="1">
                  <c:v>25.50977</c:v>
                </c:pt>
                <c:pt idx="2">
                  <c:v>26.152165</c:v>
                </c:pt>
                <c:pt idx="3">
                  <c:v>26.021475000000002</c:v>
                </c:pt>
                <c:pt idx="4">
                  <c:v>25.034080000000003</c:v>
                </c:pt>
                <c:pt idx="5">
                  <c:v>25.959780000000002</c:v>
                </c:pt>
                <c:pt idx="6">
                  <c:v>25.825110000000002</c:v>
                </c:pt>
                <c:pt idx="7">
                  <c:v>25.337254999999999</c:v>
                </c:pt>
                <c:pt idx="8">
                  <c:v>25.390550000000001</c:v>
                </c:pt>
                <c:pt idx="9">
                  <c:v>25.235120000000002</c:v>
                </c:pt>
                <c:pt idx="10">
                  <c:v>25.292009999999998</c:v>
                </c:pt>
                <c:pt idx="11">
                  <c:v>25.344825</c:v>
                </c:pt>
                <c:pt idx="12">
                  <c:v>25.170915000000001</c:v>
                </c:pt>
                <c:pt idx="13">
                  <c:v>25.9467</c:v>
                </c:pt>
                <c:pt idx="14">
                  <c:v>26.420904999999998</c:v>
                </c:pt>
                <c:pt idx="15">
                  <c:v>26.061624999999999</c:v>
                </c:pt>
                <c:pt idx="16">
                  <c:v>25.05012</c:v>
                </c:pt>
                <c:pt idx="17">
                  <c:v>25.50536</c:v>
                </c:pt>
                <c:pt idx="18">
                  <c:v>25.855125000000001</c:v>
                </c:pt>
                <c:pt idx="19">
                  <c:v>26.215845000000002</c:v>
                </c:pt>
                <c:pt idx="20">
                  <c:v>26.625205000000001</c:v>
                </c:pt>
                <c:pt idx="21">
                  <c:v>26.222709999999999</c:v>
                </c:pt>
                <c:pt idx="22">
                  <c:v>25.747205000000001</c:v>
                </c:pt>
                <c:pt idx="23">
                  <c:v>25.525465000000001</c:v>
                </c:pt>
                <c:pt idx="24">
                  <c:v>26.302959999999999</c:v>
                </c:pt>
                <c:pt idx="25">
                  <c:v>26.46855</c:v>
                </c:pt>
                <c:pt idx="26">
                  <c:v>25.872045</c:v>
                </c:pt>
                <c:pt idx="27">
                  <c:v>26.065065000000001</c:v>
                </c:pt>
                <c:pt idx="28">
                  <c:v>26.508135000000003</c:v>
                </c:pt>
                <c:pt idx="29">
                  <c:v>27.035775000000001</c:v>
                </c:pt>
                <c:pt idx="30">
                  <c:v>27.08982</c:v>
                </c:pt>
                <c:pt idx="31">
                  <c:v>26.898049999999998</c:v>
                </c:pt>
                <c:pt idx="32">
                  <c:v>26.55312</c:v>
                </c:pt>
                <c:pt idx="33">
                  <c:v>26.670124999999999</c:v>
                </c:pt>
                <c:pt idx="34">
                  <c:v>27.398820000000001</c:v>
                </c:pt>
                <c:pt idx="35">
                  <c:v>26.835180000000001</c:v>
                </c:pt>
              </c:numCache>
            </c:numRef>
          </c:yVal>
          <c:smooth val="0"/>
          <c:extLst xmlns:c16r2="http://schemas.microsoft.com/office/drawing/2015/06/chart">
            <c:ext xmlns:c16="http://schemas.microsoft.com/office/drawing/2014/chart" uri="{C3380CC4-5D6E-409C-BE32-E72D297353CC}">
              <c16:uniqueId val="{00000000-74E6-4F75-AACD-50564A5DCE5C}"/>
            </c:ext>
          </c:extLst>
        </c:ser>
        <c:dLbls>
          <c:showLegendKey val="0"/>
          <c:showVal val="0"/>
          <c:showCatName val="0"/>
          <c:showSerName val="0"/>
          <c:showPercent val="0"/>
          <c:showBubbleSize val="0"/>
        </c:dLbls>
        <c:axId val="252379960"/>
        <c:axId val="305211328"/>
      </c:scatterChart>
      <c:valAx>
        <c:axId val="252379960"/>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50392151800697049"/>
              <c:y val="0.91081081081081083"/>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5211328"/>
        <c:crosses val="autoZero"/>
        <c:crossBetween val="midCat"/>
      </c:valAx>
      <c:valAx>
        <c:axId val="305211328"/>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8.7429786097904111E-3"/>
              <c:y val="0.20919348823493703"/>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5237996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Annual Rainfall</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1433173794452165"/>
          <c:y val="0.12154195011337866"/>
          <c:w val="0.71107131216441077"/>
          <c:h val="0.67891942078668743"/>
        </c:manualLayout>
      </c:layout>
      <c:scatterChart>
        <c:scatterStyle val="lineMarker"/>
        <c:varyColors val="0"/>
        <c:ser>
          <c:idx val="0"/>
          <c:order val="0"/>
          <c:tx>
            <c:v>ANNUAL RAINFALL</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5.2620865139949173E-2"/>
                  <c:y val="-0.31725366682105915"/>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XLSTAT_20220802_144750_1_HID!$A$1:$A$36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XLSTAT_20220802_144750_1_HID!$B$1:$B$36</c:f>
              <c:numCache>
                <c:formatCode>0</c:formatCode>
                <c:ptCount val="36"/>
                <c:pt idx="0">
                  <c:v>1270.96</c:v>
                </c:pt>
                <c:pt idx="1">
                  <c:v>1418.09</c:v>
                </c:pt>
                <c:pt idx="2">
                  <c:v>1312.13</c:v>
                </c:pt>
                <c:pt idx="3">
                  <c:v>1531.15</c:v>
                </c:pt>
                <c:pt idx="4">
                  <c:v>1538.11</c:v>
                </c:pt>
                <c:pt idx="5">
                  <c:v>1187</c:v>
                </c:pt>
                <c:pt idx="6">
                  <c:v>1237.96</c:v>
                </c:pt>
                <c:pt idx="7">
                  <c:v>1561.2</c:v>
                </c:pt>
                <c:pt idx="8">
                  <c:v>1521.53</c:v>
                </c:pt>
                <c:pt idx="9">
                  <c:v>1616.09</c:v>
                </c:pt>
                <c:pt idx="10">
                  <c:v>1850.32</c:v>
                </c:pt>
                <c:pt idx="11">
                  <c:v>1564.9</c:v>
                </c:pt>
                <c:pt idx="12">
                  <c:v>1660.93</c:v>
                </c:pt>
                <c:pt idx="13">
                  <c:v>1384.85</c:v>
                </c:pt>
                <c:pt idx="14">
                  <c:v>881.98</c:v>
                </c:pt>
                <c:pt idx="15">
                  <c:v>2280.25</c:v>
                </c:pt>
                <c:pt idx="16">
                  <c:v>1567.96</c:v>
                </c:pt>
                <c:pt idx="17">
                  <c:v>1504.54</c:v>
                </c:pt>
                <c:pt idx="18">
                  <c:v>1272.73</c:v>
                </c:pt>
                <c:pt idx="19">
                  <c:v>1162.81</c:v>
                </c:pt>
                <c:pt idx="20">
                  <c:v>1133.55</c:v>
                </c:pt>
                <c:pt idx="21">
                  <c:v>1310.1199999999999</c:v>
                </c:pt>
                <c:pt idx="22">
                  <c:v>1818.35</c:v>
                </c:pt>
                <c:pt idx="23">
                  <c:v>1196.1400000000001</c:v>
                </c:pt>
                <c:pt idx="24">
                  <c:v>1100.53</c:v>
                </c:pt>
                <c:pt idx="25">
                  <c:v>1402</c:v>
                </c:pt>
                <c:pt idx="26">
                  <c:v>1191.17</c:v>
                </c:pt>
                <c:pt idx="27">
                  <c:v>1345.09</c:v>
                </c:pt>
                <c:pt idx="28">
                  <c:v>878.95</c:v>
                </c:pt>
                <c:pt idx="29">
                  <c:v>950.8</c:v>
                </c:pt>
                <c:pt idx="30">
                  <c:v>894.86</c:v>
                </c:pt>
                <c:pt idx="31">
                  <c:v>1297.47</c:v>
                </c:pt>
                <c:pt idx="32">
                  <c:v>1324.7</c:v>
                </c:pt>
                <c:pt idx="33">
                  <c:v>1005.23</c:v>
                </c:pt>
                <c:pt idx="34">
                  <c:v>1023.95</c:v>
                </c:pt>
                <c:pt idx="35">
                  <c:v>1209.6099999999999</c:v>
                </c:pt>
              </c:numCache>
            </c:numRef>
          </c:yVal>
          <c:smooth val="0"/>
          <c:extLst xmlns:c16r2="http://schemas.microsoft.com/office/drawing/2015/06/chart">
            <c:ext xmlns:c16="http://schemas.microsoft.com/office/drawing/2014/chart" uri="{C3380CC4-5D6E-409C-BE32-E72D297353CC}">
              <c16:uniqueId val="{00000000-04CC-457F-9A96-511B4DB3D9DA}"/>
            </c:ext>
          </c:extLst>
        </c:ser>
        <c:dLbls>
          <c:showLegendKey val="0"/>
          <c:showVal val="0"/>
          <c:showCatName val="0"/>
          <c:showSerName val="0"/>
          <c:showPercent val="0"/>
          <c:showBubbleSize val="0"/>
        </c:dLbls>
        <c:axId val="305209368"/>
        <c:axId val="305212504"/>
      </c:scatterChart>
      <c:valAx>
        <c:axId val="305209368"/>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50454051086751406"/>
              <c:y val="0.91020408163265287"/>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5212504"/>
        <c:crosses val="autoZero"/>
        <c:crossBetween val="midCat"/>
      </c:valAx>
      <c:valAx>
        <c:axId val="305212504"/>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a:t> </a:t>
                </a:r>
                <a:r>
                  <a:rPr lang="en-US" sz="1400">
                    <a:latin typeface="Times New Roman" panose="02020603050405020304" pitchFamily="18" charset="0"/>
                    <a:cs typeface="Times New Roman" panose="02020603050405020304" pitchFamily="18" charset="0"/>
                  </a:rPr>
                  <a:t>Rainfall (mm)</a:t>
                </a:r>
              </a:p>
            </c:rich>
          </c:tx>
          <c:layout>
            <c:manualLayout>
              <c:xMode val="edge"/>
              <c:yMode val="edge"/>
              <c:x val="4.3572984749455342E-3"/>
              <c:y val="0.25828057207134825"/>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520936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Minimum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9563892748700529"/>
          <c:y val="0.13553355335533554"/>
          <c:w val="0.71669222719709058"/>
          <c:h val="0.67444089290818854"/>
        </c:manualLayout>
      </c:layout>
      <c:scatterChart>
        <c:scatterStyle val="lineMarker"/>
        <c:varyColors val="0"/>
        <c:ser>
          <c:idx val="0"/>
          <c:order val="0"/>
          <c:tx>
            <c:v>MINIMUM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4182025028441412"/>
                  <c:y val="-7.5533391659375906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XLSTAT_20220802_142717_1_HID!$A$1:$A$36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XLSTAT_20220802_142717_1_HID!$B$1:$B$36</c:f>
              <c:numCache>
                <c:formatCode>0</c:formatCode>
                <c:ptCount val="36"/>
                <c:pt idx="0">
                  <c:v>20.620329999999999</c:v>
                </c:pt>
                <c:pt idx="1">
                  <c:v>20.423210000000001</c:v>
                </c:pt>
                <c:pt idx="2">
                  <c:v>21.295120000000001</c:v>
                </c:pt>
                <c:pt idx="3">
                  <c:v>21.231390000000001</c:v>
                </c:pt>
                <c:pt idx="4">
                  <c:v>20.159859999999998</c:v>
                </c:pt>
                <c:pt idx="5">
                  <c:v>21.229970000000002</c:v>
                </c:pt>
                <c:pt idx="6">
                  <c:v>21.144439999999999</c:v>
                </c:pt>
                <c:pt idx="7">
                  <c:v>20.421309999999998</c:v>
                </c:pt>
                <c:pt idx="8">
                  <c:v>20.93685</c:v>
                </c:pt>
                <c:pt idx="9">
                  <c:v>20.621420000000001</c:v>
                </c:pt>
                <c:pt idx="10">
                  <c:v>20.865010000000002</c:v>
                </c:pt>
                <c:pt idx="11">
                  <c:v>20.889949999999999</c:v>
                </c:pt>
                <c:pt idx="12">
                  <c:v>20.882819999999999</c:v>
                </c:pt>
                <c:pt idx="13">
                  <c:v>21.247070000000001</c:v>
                </c:pt>
                <c:pt idx="14">
                  <c:v>21.133780000000002</c:v>
                </c:pt>
                <c:pt idx="15">
                  <c:v>20.719069999999999</c:v>
                </c:pt>
                <c:pt idx="16">
                  <c:v>21.11</c:v>
                </c:pt>
                <c:pt idx="17">
                  <c:v>21.31915</c:v>
                </c:pt>
                <c:pt idx="18">
                  <c:v>21.49164</c:v>
                </c:pt>
                <c:pt idx="19">
                  <c:v>21.331859999999999</c:v>
                </c:pt>
                <c:pt idx="20">
                  <c:v>21.531099999999999</c:v>
                </c:pt>
                <c:pt idx="21">
                  <c:v>21.683949999999999</c:v>
                </c:pt>
                <c:pt idx="22">
                  <c:v>21.007729999999999</c:v>
                </c:pt>
                <c:pt idx="23">
                  <c:v>20.734069999999999</c:v>
                </c:pt>
                <c:pt idx="24">
                  <c:v>21.553750000000001</c:v>
                </c:pt>
                <c:pt idx="25">
                  <c:v>21.736599999999999</c:v>
                </c:pt>
                <c:pt idx="26">
                  <c:v>20.85033</c:v>
                </c:pt>
                <c:pt idx="27">
                  <c:v>21.083110000000001</c:v>
                </c:pt>
                <c:pt idx="28">
                  <c:v>21.434000000000001</c:v>
                </c:pt>
                <c:pt idx="29">
                  <c:v>21.676490000000001</c:v>
                </c:pt>
                <c:pt idx="30">
                  <c:v>21.326080000000001</c:v>
                </c:pt>
                <c:pt idx="31">
                  <c:v>21.66142</c:v>
                </c:pt>
                <c:pt idx="32">
                  <c:v>21.585149999999999</c:v>
                </c:pt>
                <c:pt idx="33">
                  <c:v>21.159320000000001</c:v>
                </c:pt>
                <c:pt idx="34">
                  <c:v>21.410139999999998</c:v>
                </c:pt>
                <c:pt idx="35">
                  <c:v>20.97691</c:v>
                </c:pt>
              </c:numCache>
            </c:numRef>
          </c:yVal>
          <c:smooth val="0"/>
          <c:extLst xmlns:c16r2="http://schemas.microsoft.com/office/drawing/2015/06/chart">
            <c:ext xmlns:c16="http://schemas.microsoft.com/office/drawing/2014/chart" uri="{C3380CC4-5D6E-409C-BE32-E72D297353CC}">
              <c16:uniqueId val="{00000000-BC69-4DAC-BBA0-18C5A8276AB1}"/>
            </c:ext>
          </c:extLst>
        </c:ser>
        <c:dLbls>
          <c:showLegendKey val="0"/>
          <c:showVal val="0"/>
          <c:showCatName val="0"/>
          <c:showSerName val="0"/>
          <c:showPercent val="0"/>
          <c:showBubbleSize val="0"/>
        </c:dLbls>
        <c:axId val="305214072"/>
        <c:axId val="305215640"/>
      </c:scatterChart>
      <c:valAx>
        <c:axId val="305214072"/>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b="1">
                    <a:effectLst/>
                    <a:latin typeface="Times New Roman" panose="02020603050405020304" pitchFamily="18" charset="0"/>
                    <a:cs typeface="Times New Roman" panose="02020603050405020304" pitchFamily="18" charset="0"/>
                  </a:rPr>
                  <a:t>Year</a:t>
                </a:r>
                <a:endParaRPr lang="en-US" sz="1400">
                  <a:effectLst/>
                  <a:latin typeface="Times New Roman" panose="02020603050405020304" pitchFamily="18" charset="0"/>
                  <a:cs typeface="Times New Roman" panose="02020603050405020304" pitchFamily="18" charset="0"/>
                </a:endParaRPr>
              </a:p>
            </c:rich>
          </c:tx>
          <c:layout>
            <c:manualLayout>
              <c:xMode val="edge"/>
              <c:yMode val="edge"/>
              <c:x val="0.47993275350385123"/>
              <c:y val="0.8988557123428878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5215640"/>
        <c:crosses val="autoZero"/>
        <c:crossBetween val="midCat"/>
      </c:valAx>
      <c:valAx>
        <c:axId val="305215640"/>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4.3572984749455342E-3"/>
              <c:y val="0.24752856388001004"/>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521407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Maximum Temperature</a:t>
            </a:r>
          </a:p>
        </c:rich>
      </c:tx>
      <c:layout>
        <c:manualLayout>
          <c:xMode val="edge"/>
          <c:yMode val="edge"/>
          <c:x val="4.2899699149190958E-2"/>
          <c:y val="2.104366643634622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1188591871875889"/>
          <c:y val="0.11133557800224465"/>
          <c:w val="0.70267883711988233"/>
          <c:h val="0.69479996818579493"/>
        </c:manualLayout>
      </c:layout>
      <c:scatterChart>
        <c:scatterStyle val="lineMarker"/>
        <c:varyColors val="0"/>
        <c:ser>
          <c:idx val="0"/>
          <c:order val="0"/>
          <c:tx>
            <c:v>MAXIMUM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31305715766420916"/>
                  <c:y val="-0.30125365642426011"/>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XLSTAT_20220802_142916_1_HID!$A$1:$A$36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XLSTAT_20220802_142916_1_HID!$B$1:$B$36</c:f>
              <c:numCache>
                <c:formatCode>0</c:formatCode>
                <c:ptCount val="36"/>
                <c:pt idx="0">
                  <c:v>30.618790000000001</c:v>
                </c:pt>
                <c:pt idx="1">
                  <c:v>30.267969999999998</c:v>
                </c:pt>
                <c:pt idx="2">
                  <c:v>31.171749999999999</c:v>
                </c:pt>
                <c:pt idx="3">
                  <c:v>30.533580000000001</c:v>
                </c:pt>
                <c:pt idx="4">
                  <c:v>30.111070000000002</c:v>
                </c:pt>
                <c:pt idx="5">
                  <c:v>30.956659999999999</c:v>
                </c:pt>
                <c:pt idx="6">
                  <c:v>30.64104</c:v>
                </c:pt>
                <c:pt idx="7">
                  <c:v>30.96959</c:v>
                </c:pt>
                <c:pt idx="8">
                  <c:v>31.355319999999999</c:v>
                </c:pt>
                <c:pt idx="9">
                  <c:v>30.406739999999999</c:v>
                </c:pt>
                <c:pt idx="10">
                  <c:v>29.902930000000001</c:v>
                </c:pt>
                <c:pt idx="11">
                  <c:v>30.097919999999998</c:v>
                </c:pt>
                <c:pt idx="12">
                  <c:v>30.692489999999999</c:v>
                </c:pt>
                <c:pt idx="13">
                  <c:v>31.45759</c:v>
                </c:pt>
                <c:pt idx="14">
                  <c:v>30.85981</c:v>
                </c:pt>
                <c:pt idx="15">
                  <c:v>31.54486</c:v>
                </c:pt>
                <c:pt idx="16">
                  <c:v>31.864550000000001</c:v>
                </c:pt>
                <c:pt idx="17">
                  <c:v>31.994879999999998</c:v>
                </c:pt>
                <c:pt idx="18">
                  <c:v>31.121289999999998</c:v>
                </c:pt>
                <c:pt idx="19">
                  <c:v>30.573440000000002</c:v>
                </c:pt>
                <c:pt idx="20">
                  <c:v>31.32855</c:v>
                </c:pt>
                <c:pt idx="21">
                  <c:v>31.722000000000001</c:v>
                </c:pt>
                <c:pt idx="22">
                  <c:v>30.34553</c:v>
                </c:pt>
                <c:pt idx="23">
                  <c:v>30.298719999999999</c:v>
                </c:pt>
                <c:pt idx="24">
                  <c:v>30.606629999999999</c:v>
                </c:pt>
                <c:pt idx="25">
                  <c:v>30.669419999999999</c:v>
                </c:pt>
                <c:pt idx="26">
                  <c:v>29.95973</c:v>
                </c:pt>
                <c:pt idx="27">
                  <c:v>30.008929999999999</c:v>
                </c:pt>
                <c:pt idx="28">
                  <c:v>30.38551</c:v>
                </c:pt>
                <c:pt idx="29">
                  <c:v>31.187100000000001</c:v>
                </c:pt>
                <c:pt idx="30">
                  <c:v>31.455590000000001</c:v>
                </c:pt>
                <c:pt idx="31">
                  <c:v>31.929639999999999</c:v>
                </c:pt>
                <c:pt idx="32">
                  <c:v>31.114930000000001</c:v>
                </c:pt>
                <c:pt idx="33">
                  <c:v>30.503150000000002</c:v>
                </c:pt>
                <c:pt idx="34">
                  <c:v>30.206489999999999</c:v>
                </c:pt>
                <c:pt idx="35">
                  <c:v>30.586580000000001</c:v>
                </c:pt>
              </c:numCache>
            </c:numRef>
          </c:yVal>
          <c:smooth val="0"/>
          <c:extLst xmlns:c16r2="http://schemas.microsoft.com/office/drawing/2015/06/chart">
            <c:ext xmlns:c16="http://schemas.microsoft.com/office/drawing/2014/chart" uri="{C3380CC4-5D6E-409C-BE32-E72D297353CC}">
              <c16:uniqueId val="{00000000-3C65-4442-85C1-A29BCADA8082}"/>
            </c:ext>
          </c:extLst>
        </c:ser>
        <c:dLbls>
          <c:showLegendKey val="0"/>
          <c:showVal val="0"/>
          <c:showCatName val="0"/>
          <c:showSerName val="0"/>
          <c:showPercent val="0"/>
          <c:showBubbleSize val="0"/>
        </c:dLbls>
        <c:axId val="305213288"/>
        <c:axId val="305216032"/>
      </c:scatterChart>
      <c:valAx>
        <c:axId val="305213288"/>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latin typeface="Times New Roman" panose="02020603050405020304" pitchFamily="18" charset="0"/>
                    <a:cs typeface="Times New Roman" panose="02020603050405020304" pitchFamily="18" charset="0"/>
                  </a:rPr>
                  <a:t>Year</a:t>
                </a:r>
              </a:p>
            </c:rich>
          </c:tx>
          <c:layout>
            <c:manualLayout>
              <c:xMode val="edge"/>
              <c:yMode val="edge"/>
              <c:x val="0.49105973218315863"/>
              <c:y val="0.9013017312229910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5216032"/>
        <c:crosses val="autoZero"/>
        <c:crossBetween val="midCat"/>
      </c:valAx>
      <c:valAx>
        <c:axId val="30521603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2.5477707006369428E-2"/>
              <c:y val="0.22896011735906749"/>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521328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Average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9908904244112344"/>
          <c:y val="0.13426573426573424"/>
          <c:w val="0.73233952898744803"/>
          <c:h val="0.66441348677569145"/>
        </c:manualLayout>
      </c:layout>
      <c:scatterChart>
        <c:scatterStyle val="lineMarker"/>
        <c:varyColors val="0"/>
        <c:ser>
          <c:idx val="0"/>
          <c:order val="0"/>
          <c:tx>
            <c:v>AVERAGE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41655150249076"/>
                  <c:y val="-0.21905548519721749"/>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XLSTAT_20220802_143138_1_HID!$A$1:$A$36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XLSTAT_20220802_143138_1_HID!$B$1:$B$36</c:f>
              <c:numCache>
                <c:formatCode>0</c:formatCode>
                <c:ptCount val="36"/>
                <c:pt idx="0">
                  <c:v>25.61956</c:v>
                </c:pt>
                <c:pt idx="1">
                  <c:v>25.345590000000001</c:v>
                </c:pt>
                <c:pt idx="2">
                  <c:v>26.233435</c:v>
                </c:pt>
                <c:pt idx="3">
                  <c:v>25.882485000000003</c:v>
                </c:pt>
                <c:pt idx="4">
                  <c:v>25.135465</c:v>
                </c:pt>
                <c:pt idx="5">
                  <c:v>26.093315</c:v>
                </c:pt>
                <c:pt idx="6">
                  <c:v>25.89274</c:v>
                </c:pt>
                <c:pt idx="7">
                  <c:v>25.695450000000001</c:v>
                </c:pt>
                <c:pt idx="8">
                  <c:v>26.146084999999999</c:v>
                </c:pt>
                <c:pt idx="9">
                  <c:v>25.51408</c:v>
                </c:pt>
                <c:pt idx="10">
                  <c:v>25.383970000000001</c:v>
                </c:pt>
                <c:pt idx="11">
                  <c:v>25.493935</c:v>
                </c:pt>
                <c:pt idx="12">
                  <c:v>25.787655000000001</c:v>
                </c:pt>
                <c:pt idx="13">
                  <c:v>26.352330000000002</c:v>
                </c:pt>
                <c:pt idx="14">
                  <c:v>25.996794999999999</c:v>
                </c:pt>
                <c:pt idx="15">
                  <c:v>26.131965000000001</c:v>
                </c:pt>
                <c:pt idx="16">
                  <c:v>26.487275</c:v>
                </c:pt>
                <c:pt idx="17">
                  <c:v>26.657015000000001</c:v>
                </c:pt>
                <c:pt idx="18">
                  <c:v>26.306464999999999</c:v>
                </c:pt>
                <c:pt idx="19">
                  <c:v>25.952649999999998</c:v>
                </c:pt>
                <c:pt idx="20">
                  <c:v>26.429825000000001</c:v>
                </c:pt>
                <c:pt idx="21">
                  <c:v>26.702975000000002</c:v>
                </c:pt>
                <c:pt idx="22">
                  <c:v>25.676629999999999</c:v>
                </c:pt>
                <c:pt idx="23">
                  <c:v>25.516394999999999</c:v>
                </c:pt>
                <c:pt idx="24">
                  <c:v>26.080190000000002</c:v>
                </c:pt>
                <c:pt idx="25">
                  <c:v>26.203009999999999</c:v>
                </c:pt>
                <c:pt idx="26">
                  <c:v>25.40503</c:v>
                </c:pt>
                <c:pt idx="27">
                  <c:v>25.546019999999999</c:v>
                </c:pt>
                <c:pt idx="28">
                  <c:v>25.909755000000001</c:v>
                </c:pt>
                <c:pt idx="29">
                  <c:v>26.431795000000001</c:v>
                </c:pt>
                <c:pt idx="30">
                  <c:v>26.390835000000003</c:v>
                </c:pt>
                <c:pt idx="31">
                  <c:v>26.795529999999999</c:v>
                </c:pt>
                <c:pt idx="32">
                  <c:v>26.35004</c:v>
                </c:pt>
                <c:pt idx="33">
                  <c:v>25.831235</c:v>
                </c:pt>
                <c:pt idx="34">
                  <c:v>25.808315</c:v>
                </c:pt>
                <c:pt idx="35">
                  <c:v>25.781745000000001</c:v>
                </c:pt>
              </c:numCache>
            </c:numRef>
          </c:yVal>
          <c:smooth val="0"/>
          <c:extLst xmlns:c16r2="http://schemas.microsoft.com/office/drawing/2015/06/chart">
            <c:ext xmlns:c16="http://schemas.microsoft.com/office/drawing/2014/chart" uri="{C3380CC4-5D6E-409C-BE32-E72D297353CC}">
              <c16:uniqueId val="{00000000-28D8-4E69-AA1C-3B5F2D24C2D3}"/>
            </c:ext>
          </c:extLst>
        </c:ser>
        <c:dLbls>
          <c:showLegendKey val="0"/>
          <c:showVal val="0"/>
          <c:showCatName val="0"/>
          <c:showSerName val="0"/>
          <c:showPercent val="0"/>
          <c:showBubbleSize val="0"/>
        </c:dLbls>
        <c:axId val="305216424"/>
        <c:axId val="305210544"/>
      </c:scatterChart>
      <c:valAx>
        <c:axId val="305216424"/>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b="1">
                    <a:effectLst/>
                    <a:latin typeface="Times New Roman" panose="02020603050405020304" pitchFamily="18" charset="0"/>
                    <a:cs typeface="Times New Roman" panose="02020603050405020304" pitchFamily="18" charset="0"/>
                  </a:rPr>
                  <a:t>Year</a:t>
                </a:r>
                <a:endParaRPr lang="en-US" sz="1400">
                  <a:effectLst/>
                  <a:latin typeface="Times New Roman" panose="02020603050405020304" pitchFamily="18" charset="0"/>
                  <a:cs typeface="Times New Roman" panose="02020603050405020304" pitchFamily="18" charset="0"/>
                </a:endParaRPr>
              </a:p>
            </c:rich>
          </c:tx>
          <c:layout>
            <c:manualLayout>
              <c:xMode val="edge"/>
              <c:yMode val="edge"/>
              <c:x val="0.48818397700287464"/>
              <c:y val="0.8881816346383275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5210544"/>
        <c:crosses val="autoZero"/>
        <c:crossBetween val="midCat"/>
      </c:valAx>
      <c:valAx>
        <c:axId val="305210544"/>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0"/>
              <c:y val="0.12173828356565773"/>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521642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Annual Rainfall</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1135585025556017"/>
          <c:y val="0.13381468110709985"/>
          <c:w val="0.72232836027075564"/>
          <c:h val="0.67276386480570805"/>
        </c:manualLayout>
      </c:layout>
      <c:scatterChart>
        <c:scatterStyle val="lineMarker"/>
        <c:varyColors val="0"/>
        <c:ser>
          <c:idx val="0"/>
          <c:order val="0"/>
          <c:tx>
            <c:v>ANNUAL RAINFALL</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17814249781277341"/>
                  <c:y val="-0.15218249189439556"/>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XLSTAT_20220802_143359_1_HID!$A$1:$A$36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XLSTAT_20220802_143359_1_HID!$B$1:$B$36</c:f>
              <c:numCache>
                <c:formatCode>0</c:formatCode>
                <c:ptCount val="36"/>
                <c:pt idx="0">
                  <c:v>1284.8</c:v>
                </c:pt>
                <c:pt idx="1">
                  <c:v>1237.69</c:v>
                </c:pt>
                <c:pt idx="2">
                  <c:v>1216.27</c:v>
                </c:pt>
                <c:pt idx="3">
                  <c:v>1643.95</c:v>
                </c:pt>
                <c:pt idx="4">
                  <c:v>1381.48</c:v>
                </c:pt>
                <c:pt idx="5">
                  <c:v>1112.24</c:v>
                </c:pt>
                <c:pt idx="6">
                  <c:v>1298.3900000000001</c:v>
                </c:pt>
                <c:pt idx="7">
                  <c:v>1062.8</c:v>
                </c:pt>
                <c:pt idx="8">
                  <c:v>1216.5999999999999</c:v>
                </c:pt>
                <c:pt idx="9">
                  <c:v>1441.4</c:v>
                </c:pt>
                <c:pt idx="10">
                  <c:v>1646.04</c:v>
                </c:pt>
                <c:pt idx="11">
                  <c:v>1288.4100000000001</c:v>
                </c:pt>
                <c:pt idx="12">
                  <c:v>1267.28</c:v>
                </c:pt>
                <c:pt idx="13">
                  <c:v>1315.64</c:v>
                </c:pt>
                <c:pt idx="14">
                  <c:v>1124.95</c:v>
                </c:pt>
                <c:pt idx="15">
                  <c:v>1084.1400000000001</c:v>
                </c:pt>
                <c:pt idx="16">
                  <c:v>955.49</c:v>
                </c:pt>
                <c:pt idx="17">
                  <c:v>1075.58</c:v>
                </c:pt>
                <c:pt idx="18">
                  <c:v>1266.3800000000001</c:v>
                </c:pt>
                <c:pt idx="19">
                  <c:v>1367.05</c:v>
                </c:pt>
                <c:pt idx="20">
                  <c:v>802.15</c:v>
                </c:pt>
                <c:pt idx="21">
                  <c:v>1090.6400000000001</c:v>
                </c:pt>
                <c:pt idx="22">
                  <c:v>1399.42</c:v>
                </c:pt>
                <c:pt idx="23">
                  <c:v>1205.77</c:v>
                </c:pt>
                <c:pt idx="24">
                  <c:v>1195.06</c:v>
                </c:pt>
                <c:pt idx="25">
                  <c:v>1439.38</c:v>
                </c:pt>
                <c:pt idx="26">
                  <c:v>1227.27</c:v>
                </c:pt>
                <c:pt idx="27">
                  <c:v>1476.52</c:v>
                </c:pt>
                <c:pt idx="28">
                  <c:v>928.11</c:v>
                </c:pt>
                <c:pt idx="29">
                  <c:v>1305.73</c:v>
                </c:pt>
                <c:pt idx="30">
                  <c:v>950.95</c:v>
                </c:pt>
                <c:pt idx="31">
                  <c:v>1217.8900000000001</c:v>
                </c:pt>
                <c:pt idx="32">
                  <c:v>1274.2</c:v>
                </c:pt>
                <c:pt idx="33">
                  <c:v>1482.62</c:v>
                </c:pt>
                <c:pt idx="34">
                  <c:v>1645.91</c:v>
                </c:pt>
                <c:pt idx="35">
                  <c:v>1204.72</c:v>
                </c:pt>
              </c:numCache>
            </c:numRef>
          </c:yVal>
          <c:smooth val="0"/>
          <c:extLst xmlns:c16r2="http://schemas.microsoft.com/office/drawing/2015/06/chart">
            <c:ext xmlns:c16="http://schemas.microsoft.com/office/drawing/2014/chart" uri="{C3380CC4-5D6E-409C-BE32-E72D297353CC}">
              <c16:uniqueId val="{00000000-8FDF-42B2-87F3-870498207465}"/>
            </c:ext>
          </c:extLst>
        </c:ser>
        <c:dLbls>
          <c:showLegendKey val="0"/>
          <c:showVal val="0"/>
          <c:showCatName val="0"/>
          <c:showSerName val="0"/>
          <c:showPercent val="0"/>
          <c:showBubbleSize val="0"/>
        </c:dLbls>
        <c:axId val="305214464"/>
        <c:axId val="305209760"/>
      </c:scatterChart>
      <c:valAx>
        <c:axId val="305214464"/>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b="1">
                    <a:effectLst/>
                    <a:latin typeface="Times New Roman" panose="02020603050405020304" pitchFamily="18" charset="0"/>
                    <a:cs typeface="Times New Roman" panose="02020603050405020304" pitchFamily="18" charset="0"/>
                  </a:rPr>
                  <a:t>Year</a:t>
                </a:r>
                <a:endParaRPr lang="en-US" sz="1400">
                  <a:effectLst/>
                  <a:latin typeface="Times New Roman" panose="02020603050405020304" pitchFamily="18" charset="0"/>
                  <a:cs typeface="Times New Roman" panose="02020603050405020304" pitchFamily="18" charset="0"/>
                </a:endParaRPr>
              </a:p>
            </c:rich>
          </c:tx>
          <c:layout>
            <c:manualLayout>
              <c:xMode val="edge"/>
              <c:yMode val="edge"/>
              <c:x val="0.49798038403094352"/>
              <c:y val="0.90380245790575819"/>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305209760"/>
        <c:crosses val="autoZero"/>
        <c:crossBetween val="midCat"/>
      </c:valAx>
      <c:valAx>
        <c:axId val="305209760"/>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latin typeface="Times New Roman" panose="02020603050405020304" pitchFamily="18" charset="0"/>
                    <a:cs typeface="Times New Roman" panose="02020603050405020304" pitchFamily="18" charset="0"/>
                  </a:rPr>
                  <a:t> Rainfall (mm)</a:t>
                </a:r>
              </a:p>
            </c:rich>
          </c:tx>
          <c:layout>
            <c:manualLayout>
              <c:xMode val="edge"/>
              <c:yMode val="edge"/>
              <c:x val="4.3859649122807015E-3"/>
              <c:y val="0.24669490320930101"/>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0521446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Minimum Temperature</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9126361600966013"/>
          <c:y val="0.16564102564102567"/>
          <c:w val="0.72728803468256564"/>
          <c:h val="0.63303819540040007"/>
        </c:manualLayout>
      </c:layout>
      <c:scatterChart>
        <c:scatterStyle val="lineMarker"/>
        <c:varyColors val="0"/>
        <c:ser>
          <c:idx val="0"/>
          <c:order val="0"/>
          <c:tx>
            <c:v>MINIMUM TEMPERATURE</c:v>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trendline>
            <c:spPr>
              <a:ln w="9525" cap="rnd">
                <a:solidFill>
                  <a:schemeClr val="accent1"/>
                </a:solidFill>
              </a:ln>
              <a:effectLst/>
            </c:spPr>
            <c:trendlineType val="linear"/>
            <c:dispRSqr val="0"/>
            <c:dispEq val="0"/>
          </c:trendline>
          <c:trendline>
            <c:spPr>
              <a:ln w="9525" cap="rnd">
                <a:solidFill>
                  <a:schemeClr val="accent1"/>
                </a:solidFill>
              </a:ln>
              <a:effectLst/>
            </c:spPr>
            <c:trendlineType val="linear"/>
            <c:dispRSqr val="1"/>
            <c:dispEq val="1"/>
            <c:trendlineLbl>
              <c:layout>
                <c:manualLayout>
                  <c:x val="-0.2093290734824281"/>
                  <c:y val="-7.3107574839858303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trendlineLbl>
          </c:trendline>
          <c:xVal>
            <c:numRef>
              <c:f>XLSTAT_20220802_144359_1_HID!$A$1:$A$36</c:f>
              <c:numCache>
                <c:formatCode>General</c:formatCode>
                <c:ptCount val="3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numCache>
            </c:numRef>
          </c:xVal>
          <c:yVal>
            <c:numRef>
              <c:f>XLSTAT_20220802_144359_1_HID!$B$1:$B$36</c:f>
              <c:numCache>
                <c:formatCode>0</c:formatCode>
                <c:ptCount val="36"/>
                <c:pt idx="0">
                  <c:v>20.899750000000001</c:v>
                </c:pt>
                <c:pt idx="1">
                  <c:v>21.21847</c:v>
                </c:pt>
                <c:pt idx="2">
                  <c:v>21.703949999999999</c:v>
                </c:pt>
                <c:pt idx="3">
                  <c:v>21.862950000000001</c:v>
                </c:pt>
                <c:pt idx="4">
                  <c:v>20.556190000000001</c:v>
                </c:pt>
                <c:pt idx="5">
                  <c:v>21.699860000000001</c:v>
                </c:pt>
                <c:pt idx="6">
                  <c:v>21.64181</c:v>
                </c:pt>
                <c:pt idx="7">
                  <c:v>20.885300000000001</c:v>
                </c:pt>
                <c:pt idx="8">
                  <c:v>21.205480000000001</c:v>
                </c:pt>
                <c:pt idx="9">
                  <c:v>21.096599999999999</c:v>
                </c:pt>
                <c:pt idx="10">
                  <c:v>21.223749999999999</c:v>
                </c:pt>
                <c:pt idx="11">
                  <c:v>21.18544</c:v>
                </c:pt>
                <c:pt idx="12">
                  <c:v>21.10838</c:v>
                </c:pt>
                <c:pt idx="13">
                  <c:v>21.688189999999999</c:v>
                </c:pt>
                <c:pt idx="14">
                  <c:v>21.926880000000001</c:v>
                </c:pt>
                <c:pt idx="15">
                  <c:v>21.353249999999999</c:v>
                </c:pt>
                <c:pt idx="16">
                  <c:v>20.76071</c:v>
                </c:pt>
                <c:pt idx="17">
                  <c:v>21.270579999999999</c:v>
                </c:pt>
                <c:pt idx="18">
                  <c:v>21.715509999999998</c:v>
                </c:pt>
                <c:pt idx="19">
                  <c:v>21.862950000000001</c:v>
                </c:pt>
                <c:pt idx="20">
                  <c:v>22.283809999999999</c:v>
                </c:pt>
                <c:pt idx="21">
                  <c:v>21.94764</c:v>
                </c:pt>
                <c:pt idx="22">
                  <c:v>21.41441</c:v>
                </c:pt>
                <c:pt idx="23">
                  <c:v>21.27956</c:v>
                </c:pt>
                <c:pt idx="24">
                  <c:v>22.158989999999999</c:v>
                </c:pt>
                <c:pt idx="25">
                  <c:v>22.223839999999999</c:v>
                </c:pt>
                <c:pt idx="26">
                  <c:v>21.51773</c:v>
                </c:pt>
                <c:pt idx="27">
                  <c:v>21.837510000000002</c:v>
                </c:pt>
                <c:pt idx="28">
                  <c:v>22.270900000000001</c:v>
                </c:pt>
                <c:pt idx="29">
                  <c:v>22.443000000000001</c:v>
                </c:pt>
                <c:pt idx="30">
                  <c:v>22.24438</c:v>
                </c:pt>
                <c:pt idx="31">
                  <c:v>22.33719</c:v>
                </c:pt>
                <c:pt idx="32">
                  <c:v>22.26427</c:v>
                </c:pt>
                <c:pt idx="33">
                  <c:v>22.147400000000001</c:v>
                </c:pt>
                <c:pt idx="34">
                  <c:v>22.719149999999999</c:v>
                </c:pt>
                <c:pt idx="35">
                  <c:v>22.11533</c:v>
                </c:pt>
              </c:numCache>
            </c:numRef>
          </c:yVal>
          <c:smooth val="0"/>
          <c:extLst xmlns:c16r2="http://schemas.microsoft.com/office/drawing/2015/06/chart">
            <c:ext xmlns:c16="http://schemas.microsoft.com/office/drawing/2014/chart" uri="{C3380CC4-5D6E-409C-BE32-E72D297353CC}">
              <c16:uniqueId val="{00000000-6169-4257-8237-78A3BD845F31}"/>
            </c:ext>
          </c:extLst>
        </c:ser>
        <c:dLbls>
          <c:showLegendKey val="0"/>
          <c:showVal val="0"/>
          <c:showCatName val="0"/>
          <c:showSerName val="0"/>
          <c:showPercent val="0"/>
          <c:showBubbleSize val="0"/>
        </c:dLbls>
        <c:axId val="252382312"/>
        <c:axId val="252381136"/>
      </c:scatterChart>
      <c:valAx>
        <c:axId val="252382312"/>
        <c:scaling>
          <c:orientation val="minMax"/>
          <c:max val="2020"/>
          <c:min val="1985"/>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200">
                    <a:latin typeface="Times New Roman" panose="02020603050405020304" pitchFamily="18" charset="0"/>
                    <a:cs typeface="Times New Roman" panose="02020603050405020304" pitchFamily="18" charset="0"/>
                  </a:rPr>
                  <a:t>Year</a:t>
                </a:r>
              </a:p>
            </c:rich>
          </c:tx>
          <c:layout>
            <c:manualLayout>
              <c:xMode val="edge"/>
              <c:yMode val="edge"/>
              <c:x val="0.49104173479912455"/>
              <c:y val="0.9021676486243415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2"/>
                </a:solidFill>
                <a:latin typeface="+mn-lt"/>
                <a:ea typeface="+mn-ea"/>
                <a:cs typeface="+mn-cs"/>
              </a:defRPr>
            </a:pPr>
            <a:endParaRPr lang="en-US"/>
          </a:p>
        </c:txPr>
        <c:crossAx val="252381136"/>
        <c:crosses val="autoZero"/>
        <c:crossBetween val="midCat"/>
      </c:valAx>
      <c:valAx>
        <c:axId val="25238113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400">
                    <a:effectLst/>
                    <a:latin typeface="Times New Roman" panose="02020603050405020304" pitchFamily="18" charset="0"/>
                    <a:cs typeface="Times New Roman" panose="02020603050405020304" pitchFamily="18" charset="0"/>
                  </a:rPr>
                  <a:t>Temperature (</a:t>
                </a:r>
                <a:r>
                  <a:rPr lang="en-US" sz="1400" baseline="30000">
                    <a:effectLst/>
                    <a:latin typeface="Times New Roman" panose="02020603050405020304" pitchFamily="18" charset="0"/>
                    <a:cs typeface="Times New Roman" panose="02020603050405020304" pitchFamily="18" charset="0"/>
                  </a:rPr>
                  <a:t>0</a:t>
                </a:r>
                <a:r>
                  <a:rPr lang="en-US" sz="1400">
                    <a:effectLst/>
                    <a:latin typeface="Times New Roman" panose="02020603050405020304" pitchFamily="18" charset="0"/>
                    <a:cs typeface="Times New Roman" panose="02020603050405020304" pitchFamily="18" charset="0"/>
                  </a:rPr>
                  <a:t>C)</a:t>
                </a:r>
              </a:p>
            </c:rich>
          </c:tx>
          <c:layout>
            <c:manualLayout>
              <c:xMode val="edge"/>
              <c:yMode val="edge"/>
              <c:x val="4.2598509052183178E-3"/>
              <c:y val="0.22256814052089643"/>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5238231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11.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12.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47C7A3-AE36-4513-BC02-5470A6FF0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DB5B271-B8BA-404D-BADC-4BF91B141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EADFC36-434D-4B6D-8B1A-B53565B9488E}"/>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5" name="Footer Placeholder 4">
            <a:extLst>
              <a:ext uri="{FF2B5EF4-FFF2-40B4-BE49-F238E27FC236}">
                <a16:creationId xmlns:a16="http://schemas.microsoft.com/office/drawing/2014/main" xmlns="" id="{2B178D6E-E45C-4F24-920E-35DD12EAE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5210785-8E7C-4B60-9490-45C9BD930434}"/>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81129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590F9B-5578-4B41-9639-2581C4D329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B2E22AD-7838-4D0E-BA5E-DBF9895659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0A0505D-B8AB-4745-9B71-652A1A6AE410}"/>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5" name="Footer Placeholder 4">
            <a:extLst>
              <a:ext uri="{FF2B5EF4-FFF2-40B4-BE49-F238E27FC236}">
                <a16:creationId xmlns:a16="http://schemas.microsoft.com/office/drawing/2014/main" xmlns="" id="{4F9C9689-C106-4797-AD62-9E53C50AC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9EFDA78-74AF-4D4E-AD81-C15E79794BE1}"/>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395572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864D177-20FE-44FF-9598-B13E3DCAED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28AEDA7-2BCA-4F2E-BC44-CAB4546ADB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14FD644-71DE-45C4-91B3-BB3E429FFA71}"/>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5" name="Footer Placeholder 4">
            <a:extLst>
              <a:ext uri="{FF2B5EF4-FFF2-40B4-BE49-F238E27FC236}">
                <a16:creationId xmlns:a16="http://schemas.microsoft.com/office/drawing/2014/main" xmlns="" id="{A5171BF1-0F42-4D46-9B87-91EEC10D1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50D17C8-0EF0-497D-9577-35408C057865}"/>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425910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38846C-EDB8-47C8-96ED-640BADB717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CA59015-ECFC-4193-9542-3C40F0ED71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3248814-935E-43AC-AC1B-C57F759B2C71}"/>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5" name="Footer Placeholder 4">
            <a:extLst>
              <a:ext uri="{FF2B5EF4-FFF2-40B4-BE49-F238E27FC236}">
                <a16:creationId xmlns:a16="http://schemas.microsoft.com/office/drawing/2014/main" xmlns="" id="{6E7A9405-9C8B-49BF-8293-C8772CE7A1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81A15E3-D9C1-417A-9538-B8AF4B1AE71C}"/>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271263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AEA4C8-8355-4C96-A02A-D0637E1E0B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AAF300A-1C9C-4B11-AEF8-7C9EEB5BE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D782C45-E820-4231-A2C4-23124B858D7F}"/>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5" name="Footer Placeholder 4">
            <a:extLst>
              <a:ext uri="{FF2B5EF4-FFF2-40B4-BE49-F238E27FC236}">
                <a16:creationId xmlns:a16="http://schemas.microsoft.com/office/drawing/2014/main" xmlns="" id="{83444C56-A42D-4CB6-89D2-22D00DA0C2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BC6E6CD-4AAF-4A5E-82D7-2659557D7433}"/>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3728255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AFBBBC-DCB7-4229-AFFA-48C4389633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E38AE09-97DF-4206-A091-041B9C3D8C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85B56A0-29FA-4DF5-BEC7-306346CCA1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45C0BFC-F010-4E6D-AA9E-CBBECC6EA2FD}"/>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6" name="Footer Placeholder 5">
            <a:extLst>
              <a:ext uri="{FF2B5EF4-FFF2-40B4-BE49-F238E27FC236}">
                <a16:creationId xmlns:a16="http://schemas.microsoft.com/office/drawing/2014/main" xmlns="" id="{BA0C7A04-6D93-473E-9E20-5AF8C125EE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6B0C4DD-851A-4261-8BCF-130EAEE9374C}"/>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2063594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C00DB3-29C5-48E8-BF1E-84DAD70E0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380000F-7A3F-45E5-B52E-ACB0617105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4D7EF42-6D3A-40E3-8AC2-6FBB9FAEB3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189A262-3B3C-4173-827A-DC43AAB525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158C24B-81AC-4052-8634-86C2DE57E0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E12DBAE-681E-4B3E-8AB2-329FAB38228B}"/>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8" name="Footer Placeholder 7">
            <a:extLst>
              <a:ext uri="{FF2B5EF4-FFF2-40B4-BE49-F238E27FC236}">
                <a16:creationId xmlns:a16="http://schemas.microsoft.com/office/drawing/2014/main" xmlns="" id="{3988DD80-E085-48AB-BBF6-240E7D3FE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3C258E2-764B-43F6-B2C6-CD0C1670C3A8}"/>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818071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B1A118-3D56-4B70-AEA2-F7D2A0537A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C221FAE-9787-4FA0-ADF0-8CCF3050D277}"/>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4" name="Footer Placeholder 3">
            <a:extLst>
              <a:ext uri="{FF2B5EF4-FFF2-40B4-BE49-F238E27FC236}">
                <a16:creationId xmlns:a16="http://schemas.microsoft.com/office/drawing/2014/main" xmlns="" id="{5DD1632A-45FD-4362-8A66-35A8A0C886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610F44C-A4FF-4CE4-B244-7A5A4D54191F}"/>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070801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ED95192-742F-4F4F-83F3-CCF48F176B3D}"/>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3" name="Footer Placeholder 2">
            <a:extLst>
              <a:ext uri="{FF2B5EF4-FFF2-40B4-BE49-F238E27FC236}">
                <a16:creationId xmlns:a16="http://schemas.microsoft.com/office/drawing/2014/main" xmlns="" id="{8762885D-8405-4470-A5A0-FDDE15B35E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6C057BD-E5EB-4D97-A177-825199333163}"/>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57795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517793-1CD6-4D5C-944E-88A6C1E9EB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BEBD140-E040-4EC3-8581-E8EBEC723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4941116-82EF-4E15-B79C-1DF3B4893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D961C04-6D78-4A1C-90B6-952AE1CE8B79}"/>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6" name="Footer Placeholder 5">
            <a:extLst>
              <a:ext uri="{FF2B5EF4-FFF2-40B4-BE49-F238E27FC236}">
                <a16:creationId xmlns:a16="http://schemas.microsoft.com/office/drawing/2014/main" xmlns="" id="{3C520608-9980-48B7-9458-7093BC725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8696B69-0F85-4FBE-BBF4-D3EEA8CE8680}"/>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403513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7C4C60-EAEB-495A-A731-E51047650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93379F1-BEA4-4E19-9AD6-7470B6C01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8F5F97B-FFAC-4DB2-9CD4-D7E81E1969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3BA1F71-518B-468B-A4AE-A66578A2E733}"/>
              </a:ext>
            </a:extLst>
          </p:cNvPr>
          <p:cNvSpPr>
            <a:spLocks noGrp="1"/>
          </p:cNvSpPr>
          <p:nvPr>
            <p:ph type="dt" sz="half" idx="10"/>
          </p:nvPr>
        </p:nvSpPr>
        <p:spPr/>
        <p:txBody>
          <a:bodyPr/>
          <a:lstStyle/>
          <a:p>
            <a:fld id="{BE963D13-5DAD-471D-8555-1F27FB4A232D}" type="datetimeFigureOut">
              <a:rPr lang="en-US" smtClean="0"/>
              <a:t>8/22/2023</a:t>
            </a:fld>
            <a:endParaRPr lang="en-US"/>
          </a:p>
        </p:txBody>
      </p:sp>
      <p:sp>
        <p:nvSpPr>
          <p:cNvPr id="6" name="Footer Placeholder 5">
            <a:extLst>
              <a:ext uri="{FF2B5EF4-FFF2-40B4-BE49-F238E27FC236}">
                <a16:creationId xmlns:a16="http://schemas.microsoft.com/office/drawing/2014/main" xmlns="" id="{118240EB-D590-431C-8704-6AB46C55F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3F12AFE-2B3E-4AE8-8707-F51C49BF2170}"/>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57105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F47B6FD-D55B-461E-A862-92BB2A8243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CA61026-AD3E-49E9-867C-A7766A1777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50663E5-8952-49E4-9D8E-2BA4C444BD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63D13-5DAD-471D-8555-1F27FB4A232D}" type="datetimeFigureOut">
              <a:rPr lang="en-US" smtClean="0"/>
              <a:t>8/22/2023</a:t>
            </a:fld>
            <a:endParaRPr lang="en-US"/>
          </a:p>
        </p:txBody>
      </p:sp>
      <p:sp>
        <p:nvSpPr>
          <p:cNvPr id="5" name="Footer Placeholder 4">
            <a:extLst>
              <a:ext uri="{FF2B5EF4-FFF2-40B4-BE49-F238E27FC236}">
                <a16:creationId xmlns:a16="http://schemas.microsoft.com/office/drawing/2014/main" xmlns="" id="{4029B5D5-75E1-4842-8A6B-D52A7A43CE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807BC49-BA78-4B74-8137-3918590DC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168F-91DF-435C-AC77-1F0369919946}" type="slidenum">
              <a:rPr lang="en-US" smtClean="0"/>
              <a:t>‹#›</a:t>
            </a:fld>
            <a:endParaRPr lang="en-US"/>
          </a:p>
        </p:txBody>
      </p:sp>
      <p:sp>
        <p:nvSpPr>
          <p:cNvPr id="7" name="Oval 6">
            <a:extLst>
              <a:ext uri="{FF2B5EF4-FFF2-40B4-BE49-F238E27FC236}">
                <a16:creationId xmlns:a16="http://schemas.microsoft.com/office/drawing/2014/main" xmlns="" id="{026F8297-DBFC-05D3-9477-70AAA7BE12A7}"/>
              </a:ext>
            </a:extLst>
          </p:cNvPr>
          <p:cNvSpPr/>
          <p:nvPr userDrawn="1"/>
        </p:nvSpPr>
        <p:spPr>
          <a:xfrm>
            <a:off x="9694606" y="252464"/>
            <a:ext cx="943898" cy="994697"/>
          </a:xfrm>
          <a:prstGeom prst="ellipse">
            <a:avLst/>
          </a:pr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Tree>
    <p:extLst>
      <p:ext uri="{BB962C8B-B14F-4D97-AF65-F5344CB8AC3E}">
        <p14:creationId xmlns:p14="http://schemas.microsoft.com/office/powerpoint/2010/main" val="1542632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 Id="rId5" Type="http://schemas.openxmlformats.org/officeDocument/2006/relationships/chart" Target="../charts/chart12.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2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9512" y="472107"/>
            <a:ext cx="6096000" cy="923330"/>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292526"/>
                </a:solidFill>
                <a:effectLst/>
                <a:uLnTx/>
                <a:uFillTx/>
                <a:latin typeface="Times New Roman" panose="02020603050405020304" pitchFamily="18" charset="0"/>
                <a:cs typeface="Times New Roman" panose="02020603050405020304" pitchFamily="18" charset="0"/>
              </a:rPr>
              <a:t>ORAL EXAMINATION</a:t>
            </a:r>
            <a:endParaRPr kumimoji="0" lang="en-US" sz="1800" b="1" i="0" u="none" strike="noStrike" kern="0" cap="none" spc="0" normalizeH="0" baseline="0" noProof="0" dirty="0" smtClean="0">
              <a:ln>
                <a:noFill/>
              </a:ln>
              <a:solidFill>
                <a:srgbClr val="292526"/>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292526"/>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292526"/>
                </a:solidFill>
                <a:effectLst/>
                <a:uLnTx/>
                <a:uFillTx/>
                <a:latin typeface="Times New Roman" panose="02020603050405020304" pitchFamily="18" charset="0"/>
                <a:cs typeface="Times New Roman" panose="02020603050405020304" pitchFamily="18" charset="0"/>
              </a:rPr>
              <a:t>Thesis Title:</a:t>
            </a: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3" name="Title 4"/>
          <p:cNvSpPr txBox="1">
            <a:spLocks noChangeArrowheads="1"/>
          </p:cNvSpPr>
          <p:nvPr/>
        </p:nvSpPr>
        <p:spPr bwMode="auto">
          <a:xfrm>
            <a:off x="2285216" y="1511486"/>
            <a:ext cx="7772400" cy="992963"/>
          </a:xfrm>
          <a:prstGeom prst="roundRect">
            <a:avLst>
              <a:gd name="adj" fmla="val 16667"/>
            </a:avLst>
          </a:prstGeom>
          <a:gradFill rotWithShape="0">
            <a:gsLst>
              <a:gs pos="0">
                <a:srgbClr val="4F81BD">
                  <a:gamma/>
                  <a:tint val="20000"/>
                  <a:invGamma/>
                </a:srgbClr>
              </a:gs>
              <a:gs pos="100000">
                <a:srgbClr val="4F81BD"/>
              </a:gs>
            </a:gsLst>
            <a:lin ang="18900000" scaled="1"/>
          </a:gradFill>
          <a:ln w="9525">
            <a:solidFill>
              <a:srgbClr val="000000"/>
            </a:solidFill>
            <a:round/>
            <a:headEnd/>
            <a:tailEnd/>
          </a:ln>
        </p:spPr>
        <p:txBody>
          <a:bodyPr rot="0" vert="horz" wrap="square" lIns="91440" tIns="45720" rIns="91440" bIns="45720" rtlCol="0" anchor="t" anchorCtr="0" upright="1">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Bef>
                <a:spcPts val="0"/>
              </a:spcBef>
            </a:pPr>
            <a:r>
              <a:rPr lang="en-US" sz="1800" b="1"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CLIMATE CHANGE AND LAND USE IMPACTS ON MIGRATION AND FOOD SECURITY IN NORTH CENTRAL REGION OF NIGERIA.</a:t>
            </a: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285216" y="2504449"/>
            <a:ext cx="7433931" cy="3118803"/>
          </a:xfrm>
          <a:prstGeom prst="rect">
            <a:avLst/>
          </a:prstGeom>
        </p:spPr>
        <p:txBody>
          <a:bodyPr wrap="square">
            <a:spAutoFit/>
          </a:bodyPr>
          <a:lstStyle/>
          <a:p>
            <a:pPr marL="0" marR="0" lvl="0" indent="0" algn="ctr" defTabSz="914400" eaLnBrk="1" fontAlgn="auto" latinLnBrk="0" hangingPunct="1">
              <a:lnSpc>
                <a:spcPct val="150000"/>
              </a:lnSpc>
              <a:spcBef>
                <a:spcPts val="0"/>
              </a:spcBef>
              <a:spcAft>
                <a:spcPts val="100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By:</a:t>
            </a:r>
            <a:endParaRPr kumimoji="0" lang="en-US" sz="1400" b="0" i="0" u="none" strike="noStrike" kern="0" cap="none" spc="0" normalizeH="0" baseline="0" noProof="0" dirty="0" smtClean="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50000"/>
              </a:lnSpc>
              <a:spcBef>
                <a:spcPts val="0"/>
              </a:spcBef>
              <a:spcAft>
                <a:spcPts val="100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OKELEYE, SUNDAY OPEYEMI [B.Agric (OAU Ile-Ife), M.Res (Lomé)]  </a:t>
            </a:r>
            <a:r>
              <a:rPr kumimoji="0" lang="en-GB" sz="1800" b="1" i="0" u="none" strike="noStrike" kern="0" cap="none" spc="0" normalizeH="0" baseline="0" noProof="0" dirty="0" smtClean="0">
                <a:ln>
                  <a:noFill/>
                </a:ln>
                <a:solidFill>
                  <a:prstClr val="black"/>
                </a:solidFill>
                <a:effectLst/>
                <a:uLnTx/>
                <a:uFillTx/>
              </a:rPr>
              <a:t>(PhD/SPS/FT/2019/11129)</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Major Supervisor:  Prof. Appollonia A. OKHIMAMHE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Co-Supervisor : </a:t>
            </a:r>
            <a:r>
              <a:rPr kumimoji="0" lang="en-US" sz="1800" b="1"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Dr. Safiétou SANFO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German Co-Supervisor : Prof. Christine FÜRST</a:t>
            </a:r>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50000"/>
              </a:lnSpc>
              <a:spcBef>
                <a:spcPts val="0"/>
              </a:spcBef>
              <a:spcAft>
                <a:spcPts val="100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a typeface="Calibri" panose="020F0502020204030204" pitchFamily="34" charset="0"/>
              <a:cs typeface="Times New Roman" panose="02020603050405020304" pitchFamily="18" charset="0"/>
            </a:endParaRPr>
          </a:p>
        </p:txBody>
      </p:sp>
      <p:sp>
        <p:nvSpPr>
          <p:cNvPr id="5" name="Rectangle 4"/>
          <p:cNvSpPr/>
          <p:nvPr/>
        </p:nvSpPr>
        <p:spPr>
          <a:xfrm>
            <a:off x="8478505" y="5369336"/>
            <a:ext cx="2031325" cy="507831"/>
          </a:xfrm>
          <a:prstGeom prst="rect">
            <a:avLst/>
          </a:prstGeom>
        </p:spPr>
        <p:txBody>
          <a:bodyPr wrap="none">
            <a:spAutoFit/>
          </a:bodyPr>
          <a:lstStyle/>
          <a:p>
            <a:pPr>
              <a:lnSpc>
                <a:spcPct val="150000"/>
              </a:lnSpc>
              <a:spcAft>
                <a:spcPts val="1000"/>
              </a:spcAft>
              <a:tabLst>
                <a:tab pos="457200" algn="l"/>
                <a:tab pos="914400" algn="l"/>
                <a:tab pos="1371600" algn="l"/>
                <a:tab pos="1828800" algn="l"/>
                <a:tab pos="2286000" algn="l"/>
                <a:tab pos="2743200" algn="l"/>
                <a:tab pos="2865755" algn="ctr"/>
                <a:tab pos="3200400" algn="l"/>
                <a:tab pos="3657600" algn="l"/>
                <a:tab pos="4114800" algn="l"/>
                <a:tab pos="4572000" algn="l"/>
                <a:tab pos="5029200" algn="l"/>
                <a:tab pos="5486400" algn="l"/>
                <a:tab pos="5731510" algn="r"/>
              </a:tabLst>
            </a:pPr>
            <a:r>
              <a:rPr lang="en-GB"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September</a:t>
            </a:r>
            <a:r>
              <a:rPr lang="en-GB"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2023</a:t>
            </a:r>
            <a:r>
              <a:rPr lang="en-GB"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231175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590800" y="457201"/>
            <a:ext cx="7772400" cy="4446217"/>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3.0</a:t>
            </a:r>
            <a:r>
              <a:rPr lang="en-US" b="1" dirty="0">
                <a:solidFill>
                  <a:prstClr val="black"/>
                </a:solidFill>
                <a:latin typeface="Times New Roman" panose="02020603050405020304" pitchFamily="18" charset="0"/>
                <a:ea typeface="Calibri" panose="020F0502020204030204" pitchFamily="34" charset="0"/>
              </a:rPr>
              <a:t>	MATERIALS AND METHODS  [CONTINUATION]</a:t>
            </a:r>
          </a:p>
          <a:p>
            <a:endParaRPr lang="en-US" dirty="0">
              <a:solidFill>
                <a:prstClr val="black"/>
              </a:solidFill>
              <a:latin typeface="Times New Roman" panose="02020603050405020304" pitchFamily="18" charset="0"/>
              <a:ea typeface="Calibri" panose="020F0502020204030204" pitchFamily="34" charset="0"/>
            </a:endParaRPr>
          </a:p>
          <a:p>
            <a:pPr algn="just">
              <a:lnSpc>
                <a:spcPct val="150000"/>
              </a:lnSpc>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3.2</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Method of Data </a:t>
            </a: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Analysis</a:t>
            </a:r>
            <a:endParaRPr lang="en-US" dirty="0">
              <a:solidFill>
                <a:prstClr val="black"/>
              </a:solidFill>
              <a:ea typeface="Calibri" panose="020F0502020204030204" pitchFamily="34" charset="0"/>
              <a:cs typeface="Times New Roman" panose="02020603050405020304" pitchFamily="18" charset="0"/>
            </a:endParaRPr>
          </a:p>
          <a:p>
            <a:pPr marL="285750" indent="-285750" algn="just">
              <a:spcAft>
                <a:spcPts val="0"/>
              </a:spcAft>
              <a:buFont typeface="Wingdings" panose="05000000000000000000" pitchFamily="2" charset="2"/>
              <a:buChar char="v"/>
            </a:pPr>
            <a:r>
              <a:rPr lang="en-US" dirty="0">
                <a:latin typeface="Times New Roman" panose="02020603050405020304" pitchFamily="18" charset="0"/>
                <a:ea typeface="Calibri" panose="020F0502020204030204" pitchFamily="34" charset="0"/>
                <a:cs typeface="Times New Roman" panose="02020603050405020304" pitchFamily="18" charset="0"/>
              </a:rPr>
              <a:t>The processed satellite imageries </a:t>
            </a:r>
            <a:r>
              <a:rPr lang="en-US" dirty="0" smtClean="0">
                <a:latin typeface="Times New Roman" panose="02020603050405020304" pitchFamily="18" charset="0"/>
                <a:ea typeface="Calibri" panose="020F0502020204030204" pitchFamily="34" charset="0"/>
                <a:cs typeface="Times New Roman" panose="02020603050405020304" pitchFamily="18" charset="0"/>
              </a:rPr>
              <a:t>were </a:t>
            </a:r>
            <a:r>
              <a:rPr lang="en-US" dirty="0">
                <a:latin typeface="Times New Roman" panose="02020603050405020304" pitchFamily="18" charset="0"/>
                <a:ea typeface="Calibri" panose="020F0502020204030204" pitchFamily="34" charset="0"/>
                <a:cs typeface="Times New Roman" panose="02020603050405020304" pitchFamily="18" charset="0"/>
              </a:rPr>
              <a:t>analyzed using maximum likelihood classification into </a:t>
            </a:r>
            <a:r>
              <a:rPr lang="en-US" dirty="0" smtClean="0">
                <a:latin typeface="Times New Roman" panose="02020603050405020304" pitchFamily="18" charset="0"/>
                <a:ea typeface="Calibri" panose="020F0502020204030204" pitchFamily="34" charset="0"/>
                <a:cs typeface="Times New Roman" panose="02020603050405020304" pitchFamily="18" charset="0"/>
              </a:rPr>
              <a:t>five (5) </a:t>
            </a:r>
            <a:r>
              <a:rPr lang="en-US" dirty="0">
                <a:latin typeface="Times New Roman" panose="02020603050405020304" pitchFamily="18" charset="0"/>
                <a:ea typeface="Calibri" panose="020F0502020204030204" pitchFamily="34" charset="0"/>
                <a:cs typeface="Times New Roman" panose="02020603050405020304" pitchFamily="18" charset="0"/>
              </a:rPr>
              <a:t>LULC classes: </a:t>
            </a:r>
            <a:r>
              <a:rPr lang="en-US" dirty="0" smtClean="0">
                <a:latin typeface="Times New Roman" panose="02020603050405020304" pitchFamily="18" charset="0"/>
                <a:ea typeface="Calibri" panose="020F0502020204030204" pitchFamily="34" charset="0"/>
                <a:cs typeface="Times New Roman" panose="02020603050405020304" pitchFamily="18" charset="0"/>
              </a:rPr>
              <a:t>vegetation, water body, agricultural land, barren land and built-up area. </a:t>
            </a:r>
          </a:p>
          <a:p>
            <a:pPr marL="285750" indent="-285750" algn="just">
              <a:spcAft>
                <a:spcPts val="0"/>
              </a:spcAft>
              <a:buFont typeface="Wingdings" panose="05000000000000000000" pitchFamily="2" charset="2"/>
              <a:buChar char="v"/>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Wingdings" panose="05000000000000000000" pitchFamily="2" charset="2"/>
              <a:buChar char="v"/>
            </a:pPr>
            <a:r>
              <a:rPr lang="en-US"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dirty="0">
                <a:latin typeface="Times New Roman" panose="02020603050405020304" pitchFamily="18" charset="0"/>
                <a:ea typeface="Calibri" panose="020F0502020204030204" pitchFamily="34" charset="0"/>
                <a:cs typeface="Times New Roman" panose="02020603050405020304" pitchFamily="18" charset="0"/>
              </a:rPr>
              <a:t>results </a:t>
            </a:r>
            <a:r>
              <a:rPr lang="en-US" dirty="0" smtClean="0">
                <a:latin typeface="Times New Roman" panose="02020603050405020304" pitchFamily="18" charset="0"/>
                <a:ea typeface="Calibri" panose="020F0502020204030204" pitchFamily="34" charset="0"/>
                <a:cs typeface="Times New Roman" panose="02020603050405020304" pitchFamily="18" charset="0"/>
              </a:rPr>
              <a:t>were </a:t>
            </a:r>
            <a:r>
              <a:rPr lang="en-US" dirty="0">
                <a:latin typeface="Times New Roman" panose="02020603050405020304" pitchFamily="18" charset="0"/>
                <a:ea typeface="Calibri" panose="020F0502020204030204" pitchFamily="34" charset="0"/>
                <a:cs typeface="Times New Roman" panose="02020603050405020304" pitchFamily="18" charset="0"/>
              </a:rPr>
              <a:t>assessed for </a:t>
            </a:r>
            <a:r>
              <a:rPr lang="en-US" dirty="0" smtClean="0">
                <a:latin typeface="Times New Roman" panose="02020603050405020304" pitchFamily="18" charset="0"/>
                <a:ea typeface="Calibri" panose="020F0502020204030204" pitchFamily="34" charset="0"/>
                <a:cs typeface="Times New Roman" panose="02020603050405020304" pitchFamily="18" charset="0"/>
              </a:rPr>
              <a:t>accuracy using </a:t>
            </a:r>
            <a:r>
              <a:rPr lang="en-US" dirty="0">
                <a:latin typeface="Times New Roman" panose="02020603050405020304" pitchFamily="18" charset="0"/>
                <a:ea typeface="Calibri" panose="020F0502020204030204" pitchFamily="34" charset="0"/>
                <a:cs typeface="Times New Roman" panose="02020603050405020304" pitchFamily="18" charset="0"/>
              </a:rPr>
              <a:t>a scale range of -0.1 to 1, any scale above 0.5 to 1 </a:t>
            </a:r>
            <a:r>
              <a:rPr lang="en-US" dirty="0" smtClean="0">
                <a:latin typeface="Times New Roman" panose="02020603050405020304" pitchFamily="18" charset="0"/>
                <a:ea typeface="Calibri" panose="020F0502020204030204" pitchFamily="34" charset="0"/>
                <a:cs typeface="Times New Roman" panose="02020603050405020304" pitchFamily="18" charset="0"/>
              </a:rPr>
              <a:t>indicated </a:t>
            </a:r>
            <a:r>
              <a:rPr lang="en-US" dirty="0">
                <a:latin typeface="Times New Roman" panose="02020603050405020304" pitchFamily="18" charset="0"/>
                <a:ea typeface="Calibri" panose="020F0502020204030204" pitchFamily="34" charset="0"/>
                <a:cs typeface="Times New Roman" panose="02020603050405020304" pitchFamily="18" charset="0"/>
              </a:rPr>
              <a:t>an accurate assessment while scale below 0.5 </a:t>
            </a:r>
            <a:r>
              <a:rPr lang="en-US" dirty="0" smtClean="0">
                <a:latin typeface="Times New Roman" panose="02020603050405020304" pitchFamily="18" charset="0"/>
                <a:ea typeface="Calibri" panose="020F0502020204030204" pitchFamily="34" charset="0"/>
                <a:cs typeface="Times New Roman" panose="02020603050405020304" pitchFamily="18" charset="0"/>
              </a:rPr>
              <a:t>was </a:t>
            </a:r>
            <a:r>
              <a:rPr lang="en-US" dirty="0">
                <a:latin typeface="Times New Roman" panose="02020603050405020304" pitchFamily="18" charset="0"/>
                <a:ea typeface="Calibri" panose="020F0502020204030204" pitchFamily="34" charset="0"/>
                <a:cs typeface="Times New Roman" panose="02020603050405020304" pitchFamily="18" charset="0"/>
              </a:rPr>
              <a:t>considered inaccurate</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Mann-Kendall test was used to determine the trend of temperature and rainfall. </a:t>
            </a: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Wingdings" panose="05000000000000000000" pitchFamily="2" charset="2"/>
              <a:buChar char="v"/>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0"/>
              </a:spcAft>
              <a:buFont typeface="Wingdings" panose="05000000000000000000" pitchFamily="2" charset="2"/>
              <a:buChar char="v"/>
            </a:pPr>
            <a:r>
              <a:rPr lang="en-US" sz="1600" dirty="0" smtClean="0">
                <a:latin typeface="Times New Roman" panose="02020603050405020304" pitchFamily="18" charset="0"/>
                <a:ea typeface="Calibri" panose="020F0502020204030204" pitchFamily="34" charset="0"/>
                <a:cs typeface="Times New Roman" panose="02020603050405020304" pitchFamily="18" charset="0"/>
              </a:rPr>
              <a:t>Crops yields were subjected to regression analysis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52224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337"/>
          <p:cNvSpPr txBox="1">
            <a:spLocks noChangeArrowheads="1"/>
          </p:cNvSpPr>
          <p:nvPr/>
        </p:nvSpPr>
        <p:spPr bwMode="auto">
          <a:xfrm>
            <a:off x="243684" y="6372108"/>
            <a:ext cx="2298990" cy="255697"/>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Figure 4:</a:t>
            </a:r>
            <a:r>
              <a:rPr kumimoji="0" lang="en-US" altLang="en-US" sz="1100" b="1" i="0" u="none" strike="noStrike" cap="none" normalizeH="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11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Methodology Flowchart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1" name="Rectangle 118"/>
          <p:cNvSpPr>
            <a:spLocks noChangeArrowheads="1"/>
          </p:cNvSpPr>
          <p:nvPr/>
        </p:nvSpPr>
        <p:spPr bwMode="auto">
          <a:xfrm>
            <a:off x="348711" y="147235"/>
            <a:ext cx="12140853" cy="423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12" tIns="914112" rIns="914112" bIns="914112" numCol="1" anchor="ctr" anchorCtr="0" compatLnSpc="1">
            <a:prstTxWarp prst="textNoShape">
              <a:avLst/>
            </a:prstTxWarp>
            <a:spAutoFit/>
          </a:bodyPr>
          <a:lstStyle/>
          <a:p>
            <a:endParaRPr lang="en-US"/>
          </a:p>
        </p:txBody>
      </p:sp>
      <p:sp>
        <p:nvSpPr>
          <p:cNvPr id="102" name="Rectangle 138"/>
          <p:cNvSpPr>
            <a:spLocks noChangeArrowheads="1"/>
          </p:cNvSpPr>
          <p:nvPr/>
        </p:nvSpPr>
        <p:spPr bwMode="auto">
          <a:xfrm>
            <a:off x="348711" y="257962"/>
            <a:ext cx="1214085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en-US"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pSp>
        <p:nvGrpSpPr>
          <p:cNvPr id="125" name="Group 124"/>
          <p:cNvGrpSpPr/>
          <p:nvPr/>
        </p:nvGrpSpPr>
        <p:grpSpPr>
          <a:xfrm>
            <a:off x="1543050" y="1990725"/>
            <a:ext cx="1828800" cy="2867025"/>
            <a:chOff x="0" y="0"/>
            <a:chExt cx="1828800" cy="2867025"/>
          </a:xfrm>
        </p:grpSpPr>
        <p:sp>
          <p:nvSpPr>
            <p:cNvPr id="141" name="Down Arrow 140"/>
            <p:cNvSpPr/>
            <p:nvPr/>
          </p:nvSpPr>
          <p:spPr>
            <a:xfrm>
              <a:off x="685800" y="0"/>
              <a:ext cx="95250" cy="590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2" name="Round Diagonal Corner Rectangle 141"/>
            <p:cNvSpPr/>
            <p:nvPr/>
          </p:nvSpPr>
          <p:spPr>
            <a:xfrm>
              <a:off x="0" y="676275"/>
              <a:ext cx="1676400" cy="333375"/>
            </a:xfrm>
            <a:prstGeom prst="round2Diag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Minimum Temperature</a:t>
              </a:r>
              <a:endParaRPr lang="en-US" sz="1100">
                <a:effectLst/>
                <a:ea typeface="Times New Roman" panose="02020603050405020304" pitchFamily="18" charset="0"/>
                <a:cs typeface="Times New Roman" panose="02020603050405020304" pitchFamily="18" charset="0"/>
              </a:endParaRPr>
            </a:p>
          </p:txBody>
        </p:sp>
        <p:sp>
          <p:nvSpPr>
            <p:cNvPr id="143" name="Round Diagonal Corner Rectangle 142"/>
            <p:cNvSpPr/>
            <p:nvPr/>
          </p:nvSpPr>
          <p:spPr>
            <a:xfrm>
              <a:off x="38100" y="1143000"/>
              <a:ext cx="1676400" cy="333375"/>
            </a:xfrm>
            <a:prstGeom prst="round2Diag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Maximum Temperature</a:t>
              </a:r>
              <a:endParaRPr lang="en-US" sz="1100">
                <a:effectLst/>
                <a:ea typeface="Times New Roman" panose="02020603050405020304" pitchFamily="18" charset="0"/>
                <a:cs typeface="Times New Roman" panose="02020603050405020304" pitchFamily="18" charset="0"/>
              </a:endParaRPr>
            </a:p>
          </p:txBody>
        </p:sp>
        <p:sp>
          <p:nvSpPr>
            <p:cNvPr id="144" name="Round Diagonal Corner Rectangle 143"/>
            <p:cNvSpPr/>
            <p:nvPr/>
          </p:nvSpPr>
          <p:spPr>
            <a:xfrm>
              <a:off x="114300" y="1647825"/>
              <a:ext cx="1676400" cy="333375"/>
            </a:xfrm>
            <a:prstGeom prst="round2Diag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Average Temperature</a:t>
              </a:r>
              <a:endParaRPr lang="en-US" sz="1100">
                <a:effectLst/>
                <a:ea typeface="Times New Roman" panose="02020603050405020304" pitchFamily="18" charset="0"/>
                <a:cs typeface="Times New Roman" panose="02020603050405020304" pitchFamily="18" charset="0"/>
              </a:endParaRPr>
            </a:p>
          </p:txBody>
        </p:sp>
        <p:sp>
          <p:nvSpPr>
            <p:cNvPr id="145" name="Down Arrow 144"/>
            <p:cNvSpPr/>
            <p:nvPr/>
          </p:nvSpPr>
          <p:spPr>
            <a:xfrm>
              <a:off x="752475" y="1000125"/>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6" name="Down Arrow 145"/>
            <p:cNvSpPr/>
            <p:nvPr/>
          </p:nvSpPr>
          <p:spPr>
            <a:xfrm>
              <a:off x="762000" y="1495425"/>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7" name="Round Diagonal Corner Rectangle 146"/>
            <p:cNvSpPr/>
            <p:nvPr/>
          </p:nvSpPr>
          <p:spPr>
            <a:xfrm>
              <a:off x="152400" y="2076450"/>
              <a:ext cx="1676400" cy="333375"/>
            </a:xfrm>
            <a:prstGeom prst="round2Diag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       Rainfall</a:t>
              </a:r>
              <a:endParaRPr lang="en-US" sz="1100">
                <a:effectLst/>
                <a:ea typeface="Times New Roman" panose="02020603050405020304" pitchFamily="18" charset="0"/>
                <a:cs typeface="Times New Roman" panose="02020603050405020304" pitchFamily="18" charset="0"/>
              </a:endParaRPr>
            </a:p>
          </p:txBody>
        </p:sp>
        <p:sp>
          <p:nvSpPr>
            <p:cNvPr id="148" name="Down Arrow 147"/>
            <p:cNvSpPr/>
            <p:nvPr/>
          </p:nvSpPr>
          <p:spPr>
            <a:xfrm>
              <a:off x="781050" y="1943100"/>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9" name="Round Diagonal Corner Rectangle 148"/>
            <p:cNvSpPr/>
            <p:nvPr/>
          </p:nvSpPr>
          <p:spPr>
            <a:xfrm>
              <a:off x="142875" y="2533650"/>
              <a:ext cx="1676400" cy="333375"/>
            </a:xfrm>
            <a:prstGeom prst="round2Diag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Trend Analysis</a:t>
              </a:r>
              <a:endParaRPr lang="en-US" sz="1100">
                <a:effectLst/>
                <a:ea typeface="Times New Roman" panose="02020603050405020304" pitchFamily="18" charset="0"/>
                <a:cs typeface="Times New Roman" panose="02020603050405020304" pitchFamily="18" charset="0"/>
              </a:endParaRPr>
            </a:p>
          </p:txBody>
        </p:sp>
        <p:sp>
          <p:nvSpPr>
            <p:cNvPr id="150" name="Down Arrow 149"/>
            <p:cNvSpPr/>
            <p:nvPr/>
          </p:nvSpPr>
          <p:spPr>
            <a:xfrm>
              <a:off x="800100" y="2390775"/>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26" name="Group 125"/>
          <p:cNvGrpSpPr/>
          <p:nvPr/>
        </p:nvGrpSpPr>
        <p:grpSpPr>
          <a:xfrm>
            <a:off x="3629025" y="2038350"/>
            <a:ext cx="1962150" cy="2238375"/>
            <a:chOff x="-47625" y="0"/>
            <a:chExt cx="1962150" cy="2238375"/>
          </a:xfrm>
        </p:grpSpPr>
        <p:sp>
          <p:nvSpPr>
            <p:cNvPr id="137" name="Down Arrow 136"/>
            <p:cNvSpPr/>
            <p:nvPr/>
          </p:nvSpPr>
          <p:spPr>
            <a:xfrm>
              <a:off x="647700" y="0"/>
              <a:ext cx="114300" cy="6381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8" name="Round Diagonal Corner Rectangle 137"/>
            <p:cNvSpPr/>
            <p:nvPr/>
          </p:nvSpPr>
          <p:spPr>
            <a:xfrm>
              <a:off x="0" y="666750"/>
              <a:ext cx="1714500" cy="533400"/>
            </a:xfrm>
            <a:prstGeom prst="round2DiagRec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Classification ROIs Sampling, NDVI</a:t>
              </a:r>
              <a:endParaRPr lang="en-US" sz="1100">
                <a:effectLst/>
                <a:ea typeface="Times New Roman" panose="02020603050405020304" pitchFamily="18" charset="0"/>
                <a:cs typeface="Times New Roman" panose="02020603050405020304" pitchFamily="18" charset="0"/>
              </a:endParaRPr>
            </a:p>
          </p:txBody>
        </p:sp>
        <p:sp>
          <p:nvSpPr>
            <p:cNvPr id="139" name="Round Diagonal Corner Rectangle 138"/>
            <p:cNvSpPr/>
            <p:nvPr/>
          </p:nvSpPr>
          <p:spPr>
            <a:xfrm>
              <a:off x="-47625" y="1400175"/>
              <a:ext cx="1962150" cy="838200"/>
            </a:xfrm>
            <a:prstGeom prst="round2DiagRec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Post-Classification Accuracy assessment, Kapa, LULC Maps for 1990, 2000, 2013 and 2020</a:t>
              </a:r>
              <a:endParaRPr lang="en-US" sz="1100">
                <a:effectLst/>
                <a:ea typeface="Times New Roman" panose="02020603050405020304" pitchFamily="18" charset="0"/>
                <a:cs typeface="Times New Roman" panose="02020603050405020304" pitchFamily="18" charset="0"/>
              </a:endParaRPr>
            </a:p>
          </p:txBody>
        </p:sp>
        <p:sp>
          <p:nvSpPr>
            <p:cNvPr id="140" name="Down Arrow 139"/>
            <p:cNvSpPr/>
            <p:nvPr/>
          </p:nvSpPr>
          <p:spPr>
            <a:xfrm>
              <a:off x="742950" y="1228725"/>
              <a:ext cx="66675" cy="161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27" name="Group 126"/>
          <p:cNvGrpSpPr/>
          <p:nvPr/>
        </p:nvGrpSpPr>
        <p:grpSpPr>
          <a:xfrm>
            <a:off x="5791200" y="1990725"/>
            <a:ext cx="1752600" cy="2886075"/>
            <a:chOff x="0" y="-38100"/>
            <a:chExt cx="1752600" cy="2886075"/>
          </a:xfrm>
        </p:grpSpPr>
        <p:sp>
          <p:nvSpPr>
            <p:cNvPr id="131" name="Down Arrow 130"/>
            <p:cNvSpPr/>
            <p:nvPr/>
          </p:nvSpPr>
          <p:spPr>
            <a:xfrm>
              <a:off x="628650" y="-38100"/>
              <a:ext cx="95250" cy="590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2" name="Snip Same Side Corner Rectangle 131"/>
            <p:cNvSpPr/>
            <p:nvPr/>
          </p:nvSpPr>
          <p:spPr>
            <a:xfrm>
              <a:off x="0" y="600075"/>
              <a:ext cx="1409700" cy="609600"/>
            </a:xfrm>
            <a:prstGeom prst="snip2Same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Geo-referencing and Pictures</a:t>
              </a:r>
              <a:endParaRPr lang="en-US" sz="1100">
                <a:effectLst/>
                <a:ea typeface="Times New Roman" panose="02020603050405020304" pitchFamily="18" charset="0"/>
                <a:cs typeface="Times New Roman" panose="02020603050405020304" pitchFamily="18" charset="0"/>
              </a:endParaRPr>
            </a:p>
          </p:txBody>
        </p:sp>
        <p:sp>
          <p:nvSpPr>
            <p:cNvPr id="133" name="Snip Same Side Corner Rectangle 132"/>
            <p:cNvSpPr/>
            <p:nvPr/>
          </p:nvSpPr>
          <p:spPr>
            <a:xfrm>
              <a:off x="200025" y="2152650"/>
              <a:ext cx="1552575" cy="695325"/>
            </a:xfrm>
            <a:prstGeom prst="snip2Same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Questionnaire </a:t>
              </a:r>
              <a:r>
                <a:rPr lang="en-US" sz="1100" b="1" dirty="0" smtClean="0">
                  <a:effectLst/>
                  <a:latin typeface="Times New Roman" panose="02020603050405020304" pitchFamily="18" charset="0"/>
                  <a:ea typeface="Times New Roman" panose="02020603050405020304" pitchFamily="18" charset="0"/>
                  <a:cs typeface="Times New Roman" panose="02020603050405020304" pitchFamily="18" charset="0"/>
                </a:rPr>
                <a:t>Administration, FGD </a:t>
              </a: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and Expert Interview</a:t>
              </a:r>
              <a:endParaRPr lang="en-US" sz="1100" dirty="0">
                <a:effectLst/>
                <a:ea typeface="Times New Roman" panose="02020603050405020304" pitchFamily="18" charset="0"/>
                <a:cs typeface="Times New Roman" panose="02020603050405020304" pitchFamily="18" charset="0"/>
              </a:endParaRPr>
            </a:p>
          </p:txBody>
        </p:sp>
        <p:sp>
          <p:nvSpPr>
            <p:cNvPr id="134" name="Snip Same Side Corner Rectangle 133"/>
            <p:cNvSpPr/>
            <p:nvPr/>
          </p:nvSpPr>
          <p:spPr>
            <a:xfrm>
              <a:off x="38100" y="1323974"/>
              <a:ext cx="1390650" cy="638175"/>
            </a:xfrm>
            <a:prstGeom prst="snip2Same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Feasibility Study and Transect Walk</a:t>
              </a:r>
              <a:endParaRPr lang="en-US" sz="1100">
                <a:effectLst/>
                <a:ea typeface="Times New Roman" panose="02020603050405020304" pitchFamily="18" charset="0"/>
                <a:cs typeface="Times New Roman" panose="02020603050405020304" pitchFamily="18" charset="0"/>
              </a:endParaRPr>
            </a:p>
          </p:txBody>
        </p:sp>
        <p:sp>
          <p:nvSpPr>
            <p:cNvPr id="135" name="Down Arrow 134"/>
            <p:cNvSpPr/>
            <p:nvPr/>
          </p:nvSpPr>
          <p:spPr>
            <a:xfrm>
              <a:off x="723900" y="1219200"/>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6" name="Down Arrow 135"/>
            <p:cNvSpPr/>
            <p:nvPr/>
          </p:nvSpPr>
          <p:spPr>
            <a:xfrm>
              <a:off x="771525" y="2000250"/>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28" name="Group 127"/>
          <p:cNvGrpSpPr/>
          <p:nvPr/>
        </p:nvGrpSpPr>
        <p:grpSpPr>
          <a:xfrm>
            <a:off x="7429500" y="1971675"/>
            <a:ext cx="1562100" cy="1285875"/>
            <a:chOff x="0" y="0"/>
            <a:chExt cx="1562100" cy="1285875"/>
          </a:xfrm>
        </p:grpSpPr>
        <p:sp>
          <p:nvSpPr>
            <p:cNvPr id="129" name="Round Single Corner Rectangle 128"/>
            <p:cNvSpPr/>
            <p:nvPr/>
          </p:nvSpPr>
          <p:spPr>
            <a:xfrm>
              <a:off x="0" y="581025"/>
              <a:ext cx="1562100" cy="704850"/>
            </a:xfrm>
            <a:prstGeom prst="round1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Crop Yields of Maize, Yam, Cassava, Rice and Groundnut</a:t>
              </a:r>
              <a:endParaRPr lang="en-US" sz="1100">
                <a:effectLst/>
                <a:ea typeface="Times New Roman" panose="02020603050405020304" pitchFamily="18" charset="0"/>
                <a:cs typeface="Times New Roman" panose="02020603050405020304" pitchFamily="18" charset="0"/>
              </a:endParaRPr>
            </a:p>
          </p:txBody>
        </p:sp>
        <p:sp>
          <p:nvSpPr>
            <p:cNvPr id="130" name="Down Arrow 129"/>
            <p:cNvSpPr/>
            <p:nvPr/>
          </p:nvSpPr>
          <p:spPr>
            <a:xfrm>
              <a:off x="657225" y="0"/>
              <a:ext cx="95250" cy="590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51" name="Round Diagonal Corner Rectangle 43"/>
          <p:cNvSpPr>
            <a:spLocks/>
          </p:cNvSpPr>
          <p:nvPr/>
        </p:nvSpPr>
        <p:spPr bwMode="auto">
          <a:xfrm>
            <a:off x="3552377" y="4438650"/>
            <a:ext cx="1962150" cy="504825"/>
          </a:xfrm>
          <a:custGeom>
            <a:avLst/>
            <a:gdLst>
              <a:gd name="T0" fmla="*/ 84139 w 1962150"/>
              <a:gd name="T1" fmla="*/ 0 h 504825"/>
              <a:gd name="T2" fmla="*/ 1962150 w 1962150"/>
              <a:gd name="T3" fmla="*/ 0 h 504825"/>
              <a:gd name="T4" fmla="*/ 1962150 w 1962150"/>
              <a:gd name="T5" fmla="*/ 0 h 504825"/>
              <a:gd name="T6" fmla="*/ 1962150 w 1962150"/>
              <a:gd name="T7" fmla="*/ 420686 h 504825"/>
              <a:gd name="T8" fmla="*/ 1878011 w 1962150"/>
              <a:gd name="T9" fmla="*/ 504825 h 504825"/>
              <a:gd name="T10" fmla="*/ 0 w 1962150"/>
              <a:gd name="T11" fmla="*/ 504825 h 504825"/>
              <a:gd name="T12" fmla="*/ 0 w 1962150"/>
              <a:gd name="T13" fmla="*/ 504825 h 504825"/>
              <a:gd name="T14" fmla="*/ 0 w 1962150"/>
              <a:gd name="T15" fmla="*/ 84139 h 504825"/>
              <a:gd name="T16" fmla="*/ 84139 w 1962150"/>
              <a:gd name="T17" fmla="*/ 0 h 5048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62150"/>
              <a:gd name="T28" fmla="*/ 0 h 504825"/>
              <a:gd name="T29" fmla="*/ 1962150 w 1962150"/>
              <a:gd name="T30" fmla="*/ 504825 h 5048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62150" h="504825">
                <a:moveTo>
                  <a:pt x="84139" y="0"/>
                </a:moveTo>
                <a:lnTo>
                  <a:pt x="1962150" y="0"/>
                </a:lnTo>
                <a:lnTo>
                  <a:pt x="1962150" y="420686"/>
                </a:lnTo>
                <a:cubicBezTo>
                  <a:pt x="1962150" y="467155"/>
                  <a:pt x="1924480" y="504825"/>
                  <a:pt x="1878011" y="504825"/>
                </a:cubicBezTo>
                <a:lnTo>
                  <a:pt x="0" y="504825"/>
                </a:lnTo>
                <a:lnTo>
                  <a:pt x="0" y="84139"/>
                </a:lnTo>
                <a:cubicBezTo>
                  <a:pt x="0" y="37670"/>
                  <a:pt x="37670" y="0"/>
                  <a:pt x="84139" y="0"/>
                </a:cubicBezTo>
                <a:close/>
              </a:path>
            </a:pathLst>
          </a:custGeom>
          <a:solidFill>
            <a:srgbClr val="FFFFFF"/>
          </a:solidFill>
          <a:ln w="12700">
            <a:solidFill>
              <a:srgbClr val="4472C4"/>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Rate of Migration in 1990, 2000, 2013 and 2020</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54" name="Rectangle 153"/>
          <p:cNvSpPr/>
          <p:nvPr/>
        </p:nvSpPr>
        <p:spPr>
          <a:xfrm>
            <a:off x="1567872" y="547618"/>
            <a:ext cx="7633279" cy="1429276"/>
          </a:xfrm>
          <a:prstGeom prst="rec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200">
                <a:solidFill>
                  <a:srgbClr val="C45911"/>
                </a:solidFill>
                <a:effectLst/>
                <a:ea typeface="Times New Roman" panose="02020603050405020304" pitchFamily="18" charset="0"/>
                <a:cs typeface="Times New Roman" panose="02020603050405020304" pitchFamily="18" charset="0"/>
              </a:rPr>
              <a:t>PRIMARY AND SECONDARY MEANS OF DATA ACQUISITION</a:t>
            </a:r>
            <a:endParaRPr lang="en-US" sz="1100">
              <a:effectLst/>
              <a:ea typeface="Times New Roman" panose="02020603050405020304" pitchFamily="18" charset="0"/>
              <a:cs typeface="Times New Roman" panose="02020603050405020304" pitchFamily="18" charset="0"/>
            </a:endParaRPr>
          </a:p>
          <a:p>
            <a:pPr algn="ctr">
              <a:lnSpc>
                <a:spcPct val="107000"/>
              </a:lnSpc>
              <a:spcAft>
                <a:spcPts val="800"/>
              </a:spcAft>
            </a:pPr>
            <a:r>
              <a:rPr lang="en-US" sz="1100">
                <a:effectLst/>
                <a:ea typeface="Times New Roman" panose="02020603050405020304" pitchFamily="18" charset="0"/>
                <a:cs typeface="Times New Roman" panose="02020603050405020304" pitchFamily="18" charset="0"/>
              </a:rPr>
              <a:t> </a:t>
            </a:r>
          </a:p>
        </p:txBody>
      </p:sp>
      <p:sp>
        <p:nvSpPr>
          <p:cNvPr id="168" name="Rounded Rectangle 167"/>
          <p:cNvSpPr/>
          <p:nvPr/>
        </p:nvSpPr>
        <p:spPr>
          <a:xfrm>
            <a:off x="1644492" y="1362976"/>
            <a:ext cx="1599445" cy="4316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Climate Data</a:t>
            </a:r>
            <a:endParaRPr lang="en-US" sz="1100">
              <a:effectLst/>
              <a:ea typeface="Times New Roman" panose="02020603050405020304" pitchFamily="18" charset="0"/>
              <a:cs typeface="Times New Roman" panose="02020603050405020304" pitchFamily="18" charset="0"/>
            </a:endParaRPr>
          </a:p>
        </p:txBody>
      </p:sp>
      <p:sp>
        <p:nvSpPr>
          <p:cNvPr id="169" name="Rounded Rectangle 168"/>
          <p:cNvSpPr/>
          <p:nvPr/>
        </p:nvSpPr>
        <p:spPr>
          <a:xfrm>
            <a:off x="3387600" y="1334199"/>
            <a:ext cx="1637755" cy="527585"/>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Landsat Satellite Data</a:t>
            </a:r>
            <a:endParaRPr lang="en-US" sz="1100">
              <a:effectLst/>
              <a:ea typeface="Times New Roman" panose="02020603050405020304" pitchFamily="18" charset="0"/>
              <a:cs typeface="Times New Roman" panose="02020603050405020304" pitchFamily="18" charset="0"/>
            </a:endParaRPr>
          </a:p>
        </p:txBody>
      </p:sp>
      <p:sp>
        <p:nvSpPr>
          <p:cNvPr id="170" name="Rounded Rectangle 169"/>
          <p:cNvSpPr/>
          <p:nvPr/>
        </p:nvSpPr>
        <p:spPr>
          <a:xfrm>
            <a:off x="5140285" y="1343791"/>
            <a:ext cx="2308181" cy="517993"/>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GPS, Focus Group Discussion and Social Survey </a:t>
            </a:r>
            <a:endParaRPr lang="en-US" sz="1100">
              <a:effectLst/>
              <a:ea typeface="Times New Roman" panose="02020603050405020304" pitchFamily="18" charset="0"/>
              <a:cs typeface="Times New Roman" panose="02020603050405020304" pitchFamily="18" charset="0"/>
            </a:endParaRPr>
          </a:p>
        </p:txBody>
      </p:sp>
      <p:sp>
        <p:nvSpPr>
          <p:cNvPr id="171" name="Rounded Rectangle 170"/>
          <p:cNvSpPr/>
          <p:nvPr/>
        </p:nvSpPr>
        <p:spPr>
          <a:xfrm>
            <a:off x="7515508" y="1372569"/>
            <a:ext cx="1599445" cy="43166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Crop Yields Data</a:t>
            </a:r>
            <a:endParaRPr lang="en-US" sz="1100">
              <a:effectLst/>
              <a:ea typeface="Times New Roman" panose="02020603050405020304" pitchFamily="18" charset="0"/>
              <a:cs typeface="Times New Roman" panose="02020603050405020304" pitchFamily="18" charset="0"/>
            </a:endParaRPr>
          </a:p>
        </p:txBody>
      </p:sp>
      <p:sp>
        <p:nvSpPr>
          <p:cNvPr id="158" name="Oval 157"/>
          <p:cNvSpPr/>
          <p:nvPr/>
        </p:nvSpPr>
        <p:spPr>
          <a:xfrm>
            <a:off x="1988324" y="5484805"/>
            <a:ext cx="6897727" cy="1074355"/>
          </a:xfrm>
          <a:prstGeom prst="ellipse">
            <a:avLst/>
          </a:prstGeom>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200" b="1">
                <a:solidFill>
                  <a:srgbClr val="292526"/>
                </a:solidFill>
                <a:effectLst/>
                <a:latin typeface="Times New Roman" panose="02020603050405020304" pitchFamily="18" charset="0"/>
                <a:ea typeface="Times New Roman" panose="02020603050405020304" pitchFamily="18" charset="0"/>
                <a:cs typeface="Times New Roman" panose="02020603050405020304" pitchFamily="18" charset="0"/>
              </a:rPr>
              <a:t>CLIMATE CHANGE AND LAND USE IMPACTS ON MIGRATION AND FOOD SECURITY</a:t>
            </a:r>
            <a:endParaRPr lang="en-US" sz="1100">
              <a:effectLst/>
              <a:ea typeface="Times New Roman" panose="02020603050405020304" pitchFamily="18" charset="0"/>
              <a:cs typeface="Times New Roman" panose="02020603050405020304" pitchFamily="18" charset="0"/>
            </a:endParaRPr>
          </a:p>
        </p:txBody>
      </p:sp>
      <p:grpSp>
        <p:nvGrpSpPr>
          <p:cNvPr id="164" name="Group 163"/>
          <p:cNvGrpSpPr/>
          <p:nvPr/>
        </p:nvGrpSpPr>
        <p:grpSpPr>
          <a:xfrm>
            <a:off x="301086" y="1132757"/>
            <a:ext cx="1266786" cy="4970192"/>
            <a:chOff x="-16025" y="0"/>
            <a:chExt cx="1673375" cy="4918625"/>
          </a:xfrm>
        </p:grpSpPr>
        <p:cxnSp>
          <p:nvCxnSpPr>
            <p:cNvPr id="166" name="Straight Connector 165"/>
            <p:cNvCxnSpPr/>
            <p:nvPr/>
          </p:nvCxnSpPr>
          <p:spPr>
            <a:xfrm flipH="1" flipV="1">
              <a:off x="0" y="0"/>
              <a:ext cx="1657350" cy="0"/>
            </a:xfrm>
            <a:prstGeom prst="line">
              <a:avLst/>
            </a:prstGeom>
          </p:spPr>
          <p:style>
            <a:lnRef idx="1">
              <a:schemeClr val="dk1"/>
            </a:lnRef>
            <a:fillRef idx="0">
              <a:schemeClr val="dk1"/>
            </a:fillRef>
            <a:effectRef idx="0">
              <a:schemeClr val="dk1"/>
            </a:effectRef>
            <a:fontRef idx="minor">
              <a:schemeClr val="tx1"/>
            </a:fontRef>
          </p:style>
        </p:cxnSp>
        <p:cxnSp>
          <p:nvCxnSpPr>
            <p:cNvPr id="167" name="Straight Connector 166"/>
            <p:cNvCxnSpPr/>
            <p:nvPr/>
          </p:nvCxnSpPr>
          <p:spPr>
            <a:xfrm flipH="1">
              <a:off x="-16025" y="0"/>
              <a:ext cx="25551" cy="4918625"/>
            </a:xfrm>
            <a:prstGeom prst="line">
              <a:avLst/>
            </a:prstGeom>
          </p:spPr>
          <p:style>
            <a:lnRef idx="1">
              <a:schemeClr val="dk1"/>
            </a:lnRef>
            <a:fillRef idx="0">
              <a:schemeClr val="dk1"/>
            </a:fillRef>
            <a:effectRef idx="0">
              <a:schemeClr val="dk1"/>
            </a:effectRef>
            <a:fontRef idx="minor">
              <a:schemeClr val="tx1"/>
            </a:fontRef>
          </p:style>
        </p:cxnSp>
      </p:grpSp>
      <p:cxnSp>
        <p:nvCxnSpPr>
          <p:cNvPr id="165" name="Straight Connector 164"/>
          <p:cNvCxnSpPr/>
          <p:nvPr/>
        </p:nvCxnSpPr>
        <p:spPr>
          <a:xfrm>
            <a:off x="310757" y="6102949"/>
            <a:ext cx="1677567" cy="0"/>
          </a:xfrm>
          <a:prstGeom prst="line">
            <a:avLst/>
          </a:prstGeom>
        </p:spPr>
        <p:style>
          <a:lnRef idx="1">
            <a:schemeClr val="dk1"/>
          </a:lnRef>
          <a:fillRef idx="0">
            <a:schemeClr val="dk1"/>
          </a:fillRef>
          <a:effectRef idx="0">
            <a:schemeClr val="dk1"/>
          </a:effectRef>
          <a:fontRef idx="minor">
            <a:schemeClr val="tx1"/>
          </a:fontRef>
        </p:style>
      </p:cxnSp>
      <p:cxnSp>
        <p:nvCxnSpPr>
          <p:cNvPr id="161" name="Straight Connector 160"/>
          <p:cNvCxnSpPr/>
          <p:nvPr/>
        </p:nvCxnSpPr>
        <p:spPr>
          <a:xfrm flipV="1">
            <a:off x="9210728" y="1132757"/>
            <a:ext cx="708736" cy="0"/>
          </a:xfrm>
          <a:prstGeom prst="line">
            <a:avLst/>
          </a:prstGeom>
        </p:spPr>
        <p:style>
          <a:lnRef idx="1">
            <a:schemeClr val="dk1"/>
          </a:lnRef>
          <a:fillRef idx="0">
            <a:schemeClr val="dk1"/>
          </a:fillRef>
          <a:effectRef idx="0">
            <a:schemeClr val="dk1"/>
          </a:effectRef>
          <a:fontRef idx="minor">
            <a:schemeClr val="tx1"/>
          </a:fontRef>
        </p:style>
      </p:cxnSp>
      <p:cxnSp>
        <p:nvCxnSpPr>
          <p:cNvPr id="162" name="Straight Connector 161"/>
          <p:cNvCxnSpPr/>
          <p:nvPr/>
        </p:nvCxnSpPr>
        <p:spPr>
          <a:xfrm>
            <a:off x="9929042" y="1123165"/>
            <a:ext cx="33334" cy="4898817"/>
          </a:xfrm>
          <a:prstGeom prst="line">
            <a:avLst/>
          </a:prstGeom>
        </p:spPr>
        <p:style>
          <a:lnRef idx="1">
            <a:schemeClr val="dk1"/>
          </a:lnRef>
          <a:fillRef idx="0">
            <a:schemeClr val="dk1"/>
          </a:fillRef>
          <a:effectRef idx="0">
            <a:schemeClr val="dk1"/>
          </a:effectRef>
          <a:fontRef idx="minor">
            <a:schemeClr val="tx1"/>
          </a:fontRef>
        </p:style>
      </p:cxnSp>
      <p:cxnSp>
        <p:nvCxnSpPr>
          <p:cNvPr id="163" name="Straight Connector 162"/>
          <p:cNvCxnSpPr>
            <a:stCxn id="158" idx="6"/>
          </p:cNvCxnSpPr>
          <p:nvPr/>
        </p:nvCxnSpPr>
        <p:spPr>
          <a:xfrm flipV="1">
            <a:off x="8886051" y="6015123"/>
            <a:ext cx="1092604" cy="6861"/>
          </a:xfrm>
          <a:prstGeom prst="line">
            <a:avLst/>
          </a:prstGeom>
        </p:spPr>
        <p:style>
          <a:lnRef idx="1">
            <a:schemeClr val="dk1"/>
          </a:lnRef>
          <a:fillRef idx="0">
            <a:schemeClr val="dk1"/>
          </a:fillRef>
          <a:effectRef idx="0">
            <a:schemeClr val="dk1"/>
          </a:effectRef>
          <a:fontRef idx="minor">
            <a:schemeClr val="tx1"/>
          </a:fontRef>
        </p:style>
      </p:cxnSp>
      <p:sp>
        <p:nvSpPr>
          <p:cNvPr id="172" name="Rectangle 18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3" name="Rectangle 206"/>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5" name="Down Arrow 184"/>
          <p:cNvSpPr/>
          <p:nvPr/>
        </p:nvSpPr>
        <p:spPr>
          <a:xfrm>
            <a:off x="4464458" y="4268675"/>
            <a:ext cx="66675" cy="161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69030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6590" y="71196"/>
            <a:ext cx="7772400" cy="923330"/>
          </a:xfrm>
          <a:prstGeom prst="rect">
            <a:avLst/>
          </a:prstGeom>
        </p:spPr>
        <p:txBody>
          <a:bodyPr wrap="square">
            <a:spAutoFit/>
          </a:bodyPr>
          <a:lstStyle/>
          <a:p>
            <a:r>
              <a:rPr lang="en-US" dirty="0" smtClean="0">
                <a:solidFill>
                  <a:prstClr val="black"/>
                </a:solidFill>
                <a:latin typeface="Times New Roman" panose="02020603050405020304" pitchFamily="18" charset="0"/>
                <a:ea typeface="Calibri" panose="020F0502020204030204" pitchFamily="34" charset="0"/>
              </a:rPr>
              <a:t> 4.0</a:t>
            </a:r>
            <a:r>
              <a:rPr lang="en-US" b="1" dirty="0">
                <a:solidFill>
                  <a:prstClr val="black"/>
                </a:solidFill>
                <a:latin typeface="Times New Roman" panose="02020603050405020304" pitchFamily="18" charset="0"/>
                <a:ea typeface="Calibri" panose="020F0502020204030204" pitchFamily="34" charset="0"/>
              </a:rPr>
              <a:t>	KEY </a:t>
            </a:r>
            <a:r>
              <a:rPr lang="en-US" b="1" dirty="0" smtClean="0">
                <a:solidFill>
                  <a:prstClr val="black"/>
                </a:solidFill>
                <a:latin typeface="Times New Roman" panose="02020603050405020304" pitchFamily="18" charset="0"/>
                <a:ea typeface="Calibri" panose="020F0502020204030204" pitchFamily="34" charset="0"/>
              </a:rPr>
              <a:t>RESULTS</a:t>
            </a:r>
            <a:endParaRPr lang="en-US" b="1" dirty="0">
              <a:solidFill>
                <a:prstClr val="black"/>
              </a:solidFill>
              <a:latin typeface="Times New Roman" panose="02020603050405020304" pitchFamily="18" charset="0"/>
              <a:ea typeface="Calibri" panose="020F0502020204030204" pitchFamily="34" charset="0"/>
            </a:endParaRP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4.1	Objective 1: </a:t>
            </a:r>
            <a:r>
              <a:rPr lang="en-US" b="1" dirty="0">
                <a:latin typeface="Times New Roman" panose="02020603050405020304" pitchFamily="18" charset="0"/>
                <a:ea typeface="Calibri" panose="020F0502020204030204" pitchFamily="34" charset="0"/>
              </a:rPr>
              <a:t>Examining the trends in temperature and rainfall patterns in North Central Region of Nigeria (</a:t>
            </a:r>
            <a:r>
              <a:rPr lang="en-US" b="1" dirty="0" smtClean="0">
                <a:latin typeface="Times New Roman" panose="02020603050405020304" pitchFamily="18" charset="0"/>
                <a:ea typeface="Calibri" panose="020F0502020204030204" pitchFamily="34" charset="0"/>
              </a:rPr>
              <a:t>1985-2020)</a:t>
            </a:r>
            <a:endParaRPr lang="en-US" dirty="0">
              <a:solidFill>
                <a:prstClr val="black"/>
              </a:solidFill>
              <a:ea typeface="Calibri" panose="020F0502020204030204" pitchFamily="34" charset="0"/>
              <a:cs typeface="Times New Roman" panose="02020603050405020304" pitchFamily="18" charset="0"/>
            </a:endParaRPr>
          </a:p>
        </p:txBody>
      </p:sp>
      <p:graphicFrame>
        <p:nvGraphicFramePr>
          <p:cNvPr id="3" name="Chart 2"/>
          <p:cNvGraphicFramePr/>
          <p:nvPr>
            <p:extLst>
              <p:ext uri="{D42A27DB-BD31-4B8C-83A1-F6EECF244321}">
                <p14:modId xmlns:p14="http://schemas.microsoft.com/office/powerpoint/2010/main" val="905905549"/>
              </p:ext>
            </p:extLst>
          </p:nvPr>
        </p:nvGraphicFramePr>
        <p:xfrm>
          <a:off x="1180211" y="1183521"/>
          <a:ext cx="2802853" cy="23810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934053570"/>
              </p:ext>
            </p:extLst>
          </p:nvPr>
        </p:nvGraphicFramePr>
        <p:xfrm>
          <a:off x="3780861" y="1285145"/>
          <a:ext cx="2519202" cy="22308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1202779967"/>
              </p:ext>
            </p:extLst>
          </p:nvPr>
        </p:nvGraphicFramePr>
        <p:xfrm>
          <a:off x="6112789" y="1183519"/>
          <a:ext cx="2434525" cy="23059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extLst>
              <p:ext uri="{D42A27DB-BD31-4B8C-83A1-F6EECF244321}">
                <p14:modId xmlns:p14="http://schemas.microsoft.com/office/powerpoint/2010/main" val="2505202571"/>
              </p:ext>
            </p:extLst>
          </p:nvPr>
        </p:nvGraphicFramePr>
        <p:xfrm>
          <a:off x="8547314" y="1267053"/>
          <a:ext cx="2688957" cy="241143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p:cNvSpPr txBox="1"/>
          <p:nvPr/>
        </p:nvSpPr>
        <p:spPr>
          <a:xfrm>
            <a:off x="1347661" y="3617638"/>
            <a:ext cx="9904804" cy="2862322"/>
          </a:xfrm>
          <a:prstGeom prst="rect">
            <a:avLst/>
          </a:prstGeom>
          <a:noFill/>
        </p:spPr>
        <p:txBody>
          <a:bodyPr wrap="square" rtlCol="0">
            <a:spAutoFit/>
          </a:bodyPr>
          <a:lstStyle/>
          <a:p>
            <a:r>
              <a:rPr lang="en-US" dirty="0" smtClean="0"/>
              <a:t>Figure 5: </a:t>
            </a:r>
            <a:r>
              <a:rPr lang="en-US" dirty="0"/>
              <a:t>Trend Analysis of Air Temperature and Rainfall for Niger</a:t>
            </a:r>
            <a:r>
              <a:rPr lang="en-US" dirty="0" smtClean="0"/>
              <a:t> State</a:t>
            </a:r>
          </a:p>
          <a:p>
            <a:endParaRPr lang="en-US" dirty="0" smtClean="0"/>
          </a:p>
          <a:p>
            <a:pPr marL="285750" indent="-285750">
              <a:buFont typeface="Wingdings" panose="05000000000000000000" pitchFamily="2" charset="2"/>
              <a:buChar char="Ø"/>
            </a:pPr>
            <a:r>
              <a:rPr lang="en-US" dirty="0"/>
              <a:t>T</a:t>
            </a:r>
            <a:r>
              <a:rPr lang="en-US" dirty="0" smtClean="0"/>
              <a:t>here was an upward and statistically </a:t>
            </a:r>
            <a:r>
              <a:rPr lang="en-US" dirty="0"/>
              <a:t>significant increase in the trend at a 5% level of </a:t>
            </a:r>
            <a:r>
              <a:rPr lang="en-US" dirty="0" smtClean="0"/>
              <a:t>significance in minimum, maximum and average temperatures of Niger State </a:t>
            </a:r>
            <a:r>
              <a:rPr lang="en-US" dirty="0"/>
              <a:t>since the computed p-value (&lt;0.0001) is less than the significant level, alpha (0.05</a:t>
            </a:r>
            <a:r>
              <a:rPr lang="en-US" dirty="0" smtClean="0"/>
              <a:t>)</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There was </a:t>
            </a:r>
            <a:r>
              <a:rPr lang="en-US" dirty="0" smtClean="0"/>
              <a:t>a downward </a:t>
            </a:r>
            <a:r>
              <a:rPr lang="en-US" dirty="0"/>
              <a:t>and statistically significant </a:t>
            </a:r>
            <a:r>
              <a:rPr lang="en-US" dirty="0" smtClean="0"/>
              <a:t>decreasing trend in the annual rainfall of Niger State (p=0.006, </a:t>
            </a:r>
            <a:r>
              <a:rPr lang="el-GR" dirty="0" smtClean="0"/>
              <a:t>α</a:t>
            </a:r>
            <a:r>
              <a:rPr lang="en-US" dirty="0" smtClean="0"/>
              <a:t>=0.05 and </a:t>
            </a:r>
            <a:r>
              <a:rPr lang="en-US" dirty="0"/>
              <a:t>Sen’s slope (</a:t>
            </a:r>
            <a:r>
              <a:rPr lang="en-US" dirty="0" smtClean="0"/>
              <a:t>Q)=</a:t>
            </a:r>
            <a:r>
              <a:rPr lang="en-US" dirty="0"/>
              <a:t> -</a:t>
            </a:r>
            <a:r>
              <a:rPr lang="en-US" dirty="0" smtClean="0"/>
              <a:t>14.324)</a:t>
            </a:r>
          </a:p>
          <a:p>
            <a:pPr marL="285750" indent="-285750">
              <a:buFont typeface="Wingdings" panose="05000000000000000000" pitchFamily="2" charset="2"/>
              <a:buChar char="Ø"/>
            </a:pPr>
            <a:endParaRPr lang="en-US" dirty="0" smtClean="0"/>
          </a:p>
          <a:p>
            <a:endParaRPr lang="en-US" dirty="0"/>
          </a:p>
        </p:txBody>
      </p:sp>
    </p:spTree>
    <p:extLst>
      <p:ext uri="{BB962C8B-B14F-4D97-AF65-F5344CB8AC3E}">
        <p14:creationId xmlns:p14="http://schemas.microsoft.com/office/powerpoint/2010/main" val="32371646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0264" y="124011"/>
            <a:ext cx="7772400" cy="923330"/>
          </a:xfrm>
          <a:prstGeom prst="rect">
            <a:avLst/>
          </a:prstGeom>
        </p:spPr>
        <p:txBody>
          <a:bodyPr wrap="square">
            <a:spAutoFit/>
          </a:bodyPr>
          <a:lstStyle/>
          <a:p>
            <a:r>
              <a:rPr lang="en-US" dirty="0" smtClean="0">
                <a:solidFill>
                  <a:prstClr val="black"/>
                </a:solidFill>
                <a:latin typeface="Times New Roman" panose="02020603050405020304" pitchFamily="18" charset="0"/>
                <a:ea typeface="Calibri" panose="020F0502020204030204" pitchFamily="34" charset="0"/>
              </a:rPr>
              <a:t> 4.0</a:t>
            </a:r>
            <a:r>
              <a:rPr lang="en-US" b="1" dirty="0">
                <a:solidFill>
                  <a:prstClr val="black"/>
                </a:solidFill>
                <a:latin typeface="Times New Roman" panose="02020603050405020304" pitchFamily="18" charset="0"/>
                <a:ea typeface="Calibri" panose="020F0502020204030204" pitchFamily="34" charset="0"/>
              </a:rPr>
              <a:t>	KEY </a:t>
            </a:r>
            <a:r>
              <a:rPr lang="en-US" b="1" dirty="0" smtClean="0">
                <a:solidFill>
                  <a:prstClr val="black"/>
                </a:solidFill>
                <a:latin typeface="Times New Roman" panose="02020603050405020304" pitchFamily="18" charset="0"/>
                <a:ea typeface="Calibri" panose="020F0502020204030204" pitchFamily="34" charset="0"/>
              </a:rPr>
              <a:t>RESULTS (Cont.)</a:t>
            </a:r>
            <a:endParaRPr lang="en-US" b="1" dirty="0">
              <a:solidFill>
                <a:prstClr val="black"/>
              </a:solidFill>
              <a:latin typeface="Times New Roman" panose="02020603050405020304" pitchFamily="18" charset="0"/>
              <a:ea typeface="Calibri" panose="020F0502020204030204" pitchFamily="34" charset="0"/>
            </a:endParaRP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4.1	Objective 1: </a:t>
            </a:r>
            <a:r>
              <a:rPr lang="en-US" b="1" dirty="0">
                <a:latin typeface="Times New Roman" panose="02020603050405020304" pitchFamily="18" charset="0"/>
                <a:ea typeface="Calibri" panose="020F0502020204030204" pitchFamily="34" charset="0"/>
              </a:rPr>
              <a:t>Examining the trends in temperature and rainfall patterns in North Central Region of Nigeria (</a:t>
            </a:r>
            <a:r>
              <a:rPr lang="en-US" b="1" dirty="0" smtClean="0">
                <a:latin typeface="Times New Roman" panose="02020603050405020304" pitchFamily="18" charset="0"/>
                <a:ea typeface="Calibri" panose="020F0502020204030204" pitchFamily="34" charset="0"/>
              </a:rPr>
              <a:t>1985-2020)</a:t>
            </a:r>
            <a:endParaRPr lang="en-US" dirty="0">
              <a:solidFill>
                <a:prstClr val="black"/>
              </a:solidFill>
              <a:ea typeface="Calibri" panose="020F0502020204030204" pitchFamily="34" charset="0"/>
              <a:cs typeface="Times New Roman" panose="02020603050405020304" pitchFamily="18" charset="0"/>
            </a:endParaRPr>
          </a:p>
        </p:txBody>
      </p:sp>
      <p:sp>
        <p:nvSpPr>
          <p:cNvPr id="3" name="TextBox 2"/>
          <p:cNvSpPr txBox="1"/>
          <p:nvPr/>
        </p:nvSpPr>
        <p:spPr>
          <a:xfrm>
            <a:off x="1347661" y="3617638"/>
            <a:ext cx="9904804" cy="2862322"/>
          </a:xfrm>
          <a:prstGeom prst="rect">
            <a:avLst/>
          </a:prstGeom>
          <a:noFill/>
        </p:spPr>
        <p:txBody>
          <a:bodyPr wrap="square" rtlCol="0">
            <a:spAutoFit/>
          </a:bodyPr>
          <a:lstStyle/>
          <a:p>
            <a:r>
              <a:rPr lang="en-US" dirty="0" smtClean="0"/>
              <a:t>Figure 6: </a:t>
            </a:r>
            <a:r>
              <a:rPr lang="en-US" dirty="0"/>
              <a:t>Trend Analysis of Air Temperature and Rainfall for </a:t>
            </a:r>
            <a:r>
              <a:rPr lang="en-US" dirty="0" smtClean="0"/>
              <a:t>Kwara State</a:t>
            </a:r>
          </a:p>
          <a:p>
            <a:endParaRPr lang="en-US" dirty="0" smtClean="0"/>
          </a:p>
          <a:p>
            <a:pPr marL="285750" indent="-285750">
              <a:buFont typeface="Wingdings" panose="05000000000000000000" pitchFamily="2" charset="2"/>
              <a:buChar char="Ø"/>
            </a:pPr>
            <a:r>
              <a:rPr lang="en-US" dirty="0"/>
              <a:t>T</a:t>
            </a:r>
            <a:r>
              <a:rPr lang="en-US" dirty="0" smtClean="0"/>
              <a:t>here was an upward and statistically </a:t>
            </a:r>
            <a:r>
              <a:rPr lang="en-US" dirty="0"/>
              <a:t>significant </a:t>
            </a:r>
            <a:r>
              <a:rPr lang="en-US" dirty="0" smtClean="0"/>
              <a:t>increasing trend in minimum temperature of Kwara State.</a:t>
            </a:r>
          </a:p>
          <a:p>
            <a:endParaRPr lang="en-US" dirty="0" smtClean="0"/>
          </a:p>
          <a:p>
            <a:pPr marL="285750" indent="-285750">
              <a:buFont typeface="Wingdings" panose="05000000000000000000" pitchFamily="2" charset="2"/>
              <a:buChar char="Ø"/>
            </a:pPr>
            <a:r>
              <a:rPr lang="en-US" dirty="0" smtClean="0"/>
              <a:t>There was statistically insignificant trends in maximum temperature, average temperature and annual rainfall of Kwara State because their  p-values are greater than alpha.</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endParaRPr lang="en-US" dirty="0" smtClean="0"/>
          </a:p>
          <a:p>
            <a:endParaRPr lang="en-US" dirty="0"/>
          </a:p>
        </p:txBody>
      </p:sp>
      <p:graphicFrame>
        <p:nvGraphicFramePr>
          <p:cNvPr id="4" name="Chart 3"/>
          <p:cNvGraphicFramePr/>
          <p:nvPr>
            <p:extLst>
              <p:ext uri="{D42A27DB-BD31-4B8C-83A1-F6EECF244321}">
                <p14:modId xmlns:p14="http://schemas.microsoft.com/office/powerpoint/2010/main" val="1551149193"/>
              </p:ext>
            </p:extLst>
          </p:nvPr>
        </p:nvGraphicFramePr>
        <p:xfrm>
          <a:off x="1598541" y="1072670"/>
          <a:ext cx="2757207" cy="25196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934791276"/>
              </p:ext>
            </p:extLst>
          </p:nvPr>
        </p:nvGraphicFramePr>
        <p:xfrm>
          <a:off x="4025444" y="1022586"/>
          <a:ext cx="2705660" cy="24140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2694068641"/>
              </p:ext>
            </p:extLst>
          </p:nvPr>
        </p:nvGraphicFramePr>
        <p:xfrm>
          <a:off x="6544525" y="1106083"/>
          <a:ext cx="2484904" cy="23616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2107460190"/>
              </p:ext>
            </p:extLst>
          </p:nvPr>
        </p:nvGraphicFramePr>
        <p:xfrm>
          <a:off x="8919881" y="1106083"/>
          <a:ext cx="2671483" cy="2181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52799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6123" y="124011"/>
            <a:ext cx="7772400" cy="923330"/>
          </a:xfrm>
          <a:prstGeom prst="rect">
            <a:avLst/>
          </a:prstGeom>
        </p:spPr>
        <p:txBody>
          <a:bodyPr wrap="square">
            <a:spAutoFit/>
          </a:bodyPr>
          <a:lstStyle/>
          <a:p>
            <a:r>
              <a:rPr lang="en-US" dirty="0" smtClean="0">
                <a:solidFill>
                  <a:prstClr val="black"/>
                </a:solidFill>
                <a:latin typeface="Times New Roman" panose="02020603050405020304" pitchFamily="18" charset="0"/>
                <a:ea typeface="Calibri" panose="020F0502020204030204" pitchFamily="34" charset="0"/>
              </a:rPr>
              <a:t> 4.0</a:t>
            </a:r>
            <a:r>
              <a:rPr lang="en-US" b="1" dirty="0">
                <a:solidFill>
                  <a:prstClr val="black"/>
                </a:solidFill>
                <a:latin typeface="Times New Roman" panose="02020603050405020304" pitchFamily="18" charset="0"/>
                <a:ea typeface="Calibri" panose="020F0502020204030204" pitchFamily="34" charset="0"/>
              </a:rPr>
              <a:t>	KEY </a:t>
            </a:r>
            <a:r>
              <a:rPr lang="en-US" b="1" dirty="0" smtClean="0">
                <a:solidFill>
                  <a:prstClr val="black"/>
                </a:solidFill>
                <a:latin typeface="Times New Roman" panose="02020603050405020304" pitchFamily="18" charset="0"/>
                <a:ea typeface="Calibri" panose="020F0502020204030204" pitchFamily="34" charset="0"/>
              </a:rPr>
              <a:t>RESULTS (Cont.)</a:t>
            </a:r>
            <a:endParaRPr lang="en-US" b="1" dirty="0">
              <a:solidFill>
                <a:prstClr val="black"/>
              </a:solidFill>
              <a:latin typeface="Times New Roman" panose="02020603050405020304" pitchFamily="18" charset="0"/>
              <a:ea typeface="Calibri" panose="020F0502020204030204" pitchFamily="34" charset="0"/>
            </a:endParaRP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4.1	Objective 1: </a:t>
            </a:r>
            <a:r>
              <a:rPr lang="en-US" b="1" dirty="0">
                <a:latin typeface="Times New Roman" panose="02020603050405020304" pitchFamily="18" charset="0"/>
                <a:ea typeface="Calibri" panose="020F0502020204030204" pitchFamily="34" charset="0"/>
              </a:rPr>
              <a:t>Examining the trends in temperature and rainfall patterns in North Central Region of Nigeria (</a:t>
            </a:r>
            <a:r>
              <a:rPr lang="en-US" b="1" dirty="0" smtClean="0">
                <a:latin typeface="Times New Roman" panose="02020603050405020304" pitchFamily="18" charset="0"/>
                <a:ea typeface="Calibri" panose="020F0502020204030204" pitchFamily="34" charset="0"/>
              </a:rPr>
              <a:t>1985-2020)</a:t>
            </a:r>
            <a:endParaRPr lang="en-US" dirty="0">
              <a:solidFill>
                <a:prstClr val="black"/>
              </a:solidFill>
              <a:ea typeface="Calibri" panose="020F0502020204030204" pitchFamily="34" charset="0"/>
              <a:cs typeface="Times New Roman" panose="02020603050405020304" pitchFamily="18" charset="0"/>
            </a:endParaRPr>
          </a:p>
        </p:txBody>
      </p:sp>
      <p:sp>
        <p:nvSpPr>
          <p:cNvPr id="3" name="TextBox 2"/>
          <p:cNvSpPr txBox="1"/>
          <p:nvPr/>
        </p:nvSpPr>
        <p:spPr>
          <a:xfrm>
            <a:off x="1347661" y="3617638"/>
            <a:ext cx="9904804" cy="2862322"/>
          </a:xfrm>
          <a:prstGeom prst="rect">
            <a:avLst/>
          </a:prstGeom>
          <a:noFill/>
        </p:spPr>
        <p:txBody>
          <a:bodyPr wrap="square" rtlCol="0">
            <a:spAutoFit/>
          </a:bodyPr>
          <a:lstStyle/>
          <a:p>
            <a:r>
              <a:rPr lang="en-US" dirty="0" smtClean="0"/>
              <a:t>Figure </a:t>
            </a:r>
            <a:r>
              <a:rPr lang="en-US" dirty="0"/>
              <a:t>7</a:t>
            </a:r>
            <a:r>
              <a:rPr lang="en-US" dirty="0" smtClean="0"/>
              <a:t>: </a:t>
            </a:r>
            <a:r>
              <a:rPr lang="en-US" dirty="0"/>
              <a:t>Trend Analysis of Air Temperature and Rainfall for </a:t>
            </a:r>
            <a:r>
              <a:rPr lang="en-US" dirty="0" smtClean="0"/>
              <a:t>Benue State</a:t>
            </a:r>
          </a:p>
          <a:p>
            <a:endParaRPr lang="en-US" dirty="0" smtClean="0"/>
          </a:p>
          <a:p>
            <a:pPr marL="285750" indent="-285750">
              <a:buFont typeface="Wingdings" panose="05000000000000000000" pitchFamily="2" charset="2"/>
              <a:buChar char="Ø"/>
            </a:pPr>
            <a:r>
              <a:rPr lang="en-US" dirty="0"/>
              <a:t>There was an upward and statistically significant increase in the </a:t>
            </a:r>
            <a:r>
              <a:rPr lang="en-US" dirty="0" smtClean="0"/>
              <a:t>trends of minimum</a:t>
            </a:r>
            <a:r>
              <a:rPr lang="en-US" dirty="0"/>
              <a:t>, maximum and average temperatures of </a:t>
            </a:r>
            <a:r>
              <a:rPr lang="en-US" dirty="0" smtClean="0"/>
              <a:t>Benue State (p </a:t>
            </a:r>
            <a:r>
              <a:rPr lang="en-US" dirty="0"/>
              <a:t>(&lt;0.0001 </a:t>
            </a:r>
            <a:r>
              <a:rPr lang="en-US" dirty="0" smtClean="0"/>
              <a:t>) is less than </a:t>
            </a:r>
            <a:r>
              <a:rPr lang="el-GR" dirty="0" smtClean="0"/>
              <a:t>α</a:t>
            </a:r>
            <a:r>
              <a:rPr lang="en-US" dirty="0" smtClean="0"/>
              <a:t>(=0.05)</a:t>
            </a: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There was a downward and statistically significant decreasing trend in the annual rainfall of </a:t>
            </a:r>
            <a:r>
              <a:rPr lang="en-US" dirty="0" smtClean="0"/>
              <a:t>Benue State [p=0.010, </a:t>
            </a:r>
            <a:r>
              <a:rPr lang="el-GR" dirty="0"/>
              <a:t>α</a:t>
            </a:r>
            <a:r>
              <a:rPr lang="en-US" dirty="0"/>
              <a:t>=0.05 and Sen’s slope (Q)= -</a:t>
            </a:r>
            <a:r>
              <a:rPr lang="en-US" dirty="0" smtClean="0"/>
              <a:t>11.661]</a:t>
            </a:r>
            <a:endParaRPr lang="en-US" dirty="0"/>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endParaRPr lang="en-US" dirty="0" smtClean="0"/>
          </a:p>
          <a:p>
            <a:endParaRPr lang="en-US" dirty="0"/>
          </a:p>
        </p:txBody>
      </p:sp>
      <p:graphicFrame>
        <p:nvGraphicFramePr>
          <p:cNvPr id="4" name="Chart 3"/>
          <p:cNvGraphicFramePr/>
          <p:nvPr>
            <p:extLst>
              <p:ext uri="{D42A27DB-BD31-4B8C-83A1-F6EECF244321}">
                <p14:modId xmlns:p14="http://schemas.microsoft.com/office/powerpoint/2010/main" val="3493996533"/>
              </p:ext>
            </p:extLst>
          </p:nvPr>
        </p:nvGraphicFramePr>
        <p:xfrm>
          <a:off x="750513" y="893488"/>
          <a:ext cx="2981325" cy="2724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924283975"/>
              </p:ext>
            </p:extLst>
          </p:nvPr>
        </p:nvGraphicFramePr>
        <p:xfrm>
          <a:off x="3563460" y="992587"/>
          <a:ext cx="2847975" cy="27336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3414563547"/>
              </p:ext>
            </p:extLst>
          </p:nvPr>
        </p:nvGraphicFramePr>
        <p:xfrm>
          <a:off x="6214482" y="849044"/>
          <a:ext cx="2905125" cy="2819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3647002255"/>
              </p:ext>
            </p:extLst>
          </p:nvPr>
        </p:nvGraphicFramePr>
        <p:xfrm>
          <a:off x="8934963" y="1027882"/>
          <a:ext cx="2914650" cy="28003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55803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6123" y="124011"/>
            <a:ext cx="7772400" cy="923330"/>
          </a:xfrm>
          <a:prstGeom prst="rect">
            <a:avLst/>
          </a:prstGeom>
        </p:spPr>
        <p:txBody>
          <a:bodyPr wrap="square">
            <a:spAutoFit/>
          </a:bodyPr>
          <a:lstStyle/>
          <a:p>
            <a:r>
              <a:rPr lang="en-US" dirty="0" smtClean="0">
                <a:solidFill>
                  <a:prstClr val="black"/>
                </a:solidFill>
                <a:latin typeface="Times New Roman" panose="02020603050405020304" pitchFamily="18" charset="0"/>
                <a:ea typeface="Calibri" panose="020F0502020204030204" pitchFamily="34" charset="0"/>
              </a:rPr>
              <a:t> 4.0</a:t>
            </a:r>
            <a:r>
              <a:rPr lang="en-US" b="1" dirty="0">
                <a:solidFill>
                  <a:prstClr val="black"/>
                </a:solidFill>
                <a:latin typeface="Times New Roman" panose="02020603050405020304" pitchFamily="18" charset="0"/>
                <a:ea typeface="Calibri" panose="020F0502020204030204" pitchFamily="34" charset="0"/>
              </a:rPr>
              <a:t>	KEY </a:t>
            </a:r>
            <a:r>
              <a:rPr lang="en-US" b="1" dirty="0" smtClean="0">
                <a:solidFill>
                  <a:prstClr val="black"/>
                </a:solidFill>
                <a:latin typeface="Times New Roman" panose="02020603050405020304" pitchFamily="18" charset="0"/>
                <a:ea typeface="Calibri" panose="020F0502020204030204" pitchFamily="34" charset="0"/>
              </a:rPr>
              <a:t>RESULTS (Cont.)</a:t>
            </a:r>
            <a:endParaRPr lang="en-US" b="1" dirty="0">
              <a:solidFill>
                <a:prstClr val="black"/>
              </a:solidFill>
              <a:latin typeface="Times New Roman" panose="02020603050405020304" pitchFamily="18" charset="0"/>
              <a:ea typeface="Calibri" panose="020F0502020204030204" pitchFamily="34" charset="0"/>
            </a:endParaRP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4.1	Objective 1: </a:t>
            </a:r>
            <a:r>
              <a:rPr lang="en-US" b="1" dirty="0">
                <a:latin typeface="Times New Roman" panose="02020603050405020304" pitchFamily="18" charset="0"/>
                <a:ea typeface="Calibri" panose="020F0502020204030204" pitchFamily="34" charset="0"/>
              </a:rPr>
              <a:t>Examining the trends in temperature and rainfall patterns in North Central Region of Nigeria (</a:t>
            </a:r>
            <a:r>
              <a:rPr lang="en-US" b="1" dirty="0" smtClean="0">
                <a:latin typeface="Times New Roman" panose="02020603050405020304" pitchFamily="18" charset="0"/>
                <a:ea typeface="Calibri" panose="020F0502020204030204" pitchFamily="34" charset="0"/>
              </a:rPr>
              <a:t>1985-2020)</a:t>
            </a:r>
            <a:endParaRPr lang="en-US" dirty="0">
              <a:solidFill>
                <a:prstClr val="black"/>
              </a:solidFill>
              <a:ea typeface="Calibri" panose="020F050202020403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449002611"/>
              </p:ext>
            </p:extLst>
          </p:nvPr>
        </p:nvGraphicFramePr>
        <p:xfrm>
          <a:off x="2416595" y="1620514"/>
          <a:ext cx="7749381" cy="4430539"/>
        </p:xfrm>
        <a:graphic>
          <a:graphicData uri="http://schemas.openxmlformats.org/drawingml/2006/table">
            <a:tbl>
              <a:tblPr firstRow="1" firstCol="1" bandRow="1">
                <a:tableStyleId>{5C22544A-7EE6-4342-B048-85BDC9FD1C3A}</a:tableStyleId>
              </a:tblPr>
              <a:tblGrid>
                <a:gridCol w="1266869">
                  <a:extLst>
                    <a:ext uri="{9D8B030D-6E8A-4147-A177-3AD203B41FA5}">
                      <a16:colId xmlns:a16="http://schemas.microsoft.com/office/drawing/2014/main" xmlns="" val="1519416116"/>
                    </a:ext>
                  </a:extLst>
                </a:gridCol>
                <a:gridCol w="1300189">
                  <a:extLst>
                    <a:ext uri="{9D8B030D-6E8A-4147-A177-3AD203B41FA5}">
                      <a16:colId xmlns:a16="http://schemas.microsoft.com/office/drawing/2014/main" xmlns="" val="1551445983"/>
                    </a:ext>
                  </a:extLst>
                </a:gridCol>
                <a:gridCol w="1300189">
                  <a:extLst>
                    <a:ext uri="{9D8B030D-6E8A-4147-A177-3AD203B41FA5}">
                      <a16:colId xmlns:a16="http://schemas.microsoft.com/office/drawing/2014/main" xmlns="" val="3638128600"/>
                    </a:ext>
                  </a:extLst>
                </a:gridCol>
                <a:gridCol w="1358321">
                  <a:extLst>
                    <a:ext uri="{9D8B030D-6E8A-4147-A177-3AD203B41FA5}">
                      <a16:colId xmlns:a16="http://schemas.microsoft.com/office/drawing/2014/main" xmlns="" val="2641715841"/>
                    </a:ext>
                  </a:extLst>
                </a:gridCol>
                <a:gridCol w="1349105">
                  <a:extLst>
                    <a:ext uri="{9D8B030D-6E8A-4147-A177-3AD203B41FA5}">
                      <a16:colId xmlns:a16="http://schemas.microsoft.com/office/drawing/2014/main" xmlns="" val="2511658232"/>
                    </a:ext>
                  </a:extLst>
                </a:gridCol>
                <a:gridCol w="1174708">
                  <a:extLst>
                    <a:ext uri="{9D8B030D-6E8A-4147-A177-3AD203B41FA5}">
                      <a16:colId xmlns:a16="http://schemas.microsoft.com/office/drawing/2014/main" xmlns="" val="3364121416"/>
                    </a:ext>
                  </a:extLst>
                </a:gridCol>
              </a:tblGrid>
              <a:tr h="249530">
                <a:tc>
                  <a:txBody>
                    <a:bodyPr/>
                    <a:lstStyle/>
                    <a:p>
                      <a:pPr>
                        <a:lnSpc>
                          <a:spcPct val="107000"/>
                        </a:lnSpc>
                        <a:spcAft>
                          <a:spcPts val="0"/>
                        </a:spcAft>
                      </a:pPr>
                      <a:r>
                        <a:rPr lang="en-US" sz="900" dirty="0">
                          <a:effectLst/>
                        </a:rPr>
                        <a:t>State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Test</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Min Temp</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Max Temp</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Average Temp</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Rainfall</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705622834"/>
                  </a:ext>
                </a:extLst>
              </a:tr>
              <a:tr h="281046">
                <a:tc>
                  <a:txBody>
                    <a:bodyPr/>
                    <a:lstStyle/>
                    <a:p>
                      <a:pPr>
                        <a:lnSpc>
                          <a:spcPct val="107000"/>
                        </a:lnSpc>
                        <a:spcAft>
                          <a:spcPts val="0"/>
                        </a:spcAft>
                      </a:pPr>
                      <a:r>
                        <a:rPr lang="en-US" sz="900">
                          <a:effectLst/>
                        </a:rPr>
                        <a:t>Niger</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P-value (two-tailed)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&lt;0.0001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&lt;0.0001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&lt;0.0001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0.006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613917963"/>
                  </a:ext>
                </a:extLst>
              </a:tr>
              <a:tr h="281046">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Mann-Kendall stat (S)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330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296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324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-204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99939465"/>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Kendali’s tau</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0.524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0.470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0.514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-0.324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2826060644"/>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Alpha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830896027"/>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Sen’s slope Q</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0.047</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0.066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-14.324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2617673812"/>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Var (s)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dirty="0">
                          <a:effectLst/>
                        </a:rPr>
                        <a:t>5390</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2465611746"/>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Trend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Decreasing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3806556526"/>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3436374753"/>
                  </a:ext>
                </a:extLst>
              </a:tr>
              <a:tr h="281046">
                <a:tc>
                  <a:txBody>
                    <a:bodyPr/>
                    <a:lstStyle/>
                    <a:p>
                      <a:pPr>
                        <a:lnSpc>
                          <a:spcPct val="107000"/>
                        </a:lnSpc>
                        <a:spcAft>
                          <a:spcPts val="0"/>
                        </a:spcAft>
                      </a:pPr>
                      <a:r>
                        <a:rPr lang="en-US" sz="900">
                          <a:effectLst/>
                        </a:rPr>
                        <a:t>Kwara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P-value (two-tailed)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0.002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0.817</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0.099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0.902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2198843215"/>
                  </a:ext>
                </a:extLst>
              </a:tr>
              <a:tr h="281046">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Mann-Kendall stat (S)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234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18</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122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-10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837893564"/>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Kendali’s tau</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0.371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0.029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0.194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-0.016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2342398388"/>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Alpha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2391580276"/>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Sen’s slope Q</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0.020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0.012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-0.328</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447956378"/>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Var (s)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040324768"/>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Trend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Insignificant</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Insignificant</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Insignificant</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308527446"/>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270026470"/>
                  </a:ext>
                </a:extLst>
              </a:tr>
              <a:tr h="281046">
                <a:tc>
                  <a:txBody>
                    <a:bodyPr/>
                    <a:lstStyle/>
                    <a:p>
                      <a:pPr>
                        <a:lnSpc>
                          <a:spcPct val="107000"/>
                        </a:lnSpc>
                        <a:spcAft>
                          <a:spcPts val="0"/>
                        </a:spcAft>
                      </a:pPr>
                      <a:r>
                        <a:rPr lang="en-US" sz="900">
                          <a:effectLst/>
                        </a:rPr>
                        <a:t>Benue</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P-value (two-tailed)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&lt;0.0001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&lt;0.0001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&lt;0.0001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0.010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2196331071"/>
                  </a:ext>
                </a:extLst>
              </a:tr>
              <a:tr h="281046">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Mann-Kendall stat (S)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329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302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340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-190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530616694"/>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Kendali’s tau</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0.523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0.479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0.540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-0.302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328446565"/>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Alpha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3702424053"/>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Sen’s slope Q</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0.052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0.044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-11.661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642015596"/>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Var (s)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5390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500217599"/>
                  </a:ext>
                </a:extLst>
              </a:tr>
              <a:tr h="138319">
                <a:tc>
                  <a:txBody>
                    <a:bodyPr/>
                    <a:lstStyle/>
                    <a:p>
                      <a:pPr>
                        <a:lnSpc>
                          <a:spcPct val="107000"/>
                        </a:lnSpc>
                        <a:spcAft>
                          <a:spcPts val="0"/>
                        </a:spcAft>
                      </a:pPr>
                      <a:r>
                        <a:rPr lang="en-US" sz="9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Trend</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a:effectLst/>
                        </a:rPr>
                        <a:t>Increasing</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tc>
                  <a:txBody>
                    <a:bodyPr/>
                    <a:lstStyle/>
                    <a:p>
                      <a:pPr>
                        <a:lnSpc>
                          <a:spcPct val="107000"/>
                        </a:lnSpc>
                        <a:spcAft>
                          <a:spcPts val="0"/>
                        </a:spcAft>
                      </a:pPr>
                      <a:r>
                        <a:rPr lang="en-US" sz="900" dirty="0">
                          <a:effectLst/>
                        </a:rPr>
                        <a:t>Decreasing</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500" marR="49500" marT="0" marB="0"/>
                </a:tc>
                <a:extLst>
                  <a:ext uri="{0D108BD9-81ED-4DB2-BD59-A6C34878D82A}">
                    <a16:rowId xmlns:a16="http://schemas.microsoft.com/office/drawing/2014/main" xmlns="" val="1426307090"/>
                  </a:ext>
                </a:extLst>
              </a:tr>
            </a:tbl>
          </a:graphicData>
        </a:graphic>
      </p:graphicFrame>
      <p:cxnSp>
        <p:nvCxnSpPr>
          <p:cNvPr id="4" name="Straight Connector 3"/>
          <p:cNvCxnSpPr/>
          <p:nvPr/>
        </p:nvCxnSpPr>
        <p:spPr>
          <a:xfrm flipV="1">
            <a:off x="3576638" y="3191435"/>
            <a:ext cx="27174" cy="121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701323" y="1178179"/>
            <a:ext cx="8382000" cy="322845"/>
          </a:xfrm>
          <a:prstGeom prst="rect">
            <a:avLst/>
          </a:prstGeom>
        </p:spPr>
        <p:txBody>
          <a:bodyPr wrap="square">
            <a:spAutoFit/>
          </a:bodyPr>
          <a:lstStyle/>
          <a:p>
            <a:pPr>
              <a:lnSpc>
                <a:spcPct val="107000"/>
              </a:lnSpc>
              <a:spcAft>
                <a:spcPts val="800"/>
              </a:spcAft>
            </a:pPr>
            <a:r>
              <a:rPr lang="en-US" sz="1400" dirty="0" smtClean="0">
                <a:latin typeface="Times New Roman" panose="02020603050405020304" pitchFamily="18" charset="0"/>
                <a:ea typeface="Calibri" panose="020F0502020204030204" pitchFamily="34" charset="0"/>
                <a:cs typeface="Times New Roman" panose="02020603050405020304" pitchFamily="18" charset="0"/>
              </a:rPr>
              <a:t>Table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smtClean="0">
                <a:latin typeface="Times New Roman" panose="02020603050405020304" pitchFamily="18" charset="0"/>
                <a:ea typeface="Calibri" panose="020F0502020204030204" pitchFamily="34" charset="0"/>
                <a:cs typeface="Times New Roman" panose="02020603050405020304" pitchFamily="18" charset="0"/>
              </a:rPr>
              <a:t>1: </a:t>
            </a:r>
            <a:r>
              <a:rPr lang="en-US" sz="1400" dirty="0">
                <a:latin typeface="Times New Roman" panose="02020603050405020304" pitchFamily="18" charset="0"/>
                <a:ea typeface="Calibri" panose="020F0502020204030204" pitchFamily="34" charset="0"/>
                <a:cs typeface="Times New Roman" panose="02020603050405020304" pitchFamily="18" charset="0"/>
              </a:rPr>
              <a:t>Trend Analysis of Air Temperature and Rainfall for Niger, Kwara and Benue States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19847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12525308"/>
              </p:ext>
            </p:extLst>
          </p:nvPr>
        </p:nvGraphicFramePr>
        <p:xfrm>
          <a:off x="1551806" y="987853"/>
          <a:ext cx="8235375" cy="4297063"/>
        </p:xfrm>
        <a:graphic>
          <a:graphicData uri="http://schemas.openxmlformats.org/drawingml/2006/table">
            <a:tbl>
              <a:tblPr firstRow="1" firstCol="1" bandRow="1">
                <a:tableStyleId>{5C22544A-7EE6-4342-B048-85BDC9FD1C3A}</a:tableStyleId>
              </a:tblPr>
              <a:tblGrid>
                <a:gridCol w="662789">
                  <a:extLst>
                    <a:ext uri="{9D8B030D-6E8A-4147-A177-3AD203B41FA5}">
                      <a16:colId xmlns:a16="http://schemas.microsoft.com/office/drawing/2014/main" xmlns="" val="3104046253"/>
                    </a:ext>
                  </a:extLst>
                </a:gridCol>
                <a:gridCol w="1111106">
                  <a:extLst>
                    <a:ext uri="{9D8B030D-6E8A-4147-A177-3AD203B41FA5}">
                      <a16:colId xmlns:a16="http://schemas.microsoft.com/office/drawing/2014/main" xmlns="" val="4128733065"/>
                    </a:ext>
                  </a:extLst>
                </a:gridCol>
                <a:gridCol w="1143384">
                  <a:extLst>
                    <a:ext uri="{9D8B030D-6E8A-4147-A177-3AD203B41FA5}">
                      <a16:colId xmlns:a16="http://schemas.microsoft.com/office/drawing/2014/main" xmlns="" val="1150358536"/>
                    </a:ext>
                  </a:extLst>
                </a:gridCol>
                <a:gridCol w="893762">
                  <a:extLst>
                    <a:ext uri="{9D8B030D-6E8A-4147-A177-3AD203B41FA5}">
                      <a16:colId xmlns:a16="http://schemas.microsoft.com/office/drawing/2014/main" xmlns="" val="349352615"/>
                    </a:ext>
                  </a:extLst>
                </a:gridCol>
                <a:gridCol w="934648">
                  <a:extLst>
                    <a:ext uri="{9D8B030D-6E8A-4147-A177-3AD203B41FA5}">
                      <a16:colId xmlns:a16="http://schemas.microsoft.com/office/drawing/2014/main" xmlns="" val="1112630429"/>
                    </a:ext>
                  </a:extLst>
                </a:gridCol>
                <a:gridCol w="819879">
                  <a:extLst>
                    <a:ext uri="{9D8B030D-6E8A-4147-A177-3AD203B41FA5}">
                      <a16:colId xmlns:a16="http://schemas.microsoft.com/office/drawing/2014/main" xmlns="" val="398328092"/>
                    </a:ext>
                  </a:extLst>
                </a:gridCol>
                <a:gridCol w="837094">
                  <a:extLst>
                    <a:ext uri="{9D8B030D-6E8A-4147-A177-3AD203B41FA5}">
                      <a16:colId xmlns:a16="http://schemas.microsoft.com/office/drawing/2014/main" xmlns="" val="311810203"/>
                    </a:ext>
                  </a:extLst>
                </a:gridCol>
                <a:gridCol w="817010">
                  <a:extLst>
                    <a:ext uri="{9D8B030D-6E8A-4147-A177-3AD203B41FA5}">
                      <a16:colId xmlns:a16="http://schemas.microsoft.com/office/drawing/2014/main" xmlns="" val="3927692112"/>
                    </a:ext>
                  </a:extLst>
                </a:gridCol>
                <a:gridCol w="1015703">
                  <a:extLst>
                    <a:ext uri="{9D8B030D-6E8A-4147-A177-3AD203B41FA5}">
                      <a16:colId xmlns:a16="http://schemas.microsoft.com/office/drawing/2014/main" xmlns="" val="1854704680"/>
                    </a:ext>
                  </a:extLst>
                </a:gridCol>
              </a:tblGrid>
              <a:tr h="546711">
                <a:tc>
                  <a:txBody>
                    <a:bodyPr/>
                    <a:lstStyle/>
                    <a:p>
                      <a:pPr>
                        <a:lnSpc>
                          <a:spcPct val="107000"/>
                        </a:lnSpc>
                        <a:spcAft>
                          <a:spcPts val="0"/>
                        </a:spcAft>
                      </a:pPr>
                      <a:r>
                        <a:rPr lang="en-US" sz="800" dirty="0">
                          <a:effectLst/>
                        </a:rPr>
                        <a:t>States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Parameters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Observations (No of Years)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Minimum</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Maximum</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Mean</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Variance</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Standard Variation</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Coefficient of Variation (CV)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524121012"/>
                  </a:ext>
                </a:extLst>
              </a:tr>
              <a:tr h="273356">
                <a:tc>
                  <a:txBody>
                    <a:bodyPr/>
                    <a:lstStyle/>
                    <a:p>
                      <a:pPr>
                        <a:lnSpc>
                          <a:spcPct val="107000"/>
                        </a:lnSpc>
                        <a:spcAft>
                          <a:spcPts val="0"/>
                        </a:spcAft>
                      </a:pPr>
                      <a:r>
                        <a:rPr lang="en-US" sz="800">
                          <a:effectLst/>
                        </a:rPr>
                        <a:t>Niger</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Min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19.979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22.999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21.260</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0.525625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0.725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3.41016</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1913676366"/>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Max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30.080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33.933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31.582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1.256641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1.121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3.54949</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1472638912"/>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Average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25.086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smtClean="0">
                          <a:effectLst/>
                        </a:rPr>
                        <a:t>28.466</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26.421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0.801025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0.895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3.38746</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1720018463"/>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Rainfall (mm)</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440.480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2005.040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1317.210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115355.3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339.640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25.7848</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1747733373"/>
                  </a:ext>
                </a:extLst>
              </a:tr>
              <a:tr h="235040">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2260530955"/>
                  </a:ext>
                </a:extLst>
              </a:tr>
              <a:tr h="273356">
                <a:tc>
                  <a:txBody>
                    <a:bodyPr/>
                    <a:lstStyle/>
                    <a:p>
                      <a:pPr>
                        <a:lnSpc>
                          <a:spcPct val="107000"/>
                        </a:lnSpc>
                        <a:spcAft>
                          <a:spcPts val="0"/>
                        </a:spcAft>
                      </a:pPr>
                      <a:r>
                        <a:rPr lang="en-US" sz="800">
                          <a:effectLst/>
                        </a:rPr>
                        <a:t>Kwara</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Min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20.160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21.737</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21.125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0.154449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0.393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1.86036</a:t>
                      </a:r>
                    </a:p>
                    <a:p>
                      <a:pPr>
                        <a:lnSpc>
                          <a:spcPct val="107000"/>
                        </a:lnSpc>
                        <a:spcAft>
                          <a:spcPts val="0"/>
                        </a:spcAft>
                      </a:pPr>
                      <a:r>
                        <a:rPr lang="en-US" sz="800" dirty="0" smtClean="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1770412206"/>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Max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29.903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31.995</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30.818</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0.346921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0.589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1.91122</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3681622758"/>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Average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25.135</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26.796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25.971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0.175561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0.419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1.61334</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4004586492"/>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Rainfall (mm)</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802.150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1646.040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1253.692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38784.18</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196.937</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15.7086</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1309974592"/>
                  </a:ext>
                </a:extLst>
              </a:tr>
              <a:tr h="235040">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3810667978"/>
                  </a:ext>
                </a:extLst>
              </a:tr>
              <a:tr h="273356">
                <a:tc>
                  <a:txBody>
                    <a:bodyPr/>
                    <a:lstStyle/>
                    <a:p>
                      <a:pPr>
                        <a:lnSpc>
                          <a:spcPct val="107000"/>
                        </a:lnSpc>
                        <a:spcAft>
                          <a:spcPts val="0"/>
                        </a:spcAft>
                      </a:pPr>
                      <a:r>
                        <a:rPr lang="en-US" sz="800">
                          <a:effectLst/>
                        </a:rPr>
                        <a:t>Benue</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Min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20.556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22.719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21.669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0.287296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0.536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2.47358</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3852361919"/>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Max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29.233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32.078</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30.348</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0.597529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0.773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2.54712</a:t>
                      </a:r>
                    </a:p>
                    <a:p>
                      <a:pPr>
                        <a:lnSpc>
                          <a:spcPct val="107000"/>
                        </a:lnSpc>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3240392615"/>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Average Temp. (</a:t>
                      </a:r>
                      <a:r>
                        <a:rPr lang="en-US" sz="800" baseline="30000">
                          <a:effectLst/>
                        </a:rPr>
                        <a:t>0</a:t>
                      </a:r>
                      <a:r>
                        <a:rPr lang="en-US" sz="800">
                          <a:effectLst/>
                        </a:rPr>
                        <a:t>C)</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25.034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27.399</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26.008</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0.404496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0.636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2.4454</a:t>
                      </a:r>
                    </a:p>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3496319723"/>
                  </a:ext>
                </a:extLst>
              </a:tr>
              <a:tr h="273356">
                <a:tc>
                  <a:txBody>
                    <a:bodyPr/>
                    <a:lstStyle/>
                    <a:p>
                      <a:pPr>
                        <a:lnSpc>
                          <a:spcPct val="107000"/>
                        </a:lnSpc>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Rainfall (mm)</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36</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878.950</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2280.250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1344.667</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87799.62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a:effectLst/>
                        </a:rPr>
                        <a:t>296.310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tc>
                  <a:txBody>
                    <a:bodyPr/>
                    <a:lstStyle/>
                    <a:p>
                      <a:pPr>
                        <a:lnSpc>
                          <a:spcPct val="107000"/>
                        </a:lnSpc>
                        <a:spcAft>
                          <a:spcPts val="0"/>
                        </a:spcAft>
                      </a:pPr>
                      <a:r>
                        <a:rPr lang="en-US" sz="800" dirty="0">
                          <a:effectLst/>
                        </a:rPr>
                        <a:t>22.0359</a:t>
                      </a:r>
                    </a:p>
                    <a:p>
                      <a:pPr>
                        <a:lnSpc>
                          <a:spcPct val="107000"/>
                        </a:lnSpc>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500" marR="48500" marT="0" marB="0"/>
                </a:tc>
                <a:extLst>
                  <a:ext uri="{0D108BD9-81ED-4DB2-BD59-A6C34878D82A}">
                    <a16:rowId xmlns:a16="http://schemas.microsoft.com/office/drawing/2014/main" xmlns="" val="3986912708"/>
                  </a:ext>
                </a:extLst>
              </a:tr>
            </a:tbl>
          </a:graphicData>
        </a:graphic>
      </p:graphicFrame>
      <p:cxnSp>
        <p:nvCxnSpPr>
          <p:cNvPr id="3" name="Straight Connector 2"/>
          <p:cNvCxnSpPr/>
          <p:nvPr/>
        </p:nvCxnSpPr>
        <p:spPr>
          <a:xfrm flipH="1" flipV="1">
            <a:off x="3397624" y="3639671"/>
            <a:ext cx="2801" cy="814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V="1">
            <a:off x="3802063" y="8586788"/>
            <a:ext cx="7181850" cy="95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900518" y="-56531"/>
            <a:ext cx="9755571" cy="923330"/>
          </a:xfrm>
          <a:prstGeom prst="rect">
            <a:avLst/>
          </a:prstGeom>
        </p:spPr>
        <p:txBody>
          <a:bodyPr wrap="square">
            <a:spAutoFit/>
          </a:bodyPr>
          <a:lstStyle/>
          <a:p>
            <a:r>
              <a:rPr lang="en-US" dirty="0" smtClean="0">
                <a:solidFill>
                  <a:prstClr val="black"/>
                </a:solidFill>
                <a:latin typeface="Times New Roman" panose="02020603050405020304" pitchFamily="18" charset="0"/>
                <a:ea typeface="Calibri" panose="020F0502020204030204" pitchFamily="34" charset="0"/>
              </a:rPr>
              <a:t> 4.0</a:t>
            </a:r>
            <a:r>
              <a:rPr lang="en-US" b="1" dirty="0" smtClean="0">
                <a:solidFill>
                  <a:prstClr val="black"/>
                </a:solidFill>
                <a:latin typeface="Times New Roman" panose="02020603050405020304" pitchFamily="18" charset="0"/>
                <a:ea typeface="Calibri" panose="020F0502020204030204" pitchFamily="34" charset="0"/>
              </a:rPr>
              <a:t>	KEY RESULTS (Cont.)</a:t>
            </a: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4.1	Objective 1: </a:t>
            </a:r>
            <a:r>
              <a:rPr lang="en-US" b="1" dirty="0" smtClean="0">
                <a:latin typeface="Times New Roman" panose="02020603050405020304" pitchFamily="18" charset="0"/>
                <a:ea typeface="Calibri" panose="020F0502020204030204" pitchFamily="34" charset="0"/>
              </a:rPr>
              <a:t>Examining the trends in temperature and rainfall patterns in North Central Region of Nigeria (1985-2020)</a:t>
            </a:r>
            <a:endParaRPr lang="en-US" dirty="0">
              <a:solidFill>
                <a:prstClr val="black"/>
              </a:solidFill>
              <a:ea typeface="Calibri" panose="020F0502020204030204" pitchFamily="34" charset="0"/>
              <a:cs typeface="Times New Roman" panose="02020603050405020304" pitchFamily="18" charset="0"/>
            </a:endParaRPr>
          </a:p>
        </p:txBody>
      </p:sp>
      <p:sp>
        <p:nvSpPr>
          <p:cNvPr id="8" name="Rectangle 7"/>
          <p:cNvSpPr/>
          <p:nvPr/>
        </p:nvSpPr>
        <p:spPr>
          <a:xfrm>
            <a:off x="1900518" y="746984"/>
            <a:ext cx="7467600" cy="388696"/>
          </a:xfrm>
          <a:prstGeom prst="rect">
            <a:avLst/>
          </a:prstGeom>
        </p:spPr>
        <p:txBody>
          <a:bodyPr wrap="square">
            <a:spAutoFit/>
          </a:bodyPr>
          <a:lstStyle/>
          <a:p>
            <a:pPr>
              <a:lnSpc>
                <a:spcPct val="107000"/>
              </a:lnSpc>
              <a:spcAft>
                <a:spcPts val="800"/>
              </a:spcAft>
            </a:pPr>
            <a:r>
              <a:rPr lang="en-US" b="1" dirty="0" smtClean="0">
                <a:latin typeface="Times New Roman" panose="02020603050405020304" pitchFamily="18" charset="0"/>
                <a:ea typeface="Calibri" panose="020F0502020204030204" pitchFamily="34" charset="0"/>
                <a:cs typeface="Times New Roman" panose="02020603050405020304" pitchFamily="18" charset="0"/>
              </a:rPr>
              <a:t>Table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smtClean="0">
                <a:latin typeface="Times New Roman" panose="02020603050405020304" pitchFamily="18" charset="0"/>
                <a:ea typeface="Calibri" panose="020F0502020204030204" pitchFamily="34" charset="0"/>
                <a:cs typeface="Times New Roman" panose="02020603050405020304" pitchFamily="18" charset="0"/>
              </a:rPr>
              <a:t>2: </a:t>
            </a:r>
            <a:r>
              <a:rPr lang="en-US" b="1" dirty="0">
                <a:latin typeface="Times New Roman" panose="02020603050405020304" pitchFamily="18" charset="0"/>
                <a:ea typeface="Calibri" panose="020F0502020204030204" pitchFamily="34" charset="0"/>
                <a:cs typeface="Times New Roman" panose="02020603050405020304" pitchFamily="18" charset="0"/>
              </a:rPr>
              <a:t>Descriptive Statistics of Air Temperature and Rainfall.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1187141" y="5100146"/>
            <a:ext cx="10544465" cy="1757854"/>
          </a:xfrm>
          <a:prstGeom prst="rect">
            <a:avLst/>
          </a:prstGeom>
        </p:spPr>
        <p:txBody>
          <a:bodyPr wrap="square">
            <a:spAutoFit/>
          </a:bodyPr>
          <a:lstStyle/>
          <a:p>
            <a:pPr marL="285750" indent="-285750" algn="just">
              <a:lnSpc>
                <a:spcPct val="107000"/>
              </a:lnSpc>
              <a:spcBef>
                <a:spcPts val="1200"/>
              </a:spcBef>
              <a:spcAft>
                <a:spcPts val="800"/>
              </a:spcAft>
              <a:buFont typeface="Wingdings" panose="05000000000000000000" pitchFamily="2" charset="2"/>
              <a:buChar char="q"/>
            </a:pPr>
            <a:r>
              <a:rPr lang="en-US" sz="1400" dirty="0">
                <a:latin typeface="Times New Roman" panose="02020603050405020304" pitchFamily="18" charset="0"/>
                <a:ea typeface="Calibri" panose="020F0502020204030204" pitchFamily="34" charset="0"/>
                <a:cs typeface="Times New Roman" panose="02020603050405020304" pitchFamily="18" charset="0"/>
              </a:rPr>
              <a:t>Comparatively, the results show that Niger State seems to be the warmest out of all the three States because it has the highest increase in annual minimum, annual maximum and annual average temperatures and it also has highest decrease in rainfall over the last 36 years. </a:t>
            </a:r>
          </a:p>
          <a:p>
            <a:pPr marL="285750" indent="-285750" algn="just">
              <a:lnSpc>
                <a:spcPct val="107000"/>
              </a:lnSpc>
              <a:spcBef>
                <a:spcPts val="1200"/>
              </a:spcBef>
              <a:spcAft>
                <a:spcPts val="800"/>
              </a:spcAft>
              <a:buFont typeface="Wingdings" panose="05000000000000000000" pitchFamily="2" charset="2"/>
              <a:buChar char="q"/>
            </a:pPr>
            <a:r>
              <a:rPr lang="en-US" sz="1400" dirty="0" smtClean="0">
                <a:latin typeface="Times New Roman" panose="02020603050405020304" pitchFamily="18" charset="0"/>
                <a:ea typeface="Calibri" panose="020F0502020204030204" pitchFamily="34" charset="0"/>
                <a:cs typeface="Times New Roman" panose="02020603050405020304" pitchFamily="18" charset="0"/>
              </a:rPr>
              <a:t>Benue </a:t>
            </a:r>
            <a:r>
              <a:rPr lang="en-US" sz="1400" dirty="0">
                <a:latin typeface="Times New Roman" panose="02020603050405020304" pitchFamily="18" charset="0"/>
                <a:ea typeface="Calibri" panose="020F0502020204030204" pitchFamily="34" charset="0"/>
                <a:cs typeface="Times New Roman" panose="02020603050405020304" pitchFamily="18" charset="0"/>
              </a:rPr>
              <a:t>State follows Niger State in terms of </a:t>
            </a:r>
            <a:r>
              <a:rPr lang="en-US" sz="1400" dirty="0" smtClean="0">
                <a:latin typeface="Times New Roman" panose="02020603050405020304" pitchFamily="18" charset="0"/>
                <a:ea typeface="Calibri" panose="020F0502020204030204" pitchFamily="34" charset="0"/>
                <a:cs typeface="Times New Roman" panose="02020603050405020304" pitchFamily="18" charset="0"/>
              </a:rPr>
              <a:t>warming. </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Bef>
                <a:spcPts val="1200"/>
              </a:spcBef>
              <a:spcAft>
                <a:spcPts val="800"/>
              </a:spcAft>
              <a:buFont typeface="Wingdings" panose="05000000000000000000" pitchFamily="2" charset="2"/>
              <a:buChar char="q"/>
            </a:pPr>
            <a:r>
              <a:rPr lang="en-US"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400" dirty="0">
                <a:latin typeface="Times New Roman" panose="02020603050405020304" pitchFamily="18" charset="0"/>
                <a:ea typeface="Calibri" panose="020F0502020204030204" pitchFamily="34" charset="0"/>
                <a:cs typeface="Times New Roman" panose="02020603050405020304" pitchFamily="18" charset="0"/>
              </a:rPr>
              <a:t>Kwara State is seen to be the coolest when compared with other two States because of its insignificant change in temperature and rainfall patterns in the last 36 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84362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040611" y="86694"/>
            <a:ext cx="7772400" cy="1302921"/>
          </a:xfrm>
          <a:prstGeom prst="rect">
            <a:avLst/>
          </a:prstGeom>
        </p:spPr>
        <p:txBody>
          <a:bodyPr wrap="square">
            <a:spAutoFit/>
          </a:bodyPr>
          <a:lstStyle/>
          <a:p>
            <a:r>
              <a:rPr lang="en-US" dirty="0" smtClean="0">
                <a:solidFill>
                  <a:prstClr val="black"/>
                </a:solidFill>
                <a:latin typeface="Times New Roman" panose="02020603050405020304" pitchFamily="18" charset="0"/>
                <a:ea typeface="Calibri" panose="020F0502020204030204" pitchFamily="34" charset="0"/>
              </a:rPr>
              <a:t> 4.0</a:t>
            </a:r>
            <a:r>
              <a:rPr lang="en-US" b="1" dirty="0">
                <a:solidFill>
                  <a:prstClr val="black"/>
                </a:solidFill>
                <a:latin typeface="Times New Roman" panose="02020603050405020304" pitchFamily="18" charset="0"/>
                <a:ea typeface="Calibri" panose="020F0502020204030204" pitchFamily="34" charset="0"/>
              </a:rPr>
              <a:t>	KEY RESULTS (Cont.)</a:t>
            </a: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4.1	Objective 2: </a:t>
            </a:r>
            <a:r>
              <a:rPr lang="en-US" b="1" dirty="0">
                <a:latin typeface="Times New Roman" panose="02020603050405020304" pitchFamily="18" charset="0"/>
                <a:ea typeface="Calibri" panose="020F0502020204030204" pitchFamily="34" charset="0"/>
              </a:rPr>
              <a:t>Assessment of the </a:t>
            </a:r>
            <a:r>
              <a:rPr lang="en-US" b="1" dirty="0" err="1">
                <a:latin typeface="Times New Roman" panose="02020603050405020304" pitchFamily="18" charset="0"/>
                <a:ea typeface="Calibri" panose="020F0502020204030204" pitchFamily="34" charset="0"/>
              </a:rPr>
              <a:t>spatio</a:t>
            </a:r>
            <a:r>
              <a:rPr lang="en-US" b="1" dirty="0">
                <a:latin typeface="Times New Roman" panose="02020603050405020304" pitchFamily="18" charset="0"/>
                <a:ea typeface="Calibri" panose="020F0502020204030204" pitchFamily="34" charset="0"/>
              </a:rPr>
              <a:t>-temporal dynamics of land use within the period of </a:t>
            </a:r>
            <a:r>
              <a:rPr lang="en-US" b="1" dirty="0" smtClean="0">
                <a:latin typeface="Times New Roman" panose="02020603050405020304" pitchFamily="18" charset="0"/>
                <a:ea typeface="Calibri" panose="020F0502020204030204" pitchFamily="34" charset="0"/>
              </a:rPr>
              <a:t>1990-2020</a:t>
            </a:r>
          </a:p>
          <a:p>
            <a:pPr algn="just">
              <a:spcAft>
                <a:spcPts val="800"/>
              </a:spcAft>
            </a:pPr>
            <a:endParaRPr lang="en-US" dirty="0">
              <a:solidFill>
                <a:prstClr val="black"/>
              </a:solidFill>
              <a:ea typeface="Calibri" panose="020F0502020204030204" pitchFamily="34" charset="0"/>
              <a:cs typeface="Times New Roman" panose="02020603050405020304" pitchFamily="18" charset="0"/>
            </a:endParaRPr>
          </a:p>
        </p:txBody>
      </p:sp>
      <p:sp>
        <p:nvSpPr>
          <p:cNvPr id="13" name="TextBox 12"/>
          <p:cNvSpPr txBox="1"/>
          <p:nvPr/>
        </p:nvSpPr>
        <p:spPr>
          <a:xfrm>
            <a:off x="2551744" y="4273352"/>
            <a:ext cx="9239756" cy="2585323"/>
          </a:xfrm>
          <a:prstGeom prst="rect">
            <a:avLst/>
          </a:prstGeom>
          <a:noFill/>
        </p:spPr>
        <p:txBody>
          <a:bodyPr wrap="square" rtlCol="0">
            <a:spAutoFit/>
          </a:bodyPr>
          <a:lstStyle/>
          <a:p>
            <a:r>
              <a:rPr lang="en-US" dirty="0" smtClean="0"/>
              <a:t>Figure 9: Classified Land Use and </a:t>
            </a:r>
            <a:r>
              <a:rPr lang="en-US" dirty="0"/>
              <a:t>Land Cover </a:t>
            </a:r>
            <a:r>
              <a:rPr lang="en-US" dirty="0" smtClean="0"/>
              <a:t>1990, 2000, 2013 and 2020 </a:t>
            </a:r>
            <a:r>
              <a:rPr lang="en-US" dirty="0"/>
              <a:t>for Niger </a:t>
            </a:r>
            <a:r>
              <a:rPr lang="en-US" dirty="0" smtClean="0"/>
              <a:t>State</a:t>
            </a:r>
          </a:p>
          <a:p>
            <a:endParaRPr lang="en-US" dirty="0" smtClean="0"/>
          </a:p>
          <a:p>
            <a:pPr marL="285750" indent="-285750">
              <a:buFont typeface="Wingdings" panose="05000000000000000000" pitchFamily="2" charset="2"/>
              <a:buChar char="Ø"/>
            </a:pPr>
            <a:r>
              <a:rPr lang="en-US" dirty="0"/>
              <a:t>The total land area of Niger State is approximately 71121km</a:t>
            </a:r>
            <a:r>
              <a:rPr lang="en-US" baseline="30000" dirty="0"/>
              <a:t>2</a:t>
            </a:r>
            <a:r>
              <a:rPr lang="en-US" dirty="0"/>
              <a:t>. </a:t>
            </a:r>
          </a:p>
          <a:p>
            <a:pPr marL="285750" indent="-285750">
              <a:buFont typeface="Wingdings" panose="05000000000000000000" pitchFamily="2" charset="2"/>
              <a:buChar char="Ø"/>
            </a:pPr>
            <a:r>
              <a:rPr lang="en-US" dirty="0" smtClean="0"/>
              <a:t>There was an increase in vegetation between 1990 and 2000 which might be as result of change in weather.</a:t>
            </a:r>
          </a:p>
          <a:p>
            <a:pPr marL="285750" indent="-285750">
              <a:buFont typeface="Wingdings" panose="05000000000000000000" pitchFamily="2" charset="2"/>
              <a:buChar char="Ø"/>
            </a:pPr>
            <a:r>
              <a:rPr lang="en-US" dirty="0" smtClean="0"/>
              <a:t> It drastically got converted to agricultural land and built-up areas in 2013 and 2020. This can be attributed to </a:t>
            </a:r>
            <a:r>
              <a:rPr lang="en-US" dirty="0"/>
              <a:t>increase in population hence needs for increase in food supply and </a:t>
            </a:r>
            <a:r>
              <a:rPr lang="en-US" dirty="0" smtClean="0"/>
              <a:t>settlement.</a:t>
            </a:r>
            <a:endParaRPr lang="en-US" dirty="0"/>
          </a:p>
          <a:p>
            <a:endParaRPr lang="en-US" dirty="0"/>
          </a:p>
        </p:txBody>
      </p:sp>
      <p:pic>
        <p:nvPicPr>
          <p:cNvPr id="4" name="Picture 3" descr="D:\Users\Geo\Desktop\Sunday Opeyemi OKELEYE\LULC ANALYSES\LULC\NIGER\3. LULC 1990 EDITEDD.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1744" y="1394866"/>
            <a:ext cx="2025541" cy="1400595"/>
          </a:xfrm>
          <a:prstGeom prst="rect">
            <a:avLst/>
          </a:prstGeom>
          <a:noFill/>
          <a:ln>
            <a:noFill/>
          </a:ln>
        </p:spPr>
      </p:pic>
      <p:pic>
        <p:nvPicPr>
          <p:cNvPr id="5" name="Picture 4" descr="D:\Users\Geo\Desktop\Sunday Opeyemi OKELEYE\LULC ANALYSES\LULC\NIGER\4. LULC 2000 EDITEDD.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172" y="1384365"/>
            <a:ext cx="2214930" cy="1334560"/>
          </a:xfrm>
          <a:prstGeom prst="rect">
            <a:avLst/>
          </a:prstGeom>
          <a:noFill/>
          <a:ln>
            <a:noFill/>
          </a:ln>
        </p:spPr>
      </p:pic>
      <p:pic>
        <p:nvPicPr>
          <p:cNvPr id="6" name="Picture 5" descr="D:\Users\Geo\Desktop\Sunday Opeyemi OKELEYE\LULC ANALYSES\LULC\NIGER\5. LULC 201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11193" y="1394866"/>
            <a:ext cx="2257678" cy="1324059"/>
          </a:xfrm>
          <a:prstGeom prst="rect">
            <a:avLst/>
          </a:prstGeom>
          <a:noFill/>
          <a:ln>
            <a:noFill/>
          </a:ln>
        </p:spPr>
      </p:pic>
      <p:pic>
        <p:nvPicPr>
          <p:cNvPr id="7" name="Picture 6" descr="D:\Users\Geo\Desktop\Sunday Opeyemi OKELEYE\LULC ANALYSES\LULC\NIGER\6. LULC 2020.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48010" y="1384366"/>
            <a:ext cx="2484255" cy="1334560"/>
          </a:xfrm>
          <a:prstGeom prst="rect">
            <a:avLst/>
          </a:prstGeom>
          <a:noFill/>
          <a:ln>
            <a:noFill/>
          </a:ln>
        </p:spPr>
      </p:pic>
      <p:pic>
        <p:nvPicPr>
          <p:cNvPr id="8" name="Picture 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1744" y="2718926"/>
            <a:ext cx="1947429" cy="1432288"/>
          </a:xfrm>
          <a:prstGeom prst="rect">
            <a:avLst/>
          </a:prstGeom>
          <a:noFill/>
        </p:spPr>
      </p:pic>
      <p:pic>
        <p:nvPicPr>
          <p:cNvPr id="9" name="Picture 8"/>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38228" y="2662280"/>
            <a:ext cx="2072965" cy="1488934"/>
          </a:xfrm>
          <a:prstGeom prst="rect">
            <a:avLst/>
          </a:prstGeom>
          <a:noFill/>
        </p:spPr>
      </p:pic>
      <p:pic>
        <p:nvPicPr>
          <p:cNvPr id="11" name="Picture 10"/>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11193" y="2729425"/>
            <a:ext cx="2136817" cy="1491043"/>
          </a:xfrm>
          <a:prstGeom prst="rect">
            <a:avLst/>
          </a:prstGeom>
          <a:noFill/>
        </p:spPr>
      </p:pic>
      <p:pic>
        <p:nvPicPr>
          <p:cNvPr id="14" name="Pictur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28411" y="2729425"/>
            <a:ext cx="2330506" cy="1390097"/>
          </a:xfrm>
          <a:prstGeom prst="rect">
            <a:avLst/>
          </a:prstGeom>
          <a:noFill/>
        </p:spPr>
      </p:pic>
    </p:spTree>
    <p:extLst>
      <p:ext uri="{BB962C8B-B14F-4D97-AF65-F5344CB8AC3E}">
        <p14:creationId xmlns:p14="http://schemas.microsoft.com/office/powerpoint/2010/main" val="2461731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073802" y="407647"/>
            <a:ext cx="7772400" cy="1302921"/>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dirty="0" smtClean="0">
                <a:solidFill>
                  <a:prstClr val="black"/>
                </a:solidFill>
                <a:latin typeface="Times New Roman" panose="02020603050405020304" pitchFamily="18" charset="0"/>
                <a:ea typeface="Calibri" panose="020F0502020204030204" pitchFamily="34" charset="0"/>
              </a:rPr>
              <a:t>4.0</a:t>
            </a:r>
            <a:r>
              <a:rPr lang="en-US" b="1" dirty="0">
                <a:solidFill>
                  <a:prstClr val="black"/>
                </a:solidFill>
                <a:latin typeface="Times New Roman" panose="02020603050405020304" pitchFamily="18" charset="0"/>
                <a:ea typeface="Calibri" panose="020F0502020204030204" pitchFamily="34" charset="0"/>
              </a:rPr>
              <a:t>	</a:t>
            </a:r>
            <a:r>
              <a:rPr lang="en-US" b="1" dirty="0" smtClean="0">
                <a:solidFill>
                  <a:prstClr val="black"/>
                </a:solidFill>
                <a:latin typeface="Times New Roman" panose="02020603050405020304" pitchFamily="18" charset="0"/>
                <a:ea typeface="Calibri" panose="020F0502020204030204" pitchFamily="34" charset="0"/>
              </a:rPr>
              <a:t>KEY RESULTS (Cont.)</a:t>
            </a:r>
            <a:endParaRPr lang="en-US" b="1" dirty="0">
              <a:solidFill>
                <a:prstClr val="black"/>
              </a:solidFill>
              <a:latin typeface="Times New Roman" panose="02020603050405020304" pitchFamily="18" charset="0"/>
              <a:ea typeface="Calibri" panose="020F0502020204030204" pitchFamily="34" charset="0"/>
            </a:endParaRP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Objective 2: </a:t>
            </a:r>
            <a:r>
              <a:rPr lang="en-US" b="1" dirty="0">
                <a:latin typeface="Times New Roman" panose="02020603050405020304" pitchFamily="18" charset="0"/>
                <a:ea typeface="Calibri" panose="020F0502020204030204" pitchFamily="34" charset="0"/>
              </a:rPr>
              <a:t>Assessment of the </a:t>
            </a:r>
            <a:r>
              <a:rPr lang="en-US" b="1" dirty="0" err="1">
                <a:latin typeface="Times New Roman" panose="02020603050405020304" pitchFamily="18" charset="0"/>
                <a:ea typeface="Calibri" panose="020F0502020204030204" pitchFamily="34" charset="0"/>
              </a:rPr>
              <a:t>spatio</a:t>
            </a:r>
            <a:r>
              <a:rPr lang="en-US" b="1" dirty="0">
                <a:latin typeface="Times New Roman" panose="02020603050405020304" pitchFamily="18" charset="0"/>
                <a:ea typeface="Calibri" panose="020F0502020204030204" pitchFamily="34" charset="0"/>
              </a:rPr>
              <a:t>-temporal dynamics of land use within the period of </a:t>
            </a:r>
            <a:r>
              <a:rPr lang="en-US" b="1" dirty="0" smtClean="0">
                <a:latin typeface="Times New Roman" panose="02020603050405020304" pitchFamily="18" charset="0"/>
                <a:ea typeface="Calibri" panose="020F0502020204030204" pitchFamily="34" charset="0"/>
              </a:rPr>
              <a:t>1990-2020</a:t>
            </a:r>
          </a:p>
          <a:p>
            <a:pPr algn="just">
              <a:spcAft>
                <a:spcPts val="800"/>
              </a:spcAft>
            </a:pPr>
            <a:endParaRPr lang="en-US" dirty="0">
              <a:solidFill>
                <a:prstClr val="black"/>
              </a:solidFill>
              <a:ea typeface="Calibri" panose="020F0502020204030204" pitchFamily="34" charset="0"/>
              <a:cs typeface="Times New Roman" panose="02020603050405020304" pitchFamily="18" charset="0"/>
            </a:endParaRPr>
          </a:p>
        </p:txBody>
      </p:sp>
      <p:sp>
        <p:nvSpPr>
          <p:cNvPr id="13" name="TextBox 12"/>
          <p:cNvSpPr txBox="1"/>
          <p:nvPr/>
        </p:nvSpPr>
        <p:spPr>
          <a:xfrm>
            <a:off x="2485947" y="3753022"/>
            <a:ext cx="9239756" cy="3139321"/>
          </a:xfrm>
          <a:prstGeom prst="rect">
            <a:avLst/>
          </a:prstGeom>
          <a:noFill/>
        </p:spPr>
        <p:txBody>
          <a:bodyPr wrap="square" rtlCol="0">
            <a:spAutoFit/>
          </a:bodyPr>
          <a:lstStyle/>
          <a:p>
            <a:r>
              <a:rPr lang="en-US" dirty="0" smtClean="0"/>
              <a:t>Figure 10: Classified Land Use and </a:t>
            </a:r>
            <a:r>
              <a:rPr lang="en-US" dirty="0"/>
              <a:t>Land Cover </a:t>
            </a:r>
            <a:r>
              <a:rPr lang="en-US" dirty="0" smtClean="0"/>
              <a:t>1990, 2000, 2013 and 2020 </a:t>
            </a:r>
            <a:r>
              <a:rPr lang="en-US" dirty="0"/>
              <a:t>for </a:t>
            </a:r>
            <a:r>
              <a:rPr lang="en-US" dirty="0" smtClean="0"/>
              <a:t>Kwara State</a:t>
            </a:r>
          </a:p>
          <a:p>
            <a:endParaRPr lang="en-US" dirty="0" smtClean="0"/>
          </a:p>
          <a:p>
            <a:pPr marL="285750" indent="-285750">
              <a:buFont typeface="Wingdings" panose="05000000000000000000" pitchFamily="2" charset="2"/>
              <a:buChar char="Ø"/>
            </a:pPr>
            <a:r>
              <a:rPr lang="en-US" dirty="0"/>
              <a:t>The total land area of </a:t>
            </a:r>
            <a:r>
              <a:rPr lang="en-US" dirty="0" smtClean="0"/>
              <a:t>Kwara </a:t>
            </a:r>
            <a:r>
              <a:rPr lang="en-US" dirty="0"/>
              <a:t>State is approximately 35420km</a:t>
            </a:r>
            <a:r>
              <a:rPr lang="en-US" baseline="30000" dirty="0"/>
              <a:t>2</a:t>
            </a:r>
            <a:r>
              <a:rPr lang="en-US" dirty="0" smtClean="0"/>
              <a:t>.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smtClean="0"/>
              <a:t>Vegetation increased between 1990 and 2020 possibly because of change in weather. </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dirty="0" smtClean="0"/>
              <a:t>Most of the agricultural and vegetation areas especially in the cities were converted to built-up areas and barren land between 1990 and 2020. </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dirty="0" smtClean="0"/>
              <a:t>The </a:t>
            </a:r>
            <a:r>
              <a:rPr lang="en-US" dirty="0"/>
              <a:t>sudden increase in barren land and decrease in agricultural land in 2020 might </a:t>
            </a:r>
            <a:r>
              <a:rPr lang="en-US" dirty="0" smtClean="0"/>
              <a:t>be due to </a:t>
            </a:r>
            <a:r>
              <a:rPr lang="en-US" dirty="0"/>
              <a:t>the continuous usage of </a:t>
            </a:r>
            <a:r>
              <a:rPr lang="en-US" dirty="0" smtClean="0"/>
              <a:t>agrochemicals. </a:t>
            </a:r>
            <a:endParaRPr lang="en-US" dirty="0"/>
          </a:p>
        </p:txBody>
      </p:sp>
      <p:pic>
        <p:nvPicPr>
          <p:cNvPr id="16" name="Picture 15" descr="D:\Users\Geo\Desktop\Sunday Opeyemi OKELEYE\LULC ANALYSES\LULC\KWARA\3. KWARA LULC 199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7351" y="1272511"/>
            <a:ext cx="1840827" cy="1477118"/>
          </a:xfrm>
          <a:prstGeom prst="rect">
            <a:avLst/>
          </a:prstGeom>
          <a:noFill/>
          <a:ln>
            <a:noFill/>
          </a:ln>
        </p:spPr>
      </p:pic>
      <p:pic>
        <p:nvPicPr>
          <p:cNvPr id="17" name="Picture 16" descr="D:\Users\Geo\Desktop\Sunday Opeyemi OKELEYE\LULC ANALYSES\LULC\KWARA\4. KWARA LULC 200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8178" y="1272857"/>
            <a:ext cx="1959677" cy="1476771"/>
          </a:xfrm>
          <a:prstGeom prst="rect">
            <a:avLst/>
          </a:prstGeom>
          <a:noFill/>
          <a:ln>
            <a:noFill/>
          </a:ln>
        </p:spPr>
      </p:pic>
      <p:pic>
        <p:nvPicPr>
          <p:cNvPr id="18" name="Picture 17" descr="D:\Users\Geo\Desktop\Sunday Opeyemi OKELEYE\LULC ANALYSES\LULC\KWARA\5. KWARA LULC 201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7855" y="1272511"/>
            <a:ext cx="1959677" cy="1477117"/>
          </a:xfrm>
          <a:prstGeom prst="rect">
            <a:avLst/>
          </a:prstGeom>
          <a:noFill/>
          <a:ln>
            <a:noFill/>
          </a:ln>
        </p:spPr>
      </p:pic>
      <p:pic>
        <p:nvPicPr>
          <p:cNvPr id="19" name="Picture 18" descr="D:\Users\Geo\Desktop\Sunday Opeyemi OKELEYE\LULC ANALYSES\LULC\KWARA\6. KWARA LULC 2020.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55183" y="1272511"/>
            <a:ext cx="2043624" cy="1383987"/>
          </a:xfrm>
          <a:prstGeom prst="rect">
            <a:avLst/>
          </a:prstGeom>
          <a:noFill/>
          <a:ln>
            <a:noFill/>
          </a:ln>
        </p:spPr>
      </p:pic>
      <p:pic>
        <p:nvPicPr>
          <p:cNvPr id="20" name="Picture 19"/>
          <p:cNvPicPr/>
          <p:nvPr/>
        </p:nvPicPr>
        <p:blipFill>
          <a:blip r:embed="rId6"/>
          <a:stretch>
            <a:fillRect/>
          </a:stretch>
        </p:blipFill>
        <p:spPr>
          <a:xfrm>
            <a:off x="2485947" y="2749628"/>
            <a:ext cx="1770807" cy="1084333"/>
          </a:xfrm>
          <a:prstGeom prst="rect">
            <a:avLst/>
          </a:prstGeom>
        </p:spPr>
      </p:pic>
      <p:pic>
        <p:nvPicPr>
          <p:cNvPr id="21" name="Picture 20"/>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65294" y="2749627"/>
            <a:ext cx="1851137" cy="1084333"/>
          </a:xfrm>
          <a:prstGeom prst="rect">
            <a:avLst/>
          </a:prstGeom>
          <a:noFill/>
        </p:spPr>
      </p:pic>
      <p:pic>
        <p:nvPicPr>
          <p:cNvPr id="22" name="Picture 2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27867" y="2656498"/>
            <a:ext cx="1948242" cy="1177463"/>
          </a:xfrm>
          <a:prstGeom prst="rect">
            <a:avLst/>
          </a:prstGeom>
          <a:noFill/>
        </p:spPr>
      </p:pic>
      <p:pic>
        <p:nvPicPr>
          <p:cNvPr id="23" name="Picture 22"/>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74618" y="2656498"/>
            <a:ext cx="2031840" cy="1177462"/>
          </a:xfrm>
          <a:prstGeom prst="rect">
            <a:avLst/>
          </a:prstGeom>
          <a:noFill/>
        </p:spPr>
      </p:pic>
    </p:spTree>
    <p:extLst>
      <p:ext uri="{BB962C8B-B14F-4D97-AF65-F5344CB8AC3E}">
        <p14:creationId xmlns:p14="http://schemas.microsoft.com/office/powerpoint/2010/main" val="3365099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081552" y="538649"/>
            <a:ext cx="7772400" cy="1302921"/>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dirty="0" smtClean="0">
                <a:solidFill>
                  <a:prstClr val="black"/>
                </a:solidFill>
                <a:latin typeface="Times New Roman" panose="02020603050405020304" pitchFamily="18" charset="0"/>
                <a:ea typeface="Calibri" panose="020F0502020204030204" pitchFamily="34" charset="0"/>
              </a:rPr>
              <a:t>4.0</a:t>
            </a:r>
            <a:r>
              <a:rPr lang="en-US" b="1" dirty="0">
                <a:solidFill>
                  <a:prstClr val="black"/>
                </a:solidFill>
                <a:latin typeface="Times New Roman" panose="02020603050405020304" pitchFamily="18" charset="0"/>
                <a:ea typeface="Calibri" panose="020F0502020204030204" pitchFamily="34" charset="0"/>
              </a:rPr>
              <a:t>	</a:t>
            </a:r>
            <a:r>
              <a:rPr lang="en-US" b="1" dirty="0" smtClean="0">
                <a:solidFill>
                  <a:prstClr val="black"/>
                </a:solidFill>
                <a:latin typeface="Times New Roman" panose="02020603050405020304" pitchFamily="18" charset="0"/>
                <a:ea typeface="Calibri" panose="020F0502020204030204" pitchFamily="34" charset="0"/>
              </a:rPr>
              <a:t>KEY RESULTS (Cont.)</a:t>
            </a:r>
            <a:endParaRPr lang="en-US" b="1" dirty="0">
              <a:solidFill>
                <a:prstClr val="black"/>
              </a:solidFill>
              <a:latin typeface="Times New Roman" panose="02020603050405020304" pitchFamily="18" charset="0"/>
              <a:ea typeface="Calibri" panose="020F0502020204030204" pitchFamily="34" charset="0"/>
            </a:endParaRPr>
          </a:p>
          <a:p>
            <a:pPr algn="just">
              <a:spcAft>
                <a:spcPts val="80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Objective 2: </a:t>
            </a:r>
            <a:r>
              <a:rPr lang="en-US" b="1" dirty="0">
                <a:latin typeface="Times New Roman" panose="02020603050405020304" pitchFamily="18" charset="0"/>
                <a:ea typeface="Calibri" panose="020F0502020204030204" pitchFamily="34" charset="0"/>
              </a:rPr>
              <a:t>Assessment of the </a:t>
            </a:r>
            <a:r>
              <a:rPr lang="en-US" b="1" dirty="0" err="1">
                <a:latin typeface="Times New Roman" panose="02020603050405020304" pitchFamily="18" charset="0"/>
                <a:ea typeface="Calibri" panose="020F0502020204030204" pitchFamily="34" charset="0"/>
              </a:rPr>
              <a:t>spatio</a:t>
            </a:r>
            <a:r>
              <a:rPr lang="en-US" b="1" dirty="0">
                <a:latin typeface="Times New Roman" panose="02020603050405020304" pitchFamily="18" charset="0"/>
                <a:ea typeface="Calibri" panose="020F0502020204030204" pitchFamily="34" charset="0"/>
              </a:rPr>
              <a:t>-temporal dynamics of land use within the period of </a:t>
            </a:r>
            <a:r>
              <a:rPr lang="en-US" b="1" dirty="0" smtClean="0">
                <a:latin typeface="Times New Roman" panose="02020603050405020304" pitchFamily="18" charset="0"/>
                <a:ea typeface="Calibri" panose="020F0502020204030204" pitchFamily="34" charset="0"/>
              </a:rPr>
              <a:t>1990-2020</a:t>
            </a:r>
          </a:p>
          <a:p>
            <a:pPr algn="just">
              <a:spcAft>
                <a:spcPts val="800"/>
              </a:spcAft>
            </a:pPr>
            <a:endParaRPr lang="en-US" dirty="0">
              <a:solidFill>
                <a:prstClr val="black"/>
              </a:solidFill>
              <a:ea typeface="Calibri" panose="020F0502020204030204" pitchFamily="34" charset="0"/>
              <a:cs typeface="Times New Roman" panose="02020603050405020304" pitchFamily="18" charset="0"/>
            </a:endParaRPr>
          </a:p>
        </p:txBody>
      </p:sp>
      <p:sp>
        <p:nvSpPr>
          <p:cNvPr id="13" name="TextBox 12"/>
          <p:cNvSpPr txBox="1"/>
          <p:nvPr/>
        </p:nvSpPr>
        <p:spPr>
          <a:xfrm>
            <a:off x="1933323" y="4031964"/>
            <a:ext cx="9239756" cy="2862322"/>
          </a:xfrm>
          <a:prstGeom prst="rect">
            <a:avLst/>
          </a:prstGeom>
          <a:noFill/>
        </p:spPr>
        <p:txBody>
          <a:bodyPr wrap="square" rtlCol="0">
            <a:spAutoFit/>
          </a:bodyPr>
          <a:lstStyle/>
          <a:p>
            <a:r>
              <a:rPr lang="en-US" dirty="0" smtClean="0"/>
              <a:t>Figure 11: Classified Land Use and </a:t>
            </a:r>
            <a:r>
              <a:rPr lang="en-US" dirty="0"/>
              <a:t>Land Cover </a:t>
            </a:r>
            <a:r>
              <a:rPr lang="en-US" dirty="0" smtClean="0"/>
              <a:t>1990, 2000, 2013 and 2020 for Benue State</a:t>
            </a:r>
          </a:p>
          <a:p>
            <a:endParaRPr lang="en-US" dirty="0" smtClean="0"/>
          </a:p>
          <a:p>
            <a:pPr marL="285750" indent="-285750">
              <a:buFont typeface="Wingdings" panose="05000000000000000000" pitchFamily="2" charset="2"/>
              <a:buChar char="Ø"/>
            </a:pPr>
            <a:r>
              <a:rPr lang="en-US" dirty="0"/>
              <a:t>The total land area of </a:t>
            </a:r>
            <a:r>
              <a:rPr lang="en-US" dirty="0" smtClean="0"/>
              <a:t>Benue </a:t>
            </a:r>
            <a:r>
              <a:rPr lang="en-US" dirty="0"/>
              <a:t>State is approximately 31308km</a:t>
            </a:r>
            <a:r>
              <a:rPr lang="en-US" baseline="30000" dirty="0"/>
              <a:t>2</a:t>
            </a:r>
            <a:r>
              <a:rPr lang="en-US" dirty="0"/>
              <a:t>. </a:t>
            </a:r>
            <a:endParaRPr lang="en-US" dirty="0" smtClean="0"/>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dirty="0" smtClean="0"/>
              <a:t>Most of the agricultural and vegetation areas in every part of Benue State were converted to built-up areas and barren land between 1990 and 2020. </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dirty="0"/>
              <a:t>The sudden increase in barren land and decrease in agricultural land in 2020 might be due to the continuous usage of agrochemicals. </a:t>
            </a:r>
          </a:p>
          <a:p>
            <a:endParaRPr lang="en-US" dirty="0"/>
          </a:p>
        </p:txBody>
      </p:sp>
      <p:pic>
        <p:nvPicPr>
          <p:cNvPr id="30" name="Picture 29" descr="D:\Users\Geo\Desktop\Sunday Opeyemi OKELEYE\LULC ANALYSES\LULC\BENUE\3. BENUE LULC 199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413744"/>
            <a:ext cx="2044249" cy="1647070"/>
          </a:xfrm>
          <a:prstGeom prst="rect">
            <a:avLst/>
          </a:prstGeom>
          <a:noFill/>
          <a:ln>
            <a:noFill/>
          </a:ln>
        </p:spPr>
      </p:pic>
      <p:pic>
        <p:nvPicPr>
          <p:cNvPr id="31" name="Picture 30" descr="D:\Users\Geo\Desktop\Sunday Opeyemi OKELEYE\LULC ANALYSES\LULC\BENUE\4. BENUE LULC 200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1789" y="1353450"/>
            <a:ext cx="2143042" cy="1678032"/>
          </a:xfrm>
          <a:prstGeom prst="rect">
            <a:avLst/>
          </a:prstGeom>
          <a:noFill/>
          <a:ln>
            <a:noFill/>
          </a:ln>
        </p:spPr>
      </p:pic>
      <p:pic>
        <p:nvPicPr>
          <p:cNvPr id="32" name="Picture 31" descr="D:\Users\Geo\Desktop\Sunday Opeyemi OKELEYE\LULC ANALYSES\LULC\BENUE\5. BENUE LULC 201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3366" y="1413744"/>
            <a:ext cx="1901626" cy="1617737"/>
          </a:xfrm>
          <a:prstGeom prst="rect">
            <a:avLst/>
          </a:prstGeom>
          <a:noFill/>
          <a:ln>
            <a:noFill/>
          </a:ln>
        </p:spPr>
      </p:pic>
      <p:pic>
        <p:nvPicPr>
          <p:cNvPr id="33" name="Picture 32" descr="D:\Users\Geo\Desktop\Sunday Opeyemi OKELEYE\LULC ANALYSES\LULC\BENUE\6. BENUE LULC 2020.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23838" y="1413744"/>
            <a:ext cx="1943788" cy="1523189"/>
          </a:xfrm>
          <a:prstGeom prst="rect">
            <a:avLst/>
          </a:prstGeom>
          <a:noFill/>
          <a:ln>
            <a:noFill/>
          </a:ln>
        </p:spPr>
      </p:pic>
      <p:pic>
        <p:nvPicPr>
          <p:cNvPr id="34" name="Picture 33"/>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77540" y="3016210"/>
            <a:ext cx="1876004" cy="1043032"/>
          </a:xfrm>
          <a:prstGeom prst="rect">
            <a:avLst/>
          </a:prstGeom>
          <a:noFill/>
        </p:spPr>
      </p:pic>
      <p:pic>
        <p:nvPicPr>
          <p:cNvPr id="35" name="Picture 34"/>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47667" y="3016210"/>
            <a:ext cx="2018371" cy="1082687"/>
          </a:xfrm>
          <a:prstGeom prst="rect">
            <a:avLst/>
          </a:prstGeom>
          <a:noFill/>
        </p:spPr>
      </p:pic>
      <p:pic>
        <p:nvPicPr>
          <p:cNvPr id="36" name="Picture 35"/>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64831" y="3016210"/>
            <a:ext cx="1843548" cy="1097523"/>
          </a:xfrm>
          <a:prstGeom prst="rect">
            <a:avLst/>
          </a:prstGeom>
          <a:noFill/>
        </p:spPr>
      </p:pic>
      <p:pic>
        <p:nvPicPr>
          <p:cNvPr id="37" name="Picture 36"/>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64552" y="2936601"/>
            <a:ext cx="1903074" cy="1122641"/>
          </a:xfrm>
          <a:prstGeom prst="rect">
            <a:avLst/>
          </a:prstGeom>
          <a:noFill/>
        </p:spPr>
      </p:pic>
    </p:spTree>
    <p:extLst>
      <p:ext uri="{BB962C8B-B14F-4D97-AF65-F5344CB8AC3E}">
        <p14:creationId xmlns:p14="http://schemas.microsoft.com/office/powerpoint/2010/main" val="3375500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3648" y="1201121"/>
            <a:ext cx="7772400" cy="480131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rPr>
              <a:t> 	</a:t>
            </a:r>
            <a:r>
              <a:rPr kumimoji="0" lang="en-US" sz="1800" b="1" i="0" u="none" strike="noStrike" kern="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rPr>
              <a:t>Presentation Outline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Background to the study</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Problem statement</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Justification</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Aim and objectives </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Description of study area</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Scope</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smtClean="0">
                <a:ln>
                  <a:noFill/>
                </a:ln>
                <a:solidFill>
                  <a:srgbClr val="292526"/>
                </a:solidFill>
                <a:effectLst/>
                <a:uLnTx/>
                <a:uFillTx/>
                <a:latin typeface="Times New Roman" panose="02020603050405020304" pitchFamily="18" charset="0"/>
                <a:ea typeface="Calibri" panose="020F0502020204030204" pitchFamily="34" charset="0"/>
              </a:rPr>
              <a:t>Methodology </a:t>
            </a: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used</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Key results</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Implication of results</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rPr>
              <a:t>Conclusion and recommendations</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kern="0" dirty="0" smtClean="0">
                <a:solidFill>
                  <a:srgbClr val="292526"/>
                </a:solidFill>
                <a:latin typeface="Times New Roman" panose="02020603050405020304" pitchFamily="18" charset="0"/>
                <a:ea typeface="Calibri" panose="020F0502020204030204" pitchFamily="34" charset="0"/>
              </a:rPr>
              <a:t>References</a:t>
            </a:r>
            <a:endParaRPr kumimoji="0" lang="en-US" sz="1800" b="0" i="0" u="none" strike="noStrike" kern="0" cap="none" spc="0" normalizeH="0" baseline="0" noProof="0" dirty="0" smtClean="0">
              <a:ln>
                <a:noFill/>
              </a:ln>
              <a:solidFill>
                <a:srgbClr val="292526"/>
              </a:solidFill>
              <a:effectLst/>
              <a:uLnTx/>
              <a:uFillTx/>
              <a:latin typeface="Times New Roman" panose="02020603050405020304" pitchFamily="18" charset="0"/>
              <a:ea typeface="Calibri" panose="020F0502020204030204" pitchFamily="34" charset="0"/>
            </a:endParaRPr>
          </a:p>
          <a:p>
            <a:pPr marR="0" lvl="0" defTabSz="914400"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20561976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descr="CLIMATOLOGICAL_FOOD_CROPS_Niger_St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0917" y="1304365"/>
            <a:ext cx="3701143"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145" name="Picture 2" descr="CLIMATOLOGICAL_FOOD_CROPS_Kwara_St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060" y="1214717"/>
            <a:ext cx="3875316" cy="199464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4"/>
          <p:cNvSpPr>
            <a:spLocks noChangeArrowheads="1"/>
          </p:cNvSpPr>
          <p:nvPr/>
        </p:nvSpPr>
        <p:spPr bwMode="auto">
          <a:xfrm>
            <a:off x="0" y="3124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 name="Picture 5" descr="D:\Users\Geo\Desktop\Sunday Opeyemi OKELEYE\TO FLASH DRIVE\CROP YIELDS AND CLIMATOLOGICAL DATA GRAPH\CLIMATOLOGICAL_FOOD_CROPS_Benue_State.jpg"/>
          <p:cNvPicPr/>
          <p:nvPr/>
        </p:nvPicPr>
        <p:blipFill>
          <a:blip r:embed="rId4">
            <a:extLst>
              <a:ext uri="{28A0092B-C50C-407E-A947-70E740481C1C}">
                <a14:useLocalDpi xmlns:a14="http://schemas.microsoft.com/office/drawing/2010/main" val="0"/>
              </a:ext>
            </a:extLst>
          </a:blip>
          <a:srcRect/>
          <a:stretch>
            <a:fillRect/>
          </a:stretch>
        </p:blipFill>
        <p:spPr bwMode="auto">
          <a:xfrm>
            <a:off x="8693203" y="1178858"/>
            <a:ext cx="3325265" cy="2196354"/>
          </a:xfrm>
          <a:prstGeom prst="rect">
            <a:avLst/>
          </a:prstGeom>
          <a:noFill/>
          <a:ln>
            <a:noFill/>
          </a:ln>
        </p:spPr>
      </p:pic>
      <p:pic>
        <p:nvPicPr>
          <p:cNvPr id="13" name="Picture 12" descr="D:\Users\Geo\Desktop\Sunday Opeyemi OKELEYE\TO FLASH DRIVE\CROP YIELDS AND CLIMATOLOGICAL DATA GRAPH\CLIMATOLOGICAL_Pre_FOOD_CROPS_Kwara_State.png"/>
          <p:cNvPicPr/>
          <p:nvPr/>
        </p:nvPicPr>
        <p:blipFill>
          <a:blip r:embed="rId5">
            <a:extLst>
              <a:ext uri="{28A0092B-C50C-407E-A947-70E740481C1C}">
                <a14:useLocalDpi xmlns:a14="http://schemas.microsoft.com/office/drawing/2010/main" val="0"/>
              </a:ext>
            </a:extLst>
          </a:blip>
          <a:srcRect/>
          <a:stretch>
            <a:fillRect/>
          </a:stretch>
        </p:blipFill>
        <p:spPr bwMode="auto">
          <a:xfrm>
            <a:off x="5187041" y="3267637"/>
            <a:ext cx="3159100" cy="1963830"/>
          </a:xfrm>
          <a:prstGeom prst="rect">
            <a:avLst/>
          </a:prstGeom>
          <a:noFill/>
          <a:ln>
            <a:noFill/>
          </a:ln>
        </p:spPr>
      </p:pic>
      <p:pic>
        <p:nvPicPr>
          <p:cNvPr id="14" name="Picture 13" descr="D:\Users\Geo\Desktop\Sunday Opeyemi OKELEYE\TO FLASH DRIVE\CROP YIELDS AND CLIMATOLOGICAL DATA GRAPH\CLIMATOLOGICAL_Pre_FOOD_CROPS_Benue_State.png"/>
          <p:cNvPicPr/>
          <p:nvPr/>
        </p:nvPicPr>
        <p:blipFill>
          <a:blip r:embed="rId6">
            <a:extLst>
              <a:ext uri="{28A0092B-C50C-407E-A947-70E740481C1C}">
                <a14:useLocalDpi xmlns:a14="http://schemas.microsoft.com/office/drawing/2010/main" val="0"/>
              </a:ext>
            </a:extLst>
          </a:blip>
          <a:srcRect/>
          <a:stretch>
            <a:fillRect/>
          </a:stretch>
        </p:blipFill>
        <p:spPr bwMode="auto">
          <a:xfrm>
            <a:off x="8650941" y="3267636"/>
            <a:ext cx="3146611" cy="2047315"/>
          </a:xfrm>
          <a:prstGeom prst="rect">
            <a:avLst/>
          </a:prstGeom>
          <a:noFill/>
          <a:ln>
            <a:noFill/>
          </a:ln>
        </p:spPr>
      </p:pic>
      <p:pic>
        <p:nvPicPr>
          <p:cNvPr id="15" name="Picture 14" descr="D:\Users\Geo\Desktop\Sunday Opeyemi OKELEYE\TO FLASH DRIVE\CROP YIELDS AND CLIMATOLOGICAL DATA GRAPH\CLIMATOLOGICAL_Pre_FOOD_CROPS_Niger_State.png"/>
          <p:cNvPicPr/>
          <p:nvPr/>
        </p:nvPicPr>
        <p:blipFill>
          <a:blip r:embed="rId7">
            <a:extLst>
              <a:ext uri="{28A0092B-C50C-407E-A947-70E740481C1C}">
                <a14:useLocalDpi xmlns:a14="http://schemas.microsoft.com/office/drawing/2010/main" val="0"/>
              </a:ext>
            </a:extLst>
          </a:blip>
          <a:srcRect/>
          <a:stretch>
            <a:fillRect/>
          </a:stretch>
        </p:blipFill>
        <p:spPr bwMode="auto">
          <a:xfrm>
            <a:off x="1404258" y="3124200"/>
            <a:ext cx="3782783" cy="2195232"/>
          </a:xfrm>
          <a:prstGeom prst="rect">
            <a:avLst/>
          </a:prstGeom>
          <a:noFill/>
          <a:ln>
            <a:noFill/>
          </a:ln>
        </p:spPr>
      </p:pic>
      <p:sp>
        <p:nvSpPr>
          <p:cNvPr id="8" name="Rectangle 7"/>
          <p:cNvSpPr/>
          <p:nvPr/>
        </p:nvSpPr>
        <p:spPr>
          <a:xfrm>
            <a:off x="2139041" y="123646"/>
            <a:ext cx="8851688" cy="923330"/>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4.0</a:t>
            </a: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KEY RESULTS (Cont.)</a:t>
            </a:r>
          </a:p>
          <a:p>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Objective 3: </a:t>
            </a:r>
            <a:r>
              <a:rPr lang="en-US" b="1" dirty="0">
                <a:latin typeface="Times New Roman" panose="02020603050405020304" pitchFamily="18" charset="0"/>
                <a:cs typeface="Times New Roman" panose="02020603050405020304" pitchFamily="18" charset="0"/>
              </a:rPr>
              <a:t>Evaluation of the resultant impacts climate change and land use on migration as it affects food production</a:t>
            </a:r>
          </a:p>
        </p:txBody>
      </p:sp>
      <p:sp>
        <p:nvSpPr>
          <p:cNvPr id="9" name="Rectangle 8"/>
          <p:cNvSpPr/>
          <p:nvPr/>
        </p:nvSpPr>
        <p:spPr>
          <a:xfrm>
            <a:off x="1604682" y="5289739"/>
            <a:ext cx="10282518" cy="646331"/>
          </a:xfrm>
          <a:prstGeom prst="rect">
            <a:avLst/>
          </a:prstGeom>
        </p:spPr>
        <p:txBody>
          <a:bodyPr wrap="square">
            <a:spAutoFit/>
          </a:bodyPr>
          <a:lstStyle/>
          <a:p>
            <a:r>
              <a:rPr lang="en-US" dirty="0"/>
              <a:t>Figure </a:t>
            </a:r>
            <a:r>
              <a:rPr lang="en-US" dirty="0" smtClean="0"/>
              <a:t>15: Relationship Between </a:t>
            </a:r>
            <a:r>
              <a:rPr lang="en-US" dirty="0"/>
              <a:t>C</a:t>
            </a:r>
            <a:r>
              <a:rPr lang="en-US" dirty="0" smtClean="0"/>
              <a:t>limate </a:t>
            </a:r>
            <a:r>
              <a:rPr lang="en-US" dirty="0"/>
              <a:t>P</a:t>
            </a:r>
            <a:r>
              <a:rPr lang="en-US" dirty="0" smtClean="0"/>
              <a:t>arameters (Air Temperature and Rainfall) and Crop Yields in Niger, Kwara and Benue State </a:t>
            </a:r>
            <a:endParaRPr lang="en-US" dirty="0"/>
          </a:p>
        </p:txBody>
      </p:sp>
      <p:sp>
        <p:nvSpPr>
          <p:cNvPr id="18" name="TextBox 17"/>
          <p:cNvSpPr txBox="1"/>
          <p:nvPr/>
        </p:nvSpPr>
        <p:spPr>
          <a:xfrm>
            <a:off x="1604682" y="6161516"/>
            <a:ext cx="10487278" cy="861774"/>
          </a:xfrm>
          <a:prstGeom prst="rect">
            <a:avLst/>
          </a:prstGeom>
          <a:noFill/>
        </p:spPr>
        <p:txBody>
          <a:bodyPr wrap="square" rtlCol="0">
            <a:spAutoFit/>
          </a:bodyPr>
          <a:lstStyle/>
          <a:p>
            <a:pPr marL="285750" indent="-285750" algn="just">
              <a:buFont typeface="Wingdings" panose="05000000000000000000" pitchFamily="2" charset="2"/>
              <a:buChar char="q"/>
            </a:pPr>
            <a:r>
              <a:rPr lang="en-US" sz="1400" dirty="0" smtClean="0"/>
              <a:t>Temperature and rainfall had different impacts on different food crops</a:t>
            </a:r>
            <a:endParaRPr lang="en-US" sz="1400" dirty="0"/>
          </a:p>
          <a:p>
            <a:pPr marL="285750" indent="-285750">
              <a:buFont typeface="Wingdings" panose="05000000000000000000" pitchFamily="2" charset="2"/>
              <a:buChar char="q"/>
            </a:pPr>
            <a:endParaRPr lang="en-US" dirty="0" smtClean="0"/>
          </a:p>
          <a:p>
            <a:pPr marL="285750" indent="-285750">
              <a:buFont typeface="Wingdings" panose="05000000000000000000" pitchFamily="2" charset="2"/>
              <a:buChar char="q"/>
            </a:pPr>
            <a:endParaRPr lang="en-US" dirty="0" smtClean="0"/>
          </a:p>
        </p:txBody>
      </p:sp>
    </p:spTree>
    <p:extLst>
      <p:ext uri="{BB962C8B-B14F-4D97-AF65-F5344CB8AC3E}">
        <p14:creationId xmlns:p14="http://schemas.microsoft.com/office/powerpoint/2010/main" val="26170537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75862563"/>
              </p:ext>
            </p:extLst>
          </p:nvPr>
        </p:nvGraphicFramePr>
        <p:xfrm>
          <a:off x="2124633" y="1586753"/>
          <a:ext cx="8888507" cy="2810436"/>
        </p:xfrm>
        <a:graphic>
          <a:graphicData uri="http://schemas.openxmlformats.org/drawingml/2006/table">
            <a:tbl>
              <a:tblPr firstRow="1" firstCol="1" bandRow="1">
                <a:tableStyleId>{5C22544A-7EE6-4342-B048-85BDC9FD1C3A}</a:tableStyleId>
              </a:tblPr>
              <a:tblGrid>
                <a:gridCol w="947555"/>
                <a:gridCol w="1126218"/>
                <a:gridCol w="1168491"/>
                <a:gridCol w="1168491"/>
                <a:gridCol w="1091920"/>
                <a:gridCol w="934793"/>
                <a:gridCol w="898900"/>
                <a:gridCol w="898900"/>
                <a:gridCol w="653239"/>
              </a:tblGrid>
              <a:tr h="505124">
                <a:tc>
                  <a:txBody>
                    <a:bodyPr/>
                    <a:lstStyle/>
                    <a:p>
                      <a:pPr marL="0" marR="0" algn="just">
                        <a:lnSpc>
                          <a:spcPct val="107000"/>
                        </a:lnSpc>
                        <a:spcBef>
                          <a:spcPts val="0"/>
                        </a:spcBef>
                        <a:spcAft>
                          <a:spcPts val="0"/>
                        </a:spcAft>
                      </a:pPr>
                      <a:r>
                        <a:rPr lang="en-US" sz="1200" dirty="0">
                          <a:effectLst/>
                        </a:rPr>
                        <a:t>State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VG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WB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BL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BA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R</a:t>
                      </a:r>
                      <a:r>
                        <a:rPr lang="en-US" sz="1200" baseline="30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6181">
                <a:tc rowSpan="2">
                  <a:txBody>
                    <a:bodyPr/>
                    <a:lstStyle/>
                    <a:p>
                      <a:pPr marL="0" marR="0" algn="just">
                        <a:lnSpc>
                          <a:spcPct val="107000"/>
                        </a:lnSpc>
                        <a:spcBef>
                          <a:spcPts val="0"/>
                        </a:spcBef>
                        <a:spcAft>
                          <a:spcPts val="0"/>
                        </a:spcAft>
                      </a:pPr>
                      <a:r>
                        <a:rPr lang="en-US" sz="1200">
                          <a:effectLst/>
                        </a:rPr>
                        <a:t>Niger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0"/>
                        </a:spcAft>
                      </a:pPr>
                      <a:r>
                        <a:rPr lang="en-US" sz="1200">
                          <a:effectLst/>
                        </a:rPr>
                        <a:t>NetMig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p-value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0.117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0.108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0.110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0.002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US" sz="1200">
                          <a:effectLst/>
                        </a:rPr>
                        <a:t>0.637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3771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US" sz="1200">
                          <a:effectLst/>
                        </a:rPr>
                        <a:t>Coeff.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-150.622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9425.086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-247.240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-24.570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-76.485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r>
              <a:tr h="251367">
                <a:tc rowSpan="2">
                  <a:txBody>
                    <a:bodyPr/>
                    <a:lstStyle/>
                    <a:p>
                      <a:pPr marL="0" marR="0" algn="just">
                        <a:lnSpc>
                          <a:spcPct val="107000"/>
                        </a:lnSpc>
                        <a:spcBef>
                          <a:spcPts val="0"/>
                        </a:spcBef>
                        <a:spcAft>
                          <a:spcPts val="0"/>
                        </a:spcAft>
                      </a:pPr>
                      <a:r>
                        <a:rPr lang="en-US" sz="1200">
                          <a:effectLst/>
                        </a:rPr>
                        <a:t>Kwara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0"/>
                        </a:spcAft>
                      </a:pPr>
                      <a:r>
                        <a:rPr lang="en-US" sz="1200">
                          <a:effectLst/>
                        </a:rPr>
                        <a:t>NetMig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p-value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0.289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0.764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0.371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0.005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0.002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US" sz="1200">
                          <a:effectLst/>
                        </a:rPr>
                        <a:t>0.547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4340">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US" sz="1200">
                          <a:effectLst/>
                        </a:rPr>
                        <a:t>Coeff.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dirty="0">
                          <a:effectLst/>
                        </a:rPr>
                        <a:t>6.107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2249.173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-27.764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33.074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-146.095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r>
              <a:tr h="251367">
                <a:tc rowSpan="2">
                  <a:txBody>
                    <a:bodyPr/>
                    <a:lstStyle/>
                    <a:p>
                      <a:pPr marL="0" marR="0" algn="just">
                        <a:lnSpc>
                          <a:spcPct val="107000"/>
                        </a:lnSpc>
                        <a:spcBef>
                          <a:spcPts val="0"/>
                        </a:spcBef>
                        <a:spcAft>
                          <a:spcPts val="0"/>
                        </a:spcAft>
                      </a:pPr>
                      <a:r>
                        <a:rPr lang="en-US" sz="1200">
                          <a:effectLst/>
                        </a:rPr>
                        <a:t>Benue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US" sz="1200">
                          <a:effectLst/>
                        </a:rPr>
                        <a:t>NetMig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p-value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0.119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0.112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0.111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200">
                          <a:effectLst/>
                        </a:rPr>
                        <a:t>0.014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0.953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US" sz="1200">
                          <a:effectLst/>
                        </a:rPr>
                        <a:t>0.632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4340">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US" sz="1200">
                          <a:effectLst/>
                        </a:rPr>
                        <a:t>Coeff.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2012.620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133980.975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728.388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a:effectLst/>
                        </a:rPr>
                        <a:t>-23.600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US" sz="1200" dirty="0">
                          <a:effectLst/>
                        </a:rPr>
                        <a:t>-0.178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r>
            </a:tbl>
          </a:graphicData>
        </a:graphic>
      </p:graphicFrame>
      <p:sp>
        <p:nvSpPr>
          <p:cNvPr id="3" name="Rectangle 2"/>
          <p:cNvSpPr/>
          <p:nvPr/>
        </p:nvSpPr>
        <p:spPr>
          <a:xfrm>
            <a:off x="2380129" y="277923"/>
            <a:ext cx="7207624" cy="646331"/>
          </a:xfrm>
          <a:prstGeom prst="rect">
            <a:avLst/>
          </a:prstGeom>
        </p:spPr>
        <p:txBody>
          <a:bodyPr wrap="square">
            <a:spAutoFit/>
          </a:bodyPr>
          <a:lstStyle/>
          <a:p>
            <a:r>
              <a:rPr lang="en-US" b="1" smtClean="0">
                <a:latin typeface="Times New Roman" panose="02020603050405020304" pitchFamily="18" charset="0"/>
                <a:ea typeface="Calibri" panose="020F0502020204030204" pitchFamily="34" charset="0"/>
              </a:rPr>
              <a:t>Univariate Regression Analyses Showing the Influence of Changes in LULC on Migration in Niger, Kwara and Benue States</a:t>
            </a:r>
            <a:endParaRPr lang="en-US" dirty="0"/>
          </a:p>
        </p:txBody>
      </p:sp>
      <p:sp>
        <p:nvSpPr>
          <p:cNvPr id="4" name="Rectangle 3"/>
          <p:cNvSpPr/>
          <p:nvPr/>
        </p:nvSpPr>
        <p:spPr>
          <a:xfrm>
            <a:off x="1972235" y="4390571"/>
            <a:ext cx="9820836" cy="685059"/>
          </a:xfrm>
          <a:prstGeom prst="rect">
            <a:avLst/>
          </a:prstGeom>
        </p:spPr>
        <p:txBody>
          <a:bodyPr wrap="square">
            <a:spAutoFit/>
          </a:bodyPr>
          <a:lstStyle/>
          <a:p>
            <a:pPr algn="just">
              <a:lnSpc>
                <a:spcPct val="107000"/>
              </a:lnSpc>
              <a:spcAft>
                <a:spcPts val="800"/>
              </a:spcAft>
            </a:pPr>
            <a:r>
              <a:rPr lang="en-US" dirty="0" err="1">
                <a:latin typeface="Times New Roman" panose="02020603050405020304" pitchFamily="18" charset="0"/>
                <a:ea typeface="Calibri" panose="020F0502020204030204" pitchFamily="34" charset="0"/>
                <a:cs typeface="Times New Roman" panose="02020603050405020304" pitchFamily="18" charset="0"/>
              </a:rPr>
              <a:t>Coeff</a:t>
            </a:r>
            <a:r>
              <a:rPr lang="en-US" dirty="0">
                <a:latin typeface="Times New Roman" panose="02020603050405020304" pitchFamily="18" charset="0"/>
                <a:ea typeface="Calibri" panose="020F0502020204030204" pitchFamily="34" charset="0"/>
                <a:cs typeface="Times New Roman" panose="02020603050405020304" pitchFamily="18" charset="0"/>
              </a:rPr>
              <a:t>.=Coefficient, </a:t>
            </a:r>
            <a:r>
              <a:rPr lang="en-US" dirty="0" err="1">
                <a:latin typeface="Times New Roman" panose="02020603050405020304" pitchFamily="18" charset="0"/>
                <a:ea typeface="Calibri" panose="020F0502020204030204" pitchFamily="34" charset="0"/>
                <a:cs typeface="Times New Roman" panose="02020603050405020304" pitchFamily="18" charset="0"/>
              </a:rPr>
              <a:t>NetMig</a:t>
            </a:r>
            <a:r>
              <a:rPr lang="en-US" dirty="0">
                <a:latin typeface="Times New Roman" panose="02020603050405020304" pitchFamily="18" charset="0"/>
                <a:ea typeface="Calibri" panose="020F0502020204030204" pitchFamily="34" charset="0"/>
                <a:cs typeface="Times New Roman" panose="02020603050405020304" pitchFamily="18" charset="0"/>
              </a:rPr>
              <a:t>=Net Migration, VG=Vegetation, WB=Waterbody, AL=Agricultural Land, BL=Barren Land, BA=Built-up Area.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842034" y="5075630"/>
            <a:ext cx="6096000" cy="1519775"/>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Sources: NAERLS, Zaria-Nigeria and United </a:t>
            </a:r>
            <a:r>
              <a:rPr lang="en-US" dirty="0" smtClean="0">
                <a:latin typeface="Times New Roman" panose="02020603050405020304" pitchFamily="18" charset="0"/>
                <a:ea typeface="Calibri" panose="020F0502020204030204" pitchFamily="34" charset="0"/>
                <a:cs typeface="Times New Roman" panose="02020603050405020304" pitchFamily="18" charset="0"/>
              </a:rPr>
              <a:t>Nations</a:t>
            </a:r>
          </a:p>
          <a:p>
            <a:pPr>
              <a:lnSpc>
                <a:spcPct val="107000"/>
              </a:lnSpc>
              <a:spcAft>
                <a:spcPts val="800"/>
              </a:spcAf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q"/>
            </a:pPr>
            <a:r>
              <a:rPr lang="en-US" sz="1600" dirty="0" smtClean="0">
                <a:latin typeface="Times New Roman" panose="02020603050405020304" pitchFamily="18" charset="0"/>
                <a:ea typeface="Calibri" panose="020F0502020204030204" pitchFamily="34" charset="0"/>
                <a:cs typeface="Times New Roman" panose="02020603050405020304" pitchFamily="18" charset="0"/>
              </a:rPr>
              <a:t>Changes in LULC classes had impacts on migration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3267075" algn="l"/>
              </a:tabLst>
            </a:pPr>
            <a:r>
              <a:rPr lang="en-US"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2046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51082042"/>
              </p:ext>
            </p:extLst>
          </p:nvPr>
        </p:nvGraphicFramePr>
        <p:xfrm>
          <a:off x="2330824" y="1049803"/>
          <a:ext cx="7144871" cy="3548558"/>
        </p:xfrm>
        <a:graphic>
          <a:graphicData uri="http://schemas.openxmlformats.org/drawingml/2006/table">
            <a:tbl>
              <a:tblPr firstRow="1" firstCol="1" bandRow="1">
                <a:tableStyleId>{5C22544A-7EE6-4342-B048-85BDC9FD1C3A}</a:tableStyleId>
              </a:tblPr>
              <a:tblGrid>
                <a:gridCol w="880242">
                  <a:extLst>
                    <a:ext uri="{9D8B030D-6E8A-4147-A177-3AD203B41FA5}">
                      <a16:colId xmlns:a16="http://schemas.microsoft.com/office/drawing/2014/main" xmlns="" val="2044273333"/>
                    </a:ext>
                  </a:extLst>
                </a:gridCol>
                <a:gridCol w="781591">
                  <a:extLst>
                    <a:ext uri="{9D8B030D-6E8A-4147-A177-3AD203B41FA5}">
                      <a16:colId xmlns:a16="http://schemas.microsoft.com/office/drawing/2014/main" xmlns="" val="3063022761"/>
                    </a:ext>
                  </a:extLst>
                </a:gridCol>
                <a:gridCol w="102808">
                  <a:extLst>
                    <a:ext uri="{9D8B030D-6E8A-4147-A177-3AD203B41FA5}">
                      <a16:colId xmlns:a16="http://schemas.microsoft.com/office/drawing/2014/main" xmlns="" val="3788324842"/>
                    </a:ext>
                  </a:extLst>
                </a:gridCol>
                <a:gridCol w="918546">
                  <a:extLst>
                    <a:ext uri="{9D8B030D-6E8A-4147-A177-3AD203B41FA5}">
                      <a16:colId xmlns:a16="http://schemas.microsoft.com/office/drawing/2014/main" xmlns="" val="2351517435"/>
                    </a:ext>
                  </a:extLst>
                </a:gridCol>
                <a:gridCol w="961641">
                  <a:extLst>
                    <a:ext uri="{9D8B030D-6E8A-4147-A177-3AD203B41FA5}">
                      <a16:colId xmlns:a16="http://schemas.microsoft.com/office/drawing/2014/main" xmlns="" val="266284914"/>
                    </a:ext>
                  </a:extLst>
                </a:gridCol>
                <a:gridCol w="955738">
                  <a:extLst>
                    <a:ext uri="{9D8B030D-6E8A-4147-A177-3AD203B41FA5}">
                      <a16:colId xmlns:a16="http://schemas.microsoft.com/office/drawing/2014/main" xmlns="" val="2624886841"/>
                    </a:ext>
                  </a:extLst>
                </a:gridCol>
                <a:gridCol w="891392">
                  <a:extLst>
                    <a:ext uri="{9D8B030D-6E8A-4147-A177-3AD203B41FA5}">
                      <a16:colId xmlns:a16="http://schemas.microsoft.com/office/drawing/2014/main" xmlns="" val="3900306720"/>
                    </a:ext>
                  </a:extLst>
                </a:gridCol>
                <a:gridCol w="871322">
                  <a:extLst>
                    <a:ext uri="{9D8B030D-6E8A-4147-A177-3AD203B41FA5}">
                      <a16:colId xmlns:a16="http://schemas.microsoft.com/office/drawing/2014/main" xmlns="" val="550768840"/>
                    </a:ext>
                  </a:extLst>
                </a:gridCol>
                <a:gridCol w="781591">
                  <a:extLst>
                    <a:ext uri="{9D8B030D-6E8A-4147-A177-3AD203B41FA5}">
                      <a16:colId xmlns:a16="http://schemas.microsoft.com/office/drawing/2014/main" xmlns="" val="2933884750"/>
                    </a:ext>
                  </a:extLst>
                </a:gridCol>
              </a:tblGrid>
              <a:tr h="114655">
                <a:tc>
                  <a:txBody>
                    <a:bodyPr/>
                    <a:lstStyle/>
                    <a:p>
                      <a:pPr>
                        <a:lnSpc>
                          <a:spcPct val="107000"/>
                        </a:lnSpc>
                        <a:spcAft>
                          <a:spcPts val="0"/>
                        </a:spcAft>
                      </a:pPr>
                      <a:r>
                        <a:rPr lang="en-US" sz="700">
                          <a:effectLst/>
                        </a:rPr>
                        <a:t>State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Test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Maize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Yam</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Cassava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Rice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Groundnut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4293802428"/>
                  </a:ext>
                </a:extLst>
              </a:tr>
              <a:tr h="117994">
                <a:tc>
                  <a:txBody>
                    <a:bodyPr/>
                    <a:lstStyle/>
                    <a:p>
                      <a:pPr>
                        <a:lnSpc>
                          <a:spcPct val="107000"/>
                        </a:lnSpc>
                        <a:spcAft>
                          <a:spcPts val="0"/>
                        </a:spcAft>
                      </a:pPr>
                      <a:r>
                        <a:rPr lang="en-US" sz="700">
                          <a:effectLst/>
                        </a:rPr>
                        <a:t>Niger</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R-square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0.416699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0.105757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0.067583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0.307474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0.198948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253438039"/>
                  </a:ext>
                </a:extLst>
              </a:tr>
              <a:tr h="137229">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Significance F</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0.009346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0.707548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0.349414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0.264931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0.09562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4158530086"/>
                  </a:ext>
                </a:extLst>
              </a:tr>
              <a:tr h="191550">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Regression coefficient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-2525.45028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-5937.33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-11684.5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-2080.68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2810.735496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412019892"/>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t-statistic</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-2.4469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-0.23843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-0.8631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-0.96292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2.043816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1536433303"/>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P-value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0.029383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0.815263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0.403728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0.353157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0.061782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3199341642"/>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Alpha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3848606204"/>
                  </a:ext>
                </a:extLst>
              </a:tr>
              <a:tr h="137229">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Remarks</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935392660"/>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2725471816"/>
                  </a:ext>
                </a:extLst>
              </a:tr>
              <a:tr h="95775">
                <a:tc>
                  <a:txBody>
                    <a:bodyPr/>
                    <a:lstStyle/>
                    <a:p>
                      <a:pPr>
                        <a:lnSpc>
                          <a:spcPct val="107000"/>
                        </a:lnSpc>
                        <a:spcAft>
                          <a:spcPts val="0"/>
                        </a:spcAft>
                      </a:pPr>
                      <a:r>
                        <a:rPr lang="en-US" sz="700">
                          <a:effectLst/>
                        </a:rPr>
                        <a:t>Kwara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R-square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0.022778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0.057822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0.237259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0.138538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0.157064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2316898288"/>
                  </a:ext>
                </a:extLst>
              </a:tr>
              <a:tr h="137229">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Significance F</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0.591334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0.387983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0.065545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0.17188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0.16066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3922934081"/>
                  </a:ext>
                </a:extLst>
              </a:tr>
              <a:tr h="191550">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Regression coefficient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-585.505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28701.48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-14043.4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2989.456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-2404.14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1405533334"/>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t-statistic</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-0.37946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0.990963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-1.8167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1.662088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-1.41838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55987765"/>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P-value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0.710473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0.339791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0.092382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0.120405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0.181523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2438105200"/>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Alpha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547941717"/>
                  </a:ext>
                </a:extLst>
              </a:tr>
              <a:tr h="137229">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Remarks</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1229989674"/>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7">
                  <a:txBody>
                    <a:bodyPr/>
                    <a:lstStyle/>
                    <a:p>
                      <a:pPr>
                        <a:lnSpc>
                          <a:spcPct val="107000"/>
                        </a:lnSpc>
                        <a:spcAft>
                          <a:spcPts val="80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922242099"/>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7">
                  <a:txBody>
                    <a:bodyPr/>
                    <a:lstStyle/>
                    <a:p>
                      <a:pPr>
                        <a:lnSpc>
                          <a:spcPct val="107000"/>
                        </a:lnSpc>
                        <a:spcAft>
                          <a:spcPts val="80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368477404"/>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4121228950"/>
                  </a:ext>
                </a:extLst>
              </a:tr>
              <a:tr h="95775">
                <a:tc>
                  <a:txBody>
                    <a:bodyPr/>
                    <a:lstStyle/>
                    <a:p>
                      <a:pPr>
                        <a:lnSpc>
                          <a:spcPct val="107000"/>
                        </a:lnSpc>
                        <a:spcAft>
                          <a:spcPts val="0"/>
                        </a:spcAft>
                      </a:pPr>
                      <a:r>
                        <a:rPr lang="en-US" sz="700">
                          <a:effectLst/>
                        </a:rPr>
                        <a:t>Benue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R-square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0.127419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0.14698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0.025484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0.176928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0.309846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881508762"/>
                  </a:ext>
                </a:extLst>
              </a:tr>
              <a:tr h="137229">
                <a:tc>
                  <a:txBody>
                    <a:bodyPr/>
                    <a:lstStyle/>
                    <a:p>
                      <a:pPr>
                        <a:lnSpc>
                          <a:spcPct val="107000"/>
                        </a:lnSpc>
                        <a:spcAft>
                          <a:spcPts val="0"/>
                        </a:spcAft>
                      </a:pPr>
                      <a:r>
                        <a:rPr lang="en-US" sz="7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Significance F</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0.191521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0.158363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0.569828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0.118472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0.031146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236366833"/>
                  </a:ext>
                </a:extLst>
              </a:tr>
              <a:tr h="191550">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Regression coefficient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-1361.42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-8956.69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2786.693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-1241.38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1822.225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1785764461"/>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t-statistic</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-1.14684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-1.19823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1.795888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-1.27489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2.923898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2583929194"/>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P-value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0.272117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0.252218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0.095779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0.224663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0.011851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332140767"/>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Alpha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3311515755"/>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2">
                  <a:txBody>
                    <a:bodyPr/>
                    <a:lstStyle/>
                    <a:p>
                      <a:pPr>
                        <a:lnSpc>
                          <a:spcPct val="107000"/>
                        </a:lnSpc>
                        <a:spcAft>
                          <a:spcPts val="0"/>
                        </a:spcAft>
                      </a:pPr>
                      <a:r>
                        <a:rPr lang="en-US" sz="700">
                          <a:effectLst/>
                        </a:rPr>
                        <a:t>Remarks</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hMerge="1">
                  <a:txBody>
                    <a:bodyPr/>
                    <a:lstStyle/>
                    <a:p>
                      <a:endParaRPr lang="en-US"/>
                    </a:p>
                  </a:txBody>
                  <a:tcPr/>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extLst>
                  <a:ext uri="{0D108BD9-81ED-4DB2-BD59-A6C34878D82A}">
                    <a16:rowId xmlns:a16="http://schemas.microsoft.com/office/drawing/2014/main" xmlns="" val="428469933"/>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7">
                  <a:txBody>
                    <a:bodyPr/>
                    <a:lstStyle/>
                    <a:p>
                      <a:pPr>
                        <a:lnSpc>
                          <a:spcPct val="107000"/>
                        </a:lnSpc>
                        <a:spcAft>
                          <a:spcPts val="80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166187914"/>
                  </a:ext>
                </a:extLst>
              </a:tr>
              <a:tr h="95775">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a:txBody>
                    <a:bodyPr/>
                    <a:lstStyle/>
                    <a:p>
                      <a:pPr>
                        <a:lnSpc>
                          <a:spcPct val="107000"/>
                        </a:lnSpc>
                        <a:spcAft>
                          <a:spcPts val="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0780" marR="40780" marT="0" marB="0"/>
                </a:tc>
                <a:tc gridSpan="7">
                  <a:txBody>
                    <a:bodyPr/>
                    <a:lstStyle/>
                    <a:p>
                      <a:pPr>
                        <a:lnSpc>
                          <a:spcPct val="107000"/>
                        </a:lnSpc>
                        <a:spcAft>
                          <a:spcPts val="800"/>
                        </a:spcAft>
                      </a:pPr>
                      <a:r>
                        <a:rPr lang="en-US" sz="7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41015400"/>
                  </a:ext>
                </a:extLst>
              </a:tr>
            </a:tbl>
          </a:graphicData>
        </a:graphic>
      </p:graphicFrame>
      <p:cxnSp>
        <p:nvCxnSpPr>
          <p:cNvPr id="3" name="Straight Connector 2"/>
          <p:cNvCxnSpPr/>
          <p:nvPr/>
        </p:nvCxnSpPr>
        <p:spPr>
          <a:xfrm flipH="1" flipV="1">
            <a:off x="2716306" y="3209365"/>
            <a:ext cx="7283" cy="29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048984" y="0"/>
            <a:ext cx="7772400" cy="1938992"/>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sz="12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4.0</a:t>
            </a:r>
            <a:r>
              <a:rPr lang="en-US"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KEY RESULTS (Cont.)</a:t>
            </a:r>
          </a:p>
          <a:p>
            <a:r>
              <a:rPr lang="en-US" sz="12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Objective 3: </a:t>
            </a:r>
            <a:r>
              <a:rPr lang="en-US" sz="1200" b="1" dirty="0">
                <a:latin typeface="Times New Roman" panose="02020603050405020304" pitchFamily="18" charset="0"/>
                <a:cs typeface="Times New Roman" panose="02020603050405020304" pitchFamily="18" charset="0"/>
              </a:rPr>
              <a:t>Evaluation of the resultant impacts climate change and land use on migration as it affects food </a:t>
            </a:r>
            <a:r>
              <a:rPr lang="en-US" sz="1200" b="1" dirty="0" smtClean="0">
                <a:latin typeface="Times New Roman" panose="02020603050405020304" pitchFamily="18" charset="0"/>
                <a:cs typeface="Times New Roman" panose="02020603050405020304" pitchFamily="18" charset="0"/>
              </a:rPr>
              <a:t>production</a:t>
            </a:r>
          </a:p>
          <a:p>
            <a:endParaRPr lang="en-US" sz="1200" b="1" dirty="0" smtClean="0">
              <a:latin typeface="Times New Roman" panose="02020603050405020304" pitchFamily="18" charset="0"/>
              <a:cs typeface="Times New Roman" panose="02020603050405020304" pitchFamily="18" charset="0"/>
            </a:endParaRPr>
          </a:p>
          <a:p>
            <a:r>
              <a:rPr lang="en-US" sz="1200" dirty="0" smtClean="0">
                <a:latin typeface="Times New Roman" panose="02020603050405020304" pitchFamily="18" charset="0"/>
                <a:cs typeface="Times New Roman" panose="02020603050405020304" pitchFamily="18" charset="0"/>
              </a:rPr>
              <a:t>Table</a:t>
            </a: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3: </a:t>
            </a:r>
            <a:r>
              <a:rPr lang="en-US" sz="1200" dirty="0">
                <a:latin typeface="Times New Roman" panose="02020603050405020304" pitchFamily="18" charset="0"/>
                <a:cs typeface="Times New Roman" panose="02020603050405020304" pitchFamily="18" charset="0"/>
              </a:rPr>
              <a:t>Regression Analysis of Crop Yields and Average Annual Temperature for Niger, Kwara and Benue States</a:t>
            </a:r>
          </a:p>
          <a:p>
            <a:endParaRPr lang="en-US" b="1" dirty="0"/>
          </a:p>
          <a:p>
            <a:endParaRPr lang="en-US" b="1" dirty="0"/>
          </a:p>
          <a:p>
            <a:pPr algn="just">
              <a:spcAft>
                <a:spcPts val="800"/>
              </a:spcAft>
            </a:pPr>
            <a:endParaRPr lang="en-US" dirty="0">
              <a:solidFill>
                <a:prstClr val="black"/>
              </a:solidFill>
              <a:ea typeface="Calibri" panose="020F0502020204030204" pitchFamily="34" charset="0"/>
              <a:cs typeface="Times New Roman" panose="02020603050405020304" pitchFamily="18" charset="0"/>
            </a:endParaRPr>
          </a:p>
        </p:txBody>
      </p:sp>
      <p:sp>
        <p:nvSpPr>
          <p:cNvPr id="8" name="TextBox 7"/>
          <p:cNvSpPr txBox="1"/>
          <p:nvPr/>
        </p:nvSpPr>
        <p:spPr>
          <a:xfrm>
            <a:off x="1103920" y="4553004"/>
            <a:ext cx="10487278" cy="3016210"/>
          </a:xfrm>
          <a:prstGeom prst="rect">
            <a:avLst/>
          </a:prstGeom>
          <a:noFill/>
        </p:spPr>
        <p:txBody>
          <a:bodyPr wrap="square" rtlCol="0">
            <a:spAutoFit/>
          </a:bodyPr>
          <a:lstStyle/>
          <a:p>
            <a:pPr marL="285750" indent="-285750" algn="just">
              <a:buFont typeface="Wingdings" panose="05000000000000000000" pitchFamily="2" charset="2"/>
              <a:buChar char="q"/>
            </a:pPr>
            <a:r>
              <a:rPr lang="en-US" sz="1400" dirty="0"/>
              <a:t>T</a:t>
            </a:r>
            <a:r>
              <a:rPr lang="en-US" sz="1400" dirty="0" smtClean="0"/>
              <a:t>here was </a:t>
            </a:r>
            <a:r>
              <a:rPr lang="en-US" sz="1400" dirty="0"/>
              <a:t>a moderate statistically significant negative relationship between maize yields and temperature in Niger </a:t>
            </a:r>
            <a:r>
              <a:rPr lang="en-US" sz="1400" dirty="0" smtClean="0"/>
              <a:t>State i.e., increase in temperature will lead to decrease in maize yields while there was statistically insignificant relationship between temperature and other crops in Niger State.</a:t>
            </a:r>
          </a:p>
          <a:p>
            <a:pPr marL="285750" indent="-285750" algn="just">
              <a:buFont typeface="Wingdings" panose="05000000000000000000" pitchFamily="2" charset="2"/>
              <a:buChar char="q"/>
            </a:pPr>
            <a:r>
              <a:rPr lang="en-US" sz="1400" dirty="0" smtClean="0"/>
              <a:t>There was statistically insignificant relationship between average annual temperature and all the five food crops in Kwara State.</a:t>
            </a:r>
          </a:p>
          <a:p>
            <a:pPr marL="285750" indent="-285750" algn="just">
              <a:buFont typeface="Wingdings" panose="05000000000000000000" pitchFamily="2" charset="2"/>
              <a:buChar char="q"/>
            </a:pPr>
            <a:r>
              <a:rPr lang="en-US" sz="1400" dirty="0" smtClean="0"/>
              <a:t>There was a weak statistically significant positive relationship between temperature and groundnut in Benue. Increase in temperature will lead to increase in groundnut yield </a:t>
            </a:r>
            <a:r>
              <a:rPr lang="en-US" sz="1400" dirty="0"/>
              <a:t>while there was statistically insignificant relationship between temperature and other crops in </a:t>
            </a:r>
            <a:r>
              <a:rPr lang="en-US" sz="1400" dirty="0" smtClean="0"/>
              <a:t>Benue </a:t>
            </a:r>
            <a:r>
              <a:rPr lang="en-US" sz="1400" dirty="0"/>
              <a:t>State</a:t>
            </a:r>
            <a:r>
              <a:rPr lang="en-US" sz="1400" dirty="0" smtClean="0"/>
              <a:t>.</a:t>
            </a:r>
          </a:p>
          <a:p>
            <a:pPr marL="285750" indent="-285750" algn="just">
              <a:buFont typeface="Wingdings" panose="05000000000000000000" pitchFamily="2" charset="2"/>
              <a:buChar char="q"/>
            </a:pPr>
            <a:r>
              <a:rPr lang="en-US" sz="1400" dirty="0" smtClean="0"/>
              <a:t>Seemingly low R-square values in all the States </a:t>
            </a:r>
            <a:r>
              <a:rPr lang="en-US" sz="1400" dirty="0"/>
              <a:t>indicate that the crop yields in </a:t>
            </a:r>
            <a:r>
              <a:rPr lang="en-US" sz="1400" dirty="0" smtClean="0"/>
              <a:t>three States were </a:t>
            </a:r>
            <a:r>
              <a:rPr lang="en-US" sz="1400" dirty="0"/>
              <a:t>majorly influenced by </a:t>
            </a:r>
            <a:r>
              <a:rPr lang="en-US" sz="1400" dirty="0" smtClean="0"/>
              <a:t>other </a:t>
            </a:r>
            <a:r>
              <a:rPr lang="en-US" sz="1400" dirty="0"/>
              <a:t>factors like the case of Niger </a:t>
            </a:r>
            <a:r>
              <a:rPr lang="en-US" sz="1400" dirty="0" smtClean="0"/>
              <a:t>State </a:t>
            </a:r>
            <a:r>
              <a:rPr lang="en-US" sz="1400" dirty="0"/>
              <a:t>the use of fertilizers, good crop seeds, the use of agro-technological equipment, effective crop management among others </a:t>
            </a:r>
          </a:p>
          <a:p>
            <a:pPr marL="285750" indent="-285750" algn="just">
              <a:buFont typeface="Wingdings" panose="05000000000000000000" pitchFamily="2" charset="2"/>
              <a:buChar char="q"/>
            </a:pPr>
            <a:endParaRPr lang="en-US" sz="1400" dirty="0"/>
          </a:p>
          <a:p>
            <a:pPr marL="285750" indent="-285750">
              <a:buFont typeface="Wingdings" panose="05000000000000000000" pitchFamily="2" charset="2"/>
              <a:buChar char="q"/>
            </a:pPr>
            <a:endParaRPr lang="en-US" dirty="0" smtClean="0"/>
          </a:p>
          <a:p>
            <a:pPr marL="285750" indent="-285750">
              <a:buFont typeface="Wingdings" panose="05000000000000000000" pitchFamily="2" charset="2"/>
              <a:buChar char="q"/>
            </a:pPr>
            <a:endParaRPr lang="en-US" dirty="0" smtClean="0"/>
          </a:p>
        </p:txBody>
      </p:sp>
    </p:spTree>
    <p:extLst>
      <p:ext uri="{BB962C8B-B14F-4D97-AF65-F5344CB8AC3E}">
        <p14:creationId xmlns:p14="http://schemas.microsoft.com/office/powerpoint/2010/main" val="33809794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8984" y="0"/>
            <a:ext cx="7772400" cy="1477328"/>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sz="12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4.0</a:t>
            </a:r>
            <a:r>
              <a:rPr lang="en-US"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KEY RESULTS (Cont.)</a:t>
            </a:r>
          </a:p>
          <a:p>
            <a:r>
              <a:rPr lang="en-US" sz="12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Objective 3: </a:t>
            </a:r>
            <a:r>
              <a:rPr lang="en-US" sz="1200" b="1" dirty="0">
                <a:latin typeface="Times New Roman" panose="02020603050405020304" pitchFamily="18" charset="0"/>
                <a:cs typeface="Times New Roman" panose="02020603050405020304" pitchFamily="18" charset="0"/>
              </a:rPr>
              <a:t>Evaluation of the resultant impacts climate change and land use on migration as it affects food </a:t>
            </a:r>
            <a:r>
              <a:rPr lang="en-US" sz="1200" b="1" dirty="0" smtClean="0">
                <a:latin typeface="Times New Roman" panose="02020603050405020304" pitchFamily="18" charset="0"/>
                <a:cs typeface="Times New Roman" panose="02020603050405020304" pitchFamily="18" charset="0"/>
              </a:rPr>
              <a:t>production</a:t>
            </a:r>
          </a:p>
          <a:p>
            <a:r>
              <a:rPr lang="en-US" sz="1200" dirty="0" smtClean="0">
                <a:latin typeface="Times New Roman" panose="02020603050405020304" pitchFamily="18" charset="0"/>
                <a:cs typeface="Times New Roman" panose="02020603050405020304" pitchFamily="18" charset="0"/>
              </a:rPr>
              <a:t>Table 4: </a:t>
            </a:r>
            <a:r>
              <a:rPr lang="en-US" sz="1200" dirty="0" smtClean="0">
                <a:latin typeface="Times New Roman" panose="02020603050405020304" pitchFamily="18" charset="0"/>
                <a:ea typeface="Calibri" panose="020F0502020204030204" pitchFamily="34" charset="0"/>
              </a:rPr>
              <a:t>Regression </a:t>
            </a:r>
            <a:r>
              <a:rPr lang="en-US" sz="1200" dirty="0">
                <a:latin typeface="Times New Roman" panose="02020603050405020304" pitchFamily="18" charset="0"/>
                <a:ea typeface="Calibri" panose="020F0502020204030204" pitchFamily="34" charset="0"/>
              </a:rPr>
              <a:t>Analysis of Food Crops and Annual Rainfall for Niger, Kwara and Benue </a:t>
            </a:r>
            <a:r>
              <a:rPr lang="en-US" sz="1200" dirty="0" smtClean="0">
                <a:latin typeface="Times New Roman" panose="02020603050405020304" pitchFamily="18" charset="0"/>
                <a:ea typeface="Calibri" panose="020F0502020204030204" pitchFamily="34" charset="0"/>
              </a:rPr>
              <a:t>States.</a:t>
            </a:r>
            <a:endParaRPr lang="en-US" b="1" dirty="0" smtClean="0"/>
          </a:p>
          <a:p>
            <a:endParaRPr lang="en-US" b="1" dirty="0"/>
          </a:p>
          <a:p>
            <a:pPr algn="just">
              <a:spcAft>
                <a:spcPts val="800"/>
              </a:spcAft>
            </a:pPr>
            <a:endParaRPr lang="en-US" dirty="0">
              <a:solidFill>
                <a:prstClr val="black"/>
              </a:solidFill>
              <a:ea typeface="Calibri" panose="020F050202020403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135625416"/>
              </p:ext>
            </p:extLst>
          </p:nvPr>
        </p:nvGraphicFramePr>
        <p:xfrm>
          <a:off x="1891555" y="878955"/>
          <a:ext cx="8552328" cy="3916096"/>
        </p:xfrm>
        <a:graphic>
          <a:graphicData uri="http://schemas.openxmlformats.org/drawingml/2006/table">
            <a:tbl>
              <a:tblPr firstRow="1" firstCol="1" bandRow="1">
                <a:tableStyleId>{5C22544A-7EE6-4342-B048-85BDC9FD1C3A}</a:tableStyleId>
              </a:tblPr>
              <a:tblGrid>
                <a:gridCol w="1027354">
                  <a:extLst>
                    <a:ext uri="{9D8B030D-6E8A-4147-A177-3AD203B41FA5}">
                      <a16:colId xmlns:a16="http://schemas.microsoft.com/office/drawing/2014/main" xmlns="" val="3400779156"/>
                    </a:ext>
                  </a:extLst>
                </a:gridCol>
                <a:gridCol w="936143">
                  <a:extLst>
                    <a:ext uri="{9D8B030D-6E8A-4147-A177-3AD203B41FA5}">
                      <a16:colId xmlns:a16="http://schemas.microsoft.com/office/drawing/2014/main" xmlns="" val="2399074870"/>
                    </a:ext>
                  </a:extLst>
                </a:gridCol>
                <a:gridCol w="120680">
                  <a:extLst>
                    <a:ext uri="{9D8B030D-6E8A-4147-A177-3AD203B41FA5}">
                      <a16:colId xmlns:a16="http://schemas.microsoft.com/office/drawing/2014/main" xmlns="" val="1969369305"/>
                    </a:ext>
                  </a:extLst>
                </a:gridCol>
                <a:gridCol w="1097352">
                  <a:extLst>
                    <a:ext uri="{9D8B030D-6E8A-4147-A177-3AD203B41FA5}">
                      <a16:colId xmlns:a16="http://schemas.microsoft.com/office/drawing/2014/main" xmlns="" val="3595039236"/>
                    </a:ext>
                  </a:extLst>
                </a:gridCol>
                <a:gridCol w="1147553">
                  <a:extLst>
                    <a:ext uri="{9D8B030D-6E8A-4147-A177-3AD203B41FA5}">
                      <a16:colId xmlns:a16="http://schemas.microsoft.com/office/drawing/2014/main" xmlns="" val="1769924793"/>
                    </a:ext>
                  </a:extLst>
                </a:gridCol>
                <a:gridCol w="1134118">
                  <a:extLst>
                    <a:ext uri="{9D8B030D-6E8A-4147-A177-3AD203B41FA5}">
                      <a16:colId xmlns:a16="http://schemas.microsoft.com/office/drawing/2014/main" xmlns="" val="103324202"/>
                    </a:ext>
                  </a:extLst>
                </a:gridCol>
                <a:gridCol w="1067654">
                  <a:extLst>
                    <a:ext uri="{9D8B030D-6E8A-4147-A177-3AD203B41FA5}">
                      <a16:colId xmlns:a16="http://schemas.microsoft.com/office/drawing/2014/main" xmlns="" val="163274030"/>
                    </a:ext>
                  </a:extLst>
                </a:gridCol>
                <a:gridCol w="1124220">
                  <a:extLst>
                    <a:ext uri="{9D8B030D-6E8A-4147-A177-3AD203B41FA5}">
                      <a16:colId xmlns:a16="http://schemas.microsoft.com/office/drawing/2014/main" xmlns="" val="652160939"/>
                    </a:ext>
                  </a:extLst>
                </a:gridCol>
                <a:gridCol w="897254">
                  <a:extLst>
                    <a:ext uri="{9D8B030D-6E8A-4147-A177-3AD203B41FA5}">
                      <a16:colId xmlns:a16="http://schemas.microsoft.com/office/drawing/2014/main" xmlns="" val="4149875927"/>
                    </a:ext>
                  </a:extLst>
                </a:gridCol>
              </a:tblGrid>
              <a:tr h="137918">
                <a:tc>
                  <a:txBody>
                    <a:bodyPr/>
                    <a:lstStyle/>
                    <a:p>
                      <a:pPr>
                        <a:lnSpc>
                          <a:spcPct val="107000"/>
                        </a:lnSpc>
                        <a:spcAft>
                          <a:spcPts val="0"/>
                        </a:spcAft>
                      </a:pPr>
                      <a:r>
                        <a:rPr lang="en-US" sz="800" dirty="0">
                          <a:effectLst/>
                        </a:rPr>
                        <a:t>State</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Test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dirty="0">
                          <a:effectLst/>
                        </a:rPr>
                        <a:t>Maize</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Yam</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Cassava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Rice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Groundnut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120430191"/>
                  </a:ext>
                </a:extLst>
              </a:tr>
              <a:tr h="141936">
                <a:tc>
                  <a:txBody>
                    <a:bodyPr/>
                    <a:lstStyle/>
                    <a:p>
                      <a:pPr>
                        <a:lnSpc>
                          <a:spcPct val="107000"/>
                        </a:lnSpc>
                        <a:spcAft>
                          <a:spcPts val="0"/>
                        </a:spcAft>
                      </a:pPr>
                      <a:r>
                        <a:rPr lang="en-US" sz="800" dirty="0">
                          <a:effectLst/>
                        </a:rPr>
                        <a:t>Niger</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R-square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0.021701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0.105896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0.218328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0.039461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0.198948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543016406"/>
                  </a:ext>
                </a:extLst>
              </a:tr>
              <a:tr h="171277">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Significance F</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0.600341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dirty="0">
                          <a:effectLst/>
                        </a:rPr>
                        <a:t>0.236589</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0.079067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0.477866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0.09562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962442053"/>
                  </a:ext>
                </a:extLst>
              </a:tr>
              <a:tr h="171277">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Regression coefficient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696.2194998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458.9965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3987.723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261.8344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2810.735496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267486749"/>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t-statistic</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4.778645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0.177835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2.951467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1.079341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dirty="0">
                          <a:effectLst/>
                        </a:rPr>
                        <a:t> </a:t>
                      </a:r>
                      <a:r>
                        <a:rPr lang="en-US" sz="800" dirty="0" smtClean="0">
                          <a:effectLst/>
                          <a:latin typeface="Times New Roman" panose="02020603050405020304" pitchFamily="18" charset="0"/>
                          <a:ea typeface="Calibri" panose="020F0502020204030204" pitchFamily="34" charset="0"/>
                        </a:rPr>
                        <a:t>1.035275</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96885160"/>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P-value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0.00036039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0.861594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0.01124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0.300055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0.061782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2837881"/>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Alpha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2273404977"/>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Remarks</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1352601499"/>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727240745"/>
                  </a:ext>
                </a:extLst>
              </a:tr>
              <a:tr h="121800">
                <a:tc>
                  <a:txBody>
                    <a:bodyPr/>
                    <a:lstStyle/>
                    <a:p>
                      <a:pPr>
                        <a:lnSpc>
                          <a:spcPct val="107000"/>
                        </a:lnSpc>
                        <a:spcAft>
                          <a:spcPts val="0"/>
                        </a:spcAft>
                      </a:pPr>
                      <a:r>
                        <a:rPr lang="en-US" sz="800">
                          <a:effectLst/>
                        </a:rPr>
                        <a:t>Kwara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R-square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0.036034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0.000483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0.047218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0.03784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0.00736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669375674"/>
                  </a:ext>
                </a:extLst>
              </a:tr>
              <a:tr h="171277">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Significance F</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0.498013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0.938002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0.436602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0.487235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0.77058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248139927"/>
                  </a:ext>
                </a:extLst>
              </a:tr>
              <a:tr h="171277">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Regression coefficient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378.471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3088.718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2244.071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243.2187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74.47113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2572980842"/>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t-statistic</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2.274284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0.953476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2.391908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1.178311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0.394968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776817406"/>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P-value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0.040546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0.357742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0.032575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0.259792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0.699797</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691273818"/>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Alpha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2293846937"/>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Remarks</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2175555821"/>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7">
                  <a:txBody>
                    <a:bodyPr/>
                    <a:lstStyle/>
                    <a:p>
                      <a:pPr>
                        <a:lnSpc>
                          <a:spcPct val="107000"/>
                        </a:lnSpc>
                        <a:spcAft>
                          <a:spcPts val="80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798305932"/>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7">
                  <a:txBody>
                    <a:bodyPr/>
                    <a:lstStyle/>
                    <a:p>
                      <a:pPr>
                        <a:lnSpc>
                          <a:spcPct val="107000"/>
                        </a:lnSpc>
                        <a:spcAft>
                          <a:spcPts val="80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85174725"/>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351973023"/>
                  </a:ext>
                </a:extLst>
              </a:tr>
              <a:tr h="121800">
                <a:tc>
                  <a:txBody>
                    <a:bodyPr/>
                    <a:lstStyle/>
                    <a:p>
                      <a:pPr>
                        <a:lnSpc>
                          <a:spcPct val="107000"/>
                        </a:lnSpc>
                        <a:spcAft>
                          <a:spcPts val="0"/>
                        </a:spcAft>
                      </a:pPr>
                      <a:r>
                        <a:rPr lang="en-US" sz="800">
                          <a:effectLst/>
                        </a:rPr>
                        <a:t>Benue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R-square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0.407281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0.03284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0.340163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0.153158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0.339094</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824748749"/>
                  </a:ext>
                </a:extLst>
              </a:tr>
              <a:tr h="171277">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Significance F</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0.010462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0.518052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0.022479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0.14916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0.022743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395181105"/>
                  </a:ext>
                </a:extLst>
              </a:tr>
              <a:tr h="171277">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Regression coefficient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649.8109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1546.965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4116.353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580.6521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114.483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2534865255"/>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t-statistic</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5.067436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1.482908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24.59748</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4.48553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1.432242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2426615685"/>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P-value</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0.000216</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0.161932</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&lt;0.000001</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0.000613</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0.175679</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127136110"/>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Alpha</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0.05</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559470435"/>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2">
                  <a:txBody>
                    <a:bodyPr/>
                    <a:lstStyle/>
                    <a:p>
                      <a:pPr>
                        <a:lnSpc>
                          <a:spcPct val="107000"/>
                        </a:lnSpc>
                        <a:spcAft>
                          <a:spcPts val="0"/>
                        </a:spcAft>
                      </a:pPr>
                      <a:r>
                        <a:rPr lang="en-US" sz="800">
                          <a:effectLst/>
                        </a:rPr>
                        <a:t>Remarks</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hMerge="1">
                  <a:txBody>
                    <a:bodyPr/>
                    <a:lstStyle/>
                    <a:p>
                      <a:endParaRPr lang="en-US"/>
                    </a:p>
                  </a:txBody>
                  <a:tcPr/>
                </a:tc>
                <a:tc>
                  <a:txBody>
                    <a:bodyPr/>
                    <a:lstStyle/>
                    <a:p>
                      <a:pPr>
                        <a:lnSpc>
                          <a:spcPct val="107000"/>
                        </a:lnSpc>
                        <a:spcAft>
                          <a:spcPts val="0"/>
                        </a:spcAft>
                      </a:pPr>
                      <a:r>
                        <a:rPr lang="en-US" sz="8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Insignificant</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extLst>
                  <a:ext uri="{0D108BD9-81ED-4DB2-BD59-A6C34878D82A}">
                    <a16:rowId xmlns:a16="http://schemas.microsoft.com/office/drawing/2014/main" xmlns="" val="3513072682"/>
                  </a:ext>
                </a:extLst>
              </a:tr>
              <a:tr h="121800">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7">
                  <a:txBody>
                    <a:bodyPr/>
                    <a:lstStyle/>
                    <a:p>
                      <a:pPr>
                        <a:lnSpc>
                          <a:spcPct val="107000"/>
                        </a:lnSpc>
                        <a:spcAft>
                          <a:spcPts val="800"/>
                        </a:spcAft>
                      </a:pPr>
                      <a:r>
                        <a:rPr lang="en-US" sz="700">
                          <a:effectLst/>
                        </a:rPr>
                        <a:t> </a:t>
                      </a:r>
                      <a:endParaRPr lang="en-US" sz="7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535018741"/>
                  </a:ext>
                </a:extLst>
              </a:tr>
              <a:tr h="121800">
                <a:tc>
                  <a:txBody>
                    <a:bodyPr/>
                    <a:lstStyle/>
                    <a:p>
                      <a:pPr>
                        <a:lnSpc>
                          <a:spcPct val="107000"/>
                        </a:lnSpc>
                        <a:spcAft>
                          <a:spcPts val="0"/>
                        </a:spcAft>
                      </a:pPr>
                      <a:r>
                        <a:rPr lang="en-US" sz="8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a:txBody>
                    <a:bodyPr/>
                    <a:lstStyle/>
                    <a:p>
                      <a:pPr>
                        <a:lnSpc>
                          <a:spcPct val="107000"/>
                        </a:lnSpc>
                        <a:spcAft>
                          <a:spcPts val="0"/>
                        </a:spcAft>
                      </a:pPr>
                      <a:r>
                        <a:rPr lang="en-US" sz="8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3085" marR="43085" marT="0" marB="0"/>
                </a:tc>
                <a:tc gridSpan="7">
                  <a:txBody>
                    <a:bodyPr/>
                    <a:lstStyle/>
                    <a:p>
                      <a:pPr>
                        <a:lnSpc>
                          <a:spcPct val="107000"/>
                        </a:lnSpc>
                        <a:spcAft>
                          <a:spcPts val="800"/>
                        </a:spcAft>
                      </a:pPr>
                      <a:r>
                        <a:rPr lang="en-US" sz="7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124036292"/>
                  </a:ext>
                </a:extLst>
              </a:tr>
            </a:tbl>
          </a:graphicData>
        </a:graphic>
      </p:graphicFrame>
      <p:cxnSp>
        <p:nvCxnSpPr>
          <p:cNvPr id="4" name="Straight Connector 3"/>
          <p:cNvCxnSpPr/>
          <p:nvPr/>
        </p:nvCxnSpPr>
        <p:spPr>
          <a:xfrm flipH="1" flipV="1">
            <a:off x="3953435" y="3200400"/>
            <a:ext cx="2615" cy="206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991892" y="4595248"/>
            <a:ext cx="10740325" cy="3016210"/>
          </a:xfrm>
          <a:prstGeom prst="rect">
            <a:avLst/>
          </a:prstGeom>
          <a:noFill/>
        </p:spPr>
        <p:txBody>
          <a:bodyPr wrap="square" rtlCol="0">
            <a:spAutoFit/>
          </a:bodyPr>
          <a:lstStyle/>
          <a:p>
            <a:pPr marL="285750" indent="-285750" algn="just">
              <a:buFont typeface="Wingdings" panose="05000000000000000000" pitchFamily="2" charset="2"/>
              <a:buChar char="q"/>
            </a:pPr>
            <a:r>
              <a:rPr lang="en-US" sz="1400" dirty="0" smtClean="0"/>
              <a:t>There was a positive relationship between rainfall and all the crops in all the three States (some were significant and some were insignificant)</a:t>
            </a:r>
          </a:p>
          <a:p>
            <a:pPr marL="285750" indent="-285750" algn="just">
              <a:buFont typeface="Wingdings" panose="05000000000000000000" pitchFamily="2" charset="2"/>
              <a:buChar char="q"/>
            </a:pPr>
            <a:r>
              <a:rPr lang="en-US" sz="1400" dirty="0" smtClean="0"/>
              <a:t>There was </a:t>
            </a:r>
            <a:r>
              <a:rPr lang="en-US" sz="1400" dirty="0"/>
              <a:t>a </a:t>
            </a:r>
            <a:r>
              <a:rPr lang="en-US" sz="1400" dirty="0" smtClean="0"/>
              <a:t>weak </a:t>
            </a:r>
            <a:r>
              <a:rPr lang="en-US" sz="1400" dirty="0"/>
              <a:t>statistically significant </a:t>
            </a:r>
            <a:r>
              <a:rPr lang="en-US" sz="1400" dirty="0" smtClean="0"/>
              <a:t>positive </a:t>
            </a:r>
            <a:r>
              <a:rPr lang="en-US" sz="1400" dirty="0"/>
              <a:t>relationship between maize </a:t>
            </a:r>
            <a:r>
              <a:rPr lang="en-US" sz="1400" dirty="0" smtClean="0"/>
              <a:t>and cassava yields </a:t>
            </a:r>
            <a:r>
              <a:rPr lang="en-US" sz="1400" dirty="0"/>
              <a:t>and </a:t>
            </a:r>
            <a:r>
              <a:rPr lang="en-US" sz="1400" dirty="0" smtClean="0"/>
              <a:t>rainfall </a:t>
            </a:r>
            <a:r>
              <a:rPr lang="en-US" sz="1400" dirty="0"/>
              <a:t>in Niger </a:t>
            </a:r>
            <a:r>
              <a:rPr lang="en-US" sz="1400" dirty="0" smtClean="0"/>
              <a:t>and Kwara States i.e., increase in rainfall will lead to increase in their yields while there was statistically insignificant relationship between rainfall and other crops in these two States.</a:t>
            </a:r>
          </a:p>
          <a:p>
            <a:pPr marL="285750" indent="-285750" algn="just">
              <a:buFont typeface="Wingdings" panose="05000000000000000000" pitchFamily="2" charset="2"/>
              <a:buChar char="q"/>
            </a:pPr>
            <a:r>
              <a:rPr lang="en-US" sz="1400" dirty="0" smtClean="0"/>
              <a:t>There </a:t>
            </a:r>
            <a:r>
              <a:rPr lang="en-US" sz="1400" dirty="0"/>
              <a:t>was a weak statistically significant positive relationship between </a:t>
            </a:r>
            <a:r>
              <a:rPr lang="en-US" sz="1400" dirty="0" smtClean="0"/>
              <a:t>maize, cassava and groundnut </a:t>
            </a:r>
            <a:r>
              <a:rPr lang="en-US" sz="1400" dirty="0"/>
              <a:t>yields and rainfall in </a:t>
            </a:r>
            <a:r>
              <a:rPr lang="en-US" sz="1400" dirty="0" smtClean="0"/>
              <a:t>Benue State </a:t>
            </a:r>
            <a:r>
              <a:rPr lang="en-US" sz="1400" dirty="0"/>
              <a:t>i.e., increase in temperature will lead to increase in their yields while there was statistically insignificant relationship between rainfall and </a:t>
            </a:r>
            <a:r>
              <a:rPr lang="en-US" sz="1400" dirty="0" smtClean="0"/>
              <a:t>yam and groundnut.</a:t>
            </a:r>
          </a:p>
          <a:p>
            <a:pPr marL="285750" indent="-285750" algn="just">
              <a:buFont typeface="Wingdings" panose="05000000000000000000" pitchFamily="2" charset="2"/>
              <a:buChar char="q"/>
            </a:pPr>
            <a:r>
              <a:rPr lang="en-US" sz="1400" dirty="0" smtClean="0"/>
              <a:t>Seemingly low R-square values in all the States </a:t>
            </a:r>
            <a:r>
              <a:rPr lang="en-US" sz="1400" dirty="0"/>
              <a:t>indicate that the crop yields in </a:t>
            </a:r>
            <a:r>
              <a:rPr lang="en-US" sz="1400" dirty="0" smtClean="0"/>
              <a:t>the three States were </a:t>
            </a:r>
            <a:r>
              <a:rPr lang="en-US" sz="1400" dirty="0"/>
              <a:t>majorly influenced by </a:t>
            </a:r>
            <a:r>
              <a:rPr lang="en-US" sz="1400" dirty="0" smtClean="0"/>
              <a:t>other </a:t>
            </a:r>
            <a:r>
              <a:rPr lang="en-US" sz="1400" dirty="0"/>
              <a:t>factors like the case of Niger </a:t>
            </a:r>
            <a:r>
              <a:rPr lang="en-US" sz="1400" dirty="0" smtClean="0"/>
              <a:t>State </a:t>
            </a:r>
            <a:r>
              <a:rPr lang="en-US" sz="1400" dirty="0"/>
              <a:t>the use of fertilizers, good crop seeds, the use of agro-technological equipment, effective crop management among others </a:t>
            </a:r>
          </a:p>
          <a:p>
            <a:pPr marL="285750" indent="-285750" algn="just">
              <a:buFont typeface="Wingdings" panose="05000000000000000000" pitchFamily="2" charset="2"/>
              <a:buChar char="q"/>
            </a:pPr>
            <a:endParaRPr lang="en-US" sz="1400" dirty="0"/>
          </a:p>
          <a:p>
            <a:pPr marL="285750" indent="-285750">
              <a:buFont typeface="Wingdings" panose="05000000000000000000" pitchFamily="2" charset="2"/>
              <a:buChar char="q"/>
            </a:pPr>
            <a:endParaRPr lang="en-US" dirty="0" smtClean="0"/>
          </a:p>
          <a:p>
            <a:pPr marL="285750" indent="-285750">
              <a:buFont typeface="Wingdings" panose="05000000000000000000" pitchFamily="2" charset="2"/>
              <a:buChar char="q"/>
            </a:pPr>
            <a:endParaRPr lang="en-US" dirty="0" smtClean="0"/>
          </a:p>
        </p:txBody>
      </p:sp>
    </p:spTree>
    <p:extLst>
      <p:ext uri="{BB962C8B-B14F-4D97-AF65-F5344CB8AC3E}">
        <p14:creationId xmlns:p14="http://schemas.microsoft.com/office/powerpoint/2010/main" val="33850649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64537932"/>
              </p:ext>
            </p:extLst>
          </p:nvPr>
        </p:nvGraphicFramePr>
        <p:xfrm>
          <a:off x="2522445" y="628799"/>
          <a:ext cx="6925233" cy="5365378"/>
        </p:xfrm>
        <a:graphic>
          <a:graphicData uri="http://schemas.openxmlformats.org/drawingml/2006/table">
            <a:tbl>
              <a:tblPr firstRow="1" firstCol="1" bandRow="1">
                <a:tableStyleId>{5C22544A-7EE6-4342-B048-85BDC9FD1C3A}</a:tableStyleId>
              </a:tblPr>
              <a:tblGrid>
                <a:gridCol w="783166"/>
                <a:gridCol w="783166"/>
                <a:gridCol w="704102"/>
                <a:gridCol w="812426"/>
                <a:gridCol w="812426"/>
                <a:gridCol w="758887"/>
                <a:gridCol w="649941"/>
                <a:gridCol w="540373"/>
                <a:gridCol w="540373"/>
                <a:gridCol w="540373"/>
              </a:tblGrid>
              <a:tr h="199903">
                <a:tc>
                  <a:txBody>
                    <a:bodyPr/>
                    <a:lstStyle/>
                    <a:p>
                      <a:pPr marL="0" marR="0" algn="l">
                        <a:lnSpc>
                          <a:spcPct val="107000"/>
                        </a:lnSpc>
                        <a:spcBef>
                          <a:spcPts val="0"/>
                        </a:spcBef>
                        <a:spcAft>
                          <a:spcPts val="800"/>
                        </a:spcAft>
                      </a:pPr>
                      <a:r>
                        <a:rPr lang="en-US" sz="600" dirty="0">
                          <a:effectLst/>
                        </a:rPr>
                        <a:t>State</a:t>
                      </a: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Crop</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dirty="0" err="1">
                          <a:effectLst/>
                        </a:rPr>
                        <a:t>NetMig</a:t>
                      </a: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VG</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WB</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AL</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BL</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BA</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R</a:t>
                      </a:r>
                      <a:r>
                        <a:rPr lang="en-US" sz="600" baseline="30000">
                          <a:effectLst/>
                        </a:rPr>
                        <a:t>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133395">
                <a:tc rowSpan="2">
                  <a:txBody>
                    <a:bodyPr/>
                    <a:lstStyle/>
                    <a:p>
                      <a:pPr marL="0" marR="0" algn="l">
                        <a:lnSpc>
                          <a:spcPct val="107000"/>
                        </a:lnSpc>
                        <a:spcBef>
                          <a:spcPts val="0"/>
                        </a:spcBef>
                        <a:spcAft>
                          <a:spcPts val="800"/>
                        </a:spcAft>
                      </a:pPr>
                      <a:r>
                        <a:rPr lang="en-US" sz="600">
                          <a:effectLst/>
                        </a:rPr>
                        <a:t>Niger</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Maize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0.402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0.871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172920">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0.791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-48.123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1.286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0.094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0.344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Rice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0.166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0.314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0.245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0.281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0.020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0.741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-0.648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46.104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-1.122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-0.202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-0.454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Groundnut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0.052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0.022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0.942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1.446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-88.427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2.322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-0.91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-0.332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dirty="0">
                          <a:effectLst/>
                        </a:rPr>
                        <a:t> </a:t>
                      </a: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Cassava</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0.192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0.628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0.623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0.629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0.575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0.461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0.297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02184">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0.025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-3.114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192.911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-5.003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0.317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1.248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Yam</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0.024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0.322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0.283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0.015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0.522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-0.070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-9.544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635.345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-16.140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-2.607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-7.175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Kwara</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Maize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0.341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0.026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0.826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0.350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0.707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-0.054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-6.045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0.110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-0.166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0.826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Rice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0.069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0.614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0.624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0.308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0.049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0.048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0.762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-0.014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-17.084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0.152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-0.137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0.566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Groundnut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0.328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0.121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0.161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0.045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0.936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-0.093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21.167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-0.079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-0.055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0.549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dirty="0">
                          <a:effectLst/>
                        </a:rPr>
                        <a:t>Cassava</a:t>
                      </a: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0.065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0.563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0.873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0.885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0.883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0.732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0.409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166080">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0.016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-0.094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32.706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-0.124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-0054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0.520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Yam</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0.615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0.622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0.314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0.058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0.698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82374">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0.010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0.203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-536.889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4.521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-3.625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12.779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Benue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Maize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0.651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0.044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0.920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196864">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15.664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1023.150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5.504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0.093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0.038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Rice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0.969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0.399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0.955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4489">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&lt;0.0001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5.983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403.900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2.141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-0.17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0.057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Groundnut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0.971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0.058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0.521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0.898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&lt;0.0001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-15.567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-1013.039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-5.479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-0.077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34536">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800"/>
                        </a:spcAft>
                      </a:pPr>
                      <a:r>
                        <a:rPr lang="en-US" sz="600">
                          <a:effectLst/>
                        </a:rPr>
                        <a:t>Cassava</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0.774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0.686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0.686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0.692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0.503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0.153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0.368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628">
                <a:tc vMerge="1">
                  <a:txBody>
                    <a:bodyPr/>
                    <a:lstStyle/>
                    <a:p>
                      <a:endParaRPr lang="en-US"/>
                    </a:p>
                  </a:txBody>
                  <a:tcPr/>
                </a:tc>
                <a:tc vMerge="1">
                  <a:txBody>
                    <a:bodyPr/>
                    <a:lstStyle/>
                    <a:p>
                      <a:endParaRPr lang="en-US"/>
                    </a:p>
                  </a:txBody>
                  <a:tcPr/>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0.001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4.825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316.186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1.676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0.058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0.036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r h="117129">
                <a:tc rowSpan="2">
                  <a:txBody>
                    <a:bodyPr/>
                    <a:lstStyle/>
                    <a:p>
                      <a:pPr marL="0" marR="0" algn="l">
                        <a:lnSpc>
                          <a:spcPct val="107000"/>
                        </a:lnSpc>
                        <a:spcBef>
                          <a:spcPts val="0"/>
                        </a:spcBef>
                        <a:spcAft>
                          <a:spcPts val="80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Yam</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p-value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0.105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0.016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800"/>
                        </a:spcAft>
                      </a:pPr>
                      <a:r>
                        <a:rPr lang="en-US" sz="600">
                          <a:effectLst/>
                        </a:rPr>
                        <a:t>0.005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0.013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rowSpan="2">
                  <a:txBody>
                    <a:bodyPr/>
                    <a:lstStyle/>
                    <a:p>
                      <a:pPr marL="0" marR="0" algn="l">
                        <a:lnSpc>
                          <a:spcPct val="107000"/>
                        </a:lnSpc>
                        <a:spcBef>
                          <a:spcPts val="0"/>
                        </a:spcBef>
                        <a:spcAft>
                          <a:spcPts val="0"/>
                        </a:spcAft>
                      </a:pPr>
                      <a:r>
                        <a:rPr lang="en-US" sz="600">
                          <a:effectLst/>
                        </a:rPr>
                        <a:t>0.752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r>
              <a:tr h="235541">
                <a:tc vMerge="1">
                  <a:txBody>
                    <a:bodyPr/>
                    <a:lstStyle/>
                    <a:p>
                      <a:endParaRPr lang="en-US"/>
                    </a:p>
                  </a:txBody>
                  <a:tcPr/>
                </a:tc>
                <a:tc>
                  <a:txBody>
                    <a:bodyPr/>
                    <a:lstStyle/>
                    <a:p>
                      <a:pPr marL="0" marR="0" algn="l">
                        <a:lnSpc>
                          <a:spcPct val="107000"/>
                        </a:lnSpc>
                        <a:spcBef>
                          <a:spcPts val="0"/>
                        </a:spcBef>
                        <a:spcAft>
                          <a:spcPts val="0"/>
                        </a:spcAft>
                      </a:pPr>
                      <a:r>
                        <a:rPr lang="en-US" sz="600">
                          <a:effectLst/>
                        </a:rPr>
                        <a:t>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Coeff.</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-0.014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104.799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7051.711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38.088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a:effectLst/>
                        </a:rPr>
                        <a:t>-1.202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a:txBody>
                    <a:bodyPr/>
                    <a:lstStyle/>
                    <a:p>
                      <a:pPr marL="0" marR="0" algn="l">
                        <a:lnSpc>
                          <a:spcPct val="107000"/>
                        </a:lnSpc>
                        <a:spcBef>
                          <a:spcPts val="0"/>
                        </a:spcBef>
                        <a:spcAft>
                          <a:spcPts val="0"/>
                        </a:spcAft>
                      </a:pPr>
                      <a:r>
                        <a:rPr lang="en-US" sz="600" dirty="0">
                          <a:effectLst/>
                        </a:rPr>
                        <a:t>0.290</a:t>
                      </a: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3351" marR="33351" marT="0" marB="0"/>
                </a:tc>
                <a:tc vMerge="1">
                  <a:txBody>
                    <a:bodyPr/>
                    <a:lstStyle/>
                    <a:p>
                      <a:endParaRPr lang="en-US"/>
                    </a:p>
                  </a:txBody>
                  <a:tcPr/>
                </a:tc>
              </a:tr>
            </a:tbl>
          </a:graphicData>
        </a:graphic>
      </p:graphicFrame>
      <p:sp>
        <p:nvSpPr>
          <p:cNvPr id="8" name="Rectangle 7"/>
          <p:cNvSpPr/>
          <p:nvPr/>
        </p:nvSpPr>
        <p:spPr>
          <a:xfrm>
            <a:off x="1735511" y="6097369"/>
            <a:ext cx="9426388" cy="276999"/>
          </a:xfrm>
          <a:prstGeom prst="rect">
            <a:avLst/>
          </a:prstGeom>
        </p:spPr>
        <p:txBody>
          <a:bodyPr wrap="square">
            <a:spAutoFit/>
          </a:bodyPr>
          <a:lstStyle/>
          <a:p>
            <a:r>
              <a:rPr lang="en-US" sz="1200" dirty="0" err="1">
                <a:latin typeface="Times New Roman" panose="02020603050405020304" pitchFamily="18" charset="0"/>
                <a:ea typeface="Calibri" panose="020F0502020204030204" pitchFamily="34" charset="0"/>
              </a:rPr>
              <a:t>Coeff</a:t>
            </a:r>
            <a:r>
              <a:rPr lang="en-US" sz="1200" dirty="0">
                <a:latin typeface="Times New Roman" panose="02020603050405020304" pitchFamily="18" charset="0"/>
                <a:ea typeface="Calibri" panose="020F0502020204030204" pitchFamily="34" charset="0"/>
              </a:rPr>
              <a:t>.=Coefficient, </a:t>
            </a:r>
            <a:r>
              <a:rPr lang="en-US" sz="1200" dirty="0" err="1">
                <a:latin typeface="Times New Roman" panose="02020603050405020304" pitchFamily="18" charset="0"/>
                <a:ea typeface="Calibri" panose="020F0502020204030204" pitchFamily="34" charset="0"/>
              </a:rPr>
              <a:t>NetMig</a:t>
            </a:r>
            <a:r>
              <a:rPr lang="en-US" sz="1200" dirty="0">
                <a:latin typeface="Times New Roman" panose="02020603050405020304" pitchFamily="18" charset="0"/>
                <a:ea typeface="Calibri" panose="020F0502020204030204" pitchFamily="34" charset="0"/>
              </a:rPr>
              <a:t>=Net Migration, VG=Vegetation, WB=Waterbody, AL=Agricultural Land, BL=Barren Land, BA=Built-up Area</a:t>
            </a:r>
            <a:endParaRPr lang="en-US" sz="1200" dirty="0"/>
          </a:p>
        </p:txBody>
      </p:sp>
      <p:sp>
        <p:nvSpPr>
          <p:cNvPr id="9" name="Rectangle 8"/>
          <p:cNvSpPr/>
          <p:nvPr/>
        </p:nvSpPr>
        <p:spPr>
          <a:xfrm>
            <a:off x="2030506" y="26894"/>
            <a:ext cx="9735670" cy="584775"/>
          </a:xfrm>
          <a:prstGeom prst="rect">
            <a:avLst/>
          </a:prstGeom>
        </p:spPr>
        <p:txBody>
          <a:bodyPr wrap="square">
            <a:spAutoFit/>
          </a:bodyPr>
          <a:lstStyle/>
          <a:p>
            <a:r>
              <a:rPr lang="en-US" sz="1600" b="1" dirty="0">
                <a:latin typeface="Times New Roman" panose="02020603050405020304" pitchFamily="18" charset="0"/>
                <a:ea typeface="Calibri" panose="020F0502020204030204" pitchFamily="34" charset="0"/>
              </a:rPr>
              <a:t>Multivariate Regression Analyses Showing the Influence of Net Migration and LULC on Crop Yields of Niger, Kwara and Benue States</a:t>
            </a:r>
            <a:endParaRPr lang="en-US" sz="1600" dirty="0"/>
          </a:p>
        </p:txBody>
      </p:sp>
      <p:sp>
        <p:nvSpPr>
          <p:cNvPr id="10" name="Rectangle 9"/>
          <p:cNvSpPr/>
          <p:nvPr/>
        </p:nvSpPr>
        <p:spPr>
          <a:xfrm>
            <a:off x="1735511" y="6374368"/>
            <a:ext cx="5988424" cy="688907"/>
          </a:xfrm>
          <a:prstGeom prst="rect">
            <a:avLst/>
          </a:prstGeom>
        </p:spPr>
        <p:txBody>
          <a:bodyPr wrap="square">
            <a:spAutoFit/>
          </a:bodyPr>
          <a:lstStyle/>
          <a:p>
            <a:pPr>
              <a:lnSpc>
                <a:spcPct val="107000"/>
              </a:lnSpc>
              <a:spcAft>
                <a:spcPts val="80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Sources: NAERLS, Zaria-Nigeria and United Nations</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3267075" algn="l"/>
              </a:tabLst>
            </a:pPr>
            <a:r>
              <a:rPr lang="en-US"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20694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18337280"/>
              </p:ext>
            </p:extLst>
          </p:nvPr>
        </p:nvGraphicFramePr>
        <p:xfrm>
          <a:off x="1559543" y="1428251"/>
          <a:ext cx="9188668" cy="3690335"/>
        </p:xfrm>
        <a:graphic>
          <a:graphicData uri="http://schemas.openxmlformats.org/drawingml/2006/table">
            <a:tbl>
              <a:tblPr firstRow="1" firstCol="1" bandRow="1">
                <a:tableStyleId>{5C22544A-7EE6-4342-B048-85BDC9FD1C3A}</a:tableStyleId>
              </a:tblPr>
              <a:tblGrid>
                <a:gridCol w="1148323">
                  <a:extLst>
                    <a:ext uri="{9D8B030D-6E8A-4147-A177-3AD203B41FA5}">
                      <a16:colId xmlns:a16="http://schemas.microsoft.com/office/drawing/2014/main" xmlns="" val="2943273216"/>
                    </a:ext>
                  </a:extLst>
                </a:gridCol>
                <a:gridCol w="1148323">
                  <a:extLst>
                    <a:ext uri="{9D8B030D-6E8A-4147-A177-3AD203B41FA5}">
                      <a16:colId xmlns:a16="http://schemas.microsoft.com/office/drawing/2014/main" xmlns="" val="2719287597"/>
                    </a:ext>
                  </a:extLst>
                </a:gridCol>
                <a:gridCol w="1148323">
                  <a:extLst>
                    <a:ext uri="{9D8B030D-6E8A-4147-A177-3AD203B41FA5}">
                      <a16:colId xmlns:a16="http://schemas.microsoft.com/office/drawing/2014/main" xmlns="" val="3185793041"/>
                    </a:ext>
                  </a:extLst>
                </a:gridCol>
                <a:gridCol w="1149018">
                  <a:extLst>
                    <a:ext uri="{9D8B030D-6E8A-4147-A177-3AD203B41FA5}">
                      <a16:colId xmlns:a16="http://schemas.microsoft.com/office/drawing/2014/main" xmlns="" val="1159237126"/>
                    </a:ext>
                  </a:extLst>
                </a:gridCol>
                <a:gridCol w="1148323">
                  <a:extLst>
                    <a:ext uri="{9D8B030D-6E8A-4147-A177-3AD203B41FA5}">
                      <a16:colId xmlns:a16="http://schemas.microsoft.com/office/drawing/2014/main" xmlns="" val="2523711381"/>
                    </a:ext>
                  </a:extLst>
                </a:gridCol>
                <a:gridCol w="1148323">
                  <a:extLst>
                    <a:ext uri="{9D8B030D-6E8A-4147-A177-3AD203B41FA5}">
                      <a16:colId xmlns:a16="http://schemas.microsoft.com/office/drawing/2014/main" xmlns="" val="1579027843"/>
                    </a:ext>
                  </a:extLst>
                </a:gridCol>
                <a:gridCol w="1148323">
                  <a:extLst>
                    <a:ext uri="{9D8B030D-6E8A-4147-A177-3AD203B41FA5}">
                      <a16:colId xmlns:a16="http://schemas.microsoft.com/office/drawing/2014/main" xmlns="" val="1267855594"/>
                    </a:ext>
                  </a:extLst>
                </a:gridCol>
                <a:gridCol w="1149712">
                  <a:extLst>
                    <a:ext uri="{9D8B030D-6E8A-4147-A177-3AD203B41FA5}">
                      <a16:colId xmlns:a16="http://schemas.microsoft.com/office/drawing/2014/main" xmlns="" val="1490411080"/>
                    </a:ext>
                  </a:extLst>
                </a:gridCol>
              </a:tblGrid>
              <a:tr h="192685">
                <a:tc gridSpan="8">
                  <a:txBody>
                    <a:bodyPr/>
                    <a:lstStyle/>
                    <a:p>
                      <a:pPr algn="ctr">
                        <a:lnSpc>
                          <a:spcPct val="107000"/>
                        </a:lnSpc>
                        <a:spcAft>
                          <a:spcPts val="800"/>
                        </a:spcAft>
                      </a:pPr>
                      <a:r>
                        <a:rPr lang="en-US" sz="1200">
                          <a:effectLst/>
                        </a:rPr>
                        <a:t>NIGER STATE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741796334"/>
                  </a:ext>
                </a:extLst>
              </a:tr>
              <a:tr h="192685">
                <a:tc gridSpan="4">
                  <a:txBody>
                    <a:bodyPr/>
                    <a:lstStyle/>
                    <a:p>
                      <a:pPr algn="ctr">
                        <a:lnSpc>
                          <a:spcPct val="107000"/>
                        </a:lnSpc>
                        <a:spcAft>
                          <a:spcPts val="800"/>
                        </a:spcAft>
                      </a:pPr>
                      <a:r>
                        <a:rPr lang="en-US" sz="1200">
                          <a:effectLst/>
                        </a:rPr>
                        <a:t>NIGER ADP ZONE 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lnSpc>
                          <a:spcPct val="107000"/>
                        </a:lnSpc>
                        <a:spcAft>
                          <a:spcPts val="800"/>
                        </a:spcAft>
                      </a:pPr>
                      <a:r>
                        <a:rPr lang="en-US" sz="1200">
                          <a:effectLst/>
                        </a:rPr>
                        <a:t>NIGER ADP ZONE 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232086683"/>
                  </a:ext>
                </a:extLst>
              </a:tr>
              <a:tr h="192685">
                <a:tc gridSpan="2">
                  <a:txBody>
                    <a:bodyPr/>
                    <a:lstStyle/>
                    <a:p>
                      <a:pPr algn="ctr">
                        <a:lnSpc>
                          <a:spcPct val="107000"/>
                        </a:lnSpc>
                        <a:spcAft>
                          <a:spcPts val="800"/>
                        </a:spcAft>
                      </a:pPr>
                      <a:r>
                        <a:rPr lang="en-US" sz="1200">
                          <a:effectLst/>
                        </a:rPr>
                        <a:t>Katcha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Bida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Bosso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Suleja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xmlns="" val="3177258793"/>
                  </a:ext>
                </a:extLst>
              </a:tr>
              <a:tr h="571646">
                <a:tc>
                  <a:txBody>
                    <a:bodyPr/>
                    <a:lstStyle/>
                    <a:p>
                      <a:pPr algn="l">
                        <a:lnSpc>
                          <a:spcPct val="107000"/>
                        </a:lnSpc>
                        <a:spcAft>
                          <a:spcPts val="800"/>
                        </a:spcAft>
                      </a:pPr>
                      <a:r>
                        <a:rPr lang="en-US" sz="1200">
                          <a:effectLst/>
                        </a:rPr>
                        <a:t>Badeggi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Shaba-Woshi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Batavovogi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Debarako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Shata Shiqmar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Lokoto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Chaza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Rafinseyi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596300790"/>
                  </a:ext>
                </a:extLst>
              </a:tr>
              <a:tr h="192685">
                <a:tc gridSpan="8">
                  <a:txBody>
                    <a:bodyPr/>
                    <a:lstStyle/>
                    <a:p>
                      <a:pPr algn="l">
                        <a:lnSpc>
                          <a:spcPct val="107000"/>
                        </a:lnSpc>
                        <a:spcAft>
                          <a:spcPts val="80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108916271"/>
                  </a:ext>
                </a:extLst>
              </a:tr>
              <a:tr h="192685">
                <a:tc gridSpan="8">
                  <a:txBody>
                    <a:bodyPr/>
                    <a:lstStyle/>
                    <a:p>
                      <a:pPr algn="ctr">
                        <a:lnSpc>
                          <a:spcPct val="107000"/>
                        </a:lnSpc>
                        <a:spcAft>
                          <a:spcPts val="800"/>
                        </a:spcAft>
                      </a:pPr>
                      <a:r>
                        <a:rPr lang="en-US" sz="1200">
                          <a:effectLst/>
                        </a:rPr>
                        <a:t>KWARA STATE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928217432"/>
                  </a:ext>
                </a:extLst>
              </a:tr>
              <a:tr h="192685">
                <a:tc gridSpan="4">
                  <a:txBody>
                    <a:bodyPr/>
                    <a:lstStyle/>
                    <a:p>
                      <a:pPr algn="ctr">
                        <a:lnSpc>
                          <a:spcPct val="107000"/>
                        </a:lnSpc>
                        <a:spcAft>
                          <a:spcPts val="800"/>
                        </a:spcAft>
                      </a:pPr>
                      <a:r>
                        <a:rPr lang="en-US" sz="1200">
                          <a:effectLst/>
                        </a:rPr>
                        <a:t>KWARA ADP ZONE 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lnSpc>
                          <a:spcPct val="107000"/>
                        </a:lnSpc>
                        <a:spcAft>
                          <a:spcPts val="800"/>
                        </a:spcAft>
                      </a:pPr>
                      <a:r>
                        <a:rPr lang="en-US" sz="1200">
                          <a:effectLst/>
                        </a:rPr>
                        <a:t>KWARA ADP ZONE 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767427297"/>
                  </a:ext>
                </a:extLst>
              </a:tr>
              <a:tr h="192685">
                <a:tc gridSpan="2">
                  <a:txBody>
                    <a:bodyPr/>
                    <a:lstStyle/>
                    <a:p>
                      <a:pPr algn="ctr">
                        <a:lnSpc>
                          <a:spcPct val="107000"/>
                        </a:lnSpc>
                        <a:spcAft>
                          <a:spcPts val="800"/>
                        </a:spcAft>
                      </a:pPr>
                      <a:r>
                        <a:rPr lang="en-US" sz="1200">
                          <a:effectLst/>
                        </a:rPr>
                        <a:t>Asa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Moro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Oke-Ero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Irepodun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xmlns="" val="28821073"/>
                  </a:ext>
                </a:extLst>
              </a:tr>
              <a:tr h="571646">
                <a:tc>
                  <a:txBody>
                    <a:bodyPr/>
                    <a:lstStyle/>
                    <a:p>
                      <a:pPr algn="l">
                        <a:lnSpc>
                          <a:spcPct val="107000"/>
                        </a:lnSpc>
                        <a:spcAft>
                          <a:spcPts val="800"/>
                        </a:spcAft>
                      </a:pPr>
                      <a:r>
                        <a:rPr lang="en-US" sz="1200">
                          <a:effectLst/>
                        </a:rPr>
                        <a:t>Alapa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Ballah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Olooru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Shao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Imode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Ayedun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Araromi-Ipo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Okeya-Ipo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825496936"/>
                  </a:ext>
                </a:extLst>
              </a:tr>
              <a:tr h="192685">
                <a:tc gridSpan="8">
                  <a:txBody>
                    <a:bodyPr/>
                    <a:lstStyle/>
                    <a:p>
                      <a:pPr algn="l">
                        <a:lnSpc>
                          <a:spcPct val="107000"/>
                        </a:lnSpc>
                        <a:spcAft>
                          <a:spcPts val="80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75104309"/>
                  </a:ext>
                </a:extLst>
              </a:tr>
              <a:tr h="192685">
                <a:tc gridSpan="8">
                  <a:txBody>
                    <a:bodyPr/>
                    <a:lstStyle/>
                    <a:p>
                      <a:pPr algn="ctr">
                        <a:lnSpc>
                          <a:spcPct val="107000"/>
                        </a:lnSpc>
                        <a:spcAft>
                          <a:spcPts val="800"/>
                        </a:spcAft>
                      </a:pPr>
                      <a:r>
                        <a:rPr lang="en-US" sz="1200">
                          <a:effectLst/>
                        </a:rPr>
                        <a:t>BENUE STATE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941745218"/>
                  </a:ext>
                </a:extLst>
              </a:tr>
              <a:tr h="192685">
                <a:tc gridSpan="4">
                  <a:txBody>
                    <a:bodyPr/>
                    <a:lstStyle/>
                    <a:p>
                      <a:pPr algn="ctr">
                        <a:lnSpc>
                          <a:spcPct val="107000"/>
                        </a:lnSpc>
                        <a:spcAft>
                          <a:spcPts val="800"/>
                        </a:spcAft>
                      </a:pPr>
                      <a:r>
                        <a:rPr lang="en-US" sz="1200">
                          <a:effectLst/>
                        </a:rPr>
                        <a:t>BENUE ADP ZONE B OR NORTHERN ZONE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lnSpc>
                          <a:spcPct val="107000"/>
                        </a:lnSpc>
                        <a:spcAft>
                          <a:spcPts val="800"/>
                        </a:spcAft>
                      </a:pPr>
                      <a:r>
                        <a:rPr lang="en-US" sz="1200">
                          <a:effectLst/>
                        </a:rPr>
                        <a:t>BENUE ADP ZONE C OR CENTRAL ZONE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571210516"/>
                  </a:ext>
                </a:extLst>
              </a:tr>
              <a:tr h="192685">
                <a:tc gridSpan="2">
                  <a:txBody>
                    <a:bodyPr/>
                    <a:lstStyle/>
                    <a:p>
                      <a:pPr algn="ctr">
                        <a:lnSpc>
                          <a:spcPct val="107000"/>
                        </a:lnSpc>
                        <a:spcAft>
                          <a:spcPts val="800"/>
                        </a:spcAft>
                      </a:pPr>
                      <a:r>
                        <a:rPr lang="en-US" sz="1200">
                          <a:effectLst/>
                        </a:rPr>
                        <a:t>Makurdi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Gwer East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Obi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lnSpc>
                          <a:spcPct val="107000"/>
                        </a:lnSpc>
                        <a:spcAft>
                          <a:spcPts val="800"/>
                        </a:spcAft>
                      </a:pPr>
                      <a:r>
                        <a:rPr lang="en-US" sz="1200">
                          <a:effectLst/>
                        </a:rPr>
                        <a:t>Otukpo LGA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xmlns="" val="1288079662"/>
                  </a:ext>
                </a:extLst>
              </a:tr>
              <a:tr h="394266">
                <a:tc>
                  <a:txBody>
                    <a:bodyPr/>
                    <a:lstStyle/>
                    <a:p>
                      <a:pPr algn="l">
                        <a:lnSpc>
                          <a:spcPct val="107000"/>
                        </a:lnSpc>
                        <a:spcAft>
                          <a:spcPts val="800"/>
                        </a:spcAft>
                      </a:pPr>
                      <a:r>
                        <a:rPr lang="en-US" sz="1200" dirty="0">
                          <a:effectLst/>
                        </a:rPr>
                        <a:t>Tse-Ayihe Community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dirty="0">
                          <a:effectLst/>
                        </a:rPr>
                        <a:t>Agan Communities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dirty="0">
                          <a:effectLst/>
                        </a:rPr>
                        <a:t>Ikapayongo Community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dirty="0">
                          <a:effectLst/>
                        </a:rPr>
                        <a:t>Taraku Community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Ijegwu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Okpokwu-Ito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a:effectLst/>
                        </a:rPr>
                        <a:t>Otobi Community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n-US" sz="1200" dirty="0">
                          <a:effectLst/>
                        </a:rPr>
                        <a:t>Asa-Otukpo Community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33807069"/>
                  </a:ext>
                </a:extLst>
              </a:tr>
            </a:tbl>
          </a:graphicData>
        </a:graphic>
      </p:graphicFrame>
      <p:sp>
        <p:nvSpPr>
          <p:cNvPr id="3" name="Rectangle 2"/>
          <p:cNvSpPr/>
          <p:nvPr/>
        </p:nvSpPr>
        <p:spPr>
          <a:xfrm>
            <a:off x="1559543" y="5118586"/>
            <a:ext cx="6096000" cy="685059"/>
          </a:xfrm>
          <a:prstGeom prst="rect">
            <a:avLst/>
          </a:prstGeom>
        </p:spPr>
        <p:txBody>
          <a:bodyPr>
            <a:spAutoFit/>
          </a:bodyPr>
          <a:lstStyle/>
          <a:p>
            <a:pPr>
              <a:lnSpc>
                <a:spcPct val="107000"/>
              </a:lnSpc>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ADP: Agricultural Development Project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LGA: Local Government Area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081388" y="101054"/>
            <a:ext cx="7772400" cy="1415772"/>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dirty="0" smtClean="0">
                <a:solidFill>
                  <a:prstClr val="black"/>
                </a:solidFill>
                <a:latin typeface="Times New Roman" panose="02020603050405020304" pitchFamily="18" charset="0"/>
                <a:ea typeface="Calibri" panose="020F0502020204030204" pitchFamily="34" charset="0"/>
              </a:rPr>
              <a:t>4.0</a:t>
            </a:r>
            <a:r>
              <a:rPr lang="en-US" b="1" dirty="0">
                <a:solidFill>
                  <a:prstClr val="black"/>
                </a:solidFill>
                <a:latin typeface="Times New Roman" panose="02020603050405020304" pitchFamily="18" charset="0"/>
                <a:ea typeface="Calibri" panose="020F0502020204030204" pitchFamily="34" charset="0"/>
              </a:rPr>
              <a:t>	KEY RESULTS (Cont.)</a:t>
            </a:r>
          </a:p>
          <a:p>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4.3	</a:t>
            </a:r>
            <a:r>
              <a:rPr lang="en-US" sz="1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Objective 4: </a:t>
            </a:r>
            <a:r>
              <a:rPr lang="en-US" sz="1400" b="1" dirty="0"/>
              <a:t>Identification of sustainable adaptation strategies to minimize the impacts of climate change and land use changes and migration monitoring at different </a:t>
            </a:r>
            <a:r>
              <a:rPr lang="en-US" sz="1400" b="1" dirty="0" smtClean="0"/>
              <a:t>levels.</a:t>
            </a:r>
          </a:p>
          <a:p>
            <a:endParaRPr lang="en-US" b="1" dirty="0"/>
          </a:p>
          <a:p>
            <a:pPr algn="just">
              <a:spcAft>
                <a:spcPts val="800"/>
              </a:spcAft>
            </a:pPr>
            <a:endParaRPr lang="en-US" dirty="0">
              <a:solidFill>
                <a:prstClr val="black"/>
              </a:solidFill>
              <a:ea typeface="Calibri" panose="020F0502020204030204" pitchFamily="34" charset="0"/>
              <a:cs typeface="Times New Roman" panose="02020603050405020304" pitchFamily="18" charset="0"/>
            </a:endParaRPr>
          </a:p>
        </p:txBody>
      </p:sp>
      <p:sp>
        <p:nvSpPr>
          <p:cNvPr id="5" name="Rectangle 4"/>
          <p:cNvSpPr/>
          <p:nvPr/>
        </p:nvSpPr>
        <p:spPr>
          <a:xfrm>
            <a:off x="2446421" y="1039555"/>
            <a:ext cx="7283116" cy="388696"/>
          </a:xfrm>
          <a:prstGeom prst="rect">
            <a:avLst/>
          </a:prstGeom>
        </p:spPr>
        <p:txBody>
          <a:bodyPr wrap="square">
            <a:spAutoFit/>
          </a:bodyPr>
          <a:lstStyle/>
          <a:p>
            <a:pPr>
              <a:lnSpc>
                <a:spcPct val="107000"/>
              </a:lnSpc>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Table </a:t>
            </a:r>
            <a:r>
              <a:rPr lang="en-US" b="1" dirty="0" smtClean="0">
                <a:latin typeface="Times New Roman" panose="02020603050405020304" pitchFamily="18" charset="0"/>
                <a:ea typeface="Calibri" panose="020F0502020204030204" pitchFamily="34" charset="0"/>
                <a:cs typeface="Times New Roman" panose="02020603050405020304" pitchFamily="18" charset="0"/>
              </a:rPr>
              <a:t>5: </a:t>
            </a:r>
            <a:r>
              <a:rPr lang="en-US" b="1" dirty="0">
                <a:latin typeface="Times New Roman" panose="02020603050405020304" pitchFamily="18" charset="0"/>
                <a:ea typeface="Calibri" panose="020F0502020204030204" pitchFamily="34" charset="0"/>
                <a:cs typeface="Times New Roman" panose="02020603050405020304" pitchFamily="18" charset="0"/>
              </a:rPr>
              <a:t>List of the  Selected Communities in The Study Area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9957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3414726" y="194711"/>
            <a:ext cx="6078071" cy="2242152"/>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b="1" dirty="0">
                <a:solidFill>
                  <a:prstClr val="black"/>
                </a:solidFill>
                <a:latin typeface="Times New Roman" panose="02020603050405020304" pitchFamily="18" charset="0"/>
                <a:ea typeface="Calibri" panose="020F0502020204030204" pitchFamily="34" charset="0"/>
              </a:rPr>
              <a:t>	</a:t>
            </a: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4" name="TextBox 3"/>
          <p:cNvSpPr txBox="1"/>
          <p:nvPr/>
        </p:nvSpPr>
        <p:spPr>
          <a:xfrm>
            <a:off x="3055004" y="503422"/>
            <a:ext cx="6166130" cy="369332"/>
          </a:xfrm>
          <a:prstGeom prst="rect">
            <a:avLst/>
          </a:prstGeom>
          <a:noFill/>
        </p:spPr>
        <p:txBody>
          <a:bodyPr wrap="square" rtlCol="0">
            <a:spAutoFit/>
          </a:bodyPr>
          <a:lstStyle/>
          <a:p>
            <a:r>
              <a:rPr lang="en-US" dirty="0" smtClean="0"/>
              <a:t>4.3.2	</a:t>
            </a:r>
            <a:r>
              <a:rPr lang="en-US" b="1" dirty="0" smtClean="0"/>
              <a:t>Socioeconomic </a:t>
            </a:r>
            <a:r>
              <a:rPr lang="en-US" b="1" dirty="0"/>
              <a:t>C</a:t>
            </a:r>
            <a:r>
              <a:rPr lang="en-US" b="1" dirty="0" smtClean="0"/>
              <a:t>haracteristics of the Respondents</a:t>
            </a:r>
            <a:endParaRPr lang="en-US" b="1" dirty="0"/>
          </a:p>
        </p:txBody>
      </p:sp>
      <p:graphicFrame>
        <p:nvGraphicFramePr>
          <p:cNvPr id="7" name="Chart 6"/>
          <p:cNvGraphicFramePr>
            <a:graphicFrameLocks/>
          </p:cNvGraphicFramePr>
          <p:nvPr>
            <p:extLst/>
          </p:nvPr>
        </p:nvGraphicFramePr>
        <p:xfrm>
          <a:off x="4854377" y="1043198"/>
          <a:ext cx="2491274" cy="17593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nvPr>
        </p:nvGraphicFramePr>
        <p:xfrm>
          <a:off x="2118995" y="955648"/>
          <a:ext cx="2565918" cy="20527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nvPr>
        </p:nvGraphicFramePr>
        <p:xfrm>
          <a:off x="4854377" y="2758326"/>
          <a:ext cx="3150952" cy="19970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a:graphicFrameLocks/>
          </p:cNvGraphicFramePr>
          <p:nvPr>
            <p:extLst/>
          </p:nvPr>
        </p:nvGraphicFramePr>
        <p:xfrm>
          <a:off x="7515115" y="955648"/>
          <a:ext cx="2859004" cy="180396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p:cNvGraphicFramePr>
            <a:graphicFrameLocks/>
          </p:cNvGraphicFramePr>
          <p:nvPr>
            <p:extLst/>
          </p:nvPr>
        </p:nvGraphicFramePr>
        <p:xfrm>
          <a:off x="2254020" y="2802529"/>
          <a:ext cx="2760732" cy="2068442"/>
        </p:xfrm>
        <a:graphic>
          <a:graphicData uri="http://schemas.openxmlformats.org/drawingml/2006/chart">
            <c:chart xmlns:c="http://schemas.openxmlformats.org/drawingml/2006/chart" xmlns:r="http://schemas.openxmlformats.org/officeDocument/2006/relationships" r:id="rId6"/>
          </a:graphicData>
        </a:graphic>
      </p:graphicFrame>
      <p:sp>
        <p:nvSpPr>
          <p:cNvPr id="6" name="TextBox 5"/>
          <p:cNvSpPr txBox="1"/>
          <p:nvPr/>
        </p:nvSpPr>
        <p:spPr>
          <a:xfrm>
            <a:off x="1948516" y="4979792"/>
            <a:ext cx="9703837" cy="1754326"/>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Mostly male and married with household size of above 5. </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dirty="0"/>
              <a:t>M</a:t>
            </a:r>
            <a:r>
              <a:rPr lang="en-US" dirty="0" smtClean="0"/>
              <a:t>oderate level of education.</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dirty="0" smtClean="0"/>
              <a:t>Hailed from divers ethnic groups like Yoruba, </a:t>
            </a:r>
            <a:r>
              <a:rPr lang="en-US" dirty="0" err="1" smtClean="0"/>
              <a:t>Nupe</a:t>
            </a:r>
            <a:r>
              <a:rPr lang="en-US" dirty="0" smtClean="0"/>
              <a:t>, </a:t>
            </a:r>
            <a:r>
              <a:rPr lang="en-US" dirty="0" err="1" smtClean="0"/>
              <a:t>Tiv</a:t>
            </a:r>
            <a:r>
              <a:rPr lang="en-US" dirty="0" smtClean="0"/>
              <a:t>, </a:t>
            </a:r>
            <a:r>
              <a:rPr lang="en-US" dirty="0" err="1" smtClean="0"/>
              <a:t>Idoma</a:t>
            </a:r>
            <a:r>
              <a:rPr lang="en-US" dirty="0" smtClean="0"/>
              <a:t>, </a:t>
            </a:r>
            <a:r>
              <a:rPr lang="en-US" dirty="0" err="1" smtClean="0"/>
              <a:t>Igede</a:t>
            </a:r>
            <a:r>
              <a:rPr lang="en-US" dirty="0" smtClean="0"/>
              <a:t>, </a:t>
            </a:r>
            <a:r>
              <a:rPr lang="en-US" dirty="0" err="1" smtClean="0"/>
              <a:t>Gbagyi</a:t>
            </a:r>
            <a:r>
              <a:rPr lang="en-US" dirty="0" smtClean="0"/>
              <a:t>, Hausa, </a:t>
            </a:r>
            <a:r>
              <a:rPr lang="en-US" dirty="0" err="1" smtClean="0"/>
              <a:t>Gwagi</a:t>
            </a:r>
            <a:r>
              <a:rPr lang="en-US" dirty="0" smtClean="0"/>
              <a:t>, Fulani, Igbo, </a:t>
            </a:r>
            <a:r>
              <a:rPr lang="en-US" dirty="0" err="1" smtClean="0"/>
              <a:t>Igala</a:t>
            </a:r>
            <a:r>
              <a:rPr lang="en-US" dirty="0" smtClean="0"/>
              <a:t>, </a:t>
            </a:r>
            <a:r>
              <a:rPr lang="en-US" dirty="0" err="1" smtClean="0"/>
              <a:t>Gwari</a:t>
            </a:r>
            <a:r>
              <a:rPr lang="en-US" dirty="0" smtClean="0"/>
              <a:t>, and </a:t>
            </a:r>
            <a:r>
              <a:rPr lang="en-US" dirty="0" err="1" smtClean="0"/>
              <a:t>Bassa</a:t>
            </a:r>
            <a:r>
              <a:rPr lang="en-US" dirty="0" smtClean="0"/>
              <a:t>.</a:t>
            </a:r>
            <a:endParaRPr lang="en-US" dirty="0"/>
          </a:p>
        </p:txBody>
      </p:sp>
      <p:sp>
        <p:nvSpPr>
          <p:cNvPr id="13" name="Rectangle 12"/>
          <p:cNvSpPr/>
          <p:nvPr/>
        </p:nvSpPr>
        <p:spPr>
          <a:xfrm>
            <a:off x="2118995" y="4702912"/>
            <a:ext cx="8161338" cy="336118"/>
          </a:xfrm>
          <a:prstGeom prst="rect">
            <a:avLst/>
          </a:prstGeom>
        </p:spPr>
        <p:txBody>
          <a:bodyPr wrap="square">
            <a:spAutoFit/>
          </a:bodyPr>
          <a:lstStyle/>
          <a:p>
            <a:pPr algn="just">
              <a:lnSpc>
                <a:spcPct val="150000"/>
              </a:lnSpc>
              <a:spcAft>
                <a:spcPts val="800"/>
              </a:spcAft>
            </a:pPr>
            <a:r>
              <a:rPr lang="en-US" sz="12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2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16: Socio-Economic Characteristics</a:t>
            </a:r>
          </a:p>
        </p:txBody>
      </p:sp>
    </p:spTree>
    <p:extLst>
      <p:ext uri="{BB962C8B-B14F-4D97-AF65-F5344CB8AC3E}">
        <p14:creationId xmlns:p14="http://schemas.microsoft.com/office/powerpoint/2010/main" val="15608843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1988852"/>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3414726" y="194711"/>
            <a:ext cx="6078071" cy="2242152"/>
          </a:xfrm>
          <a:prstGeom prst="rect">
            <a:avLst/>
          </a:prstGeom>
        </p:spPr>
        <p:txBody>
          <a:bodyPr wrap="square">
            <a:spAutoFit/>
          </a:bodyPr>
          <a:lstStyle/>
          <a:p>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4" name="TextBox 3"/>
          <p:cNvSpPr txBox="1"/>
          <p:nvPr/>
        </p:nvSpPr>
        <p:spPr>
          <a:xfrm>
            <a:off x="3055004" y="503422"/>
            <a:ext cx="6166130" cy="369332"/>
          </a:xfrm>
          <a:prstGeom prst="rect">
            <a:avLst/>
          </a:prstGeom>
          <a:noFill/>
        </p:spPr>
        <p:txBody>
          <a:bodyPr wrap="square" rtlCol="0">
            <a:spAutoFit/>
          </a:bodyPr>
          <a:lstStyle/>
          <a:p>
            <a:r>
              <a:rPr lang="en-US" dirty="0" smtClean="0"/>
              <a:t>4.3.3	</a:t>
            </a:r>
            <a:r>
              <a:rPr lang="en-US" b="1" dirty="0" smtClean="0"/>
              <a:t>Respondents’ Climate </a:t>
            </a:r>
            <a:r>
              <a:rPr lang="en-US" b="1" dirty="0"/>
              <a:t>C</a:t>
            </a:r>
            <a:r>
              <a:rPr lang="en-US" b="1" dirty="0" smtClean="0"/>
              <a:t>hange awareness </a:t>
            </a:r>
            <a:endParaRPr lang="en-US" b="1" dirty="0"/>
          </a:p>
        </p:txBody>
      </p:sp>
      <p:sp>
        <p:nvSpPr>
          <p:cNvPr id="6" name="TextBox 5"/>
          <p:cNvSpPr txBox="1"/>
          <p:nvPr/>
        </p:nvSpPr>
        <p:spPr>
          <a:xfrm>
            <a:off x="1828799" y="5100519"/>
            <a:ext cx="9703837" cy="646331"/>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t>Majority of the respondents were of the opinion that rainfall pattern has been decreasing while air temperature has been fluctuating in the last 20 years.</a:t>
            </a:r>
            <a:endParaRPr lang="en-US" dirty="0"/>
          </a:p>
        </p:txBody>
      </p:sp>
      <p:sp>
        <p:nvSpPr>
          <p:cNvPr id="8" name="TextBox 7"/>
          <p:cNvSpPr txBox="1"/>
          <p:nvPr/>
        </p:nvSpPr>
        <p:spPr>
          <a:xfrm>
            <a:off x="1828799" y="1294312"/>
            <a:ext cx="9512969" cy="646331"/>
          </a:xfrm>
          <a:prstGeom prst="rect">
            <a:avLst/>
          </a:prstGeom>
          <a:noFill/>
        </p:spPr>
        <p:txBody>
          <a:bodyPr wrap="square" rtlCol="0">
            <a:spAutoFit/>
          </a:bodyPr>
          <a:lstStyle/>
          <a:p>
            <a:r>
              <a:rPr lang="en-US" dirty="0" smtClean="0"/>
              <a:t>Most of the respondents indicated that they have heard about climate change from radio and television. </a:t>
            </a:r>
            <a:endParaRPr lang="en-US" dirty="0"/>
          </a:p>
        </p:txBody>
      </p:sp>
      <p:grpSp>
        <p:nvGrpSpPr>
          <p:cNvPr id="5" name="Group 4"/>
          <p:cNvGrpSpPr/>
          <p:nvPr/>
        </p:nvGrpSpPr>
        <p:grpSpPr>
          <a:xfrm>
            <a:off x="1441651" y="2424846"/>
            <a:ext cx="6836076" cy="2091007"/>
            <a:chOff x="1441651" y="2424846"/>
            <a:chExt cx="6836076" cy="2091007"/>
          </a:xfrm>
        </p:grpSpPr>
        <p:graphicFrame>
          <p:nvGraphicFramePr>
            <p:cNvPr id="13" name="Chart 12"/>
            <p:cNvGraphicFramePr>
              <a:graphicFrameLocks/>
            </p:cNvGraphicFramePr>
            <p:nvPr>
              <p:extLst/>
            </p:nvPr>
          </p:nvGraphicFramePr>
          <p:xfrm>
            <a:off x="1441651" y="2424846"/>
            <a:ext cx="3226706" cy="20910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extLst/>
            </p:nvPr>
          </p:nvGraphicFramePr>
          <p:xfrm>
            <a:off x="4892843" y="2424846"/>
            <a:ext cx="3384884" cy="2091007"/>
          </p:xfrm>
          <a:graphic>
            <a:graphicData uri="http://schemas.openxmlformats.org/drawingml/2006/chart">
              <c:chart xmlns:c="http://schemas.openxmlformats.org/drawingml/2006/chart" xmlns:r="http://schemas.openxmlformats.org/officeDocument/2006/relationships" r:id="rId3"/>
            </a:graphicData>
          </a:graphic>
        </p:graphicFrame>
      </p:grpSp>
      <p:sp>
        <p:nvSpPr>
          <p:cNvPr id="10" name="Rectangle 9"/>
          <p:cNvSpPr/>
          <p:nvPr/>
        </p:nvSpPr>
        <p:spPr>
          <a:xfrm>
            <a:off x="2057400" y="4663938"/>
            <a:ext cx="8161338" cy="336118"/>
          </a:xfrm>
          <a:prstGeom prst="rect">
            <a:avLst/>
          </a:prstGeom>
        </p:spPr>
        <p:txBody>
          <a:bodyPr wrap="square">
            <a:spAutoFit/>
          </a:bodyPr>
          <a:lstStyle/>
          <a:p>
            <a:pPr algn="just">
              <a:lnSpc>
                <a:spcPct val="150000"/>
              </a:lnSpc>
              <a:spcAft>
                <a:spcPts val="800"/>
              </a:spcAft>
            </a:pPr>
            <a:r>
              <a:rPr lang="en-US" sz="12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2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17: Climate Change Awareness</a:t>
            </a:r>
          </a:p>
        </p:txBody>
      </p:sp>
    </p:spTree>
    <p:extLst>
      <p:ext uri="{BB962C8B-B14F-4D97-AF65-F5344CB8AC3E}">
        <p14:creationId xmlns:p14="http://schemas.microsoft.com/office/powerpoint/2010/main" val="20398847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909400" y="0"/>
            <a:ext cx="6078071" cy="1843197"/>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b="1" dirty="0">
                <a:solidFill>
                  <a:prstClr val="black"/>
                </a:solidFill>
                <a:latin typeface="Times New Roman" panose="02020603050405020304" pitchFamily="18" charset="0"/>
                <a:ea typeface="Calibri" panose="020F0502020204030204" pitchFamily="34" charset="0"/>
              </a:rPr>
              <a:t>	</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4" name="TextBox 3"/>
          <p:cNvSpPr txBox="1"/>
          <p:nvPr/>
        </p:nvSpPr>
        <p:spPr>
          <a:xfrm>
            <a:off x="3055004" y="503422"/>
            <a:ext cx="6166130" cy="369332"/>
          </a:xfrm>
          <a:prstGeom prst="rect">
            <a:avLst/>
          </a:prstGeom>
          <a:noFill/>
        </p:spPr>
        <p:txBody>
          <a:bodyPr wrap="square" rtlCol="0">
            <a:spAutoFit/>
          </a:bodyPr>
          <a:lstStyle/>
          <a:p>
            <a:r>
              <a:rPr lang="en-US" dirty="0" smtClean="0"/>
              <a:t>4.3.4	</a:t>
            </a:r>
            <a:r>
              <a:rPr lang="en-US" b="1" dirty="0" smtClean="0"/>
              <a:t>Impacts of Migration</a:t>
            </a:r>
            <a:endParaRPr lang="en-US" b="1" dirty="0"/>
          </a:p>
        </p:txBody>
      </p:sp>
      <p:sp>
        <p:nvSpPr>
          <p:cNvPr id="8" name="TextBox 7"/>
          <p:cNvSpPr txBox="1"/>
          <p:nvPr/>
        </p:nvSpPr>
        <p:spPr>
          <a:xfrm>
            <a:off x="1828799" y="4324021"/>
            <a:ext cx="9512969" cy="2308324"/>
          </a:xfrm>
          <a:prstGeom prst="rect">
            <a:avLst/>
          </a:prstGeom>
          <a:noFill/>
        </p:spPr>
        <p:txBody>
          <a:bodyPr wrap="square" rtlCol="0">
            <a:spAutoFit/>
          </a:bodyPr>
          <a:lstStyle/>
          <a:p>
            <a:pPr marL="285750" indent="-285750">
              <a:buFont typeface="Wingdings" panose="05000000000000000000" pitchFamily="2" charset="2"/>
              <a:buChar char="ü"/>
            </a:pPr>
            <a:r>
              <a:rPr lang="en-US" dirty="0"/>
              <a:t>N</a:t>
            </a:r>
            <a:r>
              <a:rPr lang="en-US" dirty="0" smtClean="0"/>
              <a:t>o fewer than 3 family members on the average migrate to neighbouring states in the last 5 years.</a:t>
            </a:r>
          </a:p>
          <a:p>
            <a:endParaRPr lang="en-US" dirty="0" smtClean="0"/>
          </a:p>
          <a:p>
            <a:pPr marL="285750" indent="-285750">
              <a:buFont typeface="Wingdings" panose="05000000000000000000" pitchFamily="2" charset="2"/>
              <a:buChar char="ü"/>
            </a:pPr>
            <a:r>
              <a:rPr lang="en-US" dirty="0" smtClean="0"/>
              <a:t>This is due to unstable weather condition, land degradation, land use change, hunger, schooling, natural </a:t>
            </a:r>
            <a:r>
              <a:rPr lang="en-US" dirty="0"/>
              <a:t>d</a:t>
            </a:r>
            <a:r>
              <a:rPr lang="en-US" dirty="0" smtClean="0"/>
              <a:t>isaster, insecurity among others. </a:t>
            </a:r>
          </a:p>
          <a:p>
            <a:endParaRPr lang="en-US" dirty="0" smtClean="0"/>
          </a:p>
          <a:p>
            <a:pPr marL="285750" indent="-285750">
              <a:buFont typeface="Wingdings" panose="05000000000000000000" pitchFamily="2" charset="2"/>
              <a:buChar char="ü"/>
            </a:pPr>
            <a:r>
              <a:rPr lang="en-US" dirty="0" smtClean="0"/>
              <a:t>They believed that negative impacts of climate and land use change on migration have led to decrease in food production of the region.</a:t>
            </a:r>
            <a:endParaRPr lang="en-US" dirty="0"/>
          </a:p>
        </p:txBody>
      </p:sp>
      <p:graphicFrame>
        <p:nvGraphicFramePr>
          <p:cNvPr id="9" name="Chart 8"/>
          <p:cNvGraphicFramePr>
            <a:graphicFrameLocks/>
          </p:cNvGraphicFramePr>
          <p:nvPr>
            <p:extLst/>
          </p:nvPr>
        </p:nvGraphicFramePr>
        <p:xfrm>
          <a:off x="1243264" y="1131642"/>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nvPr>
        </p:nvGraphicFramePr>
        <p:xfrm>
          <a:off x="5748653" y="1028131"/>
          <a:ext cx="3948600" cy="2469223"/>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1985279" y="3610415"/>
            <a:ext cx="8161338" cy="336118"/>
          </a:xfrm>
          <a:prstGeom prst="rect">
            <a:avLst/>
          </a:prstGeom>
        </p:spPr>
        <p:txBody>
          <a:bodyPr wrap="square">
            <a:spAutoFit/>
          </a:bodyPr>
          <a:lstStyle/>
          <a:p>
            <a:pPr algn="just">
              <a:lnSpc>
                <a:spcPct val="150000"/>
              </a:lnSpc>
              <a:spcAft>
                <a:spcPts val="800"/>
              </a:spcAft>
            </a:pPr>
            <a:r>
              <a:rPr lang="en-US" sz="12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2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18: Impacts of Migration</a:t>
            </a:r>
          </a:p>
        </p:txBody>
      </p:sp>
    </p:spTree>
    <p:extLst>
      <p:ext uri="{BB962C8B-B14F-4D97-AF65-F5344CB8AC3E}">
        <p14:creationId xmlns:p14="http://schemas.microsoft.com/office/powerpoint/2010/main" val="17147810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909400" y="0"/>
            <a:ext cx="6078071" cy="1843197"/>
          </a:xfrm>
          <a:prstGeom prst="rect">
            <a:avLst/>
          </a:prstGeom>
        </p:spPr>
        <p:txBody>
          <a:bodyPr wrap="square">
            <a:spAutoFit/>
          </a:bodyPr>
          <a:lstStyle/>
          <a:p>
            <a:r>
              <a:rPr lang="en-US" b="1" dirty="0">
                <a:solidFill>
                  <a:prstClr val="black"/>
                </a:solidFill>
                <a:latin typeface="Times New Roman" panose="02020603050405020304" pitchFamily="18" charset="0"/>
                <a:ea typeface="Calibri" panose="020F0502020204030204" pitchFamily="34" charset="0"/>
              </a:rPr>
              <a:t>	</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4" name="TextBox 3"/>
          <p:cNvSpPr txBox="1"/>
          <p:nvPr/>
        </p:nvSpPr>
        <p:spPr>
          <a:xfrm>
            <a:off x="2448514" y="216535"/>
            <a:ext cx="7152686" cy="307777"/>
          </a:xfrm>
          <a:prstGeom prst="rect">
            <a:avLst/>
          </a:prstGeom>
          <a:noFill/>
        </p:spPr>
        <p:txBody>
          <a:bodyPr wrap="square" rtlCol="0">
            <a:spAutoFit/>
          </a:bodyPr>
          <a:lstStyle/>
          <a:p>
            <a:pPr algn="ctr">
              <a:defRPr sz="1400" b="0" i="0" u="none" strike="noStrike" kern="1200" spc="0" baseline="0">
                <a:solidFill>
                  <a:prstClr val="black">
                    <a:lumMod val="65000"/>
                    <a:lumOff val="35000"/>
                  </a:prstClr>
                </a:solidFill>
                <a:latin typeface="+mn-lt"/>
                <a:ea typeface="+mn-ea"/>
                <a:cs typeface="+mn-cs"/>
              </a:defRPr>
            </a:pPr>
            <a:r>
              <a:rPr lang="en-US" dirty="0" smtClean="0"/>
              <a:t>4.3.5</a:t>
            </a:r>
            <a:r>
              <a:rPr lang="en-US" dirty="0"/>
              <a:t>	</a:t>
            </a:r>
            <a:r>
              <a:rPr lang="en-US" b="1" dirty="0"/>
              <a:t>Adaptation to </a:t>
            </a:r>
            <a:r>
              <a:rPr lang="en-US" b="1" dirty="0" smtClean="0"/>
              <a:t>Impacts </a:t>
            </a:r>
            <a:r>
              <a:rPr lang="en-US" b="1" dirty="0"/>
              <a:t>of </a:t>
            </a:r>
            <a:r>
              <a:rPr lang="en-US" b="1" dirty="0" smtClean="0"/>
              <a:t>Climate </a:t>
            </a:r>
            <a:r>
              <a:rPr lang="en-US" b="1" dirty="0"/>
              <a:t>and </a:t>
            </a:r>
            <a:r>
              <a:rPr lang="en-US" b="1" dirty="0" smtClean="0"/>
              <a:t>Land Use Changes </a:t>
            </a:r>
            <a:r>
              <a:rPr lang="en-US" b="1" dirty="0"/>
              <a:t>on </a:t>
            </a:r>
            <a:r>
              <a:rPr lang="en-US" b="1" dirty="0" smtClean="0"/>
              <a:t>Food Security</a:t>
            </a:r>
            <a:endParaRPr lang="en-US" b="1" dirty="0"/>
          </a:p>
        </p:txBody>
      </p:sp>
      <p:sp>
        <p:nvSpPr>
          <p:cNvPr id="8" name="TextBox 7"/>
          <p:cNvSpPr txBox="1"/>
          <p:nvPr/>
        </p:nvSpPr>
        <p:spPr>
          <a:xfrm>
            <a:off x="1726163" y="4066667"/>
            <a:ext cx="9512969" cy="1754326"/>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Majority of the respondents adapt to negative impacts of climate and land use change on food security by changing their farming methods, diversifying their incomes, getting supports from external bodies.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smtClean="0"/>
              <a:t>Others saw change of profession, migration to another place either temporarily or permanently as means of adapting to these impacts. </a:t>
            </a:r>
            <a:endParaRPr lang="en-US" dirty="0"/>
          </a:p>
        </p:txBody>
      </p:sp>
      <p:graphicFrame>
        <p:nvGraphicFramePr>
          <p:cNvPr id="10" name="Chart 9"/>
          <p:cNvGraphicFramePr>
            <a:graphicFrameLocks/>
          </p:cNvGraphicFramePr>
          <p:nvPr>
            <p:extLst/>
          </p:nvPr>
        </p:nvGraphicFramePr>
        <p:xfrm>
          <a:off x="2373085" y="1034349"/>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1726163" y="3688530"/>
            <a:ext cx="8161338" cy="336118"/>
          </a:xfrm>
          <a:prstGeom prst="rect">
            <a:avLst/>
          </a:prstGeom>
        </p:spPr>
        <p:txBody>
          <a:bodyPr wrap="square">
            <a:spAutoFit/>
          </a:bodyPr>
          <a:lstStyle/>
          <a:p>
            <a:pPr algn="just">
              <a:lnSpc>
                <a:spcPct val="150000"/>
              </a:lnSpc>
              <a:spcAft>
                <a:spcPts val="800"/>
              </a:spcAft>
            </a:pPr>
            <a:r>
              <a:rPr lang="en-US" sz="12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2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19: Adaptation to Impacts of Climate Change and Land Use on Food Security</a:t>
            </a:r>
          </a:p>
        </p:txBody>
      </p:sp>
    </p:spTree>
    <p:extLst>
      <p:ext uri="{BB962C8B-B14F-4D97-AF65-F5344CB8AC3E}">
        <p14:creationId xmlns:p14="http://schemas.microsoft.com/office/powerpoint/2010/main" val="2166466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8068" y="1170123"/>
            <a:ext cx="7772400" cy="4524315"/>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1.1	</a:t>
            </a:r>
            <a:r>
              <a:rPr lang="en-US" b="1" dirty="0">
                <a:solidFill>
                  <a:prstClr val="black"/>
                </a:solidFill>
                <a:latin typeface="Times New Roman" panose="02020603050405020304" pitchFamily="18" charset="0"/>
                <a:ea typeface="Calibri" panose="020F0502020204030204" pitchFamily="34" charset="0"/>
              </a:rPr>
              <a:t>Background to the Study</a:t>
            </a:r>
          </a:p>
          <a:p>
            <a:endParaRPr lang="en-US" b="1" dirty="0">
              <a:solidFill>
                <a:prstClr val="black"/>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v"/>
            </a:pPr>
            <a:r>
              <a:rPr lang="en-US" dirty="0" smtClean="0">
                <a:solidFill>
                  <a:srgbClr val="292526"/>
                </a:solidFill>
                <a:latin typeface="Times New Roman" panose="02020603050405020304" pitchFamily="18" charset="0"/>
                <a:ea typeface="Calibri" panose="020F0502020204030204" pitchFamily="34" charset="0"/>
              </a:rPr>
              <a:t>Nigeria is faced with food crisis worsened by negative effects of climate change. </a:t>
            </a:r>
          </a:p>
          <a:p>
            <a:pPr marL="285750" indent="-285750" algn="just">
              <a:buFont typeface="Wingdings" panose="05000000000000000000" pitchFamily="2" charset="2"/>
              <a:buChar char="v"/>
            </a:pPr>
            <a:endParaRPr lang="en-US" dirty="0">
              <a:solidFill>
                <a:srgbClr val="292526"/>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v"/>
            </a:pPr>
            <a:r>
              <a:rPr lang="en-US" dirty="0" smtClean="0">
                <a:solidFill>
                  <a:prstClr val="black"/>
                </a:solidFill>
                <a:latin typeface="Times New Roman" panose="02020603050405020304" pitchFamily="18" charset="0"/>
                <a:ea typeface="Calibri" panose="020F0502020204030204" pitchFamily="34" charset="0"/>
              </a:rPr>
              <a:t>Climate </a:t>
            </a:r>
            <a:r>
              <a:rPr lang="en-US" dirty="0">
                <a:solidFill>
                  <a:prstClr val="black"/>
                </a:solidFill>
                <a:latin typeface="Times New Roman" panose="02020603050405020304" pitchFamily="18" charset="0"/>
                <a:ea typeface="Calibri" panose="020F0502020204030204" pitchFamily="34" charset="0"/>
              </a:rPr>
              <a:t>change </a:t>
            </a:r>
            <a:r>
              <a:rPr lang="en-US" dirty="0" smtClean="0">
                <a:solidFill>
                  <a:prstClr val="black"/>
                </a:solidFill>
                <a:latin typeface="Times New Roman" panose="02020603050405020304" pitchFamily="18" charset="0"/>
                <a:ea typeface="Calibri" panose="020F0502020204030204" pitchFamily="34" charset="0"/>
              </a:rPr>
              <a:t>is a </a:t>
            </a:r>
            <a:r>
              <a:rPr lang="en-US" dirty="0">
                <a:solidFill>
                  <a:prstClr val="black"/>
                </a:solidFill>
                <a:latin typeface="Times New Roman" panose="02020603050405020304" pitchFamily="18" charset="0"/>
                <a:ea typeface="Calibri" panose="020F0502020204030204" pitchFamily="34" charset="0"/>
              </a:rPr>
              <a:t>major threat to food security and sustainable development in Africa and </a:t>
            </a:r>
            <a:r>
              <a:rPr lang="en-US" dirty="0" smtClean="0">
                <a:solidFill>
                  <a:prstClr val="black"/>
                </a:solidFill>
                <a:latin typeface="Times New Roman" panose="02020603050405020304" pitchFamily="18" charset="0"/>
                <a:ea typeface="Calibri" panose="020F0502020204030204" pitchFamily="34" charset="0"/>
              </a:rPr>
              <a:t>Nigeria.  </a:t>
            </a:r>
          </a:p>
          <a:p>
            <a:pPr marL="285750" indent="-285750" algn="just">
              <a:buFont typeface="Wingdings" panose="05000000000000000000" pitchFamily="2" charset="2"/>
              <a:buChar char="v"/>
            </a:pPr>
            <a:endParaRPr lang="en-US" dirty="0">
              <a:solidFill>
                <a:prstClr val="black"/>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v"/>
            </a:pPr>
            <a:r>
              <a:rPr lang="en-US" dirty="0" smtClean="0">
                <a:solidFill>
                  <a:prstClr val="black"/>
                </a:solidFill>
                <a:latin typeface="Times New Roman" panose="02020603050405020304" pitchFamily="18" charset="0"/>
                <a:ea typeface="Calibri" panose="020F0502020204030204" pitchFamily="34" charset="0"/>
              </a:rPr>
              <a:t>Climate </a:t>
            </a:r>
            <a:r>
              <a:rPr lang="en-US" dirty="0">
                <a:solidFill>
                  <a:prstClr val="black"/>
                </a:solidFill>
                <a:latin typeface="Times New Roman" panose="02020603050405020304" pitchFamily="18" charset="0"/>
                <a:ea typeface="Calibri" panose="020F0502020204030204" pitchFamily="34" charset="0"/>
              </a:rPr>
              <a:t>change is a driver of rural migration and increases other socio-economic causes of migration like food insecurity and rural </a:t>
            </a:r>
            <a:r>
              <a:rPr lang="en-US" dirty="0" smtClean="0">
                <a:solidFill>
                  <a:prstClr val="black"/>
                </a:solidFill>
                <a:latin typeface="Times New Roman" panose="02020603050405020304" pitchFamily="18" charset="0"/>
                <a:ea typeface="Calibri" panose="020F0502020204030204" pitchFamily="34" charset="0"/>
              </a:rPr>
              <a:t>poverty.</a:t>
            </a:r>
            <a:endParaRPr lang="en-US" dirty="0">
              <a:solidFill>
                <a:prstClr val="black"/>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endParaRPr lang="en-US" dirty="0">
              <a:solidFill>
                <a:prstClr val="black"/>
              </a:solidFill>
              <a:latin typeface="Times New Roman" panose="02020603050405020304" pitchFamily="18" charset="0"/>
            </a:endParaRPr>
          </a:p>
          <a:p>
            <a:pPr marL="285750" indent="-285750">
              <a:buFont typeface="Wingdings" panose="05000000000000000000" pitchFamily="2" charset="2"/>
              <a:buChar char="v"/>
            </a:pPr>
            <a:endParaRPr lang="en-US" dirty="0" smtClean="0">
              <a:solidFill>
                <a:prstClr val="black"/>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US" dirty="0" smtClean="0">
                <a:solidFill>
                  <a:prstClr val="black"/>
                </a:solidFill>
                <a:latin typeface="Times New Roman" panose="02020603050405020304" pitchFamily="18" charset="0"/>
                <a:ea typeface="Calibri" panose="020F0502020204030204" pitchFamily="34" charset="0"/>
              </a:rPr>
              <a:t>Migration </a:t>
            </a:r>
            <a:r>
              <a:rPr lang="en-US" dirty="0">
                <a:solidFill>
                  <a:prstClr val="black"/>
                </a:solidFill>
                <a:latin typeface="Times New Roman" panose="02020603050405020304" pitchFamily="18" charset="0"/>
                <a:ea typeface="Calibri" panose="020F0502020204030204" pitchFamily="34" charset="0"/>
              </a:rPr>
              <a:t>is seen as a growing and complex global </a:t>
            </a:r>
            <a:r>
              <a:rPr lang="en-US" dirty="0" smtClean="0">
                <a:solidFill>
                  <a:prstClr val="black"/>
                </a:solidFill>
                <a:latin typeface="Times New Roman" panose="02020603050405020304" pitchFamily="18" charset="0"/>
                <a:ea typeface="Calibri" panose="020F0502020204030204" pitchFamily="34" charset="0"/>
              </a:rPr>
              <a:t>phenomenon</a:t>
            </a:r>
            <a:endParaRPr lang="en-US" dirty="0">
              <a:solidFill>
                <a:prstClr val="black"/>
              </a:solidFill>
              <a:latin typeface="Times New Roman" panose="02020603050405020304" pitchFamily="18" charset="0"/>
            </a:endParaRPr>
          </a:p>
          <a:p>
            <a:pPr marL="285750" indent="-285750">
              <a:buFont typeface="Wingdings" panose="05000000000000000000" pitchFamily="2" charset="2"/>
              <a:buChar char="v"/>
            </a:pPr>
            <a:endParaRPr lang="en-US" dirty="0">
              <a:solidFill>
                <a:prstClr val="black"/>
              </a:solidFill>
              <a:latin typeface="Times New Roman" panose="02020603050405020304" pitchFamily="18" charset="0"/>
            </a:endParaRPr>
          </a:p>
          <a:p>
            <a:pPr marL="285750" indent="-285750">
              <a:buFont typeface="Wingdings" panose="05000000000000000000" pitchFamily="2" charset="2"/>
              <a:buChar char="v"/>
            </a:pPr>
            <a:endParaRPr lang="en-US" dirty="0">
              <a:solidFill>
                <a:prstClr val="black"/>
              </a:solidFill>
              <a:latin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356396122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918730" y="373224"/>
            <a:ext cx="6078071" cy="2641108"/>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dirty="0" smtClean="0">
                <a:solidFill>
                  <a:prstClr val="black"/>
                </a:solidFill>
                <a:latin typeface="Times New Roman" panose="02020603050405020304" pitchFamily="18" charset="0"/>
                <a:ea typeface="Calibri" panose="020F0502020204030204" pitchFamily="34" charset="0"/>
              </a:rPr>
              <a:t>4.4</a:t>
            </a:r>
            <a:r>
              <a:rPr lang="en-US" b="1" dirty="0">
                <a:solidFill>
                  <a:prstClr val="black"/>
                </a:solidFill>
                <a:latin typeface="Times New Roman" panose="02020603050405020304" pitchFamily="18" charset="0"/>
                <a:ea typeface="Calibri" panose="020F0502020204030204" pitchFamily="34" charset="0"/>
              </a:rPr>
              <a:t>	</a:t>
            </a:r>
            <a:r>
              <a:rPr lang="en-US" b="1" dirty="0" smtClean="0">
                <a:solidFill>
                  <a:prstClr val="black"/>
                </a:solidFill>
                <a:latin typeface="Times New Roman" panose="02020603050405020304" pitchFamily="18" charset="0"/>
                <a:ea typeface="Calibri" panose="020F0502020204030204" pitchFamily="34" charset="0"/>
              </a:rPr>
              <a:t>Implications of Results</a:t>
            </a:r>
          </a:p>
          <a:p>
            <a:pPr algn="just">
              <a:lnSpc>
                <a:spcPct val="107000"/>
              </a:lnSpc>
              <a:spcAft>
                <a:spcPts val="800"/>
              </a:spcAft>
            </a:pP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4" name="TextBox 3"/>
          <p:cNvSpPr txBox="1"/>
          <p:nvPr/>
        </p:nvSpPr>
        <p:spPr>
          <a:xfrm>
            <a:off x="2918730" y="1232113"/>
            <a:ext cx="8276253" cy="923330"/>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t>Climate change and frequent land use changes are having huge impacts on migration leading to decrease in food availability, accessibility, affordability and utilization in the region.</a:t>
            </a:r>
            <a:endParaRPr lang="en-US" dirty="0"/>
          </a:p>
        </p:txBody>
      </p:sp>
    </p:spTree>
    <p:extLst>
      <p:ext uri="{BB962C8B-B14F-4D97-AF65-F5344CB8AC3E}">
        <p14:creationId xmlns:p14="http://schemas.microsoft.com/office/powerpoint/2010/main" val="13058493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862905" y="228856"/>
            <a:ext cx="6078071" cy="2641108"/>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5</a:t>
            </a:r>
            <a:r>
              <a:rPr lang="en-US" dirty="0" smtClean="0">
                <a:solidFill>
                  <a:prstClr val="black"/>
                </a:solidFill>
                <a:latin typeface="Times New Roman" panose="02020603050405020304" pitchFamily="18" charset="0"/>
                <a:ea typeface="Calibri" panose="020F0502020204030204" pitchFamily="34" charset="0"/>
              </a:rPr>
              <a:t>.0</a:t>
            </a:r>
            <a:r>
              <a:rPr lang="en-US" b="1" dirty="0" smtClean="0">
                <a:solidFill>
                  <a:prstClr val="black"/>
                </a:solidFill>
                <a:latin typeface="Times New Roman" panose="02020603050405020304" pitchFamily="18" charset="0"/>
                <a:ea typeface="Calibri" panose="020F0502020204030204" pitchFamily="34" charset="0"/>
              </a:rPr>
              <a:t>	CONCLUSION AND RECOMMENDATIONS</a:t>
            </a:r>
            <a:endParaRPr lang="en-US" b="1" dirty="0">
              <a:solidFill>
                <a:prstClr val="black"/>
              </a:solidFill>
              <a:latin typeface="Times New Roman" panose="02020603050405020304" pitchFamily="18" charset="0"/>
              <a:ea typeface="Calibri" panose="020F0502020204030204" pitchFamily="34" charset="0"/>
            </a:endParaRPr>
          </a:p>
          <a:p>
            <a:pPr algn="just">
              <a:lnSpc>
                <a:spcPct val="107000"/>
              </a:lnSpc>
              <a:spcAft>
                <a:spcPts val="800"/>
              </a:spcAft>
            </a:pP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4" name="TextBox 3"/>
          <p:cNvSpPr txBox="1"/>
          <p:nvPr/>
        </p:nvSpPr>
        <p:spPr>
          <a:xfrm>
            <a:off x="1799702" y="1310056"/>
            <a:ext cx="9881118" cy="4846520"/>
          </a:xfrm>
          <a:prstGeom prst="rect">
            <a:avLst/>
          </a:prstGeom>
          <a:noFill/>
        </p:spPr>
        <p:txBody>
          <a:bodyPr wrap="square" rtlCol="0">
            <a:spAutoFit/>
          </a:bodyPr>
          <a:lstStyle/>
          <a:p>
            <a:pPr marL="285750" indent="-285750">
              <a:buFont typeface="Wingdings" panose="05000000000000000000" pitchFamily="2" charset="2"/>
              <a:buChar char="v"/>
            </a:pPr>
            <a:r>
              <a:rPr lang="en-GB" sz="1600" dirty="0">
                <a:solidFill>
                  <a:srgbClr val="292526"/>
                </a:solidFill>
                <a:latin typeface="Times New Roman" panose="02020603050405020304" pitchFamily="18" charset="0"/>
                <a:ea typeface="Calibri" panose="020F0502020204030204" pitchFamily="34" charset="0"/>
              </a:rPr>
              <a:t>Food security is adversely affected </a:t>
            </a:r>
            <a:r>
              <a:rPr lang="en-GB" sz="1600" dirty="0" smtClean="0">
                <a:solidFill>
                  <a:srgbClr val="292526"/>
                </a:solidFill>
                <a:latin typeface="Times New Roman" panose="02020603050405020304" pitchFamily="18" charset="0"/>
                <a:ea typeface="Calibri" panose="020F0502020204030204" pitchFamily="34" charset="0"/>
              </a:rPr>
              <a:t>by </a:t>
            </a:r>
            <a:r>
              <a:rPr lang="en-GB" sz="1600" dirty="0">
                <a:solidFill>
                  <a:srgbClr val="292526"/>
                </a:solidFill>
                <a:latin typeface="Times New Roman" panose="02020603050405020304" pitchFamily="18" charset="0"/>
                <a:ea typeface="Calibri" panose="020F0502020204030204" pitchFamily="34" charset="0"/>
              </a:rPr>
              <a:t>climate change exacerbated by </a:t>
            </a:r>
            <a:r>
              <a:rPr lang="en-GB" sz="1600" dirty="0" smtClean="0">
                <a:solidFill>
                  <a:srgbClr val="292526"/>
                </a:solidFill>
                <a:latin typeface="Times New Roman" panose="02020603050405020304" pitchFamily="18" charset="0"/>
                <a:ea typeface="Calibri" panose="020F0502020204030204" pitchFamily="34" charset="0"/>
              </a:rPr>
              <a:t>LULC</a:t>
            </a:r>
            <a:r>
              <a:rPr lang="en-GB" sz="1600" dirty="0">
                <a:solidFill>
                  <a:srgbClr val="292526"/>
                </a:solidFill>
                <a:latin typeface="Times New Roman" panose="02020603050405020304" pitchFamily="18" charset="0"/>
                <a:ea typeface="Calibri" panose="020F0502020204030204" pitchFamily="34" charset="0"/>
              </a:rPr>
              <a:t> </a:t>
            </a:r>
            <a:r>
              <a:rPr lang="en-GB" sz="1600" dirty="0" smtClean="0">
                <a:solidFill>
                  <a:srgbClr val="292526"/>
                </a:solidFill>
                <a:latin typeface="Times New Roman" panose="02020603050405020304" pitchFamily="18" charset="0"/>
                <a:ea typeface="Calibri" panose="020F0502020204030204" pitchFamily="34" charset="0"/>
              </a:rPr>
              <a:t>change </a:t>
            </a:r>
            <a:r>
              <a:rPr lang="en-GB" sz="1600" dirty="0">
                <a:solidFill>
                  <a:srgbClr val="292526"/>
                </a:solidFill>
                <a:latin typeface="Times New Roman" panose="02020603050405020304" pitchFamily="18" charset="0"/>
                <a:ea typeface="Calibri" panose="020F0502020204030204" pitchFamily="34" charset="0"/>
              </a:rPr>
              <a:t>in diverse pathways</a:t>
            </a:r>
            <a:r>
              <a:rPr lang="en-GB" sz="1600" dirty="0" smtClean="0">
                <a:solidFill>
                  <a:srgbClr val="292526"/>
                </a:solidFill>
                <a:latin typeface="Times New Roman" panose="02020603050405020304" pitchFamily="18" charset="0"/>
                <a:ea typeface="Calibri" panose="020F0502020204030204" pitchFamily="34" charset="0"/>
              </a:rPr>
              <a:t>.</a:t>
            </a:r>
          </a:p>
          <a:p>
            <a:pPr marL="285750" indent="-285750">
              <a:buFont typeface="Wingdings" panose="05000000000000000000" pitchFamily="2" charset="2"/>
              <a:buChar char="v"/>
            </a:pPr>
            <a:endParaRPr lang="en-GB" sz="1600" dirty="0" smtClean="0">
              <a:solidFill>
                <a:srgbClr val="292526"/>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GB" sz="1600" dirty="0" smtClean="0">
                <a:solidFill>
                  <a:srgbClr val="292526"/>
                </a:solidFill>
                <a:latin typeface="Times New Roman" panose="02020603050405020304" pitchFamily="18" charset="0"/>
                <a:ea typeface="Calibri" panose="020F0502020204030204" pitchFamily="34" charset="0"/>
              </a:rPr>
              <a:t> </a:t>
            </a:r>
            <a:r>
              <a:rPr lang="en-GB" sz="1600" dirty="0">
                <a:solidFill>
                  <a:srgbClr val="292526"/>
                </a:solidFill>
                <a:latin typeface="Times New Roman" panose="02020603050405020304" pitchFamily="18" charset="0"/>
                <a:ea typeface="Calibri" panose="020F0502020204030204" pitchFamily="34" charset="0"/>
              </a:rPr>
              <a:t>LULC change has effect on ecosystem goods and services leading to migration of people especially rural </a:t>
            </a:r>
            <a:r>
              <a:rPr lang="en-GB" sz="1600" dirty="0" smtClean="0">
                <a:solidFill>
                  <a:srgbClr val="292526"/>
                </a:solidFill>
                <a:latin typeface="Times New Roman" panose="02020603050405020304" pitchFamily="18" charset="0"/>
                <a:ea typeface="Calibri" panose="020F0502020204030204" pitchFamily="34" charset="0"/>
              </a:rPr>
              <a:t>dwellers.</a:t>
            </a:r>
          </a:p>
          <a:p>
            <a:pPr marL="285750" indent="-285750">
              <a:buFont typeface="Wingdings" panose="05000000000000000000" pitchFamily="2" charset="2"/>
              <a:buChar char="v"/>
            </a:pPr>
            <a:r>
              <a:rPr lang="en-GB" sz="1600" dirty="0" smtClean="0">
                <a:solidFill>
                  <a:srgbClr val="292526"/>
                </a:solidFill>
                <a:latin typeface="Times New Roman" panose="02020603050405020304" pitchFamily="18" charset="0"/>
                <a:ea typeface="Calibri" panose="020F0502020204030204" pitchFamily="34" charset="0"/>
              </a:rPr>
              <a:t>There was a statistically significant increase in temperature and decrease in rainfall in Niger and Benue and States while there was statistically insignificant increase in temperature and rainfall in Kwara State from 1985-2020.</a:t>
            </a:r>
          </a:p>
          <a:p>
            <a:pPr marL="285750" indent="-285750">
              <a:buFont typeface="Wingdings" panose="05000000000000000000" pitchFamily="2" charset="2"/>
              <a:buChar char="v"/>
            </a:pPr>
            <a:r>
              <a:rPr lang="en-GB" sz="1600" dirty="0" smtClean="0">
                <a:solidFill>
                  <a:srgbClr val="292526"/>
                </a:solidFill>
                <a:latin typeface="Times New Roman" panose="02020603050405020304" pitchFamily="18" charset="0"/>
                <a:ea typeface="Calibri" panose="020F0502020204030204" pitchFamily="34" charset="0"/>
              </a:rPr>
              <a:t>There was a statistically significant negative relationship between temperature and maize yields in Niger State and statistically significant negative relationship between temperature and groundnut in Benue State while statistically insignificant relationship existed between temperature and all the five crops in Kwara State between 2005-2020.</a:t>
            </a:r>
          </a:p>
          <a:p>
            <a:pPr marL="285750" indent="-285750">
              <a:buFont typeface="Wingdings" panose="05000000000000000000" pitchFamily="2" charset="2"/>
              <a:buChar char="v"/>
            </a:pPr>
            <a:r>
              <a:rPr lang="en-GB" sz="1600" dirty="0" smtClean="0">
                <a:solidFill>
                  <a:srgbClr val="292526"/>
                </a:solidFill>
                <a:latin typeface="Times New Roman" panose="02020603050405020304" pitchFamily="18" charset="0"/>
                <a:ea typeface="Calibri" panose="020F0502020204030204" pitchFamily="34" charset="0"/>
              </a:rPr>
              <a:t>There was a statistically significant relationship between maize and cassava, and rainfall in all the three States while there was statistically insignificant relationship between rice, yam and groundnut, and rainfall in all the three States.</a:t>
            </a:r>
          </a:p>
          <a:p>
            <a:pPr marL="285750" indent="-285750">
              <a:buFont typeface="Wingdings" panose="05000000000000000000" pitchFamily="2" charset="2"/>
              <a:buChar char="v"/>
            </a:pPr>
            <a:endParaRPr lang="en-GB" sz="1600" dirty="0" smtClean="0">
              <a:solidFill>
                <a:srgbClr val="292526"/>
              </a:solidFill>
              <a:latin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v"/>
            </a:pPr>
            <a:r>
              <a:rPr lang="en-US" sz="16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LULC </a:t>
            </a:r>
            <a:r>
              <a:rPr lang="en-US" sz="16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of Niger State between 1990-2020 show that most of the vegetation, barren land and water areas in the state have been converted to agricultural land and built-up </a:t>
            </a:r>
            <a:r>
              <a:rPr lang="en-US" sz="16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areas</a:t>
            </a:r>
            <a:r>
              <a:rPr lang="en-US" sz="16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possibly because of </a:t>
            </a:r>
            <a:r>
              <a:rPr lang="en-US" sz="16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increase in population which necessitates increase in food supply and </a:t>
            </a:r>
            <a:r>
              <a:rPr lang="en-US" sz="16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settlement </a:t>
            </a:r>
          </a:p>
          <a:p>
            <a:pPr marL="285750" indent="-285750" algn="just">
              <a:lnSpc>
                <a:spcPct val="107000"/>
              </a:lnSpc>
              <a:spcAft>
                <a:spcPts val="800"/>
              </a:spcAft>
              <a:buFont typeface="Wingdings" panose="05000000000000000000" pitchFamily="2" charset="2"/>
              <a:buChar char="v"/>
            </a:pPr>
            <a:r>
              <a:rPr lang="en-US" sz="16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LULC </a:t>
            </a:r>
            <a:r>
              <a:rPr lang="en-US" sz="16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of Kwara and Benue </a:t>
            </a:r>
            <a:r>
              <a:rPr lang="en-US" sz="16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States </a:t>
            </a:r>
            <a:r>
              <a:rPr lang="en-US" sz="16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between 1990-2020 show that most of the vegetation, agricultural land and water bodies in the two states have been converted to built-up areas and Barren </a:t>
            </a:r>
            <a:r>
              <a:rPr lang="en-US" sz="16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land. </a:t>
            </a:r>
          </a:p>
          <a:p>
            <a:endParaRPr lang="en-US" dirty="0"/>
          </a:p>
        </p:txBody>
      </p:sp>
    </p:spTree>
    <p:extLst>
      <p:ext uri="{BB962C8B-B14F-4D97-AF65-F5344CB8AC3E}">
        <p14:creationId xmlns:p14="http://schemas.microsoft.com/office/powerpoint/2010/main" val="28533350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2635" y="1549410"/>
            <a:ext cx="10148047" cy="4560607"/>
          </a:xfrm>
          <a:prstGeom prst="rect">
            <a:avLst/>
          </a:prstGeom>
        </p:spPr>
        <p:txBody>
          <a:bodyPr wrap="square">
            <a:spAutoFit/>
          </a:bodyPr>
          <a:lstStyle/>
          <a:p>
            <a:pPr marL="285750" indent="-285750" algn="just">
              <a:lnSpc>
                <a:spcPct val="107000"/>
              </a:lnSpc>
              <a:spcAft>
                <a:spcPts val="800"/>
              </a:spcAft>
              <a:buFont typeface="Wingdings" panose="05000000000000000000" pitchFamily="2" charset="2"/>
              <a:buChar char="v"/>
            </a:pP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This might due to the continuous usage of pesticides, insecticides, herbicides and pesticides by the farmers in most parts of the state and this makes the farmers to migrate from these areas while leaving most of the land portions barren</a:t>
            </a:r>
          </a:p>
          <a:p>
            <a:pPr marL="285750" indent="-285750" algn="just">
              <a:lnSpc>
                <a:spcPct val="107000"/>
              </a:lnSpc>
              <a:spcAft>
                <a:spcPts val="800"/>
              </a:spcAft>
              <a:buFont typeface="Wingdings" panose="05000000000000000000" pitchFamily="2" charset="2"/>
              <a:buChar char="v"/>
            </a:pP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There is continuous decrease in NDVI values especially in the rural areas of the three states between 1990-2020. This indicates incessant migration of people from rural areas to cities.</a:t>
            </a:r>
          </a:p>
          <a:p>
            <a:pPr marL="285750" indent="-285750" algn="just">
              <a:lnSpc>
                <a:spcPct val="107000"/>
              </a:lnSpc>
              <a:spcAft>
                <a:spcPts val="800"/>
              </a:spcAft>
              <a:buFont typeface="Wingdings" panose="05000000000000000000" pitchFamily="2" charset="2"/>
              <a:buChar char="v"/>
            </a:pP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It is recommended that government and the relevant stakeholders should provide enabling environment and infrastructure for the rural dwellers to reduce the rate of rural-urban migration in the study areas</a:t>
            </a: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a:t>
            </a:r>
          </a:p>
          <a:p>
            <a:pPr marL="285750" indent="-285750" algn="just">
              <a:lnSpc>
                <a:spcPct val="107000"/>
              </a:lnSpc>
              <a:spcAft>
                <a:spcPts val="800"/>
              </a:spcAft>
              <a:buFont typeface="Wingdings" panose="05000000000000000000" pitchFamily="2" charset="2"/>
              <a:buChar char="v"/>
            </a:pP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Also, improved technology and seeds (drought resistant, flood resistant etc.) should be provided for the farmers.</a:t>
            </a:r>
          </a:p>
          <a:p>
            <a:pPr marL="285750" indent="-285750" algn="just">
              <a:lnSpc>
                <a:spcPct val="107000"/>
              </a:lnSpc>
              <a:spcAft>
                <a:spcPts val="800"/>
              </a:spcAft>
              <a:buFont typeface="Wingdings" panose="05000000000000000000" pitchFamily="2" charset="2"/>
              <a:buChar char="v"/>
            </a:pP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Government </a:t>
            </a: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and relevant agencies should convert the vast barren lands in the study area to profitable agricultural and housing use so as to boost food security and reduce housing deficit in the study area. </a:t>
            </a:r>
          </a:p>
          <a:p>
            <a:pPr marL="285750" indent="-285750" algn="just">
              <a:lnSpc>
                <a:spcPct val="107000"/>
              </a:lnSpc>
              <a:spcAft>
                <a:spcPts val="800"/>
              </a:spcAft>
              <a:buFont typeface="Wingdings" panose="05000000000000000000" pitchFamily="2" charset="2"/>
              <a:buChar char="v"/>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2519083" y="228856"/>
            <a:ext cx="7969624" cy="2641108"/>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5</a:t>
            </a:r>
            <a:r>
              <a:rPr lang="en-US" dirty="0" smtClean="0">
                <a:solidFill>
                  <a:prstClr val="black"/>
                </a:solidFill>
                <a:latin typeface="Times New Roman" panose="02020603050405020304" pitchFamily="18" charset="0"/>
                <a:ea typeface="Calibri" panose="020F0502020204030204" pitchFamily="34" charset="0"/>
              </a:rPr>
              <a:t>.0</a:t>
            </a:r>
            <a:r>
              <a:rPr lang="en-US" b="1" dirty="0" smtClean="0">
                <a:solidFill>
                  <a:prstClr val="black"/>
                </a:solidFill>
                <a:latin typeface="Times New Roman" panose="02020603050405020304" pitchFamily="18" charset="0"/>
                <a:ea typeface="Calibri" panose="020F0502020204030204" pitchFamily="34" charset="0"/>
              </a:rPr>
              <a:t>	CONCLUSION AND RECOMMENDATIONS (Cont.)</a:t>
            </a:r>
            <a:endParaRPr lang="en-US" b="1" dirty="0">
              <a:solidFill>
                <a:prstClr val="black"/>
              </a:solidFill>
              <a:latin typeface="Times New Roman" panose="02020603050405020304" pitchFamily="18" charset="0"/>
              <a:ea typeface="Calibri" panose="020F0502020204030204" pitchFamily="34" charset="0"/>
            </a:endParaRPr>
          </a:p>
          <a:p>
            <a:pPr algn="just">
              <a:lnSpc>
                <a:spcPct val="107000"/>
              </a:lnSpc>
              <a:spcAft>
                <a:spcPts val="800"/>
              </a:spcAft>
            </a:pP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32604211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0294" y="627330"/>
            <a:ext cx="6096000" cy="369332"/>
          </a:xfrm>
          <a:prstGeom prst="rect">
            <a:avLst/>
          </a:prstGeom>
        </p:spPr>
        <p:txBody>
          <a:bodyPr>
            <a:spAutoFit/>
          </a:bodyPr>
          <a:lstStyle/>
          <a:p>
            <a:pPr algn="ctr"/>
            <a:r>
              <a:rPr lang="en-US" dirty="0" smtClean="0">
                <a:solidFill>
                  <a:prstClr val="black"/>
                </a:solidFill>
                <a:latin typeface="Times New Roman" panose="02020603050405020304" pitchFamily="18" charset="0"/>
                <a:ea typeface="Calibri" panose="020F0502020204030204" pitchFamily="34" charset="0"/>
              </a:rPr>
              <a:t>6.0</a:t>
            </a:r>
            <a:r>
              <a:rPr lang="en-US" b="1" dirty="0">
                <a:solidFill>
                  <a:prstClr val="black"/>
                </a:solidFill>
                <a:latin typeface="Times New Roman" panose="02020603050405020304" pitchFamily="18" charset="0"/>
                <a:ea typeface="Calibri" panose="020F0502020204030204" pitchFamily="34" charset="0"/>
              </a:rPr>
              <a:t>	</a:t>
            </a:r>
            <a:r>
              <a:rPr lang="en-US" b="1" dirty="0" smtClean="0">
                <a:solidFill>
                  <a:prstClr val="black"/>
                </a:solidFill>
                <a:latin typeface="Times New Roman" panose="02020603050405020304" pitchFamily="18" charset="0"/>
                <a:ea typeface="Calibri" panose="020F0502020204030204" pitchFamily="34" charset="0"/>
              </a:rPr>
              <a:t>REFERENCES</a:t>
            </a:r>
            <a:endParaRPr lang="en-US" b="1" dirty="0">
              <a:solidFill>
                <a:prstClr val="black"/>
              </a:solidFill>
              <a:latin typeface="Times New Roman" panose="02020603050405020304" pitchFamily="18" charset="0"/>
              <a:ea typeface="Calibri" panose="020F0502020204030204" pitchFamily="34" charset="0"/>
            </a:endParaRPr>
          </a:p>
        </p:txBody>
      </p:sp>
      <p:sp>
        <p:nvSpPr>
          <p:cNvPr id="3" name="Rectangle 2"/>
          <p:cNvSpPr/>
          <p:nvPr/>
        </p:nvSpPr>
        <p:spPr>
          <a:xfrm>
            <a:off x="2189747" y="1358142"/>
            <a:ext cx="9520990" cy="3239669"/>
          </a:xfrm>
          <a:prstGeom prst="rect">
            <a:avLst/>
          </a:prstGeom>
        </p:spPr>
        <p:txBody>
          <a:bodyPr wrap="square">
            <a:spAutoFit/>
          </a:bodyPr>
          <a:lstStyle/>
          <a:p>
            <a:pPr marL="285750" indent="-285750">
              <a:lnSpc>
                <a:spcPct val="107000"/>
              </a:lnSpc>
              <a:spcAft>
                <a:spcPts val="800"/>
              </a:spcAft>
              <a:buFont typeface="Wingdings" panose="05000000000000000000" pitchFamily="2" charset="2"/>
              <a:buChar char="Ø"/>
            </a:pPr>
            <a:r>
              <a:rPr lang="en-US" dirty="0" err="1">
                <a:latin typeface="Times New Roman" panose="02020603050405020304" pitchFamily="18" charset="0"/>
                <a:ea typeface="Calibri" panose="020F0502020204030204" pitchFamily="34" charset="0"/>
                <a:cs typeface="Times New Roman" panose="02020603050405020304" pitchFamily="18" charset="0"/>
              </a:rPr>
              <a:t>Dahiru</a:t>
            </a:r>
            <a:r>
              <a:rPr lang="en-US" dirty="0">
                <a:latin typeface="Times New Roman" panose="02020603050405020304" pitchFamily="18" charset="0"/>
                <a:ea typeface="Calibri" panose="020F0502020204030204" pitchFamily="34" charset="0"/>
                <a:cs typeface="Times New Roman" panose="02020603050405020304" pitchFamily="18" charset="0"/>
              </a:rPr>
              <a:t>, T. M., &amp; </a:t>
            </a:r>
            <a:r>
              <a:rPr lang="en-US" dirty="0" err="1">
                <a:latin typeface="Times New Roman" panose="02020603050405020304" pitchFamily="18" charset="0"/>
                <a:ea typeface="Calibri" panose="020F0502020204030204" pitchFamily="34" charset="0"/>
                <a:cs typeface="Times New Roman" panose="02020603050405020304" pitchFamily="18" charset="0"/>
              </a:rPr>
              <a:t>Tanko</a:t>
            </a:r>
            <a:r>
              <a:rPr lang="en-US" dirty="0">
                <a:latin typeface="Times New Roman" panose="02020603050405020304" pitchFamily="18" charset="0"/>
                <a:ea typeface="Calibri" panose="020F0502020204030204" pitchFamily="34" charset="0"/>
                <a:cs typeface="Times New Roman" panose="02020603050405020304" pitchFamily="18" charset="0"/>
              </a:rPr>
              <a:t>, H. (2018). The effects of climate change on food crop production in northern </a:t>
            </a:r>
            <a:r>
              <a:rPr lang="en-US" dirty="0" err="1">
                <a:latin typeface="Times New Roman" panose="02020603050405020304" pitchFamily="18" charset="0"/>
                <a:ea typeface="Calibri" panose="020F0502020204030204" pitchFamily="34" charset="0"/>
                <a:cs typeface="Times New Roman" panose="02020603050405020304" pitchFamily="18" charset="0"/>
              </a:rPr>
              <a:t>nigeria</a:t>
            </a:r>
            <a:r>
              <a:rPr lang="en-US" dirty="0">
                <a:latin typeface="Times New Roman" panose="02020603050405020304" pitchFamily="18" charset="0"/>
                <a:ea typeface="Calibri" panose="020F0502020204030204" pitchFamily="34" charset="0"/>
                <a:cs typeface="Times New Roman" panose="02020603050405020304" pitchFamily="18" charset="0"/>
              </a:rPr>
              <a:t>. International Journal of Research-GRANTHAALAYAH, 6(9), 458-469.</a:t>
            </a:r>
          </a:p>
          <a:p>
            <a:pPr marL="285750" indent="-285750">
              <a:lnSpc>
                <a:spcPct val="107000"/>
              </a:lnSpc>
              <a:spcAft>
                <a:spcPts val="800"/>
              </a:spcAft>
              <a:buFont typeface="Wingdings" panose="05000000000000000000" pitchFamily="2" charset="2"/>
              <a:buChar char="Ø"/>
            </a:pPr>
            <a:r>
              <a:rPr lang="en-US" dirty="0" err="1" smtClean="0">
                <a:latin typeface="Times New Roman" panose="02020603050405020304" pitchFamily="18" charset="0"/>
                <a:ea typeface="Calibri" panose="020F0502020204030204" pitchFamily="34" charset="0"/>
                <a:cs typeface="Times New Roman" panose="02020603050405020304" pitchFamily="18" charset="0"/>
              </a:rPr>
              <a:t>Ideki</a:t>
            </a:r>
            <a:r>
              <a:rPr lang="en-US" dirty="0">
                <a:latin typeface="Times New Roman" panose="02020603050405020304" pitchFamily="18" charset="0"/>
                <a:ea typeface="Calibri" panose="020F0502020204030204" pitchFamily="34" charset="0"/>
                <a:cs typeface="Times New Roman" panose="02020603050405020304" pitchFamily="18" charset="0"/>
              </a:rPr>
              <a:t>, O., &amp; </a:t>
            </a:r>
            <a:r>
              <a:rPr lang="en-US" dirty="0" err="1">
                <a:latin typeface="Times New Roman" panose="02020603050405020304" pitchFamily="18" charset="0"/>
                <a:ea typeface="Calibri" panose="020F0502020204030204" pitchFamily="34" charset="0"/>
                <a:cs typeface="Times New Roman" panose="02020603050405020304" pitchFamily="18" charset="0"/>
              </a:rPr>
              <a:t>Weli</a:t>
            </a:r>
            <a:r>
              <a:rPr lang="en-US" dirty="0">
                <a:latin typeface="Times New Roman" panose="02020603050405020304" pitchFamily="18" charset="0"/>
                <a:ea typeface="Calibri" panose="020F0502020204030204" pitchFamily="34" charset="0"/>
                <a:cs typeface="Times New Roman" panose="02020603050405020304" pitchFamily="18" charset="0"/>
              </a:rPr>
              <a:t>, V. E. 2019. Analysis of Rainfall Variability Using Remote Sensing and GIS in North Central Nigeria. Atmospheric and Climate Sciences, 9(2), 191-201.</a:t>
            </a:r>
          </a:p>
          <a:p>
            <a:pPr marL="285750" indent="-285750">
              <a:lnSpc>
                <a:spcPct val="107000"/>
              </a:lnSpc>
              <a:spcAft>
                <a:spcPts val="800"/>
              </a:spcAft>
              <a:buFont typeface="Wingdings" panose="05000000000000000000" pitchFamily="2" charset="2"/>
              <a:buChar char="Ø"/>
            </a:pPr>
            <a:r>
              <a:rPr lang="en-US" dirty="0" smtClean="0">
                <a:latin typeface="Times New Roman" panose="02020603050405020304" pitchFamily="18" charset="0"/>
                <a:ea typeface="Calibri" panose="020F0502020204030204" pitchFamily="34" charset="0"/>
                <a:cs typeface="Times New Roman" panose="02020603050405020304" pitchFamily="18" charset="0"/>
              </a:rPr>
              <a:t>Ngutsav</a:t>
            </a:r>
            <a:r>
              <a:rPr lang="en-US" dirty="0">
                <a:latin typeface="Times New Roman" panose="02020603050405020304" pitchFamily="18" charset="0"/>
                <a:ea typeface="Calibri" panose="020F0502020204030204" pitchFamily="34" charset="0"/>
                <a:cs typeface="Times New Roman" panose="02020603050405020304" pitchFamily="18" charset="0"/>
              </a:rPr>
              <a:t>, A. S., </a:t>
            </a:r>
            <a:r>
              <a:rPr lang="en-US" dirty="0" err="1">
                <a:latin typeface="Times New Roman" panose="02020603050405020304" pitchFamily="18" charset="0"/>
                <a:ea typeface="Calibri" panose="020F0502020204030204" pitchFamily="34" charset="0"/>
                <a:cs typeface="Times New Roman" panose="02020603050405020304" pitchFamily="18" charset="0"/>
              </a:rPr>
              <a:t>Adzande</a:t>
            </a:r>
            <a:r>
              <a:rPr lang="en-US" dirty="0">
                <a:latin typeface="Times New Roman" panose="02020603050405020304" pitchFamily="18" charset="0"/>
                <a:ea typeface="Calibri" panose="020F0502020204030204" pitchFamily="34" charset="0"/>
                <a:cs typeface="Times New Roman" panose="02020603050405020304" pitchFamily="18" charset="0"/>
              </a:rPr>
              <a:t>, P., </a:t>
            </a:r>
            <a:r>
              <a:rPr lang="en-US" dirty="0" err="1">
                <a:latin typeface="Times New Roman" panose="02020603050405020304" pitchFamily="18" charset="0"/>
                <a:ea typeface="Calibri" panose="020F0502020204030204" pitchFamily="34" charset="0"/>
                <a:cs typeface="Times New Roman" panose="02020603050405020304" pitchFamily="18" charset="0"/>
              </a:rPr>
              <a:t>Iorliam</a:t>
            </a:r>
            <a:r>
              <a:rPr lang="en-US" dirty="0">
                <a:latin typeface="Times New Roman" panose="02020603050405020304" pitchFamily="18" charset="0"/>
                <a:ea typeface="Calibri" panose="020F0502020204030204" pitchFamily="34" charset="0"/>
                <a:cs typeface="Times New Roman" panose="02020603050405020304" pitchFamily="18" charset="0"/>
              </a:rPr>
              <a:t>, S., </a:t>
            </a:r>
            <a:r>
              <a:rPr lang="en-US" dirty="0" err="1">
                <a:latin typeface="Times New Roman" panose="02020603050405020304" pitchFamily="18" charset="0"/>
                <a:ea typeface="Calibri" panose="020F0502020204030204" pitchFamily="34" charset="0"/>
                <a:cs typeface="Times New Roman" panose="02020603050405020304" pitchFamily="18" charset="0"/>
              </a:rPr>
              <a:t>Ogwuche</a:t>
            </a:r>
            <a:r>
              <a:rPr lang="en-US" dirty="0">
                <a:latin typeface="Times New Roman" panose="02020603050405020304" pitchFamily="18" charset="0"/>
                <a:ea typeface="Calibri" panose="020F0502020204030204" pitchFamily="34" charset="0"/>
                <a:cs typeface="Times New Roman" panose="02020603050405020304" pitchFamily="18" charset="0"/>
              </a:rPr>
              <a:t>, J., </a:t>
            </a:r>
            <a:r>
              <a:rPr lang="en-US" dirty="0" err="1">
                <a:latin typeface="Times New Roman" panose="02020603050405020304" pitchFamily="18" charset="0"/>
                <a:ea typeface="Calibri" panose="020F0502020204030204" pitchFamily="34" charset="0"/>
                <a:cs typeface="Times New Roman" panose="02020603050405020304" pitchFamily="18" charset="0"/>
              </a:rPr>
              <a:t>Gyuse</a:t>
            </a:r>
            <a:r>
              <a:rPr lang="en-US" dirty="0">
                <a:latin typeface="Times New Roman" panose="02020603050405020304" pitchFamily="18" charset="0"/>
                <a:ea typeface="Calibri" panose="020F0502020204030204" pitchFamily="34" charset="0"/>
                <a:cs typeface="Times New Roman" panose="02020603050405020304" pitchFamily="18" charset="0"/>
              </a:rPr>
              <a:t>, T. T., &amp; </a:t>
            </a:r>
            <a:r>
              <a:rPr lang="en-US" dirty="0" err="1">
                <a:latin typeface="Times New Roman" panose="02020603050405020304" pitchFamily="18" charset="0"/>
                <a:ea typeface="Calibri" panose="020F0502020204030204" pitchFamily="34" charset="0"/>
                <a:cs typeface="Times New Roman" panose="02020603050405020304" pitchFamily="18" charset="0"/>
              </a:rPr>
              <a:t>Ujoh</a:t>
            </a:r>
            <a:r>
              <a:rPr lang="en-US" dirty="0">
                <a:latin typeface="Times New Roman" panose="02020603050405020304" pitchFamily="18" charset="0"/>
                <a:ea typeface="Calibri" panose="020F0502020204030204" pitchFamily="34" charset="0"/>
                <a:cs typeface="Times New Roman" panose="02020603050405020304" pitchFamily="18" charset="0"/>
              </a:rPr>
              <a:t>, F. (2021). The Impact of Migration on Household’s Livelihoods in River Benue Basin. </a:t>
            </a:r>
            <a:r>
              <a:rPr lang="en-US" i="1" dirty="0">
                <a:latin typeface="Times New Roman" panose="02020603050405020304" pitchFamily="18" charset="0"/>
                <a:ea typeface="Calibri" panose="020F0502020204030204" pitchFamily="34" charset="0"/>
                <a:cs typeface="Times New Roman" panose="02020603050405020304" pitchFamily="18" charset="0"/>
              </a:rPr>
              <a:t>Politics</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p>
          <a:p>
            <a:pPr marL="285750" indent="-285750">
              <a:lnSpc>
                <a:spcPct val="107000"/>
              </a:lnSpc>
              <a:spcAft>
                <a:spcPts val="800"/>
              </a:spcAft>
              <a:buFont typeface="Wingdings" panose="05000000000000000000" pitchFamily="2" charset="2"/>
              <a:buChar char="Ø"/>
            </a:pPr>
            <a:r>
              <a:rPr lang="en-US" dirty="0" err="1">
                <a:latin typeface="Times New Roman" panose="02020603050405020304" pitchFamily="18" charset="0"/>
                <a:ea typeface="Calibri" panose="020F0502020204030204" pitchFamily="34" charset="0"/>
                <a:cs typeface="Times New Roman" panose="02020603050405020304" pitchFamily="18" charset="0"/>
              </a:rPr>
              <a:t>Ugbem</a:t>
            </a:r>
            <a:r>
              <a:rPr lang="en-US" dirty="0">
                <a:latin typeface="Times New Roman" panose="02020603050405020304" pitchFamily="18" charset="0"/>
                <a:ea typeface="Calibri" panose="020F0502020204030204" pitchFamily="34" charset="0"/>
                <a:cs typeface="Times New Roman" panose="02020603050405020304" pitchFamily="18" charset="0"/>
              </a:rPr>
              <a:t>, C. E. (2019). Climate Change and Insecurity in Northern Nigeria</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p>
          <a:p>
            <a:pPr marL="285750" indent="-285750">
              <a:lnSpc>
                <a:spcPct val="107000"/>
              </a:lnSpc>
              <a:spcAft>
                <a:spcPts val="800"/>
              </a:spcAft>
              <a:buFont typeface="Wingdings" panose="05000000000000000000" pitchFamily="2" charset="2"/>
              <a:buChar char="Ø"/>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88264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19812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dirty="0" smtClean="0">
                <a:solidFill>
                  <a:srgbClr val="F79646">
                    <a:lumMod val="60000"/>
                    <a:lumOff val="40000"/>
                  </a:srgbClr>
                </a:solidFill>
                <a:latin typeface="BlairMdITC TT-Medium" charset="0"/>
                <a:ea typeface="ＭＳ Ｐゴシック" pitchFamily="34" charset="-128"/>
              </a:rPr>
              <a:t>I THANK </a:t>
            </a:r>
            <a:r>
              <a:rPr lang="en-US" sz="3600" dirty="0">
                <a:solidFill>
                  <a:srgbClr val="F79646">
                    <a:lumMod val="60000"/>
                    <a:lumOff val="40000"/>
                  </a:srgbClr>
                </a:solidFill>
                <a:latin typeface="BlairMdITC TT-Medium" charset="0"/>
                <a:ea typeface="ＭＳ Ｐゴシック" pitchFamily="34" charset="-128"/>
              </a:rPr>
              <a:t>YOU </a:t>
            </a:r>
            <a:r>
              <a:rPr lang="en-US" sz="3600" dirty="0" smtClean="0">
                <a:solidFill>
                  <a:srgbClr val="F79646">
                    <a:lumMod val="60000"/>
                    <a:lumOff val="40000"/>
                  </a:srgbClr>
                </a:solidFill>
                <a:latin typeface="BlairMdITC TT-Medium" charset="0"/>
                <a:ea typeface="ＭＳ Ｐゴシック" pitchFamily="34" charset="-128"/>
              </a:rPr>
              <a:t>ALL FOR </a:t>
            </a:r>
            <a:r>
              <a:rPr lang="en-US" sz="3600" dirty="0">
                <a:solidFill>
                  <a:srgbClr val="F79646">
                    <a:lumMod val="60000"/>
                    <a:lumOff val="40000"/>
                  </a:srgbClr>
                </a:solidFill>
                <a:latin typeface="BlairMdITC TT-Medium" charset="0"/>
                <a:ea typeface="ＭＳ Ｐゴシック" pitchFamily="34" charset="-128"/>
              </a:rPr>
              <a:t>YOUR RAPT ATTENTION</a:t>
            </a:r>
          </a:p>
        </p:txBody>
      </p:sp>
    </p:spTree>
    <p:extLst>
      <p:ext uri="{BB962C8B-B14F-4D97-AF65-F5344CB8AC3E}">
        <p14:creationId xmlns:p14="http://schemas.microsoft.com/office/powerpoint/2010/main" val="3977752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914401"/>
            <a:ext cx="7772400" cy="5078313"/>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1.2	</a:t>
            </a:r>
            <a:r>
              <a:rPr lang="en-US" b="1" dirty="0">
                <a:solidFill>
                  <a:prstClr val="black"/>
                </a:solidFill>
                <a:latin typeface="Times New Roman" panose="02020603050405020304" pitchFamily="18" charset="0"/>
                <a:ea typeface="Calibri" panose="020F0502020204030204" pitchFamily="34" charset="0"/>
              </a:rPr>
              <a:t>Problem Statement</a:t>
            </a:r>
          </a:p>
          <a:p>
            <a:endParaRPr lang="en-US" dirty="0">
              <a:solidFill>
                <a:prstClr val="black"/>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Ø"/>
            </a:pPr>
            <a:r>
              <a:rPr lang="en-US" dirty="0">
                <a:solidFill>
                  <a:prstClr val="black"/>
                </a:solidFill>
                <a:latin typeface="Times New Roman" panose="02020603050405020304" pitchFamily="18" charset="0"/>
                <a:ea typeface="Calibri" panose="020F0502020204030204" pitchFamily="34" charset="0"/>
              </a:rPr>
              <a:t>Climate change and agriculture are deeply </a:t>
            </a:r>
            <a:r>
              <a:rPr lang="en-US" dirty="0" smtClean="0">
                <a:solidFill>
                  <a:prstClr val="black"/>
                </a:solidFill>
                <a:latin typeface="Times New Roman" panose="02020603050405020304" pitchFamily="18" charset="0"/>
                <a:ea typeface="Calibri" panose="020F0502020204030204" pitchFamily="34" charset="0"/>
              </a:rPr>
              <a:t>related. </a:t>
            </a:r>
          </a:p>
          <a:p>
            <a:pPr marL="285750" indent="-285750">
              <a:buFont typeface="Wingdings" panose="05000000000000000000" pitchFamily="2" charset="2"/>
              <a:buChar char="Ø"/>
            </a:pPr>
            <a:endParaRPr lang="en-US" dirty="0" smtClean="0">
              <a:solidFill>
                <a:prstClr val="black"/>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Ø"/>
            </a:pPr>
            <a:endParaRPr lang="en-US" dirty="0">
              <a:solidFill>
                <a:prstClr val="black"/>
              </a:solidFill>
              <a:latin typeface="Times New Roman" panose="02020603050405020304" pitchFamily="18" charset="0"/>
            </a:endParaRPr>
          </a:p>
          <a:p>
            <a:pPr marL="285750" indent="-285750">
              <a:buFont typeface="Wingdings" panose="05000000000000000000" pitchFamily="2" charset="2"/>
              <a:buChar char="Ø"/>
            </a:pPr>
            <a:r>
              <a:rPr lang="en-US" dirty="0">
                <a:solidFill>
                  <a:srgbClr val="292526"/>
                </a:solidFill>
                <a:latin typeface="Times New Roman" panose="02020603050405020304" pitchFamily="18" charset="0"/>
                <a:ea typeface="Calibri" panose="020F0502020204030204" pitchFamily="34" charset="0"/>
              </a:rPr>
              <a:t>Combination of food insecurity and poverty contribute to rural-urban </a:t>
            </a:r>
            <a:r>
              <a:rPr lang="en-US" dirty="0" smtClean="0">
                <a:solidFill>
                  <a:srgbClr val="292526"/>
                </a:solidFill>
                <a:latin typeface="Times New Roman" panose="02020603050405020304" pitchFamily="18" charset="0"/>
                <a:ea typeface="Calibri" panose="020F0502020204030204" pitchFamily="34" charset="0"/>
              </a:rPr>
              <a:t>migration.</a:t>
            </a:r>
          </a:p>
          <a:p>
            <a:endParaRPr lang="en-US" dirty="0">
              <a:solidFill>
                <a:srgbClr val="292526"/>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Ø"/>
            </a:pPr>
            <a:endParaRPr lang="en-US" dirty="0">
              <a:solidFill>
                <a:prstClr val="black"/>
              </a:solidFill>
              <a:latin typeface="Times New Roman" panose="02020603050405020304" pitchFamily="18" charset="0"/>
            </a:endParaRPr>
          </a:p>
          <a:p>
            <a:pPr marL="285750" indent="-285750">
              <a:buFont typeface="Wingdings" panose="05000000000000000000" pitchFamily="2" charset="2"/>
              <a:buChar char="Ø"/>
            </a:pPr>
            <a:r>
              <a:rPr lang="en-US" dirty="0">
                <a:solidFill>
                  <a:prstClr val="black"/>
                </a:solidFill>
                <a:latin typeface="Times New Roman" panose="02020603050405020304" pitchFamily="18" charset="0"/>
                <a:ea typeface="Calibri" panose="020F0502020204030204" pitchFamily="34" charset="0"/>
              </a:rPr>
              <a:t>Migration can be regarded as an adaptation strategy to climate </a:t>
            </a:r>
            <a:r>
              <a:rPr lang="en-US" dirty="0" smtClean="0">
                <a:solidFill>
                  <a:prstClr val="black"/>
                </a:solidFill>
                <a:latin typeface="Times New Roman" panose="02020603050405020304" pitchFamily="18" charset="0"/>
                <a:ea typeface="Calibri" panose="020F0502020204030204" pitchFamily="34" charset="0"/>
              </a:rPr>
              <a:t>change.</a:t>
            </a:r>
          </a:p>
          <a:p>
            <a:pPr marL="285750" indent="-285750">
              <a:buFont typeface="Wingdings" panose="05000000000000000000" pitchFamily="2" charset="2"/>
              <a:buChar char="Ø"/>
            </a:pPr>
            <a:endParaRPr lang="en-US" dirty="0">
              <a:solidFill>
                <a:prstClr val="black"/>
              </a:solidFill>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Ø"/>
            </a:pPr>
            <a:endParaRPr lang="en-US" dirty="0">
              <a:solidFill>
                <a:prstClr val="black"/>
              </a:solidFill>
              <a:latin typeface="Times New Roman" panose="02020603050405020304" pitchFamily="18" charset="0"/>
            </a:endParaRPr>
          </a:p>
          <a:p>
            <a:pPr marL="285750" indent="-285750" algn="just">
              <a:lnSpc>
                <a:spcPct val="150000"/>
              </a:lnSpc>
              <a:buFont typeface="Wingdings" panose="05000000000000000000" pitchFamily="2" charset="2"/>
              <a:buChar char="Ø"/>
            </a:pP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One to four members of the majority </a:t>
            </a: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of the farming households in North Central Nigeria </a:t>
            </a: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migrate </a:t>
            </a: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every </a:t>
            </a: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year (Ngutsav 2021).</a:t>
            </a:r>
            <a:endParaRPr lang="en-US" sz="16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latin typeface="Times New Roman" panose="02020603050405020304" pitchFamily="18" charset="0"/>
            </a:endParaRPr>
          </a:p>
          <a:p>
            <a:endParaRPr lang="en-US" dirty="0">
              <a:solidFill>
                <a:prstClr val="black"/>
              </a:solidFill>
              <a:latin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119296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1057" y="1201118"/>
            <a:ext cx="7772400" cy="3970318"/>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1.3	</a:t>
            </a:r>
            <a:r>
              <a:rPr lang="en-US" b="1" dirty="0">
                <a:solidFill>
                  <a:prstClr val="black"/>
                </a:solidFill>
                <a:latin typeface="Times New Roman" panose="02020603050405020304" pitchFamily="18" charset="0"/>
                <a:ea typeface="Calibri" panose="020F0502020204030204" pitchFamily="34" charset="0"/>
              </a:rPr>
              <a:t>Justification</a:t>
            </a:r>
          </a:p>
          <a:p>
            <a:endParaRPr lang="en-US" dirty="0">
              <a:solidFill>
                <a:prstClr val="black"/>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
            </a:pPr>
            <a:r>
              <a:rPr lang="en-US" dirty="0" smtClean="0">
                <a:solidFill>
                  <a:srgbClr val="292526"/>
                </a:solidFill>
                <a:latin typeface="Times New Roman" panose="02020603050405020304" pitchFamily="18" charset="0"/>
                <a:ea typeface="Calibri" panose="020F0502020204030204" pitchFamily="34" charset="0"/>
              </a:rPr>
              <a:t>Most of the studies on climate change and land use in Nigeria have </a:t>
            </a:r>
            <a:r>
              <a:rPr lang="en-US" dirty="0">
                <a:solidFill>
                  <a:srgbClr val="292526"/>
                </a:solidFill>
                <a:latin typeface="Times New Roman" panose="02020603050405020304" pitchFamily="18" charset="0"/>
                <a:ea typeface="Calibri" panose="020F0502020204030204" pitchFamily="34" charset="0"/>
              </a:rPr>
              <a:t>not comprehensively analyzed the land use-migration-food production nexus in North Central Region of </a:t>
            </a:r>
            <a:r>
              <a:rPr lang="en-US" dirty="0" smtClean="0">
                <a:solidFill>
                  <a:srgbClr val="292526"/>
                </a:solidFill>
                <a:latin typeface="Times New Roman" panose="02020603050405020304" pitchFamily="18" charset="0"/>
                <a:ea typeface="Calibri" panose="020F0502020204030204" pitchFamily="34" charset="0"/>
              </a:rPr>
              <a:t>Nigeria (</a:t>
            </a:r>
            <a:r>
              <a:rPr lang="en-US" dirty="0" err="1">
                <a:solidFill>
                  <a:srgbClr val="292526"/>
                </a:solidFill>
                <a:latin typeface="Times New Roman" panose="02020603050405020304" pitchFamily="18" charset="0"/>
                <a:ea typeface="Calibri" panose="020F0502020204030204" pitchFamily="34" charset="0"/>
              </a:rPr>
              <a:t>Ugbem</a:t>
            </a:r>
            <a:r>
              <a:rPr lang="en-US" dirty="0">
                <a:solidFill>
                  <a:srgbClr val="292526"/>
                </a:solidFill>
                <a:latin typeface="Times New Roman" panose="02020603050405020304" pitchFamily="18" charset="0"/>
                <a:ea typeface="Calibri" panose="020F0502020204030204" pitchFamily="34" charset="0"/>
              </a:rPr>
              <a:t> </a:t>
            </a:r>
            <a:r>
              <a:rPr lang="en-US" dirty="0" smtClean="0">
                <a:solidFill>
                  <a:srgbClr val="292526"/>
                </a:solidFill>
                <a:latin typeface="Times New Roman" panose="02020603050405020304" pitchFamily="18" charset="0"/>
                <a:ea typeface="Calibri" panose="020F0502020204030204" pitchFamily="34" charset="0"/>
              </a:rPr>
              <a:t>2019,</a:t>
            </a:r>
            <a:r>
              <a:rPr lang="en-GB" dirty="0" smtClean="0">
                <a:latin typeface="Times New Roman" panose="02020603050405020304" pitchFamily="18" charset="0"/>
                <a:ea typeface="Calibri" panose="020F0502020204030204" pitchFamily="34" charset="0"/>
              </a:rPr>
              <a:t> </a:t>
            </a:r>
            <a:r>
              <a:rPr lang="en-GB" dirty="0" err="1">
                <a:latin typeface="Times New Roman" panose="02020603050405020304" pitchFamily="18" charset="0"/>
                <a:ea typeface="Calibri" panose="020F0502020204030204" pitchFamily="34" charset="0"/>
              </a:rPr>
              <a:t>Ideki</a:t>
            </a:r>
            <a:r>
              <a:rPr lang="en-GB" dirty="0">
                <a:latin typeface="Times New Roman" panose="02020603050405020304" pitchFamily="18" charset="0"/>
                <a:ea typeface="Calibri" panose="020F0502020204030204" pitchFamily="34" charset="0"/>
              </a:rPr>
              <a:t> and </a:t>
            </a:r>
            <a:r>
              <a:rPr lang="en-GB" dirty="0" err="1">
                <a:latin typeface="Times New Roman" panose="02020603050405020304" pitchFamily="18" charset="0"/>
                <a:ea typeface="Calibri" panose="020F0502020204030204" pitchFamily="34" charset="0"/>
              </a:rPr>
              <a:t>Weli</a:t>
            </a:r>
            <a:r>
              <a:rPr lang="en-GB" dirty="0">
                <a:latin typeface="Times New Roman" panose="02020603050405020304" pitchFamily="18" charset="0"/>
                <a:ea typeface="Calibri" panose="020F0502020204030204" pitchFamily="34" charset="0"/>
              </a:rPr>
              <a:t>, </a:t>
            </a:r>
            <a:r>
              <a:rPr lang="en-GB" dirty="0" smtClean="0">
                <a:latin typeface="Times New Roman" panose="02020603050405020304" pitchFamily="18" charset="0"/>
                <a:ea typeface="Calibri" panose="020F0502020204030204" pitchFamily="34" charset="0"/>
              </a:rPr>
              <a:t>2019</a:t>
            </a:r>
            <a:r>
              <a:rPr lang="en-GB" dirty="0">
                <a:latin typeface="Times New Roman" panose="02020603050405020304" pitchFamily="18" charset="0"/>
                <a:ea typeface="Calibri" panose="020F0502020204030204" pitchFamily="34" charset="0"/>
              </a:rPr>
              <a:t>, </a:t>
            </a:r>
            <a:r>
              <a:rPr lang="en-GB" dirty="0" err="1">
                <a:latin typeface="Times New Roman" panose="02020603050405020304" pitchFamily="18" charset="0"/>
                <a:ea typeface="Calibri" panose="020F0502020204030204" pitchFamily="34" charset="0"/>
              </a:rPr>
              <a:t>Dahiru</a:t>
            </a:r>
            <a:r>
              <a:rPr lang="en-GB" dirty="0">
                <a:latin typeface="Times New Roman" panose="02020603050405020304" pitchFamily="18" charset="0"/>
                <a:ea typeface="Calibri" panose="020F0502020204030204" pitchFamily="34" charset="0"/>
              </a:rPr>
              <a:t> and </a:t>
            </a:r>
            <a:r>
              <a:rPr lang="en-GB" dirty="0" err="1" smtClean="0">
                <a:latin typeface="Times New Roman" panose="02020603050405020304" pitchFamily="18" charset="0"/>
                <a:ea typeface="Calibri" panose="020F0502020204030204" pitchFamily="34" charset="0"/>
              </a:rPr>
              <a:t>Tanko</a:t>
            </a:r>
            <a:r>
              <a:rPr lang="en-GB" dirty="0" smtClean="0">
                <a:latin typeface="Times New Roman" panose="02020603050405020304" pitchFamily="18" charset="0"/>
                <a:ea typeface="Calibri" panose="020F0502020204030204" pitchFamily="34" charset="0"/>
              </a:rPr>
              <a:t>, </a:t>
            </a:r>
            <a:r>
              <a:rPr lang="en-GB" dirty="0">
                <a:latin typeface="Times New Roman" panose="02020603050405020304" pitchFamily="18" charset="0"/>
                <a:ea typeface="Calibri" panose="020F0502020204030204" pitchFamily="34" charset="0"/>
              </a:rPr>
              <a:t>2018)</a:t>
            </a:r>
            <a:r>
              <a:rPr lang="en-US" dirty="0" smtClean="0">
                <a:solidFill>
                  <a:srgbClr val="292526"/>
                </a:solidFill>
                <a:latin typeface="Times New Roman" panose="02020603050405020304" pitchFamily="18" charset="0"/>
                <a:ea typeface="Calibri" panose="020F0502020204030204" pitchFamily="34" charset="0"/>
              </a:rPr>
              <a:t>.</a:t>
            </a:r>
            <a:endParaRPr lang="en-US" dirty="0">
              <a:solidFill>
                <a:prstClr val="black"/>
              </a:solidFill>
              <a:latin typeface="Times New Roman" panose="02020603050405020304" pitchFamily="18" charset="0"/>
            </a:endParaRPr>
          </a:p>
          <a:p>
            <a:pPr marL="285750" indent="-285750" algn="just">
              <a:buFont typeface="Wingdings" panose="05000000000000000000" pitchFamily="2" charset="2"/>
              <a:buChar char="§"/>
            </a:pPr>
            <a:endParaRPr lang="en-US" dirty="0">
              <a:solidFill>
                <a:prstClr val="black"/>
              </a:solidFill>
              <a:latin typeface="Times New Roman" panose="02020603050405020304" pitchFamily="18" charset="0"/>
            </a:endParaRPr>
          </a:p>
          <a:p>
            <a:pPr marL="285750" indent="-285750" algn="just">
              <a:buFont typeface="Wingdings" panose="05000000000000000000" pitchFamily="2" charset="2"/>
              <a:buChar char="§"/>
            </a:pPr>
            <a:r>
              <a:rPr lang="en-US" dirty="0">
                <a:solidFill>
                  <a:prstClr val="black"/>
                </a:solidFill>
                <a:latin typeface="Times New Roman" panose="02020603050405020304" pitchFamily="18" charset="0"/>
                <a:ea typeface="Calibri" panose="020F0502020204030204" pitchFamily="34" charset="0"/>
              </a:rPr>
              <a:t>Uncertainties in climate have great impacts on both the agriculture and economy of the region and the nation as a </a:t>
            </a:r>
            <a:r>
              <a:rPr lang="en-US" dirty="0" smtClean="0">
                <a:solidFill>
                  <a:prstClr val="black"/>
                </a:solidFill>
                <a:latin typeface="Times New Roman" panose="02020603050405020304" pitchFamily="18" charset="0"/>
                <a:ea typeface="Calibri" panose="020F0502020204030204" pitchFamily="34" charset="0"/>
              </a:rPr>
              <a:t>whole.</a:t>
            </a:r>
          </a:p>
          <a:p>
            <a:pPr marL="285750" indent="-285750" algn="just">
              <a:buFont typeface="Wingdings" panose="05000000000000000000" pitchFamily="2" charset="2"/>
              <a:buChar char="§"/>
            </a:pPr>
            <a:endParaRPr lang="en-US" dirty="0">
              <a:solidFill>
                <a:prstClr val="black"/>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
            </a:pPr>
            <a:r>
              <a:rPr lang="en-US" dirty="0" smtClean="0">
                <a:solidFill>
                  <a:prstClr val="black"/>
                </a:solidFill>
                <a:latin typeface="Times New Roman" panose="02020603050405020304" pitchFamily="18" charset="0"/>
                <a:ea typeface="Calibri" panose="020F0502020204030204" pitchFamily="34" charset="0"/>
              </a:rPr>
              <a:t>The </a:t>
            </a:r>
            <a:r>
              <a:rPr lang="en-US" dirty="0">
                <a:solidFill>
                  <a:prstClr val="black"/>
                </a:solidFill>
                <a:latin typeface="Times New Roman" panose="02020603050405020304" pitchFamily="18" charset="0"/>
                <a:ea typeface="Calibri" panose="020F0502020204030204" pitchFamily="34" charset="0"/>
              </a:rPr>
              <a:t>results of this research may provide insight to the future impacts of climate change on food security using future climate scenarios.</a:t>
            </a:r>
          </a:p>
          <a:p>
            <a:pPr marL="285750" indent="-285750" algn="just">
              <a:buFont typeface="Wingdings" panose="05000000000000000000" pitchFamily="2" charset="2"/>
              <a:buChar char="§"/>
            </a:pPr>
            <a:endParaRPr lang="en-US" dirty="0">
              <a:solidFill>
                <a:prstClr val="black"/>
              </a:solidFill>
              <a:latin typeface="Times New Roman" panose="02020603050405020304" pitchFamily="18" charset="0"/>
              <a:ea typeface="Calibri" panose="020F0502020204030204" pitchFamily="34" charset="0"/>
            </a:endParaRPr>
          </a:p>
          <a:p>
            <a:endParaRPr lang="en-US" dirty="0">
              <a:solidFill>
                <a:prstClr val="black"/>
              </a:solidFill>
            </a:endParaRPr>
          </a:p>
        </p:txBody>
      </p:sp>
    </p:spTree>
    <p:extLst>
      <p:ext uri="{BB962C8B-B14F-4D97-AF65-F5344CB8AC3E}">
        <p14:creationId xmlns:p14="http://schemas.microsoft.com/office/powerpoint/2010/main" val="8081380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4342" y="483032"/>
            <a:ext cx="7772400" cy="5765681"/>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dirty="0" smtClean="0">
                <a:solidFill>
                  <a:prstClr val="black"/>
                </a:solidFill>
                <a:latin typeface="Times New Roman" panose="02020603050405020304" pitchFamily="18" charset="0"/>
                <a:ea typeface="Calibri" panose="020F0502020204030204" pitchFamily="34" charset="0"/>
              </a:rPr>
              <a:t>1.4</a:t>
            </a:r>
            <a:r>
              <a:rPr lang="en-US" dirty="0">
                <a:solidFill>
                  <a:prstClr val="black"/>
                </a:solidFill>
                <a:latin typeface="Times New Roman" panose="02020603050405020304" pitchFamily="18" charset="0"/>
                <a:ea typeface="Calibri" panose="020F0502020204030204" pitchFamily="34" charset="0"/>
              </a:rPr>
              <a:t>	</a:t>
            </a:r>
            <a:r>
              <a:rPr lang="en-US" b="1" dirty="0">
                <a:solidFill>
                  <a:prstClr val="black"/>
                </a:solidFill>
                <a:latin typeface="Times New Roman" panose="02020603050405020304" pitchFamily="18" charset="0"/>
                <a:ea typeface="Calibri" panose="020F0502020204030204" pitchFamily="34" charset="0"/>
              </a:rPr>
              <a:t>Aim and Objectives</a:t>
            </a:r>
          </a:p>
          <a:p>
            <a:endParaRPr lang="en-US" dirty="0">
              <a:solidFill>
                <a:prstClr val="black"/>
              </a:solidFill>
              <a:latin typeface="Times New Roman" panose="02020603050405020304" pitchFamily="18" charset="0"/>
              <a:ea typeface="Calibri" panose="020F0502020204030204" pitchFamily="34" charset="0"/>
            </a:endParaRPr>
          </a:p>
          <a:p>
            <a:r>
              <a:rPr lang="en-US" dirty="0">
                <a:solidFill>
                  <a:prstClr val="black"/>
                </a:solidFill>
                <a:latin typeface="Times New Roman" panose="02020603050405020304" pitchFamily="18" charset="0"/>
                <a:ea typeface="Calibri" panose="020F0502020204030204" pitchFamily="34" charset="0"/>
              </a:rPr>
              <a:t>The aim of this study is to analyse the climate-land use change and migration nexus and the consequent impacts on food crop production in North Central Region of Nigeria.</a:t>
            </a:r>
            <a:endParaRPr lang="en-US" dirty="0">
              <a:solidFill>
                <a:prstClr val="black"/>
              </a:solidFill>
              <a:latin typeface="Times New Roman" panose="02020603050405020304" pitchFamily="18" charset="0"/>
            </a:endParaRPr>
          </a:p>
          <a:p>
            <a:endParaRPr lang="en-US" dirty="0">
              <a:solidFill>
                <a:prstClr val="black"/>
              </a:solidFill>
              <a:latin typeface="Times New Roman" panose="02020603050405020304" pitchFamily="18" charset="0"/>
            </a:endParaRPr>
          </a:p>
          <a:p>
            <a:r>
              <a:rPr lang="en-US" dirty="0">
                <a:solidFill>
                  <a:prstClr val="black"/>
                </a:solidFill>
                <a:latin typeface="Times New Roman" panose="02020603050405020304" pitchFamily="18" charset="0"/>
                <a:ea typeface="Calibri" panose="020F0502020204030204" pitchFamily="34" charset="0"/>
              </a:rPr>
              <a:t>Specific objectives are to:</a:t>
            </a:r>
          </a:p>
          <a:p>
            <a:endParaRPr lang="en-US" dirty="0">
              <a:solidFill>
                <a:prstClr val="black"/>
              </a:solidFill>
              <a:latin typeface="Times New Roman" panose="02020603050405020304" pitchFamily="18" charset="0"/>
              <a:ea typeface="Calibri" panose="020F0502020204030204" pitchFamily="34" charset="0"/>
            </a:endParaRPr>
          </a:p>
          <a:p>
            <a:pPr algn="just">
              <a:spcAft>
                <a:spcPts val="800"/>
              </a:spcAft>
            </a:pPr>
            <a:r>
              <a:rPr lang="en-US" dirty="0" err="1">
                <a:solidFill>
                  <a:srgbClr val="292526"/>
                </a:solidFill>
                <a:latin typeface="Times New Roman" panose="02020603050405020304" pitchFamily="18" charset="0"/>
                <a:ea typeface="Calibri" panose="020F0502020204030204" pitchFamily="34" charset="0"/>
                <a:cs typeface="Times New Roman" panose="02020603050405020304" pitchFamily="18" charset="0"/>
              </a:rPr>
              <a:t>i</a:t>
            </a: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 examine the trends in temperature and rainfall patterns in North Central Region of Nigeria (</a:t>
            </a: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1985-2020);</a:t>
            </a:r>
            <a:endParaRPr lang="en-US" sz="1600" dirty="0">
              <a:solidFill>
                <a:prstClr val="black"/>
              </a:solidFill>
              <a:ea typeface="Calibri" panose="020F0502020204030204" pitchFamily="34" charset="0"/>
              <a:cs typeface="Times New Roman" panose="02020603050405020304" pitchFamily="18" charset="0"/>
            </a:endParaRPr>
          </a:p>
          <a:p>
            <a:pPr algn="just">
              <a:spcAft>
                <a:spcPts val="800"/>
              </a:spcAft>
            </a:pP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ii. assess the spatio-temporal dynamics of land use within the period of </a:t>
            </a: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1990-2020;</a:t>
            </a:r>
            <a:endParaRPr lang="en-US" sz="1600" dirty="0">
              <a:solidFill>
                <a:prstClr val="black"/>
              </a:solidFill>
              <a:ea typeface="Calibri" panose="020F0502020204030204" pitchFamily="34" charset="0"/>
              <a:cs typeface="Times New Roman" panose="02020603050405020304" pitchFamily="18" charset="0"/>
            </a:endParaRPr>
          </a:p>
          <a:p>
            <a:pPr algn="just">
              <a:spcAft>
                <a:spcPts val="800"/>
              </a:spcAft>
            </a:pP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iii. evaluate the resultant impacts of climate change and land use on migration as it affects food production and food security</a:t>
            </a: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 and</a:t>
            </a:r>
            <a:endParaRPr lang="en-US" sz="1600" dirty="0">
              <a:solidFill>
                <a:prstClr val="black"/>
              </a:solidFill>
              <a:ea typeface="Calibri" panose="020F0502020204030204" pitchFamily="34" charset="0"/>
              <a:cs typeface="Times New Roman" panose="02020603050405020304" pitchFamily="18" charset="0"/>
            </a:endParaRPr>
          </a:p>
          <a:p>
            <a:pPr algn="just">
              <a:spcAft>
                <a:spcPts val="800"/>
              </a:spcAft>
            </a:pP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iv</a:t>
            </a:r>
            <a:r>
              <a:rPr lang="en-US"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identify sustainable adaptation strategies to minimize the impacts of climate, and land use changes and migration monitoring at different levels.</a:t>
            </a:r>
            <a:endParaRPr lang="en-US" sz="16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latin typeface="Times New Roman" panose="02020603050405020304" pitchFamily="18" charset="0"/>
            </a:endParaRPr>
          </a:p>
          <a:p>
            <a:endParaRPr lang="en-US" dirty="0">
              <a:solidFill>
                <a:prstClr val="black"/>
              </a:solidFill>
              <a:latin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38931241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838201"/>
            <a:ext cx="7355305" cy="923330"/>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a:t>
            </a:r>
            <a:r>
              <a:rPr lang="en-US" dirty="0" smtClean="0">
                <a:solidFill>
                  <a:prstClr val="black"/>
                </a:solidFill>
                <a:latin typeface="Times New Roman" panose="02020603050405020304" pitchFamily="18" charset="0"/>
                <a:ea typeface="Calibri" panose="020F0502020204030204" pitchFamily="34" charset="0"/>
              </a:rPr>
              <a:t>1.5</a:t>
            </a:r>
            <a:r>
              <a:rPr lang="en-US" dirty="0">
                <a:solidFill>
                  <a:prstClr val="black"/>
                </a:solidFill>
                <a:latin typeface="Times New Roman" panose="02020603050405020304" pitchFamily="18" charset="0"/>
                <a:ea typeface="Calibri" panose="020F0502020204030204" pitchFamily="34" charset="0"/>
              </a:rPr>
              <a:t>	</a:t>
            </a:r>
            <a:r>
              <a:rPr lang="en-US" b="1" dirty="0">
                <a:solidFill>
                  <a:srgbClr val="292526"/>
                </a:solidFill>
                <a:latin typeface="Times New Roman" panose="02020603050405020304" pitchFamily="18" charset="0"/>
                <a:ea typeface="Calibri" panose="020F0502020204030204" pitchFamily="34" charset="0"/>
              </a:rPr>
              <a:t>Description of the Study Area</a:t>
            </a:r>
            <a:endParaRPr lang="en-US" b="1" dirty="0">
              <a:solidFill>
                <a:prstClr val="black"/>
              </a:solidFill>
              <a:latin typeface="Times New Roman" panose="02020603050405020304" pitchFamily="18" charset="0"/>
              <a:ea typeface="Calibri" panose="020F0502020204030204" pitchFamily="34" charset="0"/>
            </a:endParaRPr>
          </a:p>
          <a:p>
            <a:endParaRPr lang="en-US" dirty="0">
              <a:solidFill>
                <a:prstClr val="black"/>
              </a:solidFill>
              <a:latin typeface="Times New Roman" panose="02020603050405020304" pitchFamily="18" charset="0"/>
              <a:ea typeface="Calibri" panose="020F0502020204030204" pitchFamily="34" charset="0"/>
            </a:endParaRPr>
          </a:p>
          <a:p>
            <a:r>
              <a:rPr lang="en-US" dirty="0" smtClean="0">
                <a:solidFill>
                  <a:prstClr val="black"/>
                </a:solidFill>
                <a:latin typeface="Times New Roman" panose="02020603050405020304" pitchFamily="18" charset="0"/>
                <a:ea typeface="Calibri" panose="020F0502020204030204" pitchFamily="34" charset="0"/>
              </a:rPr>
              <a:t>1.5.1</a:t>
            </a:r>
            <a:r>
              <a:rPr lang="en-US" dirty="0">
                <a:solidFill>
                  <a:prstClr val="black"/>
                </a:solidFill>
                <a:latin typeface="Times New Roman" panose="02020603050405020304" pitchFamily="18" charset="0"/>
                <a:ea typeface="Calibri" panose="020F0502020204030204" pitchFamily="34" charset="0"/>
              </a:rPr>
              <a:t>	</a:t>
            </a:r>
            <a:r>
              <a:rPr lang="en-US" b="1" dirty="0">
                <a:solidFill>
                  <a:srgbClr val="292526"/>
                </a:solidFill>
                <a:latin typeface="Times New Roman" panose="02020603050405020304" pitchFamily="18" charset="0"/>
                <a:ea typeface="Calibri" panose="020F0502020204030204" pitchFamily="34" charset="0"/>
              </a:rPr>
              <a:t>Location </a:t>
            </a:r>
            <a:endParaRPr lang="en-US" dirty="0">
              <a:solidFill>
                <a:prstClr val="black"/>
              </a:solidFill>
              <a:latin typeface="Times New Roman" panose="02020603050405020304" pitchFamily="18" charset="0"/>
            </a:endParaRPr>
          </a:p>
        </p:txBody>
      </p:sp>
      <p:sp>
        <p:nvSpPr>
          <p:cNvPr id="6" name="Rectangle 5"/>
          <p:cNvSpPr/>
          <p:nvPr/>
        </p:nvSpPr>
        <p:spPr>
          <a:xfrm>
            <a:off x="2626963" y="6150461"/>
            <a:ext cx="8161338" cy="336118"/>
          </a:xfrm>
          <a:prstGeom prst="rect">
            <a:avLst/>
          </a:prstGeom>
        </p:spPr>
        <p:txBody>
          <a:bodyPr wrap="square">
            <a:spAutoFit/>
          </a:bodyPr>
          <a:lstStyle/>
          <a:p>
            <a:pPr algn="just">
              <a:lnSpc>
                <a:spcPct val="150000"/>
              </a:lnSpc>
              <a:spcAft>
                <a:spcPts val="800"/>
              </a:spcAft>
            </a:pPr>
            <a:r>
              <a:rPr lang="en-US" sz="1200" dirty="0">
                <a:solidFill>
                  <a:srgbClr val="292526"/>
                </a:solidFill>
                <a:latin typeface="Times New Roman" panose="02020603050405020304" pitchFamily="18" charset="0"/>
                <a:ea typeface="Calibri" panose="020F0502020204030204" pitchFamily="34" charset="0"/>
                <a:cs typeface="Times New Roman" panose="02020603050405020304" pitchFamily="18" charset="0"/>
              </a:rPr>
              <a:t>Figure 1: Map showing </a:t>
            </a:r>
            <a:r>
              <a:rPr lang="en-US" sz="1200" dirty="0" smtClean="0">
                <a:solidFill>
                  <a:srgbClr val="292526"/>
                </a:solidFill>
                <a:latin typeface="Times New Roman" panose="02020603050405020304" pitchFamily="18" charset="0"/>
                <a:ea typeface="Calibri" panose="020F0502020204030204" pitchFamily="34" charset="0"/>
                <a:cs typeface="Times New Roman" panose="02020603050405020304" pitchFamily="18" charset="0"/>
              </a:rPr>
              <a:t>study area</a:t>
            </a:r>
          </a:p>
        </p:txBody>
      </p:sp>
      <p:sp>
        <p:nvSpPr>
          <p:cNvPr id="2" name="Rectangle 1"/>
          <p:cNvSpPr/>
          <p:nvPr/>
        </p:nvSpPr>
        <p:spPr>
          <a:xfrm>
            <a:off x="1474923" y="2339654"/>
            <a:ext cx="3019586" cy="1569660"/>
          </a:xfrm>
          <a:prstGeom prst="rect">
            <a:avLst/>
          </a:prstGeom>
        </p:spPr>
        <p:txBody>
          <a:bodyPr wrap="square">
            <a:spAutoFit/>
          </a:bodyPr>
          <a:lstStyle/>
          <a:p>
            <a:r>
              <a:rPr lang="en-US" sz="1600" dirty="0"/>
              <a:t>The study </a:t>
            </a:r>
            <a:r>
              <a:rPr lang="en-US" sz="1600" dirty="0" smtClean="0"/>
              <a:t>was </a:t>
            </a:r>
            <a:r>
              <a:rPr lang="en-US" sz="1600" dirty="0"/>
              <a:t>carried out in the North Central Region of Nigeria with Longitude 4000’-11000’ East of the Greenwich Meridian and Latitude 7000’-11030’ North of the equator.</a:t>
            </a:r>
          </a:p>
        </p:txBody>
      </p:sp>
      <p:pic>
        <p:nvPicPr>
          <p:cNvPr id="7" name="Picture 6" descr="D:\Users\Geo\Desktop\Sunday Opeyemi OKELEYE\TO FLASH DRIVE\MY STUDY AREA MAPS\Study areas_1.jpg"/>
          <p:cNvPicPr/>
          <p:nvPr/>
        </p:nvPicPr>
        <p:blipFill>
          <a:blip r:embed="rId2">
            <a:extLst>
              <a:ext uri="{28A0092B-C50C-407E-A947-70E740481C1C}">
                <a14:useLocalDpi xmlns:a14="http://schemas.microsoft.com/office/drawing/2010/main" val="0"/>
              </a:ext>
            </a:extLst>
          </a:blip>
          <a:srcRect/>
          <a:stretch>
            <a:fillRect/>
          </a:stretch>
        </p:blipFill>
        <p:spPr bwMode="auto">
          <a:xfrm>
            <a:off x="4867528" y="1378556"/>
            <a:ext cx="6176495" cy="5154880"/>
          </a:xfrm>
          <a:prstGeom prst="rect">
            <a:avLst/>
          </a:prstGeom>
          <a:noFill/>
          <a:ln>
            <a:noFill/>
          </a:ln>
        </p:spPr>
      </p:pic>
    </p:spTree>
    <p:extLst>
      <p:ext uri="{BB962C8B-B14F-4D97-AF65-F5344CB8AC3E}">
        <p14:creationId xmlns:p14="http://schemas.microsoft.com/office/powerpoint/2010/main" val="39883237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1557338" y="762000"/>
            <a:ext cx="10401300" cy="7533473"/>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3.0</a:t>
            </a:r>
            <a:r>
              <a:rPr lang="en-US" b="1" dirty="0">
                <a:solidFill>
                  <a:prstClr val="black"/>
                </a:solidFill>
                <a:latin typeface="Times New Roman" panose="02020603050405020304" pitchFamily="18" charset="0"/>
                <a:ea typeface="Calibri" panose="020F0502020204030204" pitchFamily="34" charset="0"/>
              </a:rPr>
              <a:t>	MATERIALS AND METHODS </a:t>
            </a:r>
          </a:p>
          <a:p>
            <a:endParaRPr lang="en-US" dirty="0">
              <a:solidFill>
                <a:prstClr val="black"/>
              </a:solidFill>
              <a:latin typeface="Times New Roman" panose="02020603050405020304" pitchFamily="18" charset="0"/>
              <a:ea typeface="Calibri" panose="020F0502020204030204" pitchFamily="34" charset="0"/>
            </a:endParaRPr>
          </a:p>
          <a:p>
            <a:pPr algn="just">
              <a:lnSpc>
                <a:spcPct val="107000"/>
              </a:lnSpc>
              <a:spcAft>
                <a:spcPts val="800"/>
              </a:spcAft>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3.1 </a:t>
            </a: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Description of Materials</a:t>
            </a:r>
          </a:p>
          <a:p>
            <a:pPr marL="285750" indent="-285750" algn="just">
              <a:lnSpc>
                <a:spcPct val="107000"/>
              </a:lnSpc>
              <a:spcAft>
                <a:spcPts val="800"/>
              </a:spcAft>
              <a:buFont typeface="Wingdings" panose="05000000000000000000" pitchFamily="2" charset="2"/>
              <a:buChar char="Ø"/>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atellite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images, temperature and rainfall data, questionnaires, Geographic Positioning System (GPS) and GIS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tools were used</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3.1.1	</a:t>
            </a: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Climate Data: </a:t>
            </a:r>
          </a:p>
          <a:p>
            <a:pPr marL="285750" indent="-285750" algn="just">
              <a:lnSpc>
                <a:spcPct val="107000"/>
              </a:lnSpc>
              <a:spcAft>
                <a:spcPts val="800"/>
              </a:spcAft>
              <a:buFont typeface="Courier New" panose="02070309020205020404" pitchFamily="49" charset="0"/>
              <a:buChar char="o"/>
            </a:pP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Air temperature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and rainfall data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were downloaded from NASA’s website.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These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data covered 1985-2020.</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3.1.2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GIS/Remote </a:t>
            </a: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Sensing</a:t>
            </a:r>
          </a:p>
          <a:p>
            <a:pPr marL="285750" indent="-285750" algn="just">
              <a:lnSpc>
                <a:spcPct val="107000"/>
              </a:lnSpc>
              <a:spcAft>
                <a:spcPts val="800"/>
              </a:spcAft>
              <a:buFont typeface="Arial" panose="020B0604020202020204" pitchFamily="34" charset="0"/>
              <a:buChar char="•"/>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Portable Global Positioning System (GPS)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was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used to take all the coordinates needed and Landsat 5 TM, Landsat 7 TM+ and Landsat 8 remote sensing images covering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1990-2020 were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employed for the study</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3.1.3</a:t>
            </a:r>
            <a:r>
              <a:rPr lang="en-US"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Crops Yields Data</a:t>
            </a:r>
            <a:endPar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ü"/>
            </a:pP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Crops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yields data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(2005-2020</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were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extracted from National Agricultural Reports. </a:t>
            </a: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smtClean="0"/>
              <a:t>3.1.4</a:t>
            </a:r>
            <a:r>
              <a:rPr lang="en-US" b="1" dirty="0" smtClean="0"/>
              <a:t>	</a:t>
            </a:r>
            <a:r>
              <a:rPr lang="en-US" b="1" dirty="0" smtClean="0">
                <a:latin typeface="Times New Roman" panose="02020603050405020304" pitchFamily="18" charset="0"/>
                <a:cs typeface="Times New Roman" panose="02020603050405020304" pitchFamily="18" charset="0"/>
              </a:rPr>
              <a:t>Migration </a:t>
            </a:r>
            <a:r>
              <a:rPr lang="en-US" b="1" dirty="0">
                <a:latin typeface="Times New Roman" panose="02020603050405020304" pitchFamily="18" charset="0"/>
                <a:cs typeface="Times New Roman" panose="02020603050405020304" pitchFamily="18" charset="0"/>
              </a:rPr>
              <a:t>Data</a:t>
            </a: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Net migration data by United Nations for Nigeria for the period of 2005-2020 were downloaded from the World Bank’s website. These data were accessed on 29th November, 2022.</a:t>
            </a:r>
          </a:p>
          <a:p>
            <a:pPr marL="285750" indent="-285750" algn="just">
              <a:lnSpc>
                <a:spcPct val="107000"/>
              </a:lnSpc>
              <a:spcAft>
                <a:spcPts val="800"/>
              </a:spcAft>
              <a:buFont typeface="Wingdings" panose="05000000000000000000" pitchFamily="2" charset="2"/>
              <a:buChar char="ü"/>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3829943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50B70CB4-EFF1-8E43-8244-D885A136F549}"/>
              </a:ext>
            </a:extLst>
          </p:cNvPr>
          <p:cNvSpPr txBox="1">
            <a:spLocks/>
          </p:cNvSpPr>
          <p:nvPr/>
        </p:nvSpPr>
        <p:spPr bwMode="auto">
          <a:xfrm>
            <a:off x="2286000" y="2362201"/>
            <a:ext cx="7704138" cy="1800225"/>
          </a:xfrm>
          <a:prstGeom prst="rect">
            <a:avLst/>
          </a:prstGeom>
          <a:ln>
            <a:miter lim="800000"/>
            <a:headEnd/>
            <a:tailEnd/>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3600" dirty="0">
              <a:solidFill>
                <a:srgbClr val="F79646">
                  <a:lumMod val="60000"/>
                  <a:lumOff val="40000"/>
                </a:srgbClr>
              </a:solidFill>
              <a:latin typeface="BlairMdITC TT-Medium" charset="0"/>
              <a:ea typeface="ＭＳ Ｐゴシック" pitchFamily="34" charset="-128"/>
            </a:endParaRPr>
          </a:p>
        </p:txBody>
      </p:sp>
      <p:sp>
        <p:nvSpPr>
          <p:cNvPr id="2" name="Rectangle 1"/>
          <p:cNvSpPr/>
          <p:nvPr/>
        </p:nvSpPr>
        <p:spPr>
          <a:xfrm>
            <a:off x="2073892" y="189855"/>
            <a:ext cx="10050308" cy="4635372"/>
          </a:xfrm>
          <a:prstGeom prst="rect">
            <a:avLst/>
          </a:prstGeom>
        </p:spPr>
        <p:txBody>
          <a:bodyPr wrap="square">
            <a:spAutoFit/>
          </a:bodyPr>
          <a:lstStyle/>
          <a:p>
            <a:r>
              <a:rPr lang="en-US" dirty="0">
                <a:solidFill>
                  <a:prstClr val="black"/>
                </a:solidFill>
                <a:latin typeface="Times New Roman" panose="02020603050405020304" pitchFamily="18" charset="0"/>
                <a:ea typeface="Calibri" panose="020F0502020204030204" pitchFamily="34" charset="0"/>
              </a:rPr>
              <a:t> 3.0</a:t>
            </a:r>
            <a:r>
              <a:rPr lang="en-US" b="1" dirty="0">
                <a:solidFill>
                  <a:prstClr val="black"/>
                </a:solidFill>
                <a:latin typeface="Times New Roman" panose="02020603050405020304" pitchFamily="18" charset="0"/>
                <a:ea typeface="Calibri" panose="020F0502020204030204" pitchFamily="34" charset="0"/>
              </a:rPr>
              <a:t>	MATERIALS AND METHODS  [CONTINUATION]</a:t>
            </a:r>
          </a:p>
          <a:p>
            <a:endParaRPr lang="en-US" dirty="0">
              <a:solidFill>
                <a:prstClr val="black"/>
              </a:solidFill>
              <a:latin typeface="Times New Roman" panose="02020603050405020304" pitchFamily="18" charset="0"/>
              <a:ea typeface="Calibri" panose="020F0502020204030204" pitchFamily="34" charset="0"/>
            </a:endParaRPr>
          </a:p>
          <a:p>
            <a:pPr>
              <a:lnSpc>
                <a:spcPct val="150000"/>
              </a:lnSpc>
            </a:pPr>
            <a:r>
              <a:rPr lang="en-US" dirty="0" smtClean="0">
                <a:solidFill>
                  <a:srgbClr val="000000"/>
                </a:solidFill>
                <a:latin typeface="Times New Roman" panose="02020603050405020304" pitchFamily="18" charset="0"/>
                <a:ea typeface="Calibri" panose="020F0502020204030204" pitchFamily="34" charset="0"/>
              </a:rPr>
              <a:t>3.1.4</a:t>
            </a:r>
            <a:r>
              <a:rPr lang="en-US" b="1" dirty="0" smtClean="0">
                <a:solidFill>
                  <a:srgbClr val="000000"/>
                </a:solidFill>
                <a:latin typeface="Times New Roman" panose="02020603050405020304" pitchFamily="18" charset="0"/>
                <a:ea typeface="Calibri" panose="020F0502020204030204" pitchFamily="34" charset="0"/>
              </a:rPr>
              <a:t>	 </a:t>
            </a:r>
            <a:r>
              <a:rPr lang="en-US" b="1" dirty="0">
                <a:solidFill>
                  <a:srgbClr val="000000"/>
                </a:solidFill>
                <a:latin typeface="Times New Roman" panose="02020603050405020304" pitchFamily="18" charset="0"/>
                <a:ea typeface="Calibri" panose="020F0502020204030204" pitchFamily="34" charset="0"/>
              </a:rPr>
              <a:t>Sample Survey</a:t>
            </a:r>
            <a:endParaRPr lang="en-US" dirty="0">
              <a:solidFill>
                <a:srgbClr val="000000"/>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q"/>
            </a:pPr>
            <a:r>
              <a:rPr lang="en-US" dirty="0">
                <a:solidFill>
                  <a:srgbClr val="000000"/>
                </a:solidFill>
                <a:latin typeface="Times New Roman" panose="02020603050405020304" pitchFamily="18" charset="0"/>
                <a:ea typeface="Calibri" panose="020F0502020204030204" pitchFamily="34" charset="0"/>
              </a:rPr>
              <a:t>Primary data </a:t>
            </a:r>
            <a:r>
              <a:rPr lang="en-US" dirty="0" smtClean="0">
                <a:solidFill>
                  <a:srgbClr val="000000"/>
                </a:solidFill>
                <a:latin typeface="Times New Roman" panose="02020603050405020304" pitchFamily="18" charset="0"/>
                <a:ea typeface="Calibri" panose="020F0502020204030204" pitchFamily="34" charset="0"/>
              </a:rPr>
              <a:t>were </a:t>
            </a:r>
            <a:r>
              <a:rPr lang="en-US" dirty="0">
                <a:solidFill>
                  <a:srgbClr val="000000"/>
                </a:solidFill>
                <a:latin typeface="Times New Roman" panose="02020603050405020304" pitchFamily="18" charset="0"/>
                <a:ea typeface="Calibri" panose="020F0502020204030204" pitchFamily="34" charset="0"/>
              </a:rPr>
              <a:t>collected using expert interview, focused group discussions </a:t>
            </a:r>
            <a:r>
              <a:rPr lang="en-US" dirty="0" smtClean="0">
                <a:solidFill>
                  <a:srgbClr val="000000"/>
                </a:solidFill>
                <a:latin typeface="Times New Roman" panose="02020603050405020304" pitchFamily="18" charset="0"/>
                <a:ea typeface="Calibri" panose="020F0502020204030204" pitchFamily="34" charset="0"/>
              </a:rPr>
              <a:t>and questionnaire. </a:t>
            </a:r>
          </a:p>
          <a:p>
            <a:pPr marL="285750" indent="-285750" algn="just">
              <a:buFont typeface="Wingdings" panose="05000000000000000000" pitchFamily="2" charset="2"/>
              <a:buChar char="q"/>
            </a:pPr>
            <a:endParaRPr lang="en-US" dirty="0">
              <a:solidFill>
                <a:srgbClr val="000000"/>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q"/>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Multi-stage random sampling technique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was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used to select a sample size of 600 respondents. </a:t>
            </a: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q"/>
            </a:pP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Locations that are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mostly affected by land use and land cover change and migration </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 the three States were selected after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due consultations with the experts and stakeholders (village heads, extension officers, ADP staff etc</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endParaRPr lang="en-US"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19753963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3304</TotalTime>
  <Words>3426</Words>
  <Application>Microsoft Office PowerPoint</Application>
  <PresentationFormat>Widescreen</PresentationFormat>
  <Paragraphs>1411</Paragraphs>
  <Slides>34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ＭＳ Ｐゴシック</vt:lpstr>
      <vt:lpstr>Arial</vt:lpstr>
      <vt:lpstr>BlairMdITC TT-Medium</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8TH WONDER</dc:creator>
  <cp:lastModifiedBy>ALASEYORI</cp:lastModifiedBy>
  <cp:revision>163</cp:revision>
  <dcterms:created xsi:type="dcterms:W3CDTF">2022-04-20T10:04:30Z</dcterms:created>
  <dcterms:modified xsi:type="dcterms:W3CDTF">2023-08-22T13:25:28Z</dcterms:modified>
</cp:coreProperties>
</file>