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06" r:id="rId2"/>
    <p:sldId id="372" r:id="rId3"/>
    <p:sldId id="373" r:id="rId4"/>
    <p:sldId id="375" r:id="rId5"/>
    <p:sldId id="377" r:id="rId6"/>
    <p:sldId id="376" r:id="rId7"/>
    <p:sldId id="378" r:id="rId8"/>
    <p:sldId id="379" r:id="rId9"/>
    <p:sldId id="380" r:id="rId10"/>
    <p:sldId id="381" r:id="rId11"/>
    <p:sldId id="382" r:id="rId12"/>
    <p:sldId id="319" r:id="rId13"/>
    <p:sldId id="321" r:id="rId14"/>
    <p:sldId id="333" r:id="rId15"/>
    <p:sldId id="357" r:id="rId16"/>
    <p:sldId id="358" r:id="rId17"/>
    <p:sldId id="384" r:id="rId18"/>
    <p:sldId id="383" r:id="rId19"/>
    <p:sldId id="387" r:id="rId20"/>
    <p:sldId id="385" r:id="rId21"/>
    <p:sldId id="386" r:id="rId22"/>
    <p:sldId id="388" r:id="rId23"/>
    <p:sldId id="389" r:id="rId24"/>
    <p:sldId id="359" r:id="rId25"/>
    <p:sldId id="390" r:id="rId26"/>
    <p:sldId id="391" r:id="rId27"/>
    <p:sldId id="392" r:id="rId28"/>
    <p:sldId id="393" r:id="rId29"/>
    <p:sldId id="366" r:id="rId30"/>
    <p:sldId id="394" r:id="rId3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60" d="100"/>
          <a:sy n="60" d="100"/>
        </p:scale>
        <p:origin x="8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98BB8C-F02E-0E37-D683-CDCFBDDF42EB}"/>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D920246-514B-15CF-B06E-131E8591B5E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A479D2B-9CB9-4B56-9730-ED740AC68BB4}" type="datetimeFigureOut">
              <a:rPr lang="en-US" smtClean="0"/>
              <a:t>1/19/2025</a:t>
            </a:fld>
            <a:endParaRPr lang="en-US"/>
          </a:p>
        </p:txBody>
      </p:sp>
      <p:sp>
        <p:nvSpPr>
          <p:cNvPr id="4" name="Footer Placeholder 3">
            <a:extLst>
              <a:ext uri="{FF2B5EF4-FFF2-40B4-BE49-F238E27FC236}">
                <a16:creationId xmlns:a16="http://schemas.microsoft.com/office/drawing/2014/main" id="{2A135C0B-163D-3555-C020-3DB6372436A5}"/>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BECC195-812D-B23D-D2DE-943B4A2E28F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861EDF7-4DA3-49BC-A508-FAA75DB4508D}" type="slidenum">
              <a:rPr lang="en-US" smtClean="0"/>
              <a:t>‹#›</a:t>
            </a:fld>
            <a:endParaRPr lang="en-US"/>
          </a:p>
        </p:txBody>
      </p:sp>
    </p:spTree>
    <p:extLst>
      <p:ext uri="{BB962C8B-B14F-4D97-AF65-F5344CB8AC3E}">
        <p14:creationId xmlns:p14="http://schemas.microsoft.com/office/powerpoint/2010/main" val="38311239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D716F57C-F928-480F-93EC-188843FC5BDC}" type="datetimeFigureOut">
              <a:rPr lang="en-US" smtClean="0"/>
              <a:t>1/19/2025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DA22DDF-F881-4A90-950C-2F0872207160}" type="slidenum">
              <a:rPr lang="en-US" smtClean="0"/>
              <a:t>‹#›</a:t>
            </a:fld>
            <a:endParaRPr lang="en-US"/>
          </a:p>
        </p:txBody>
      </p:sp>
    </p:spTree>
    <p:extLst>
      <p:ext uri="{BB962C8B-B14F-4D97-AF65-F5344CB8AC3E}">
        <p14:creationId xmlns:p14="http://schemas.microsoft.com/office/powerpoint/2010/main" val="3964689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CD7A5D-1FDB-4815-9E5B-12962BC5A7B9}" type="slidenum">
              <a:rPr lang="en-US" smtClean="0"/>
              <a:t>14</a:t>
            </a:fld>
            <a:endParaRPr lang="en-US"/>
          </a:p>
        </p:txBody>
      </p:sp>
    </p:spTree>
    <p:extLst>
      <p:ext uri="{BB962C8B-B14F-4D97-AF65-F5344CB8AC3E}">
        <p14:creationId xmlns:p14="http://schemas.microsoft.com/office/powerpoint/2010/main" val="3937230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22DDF-F881-4A90-950C-2F0872207160}" type="slidenum">
              <a:rPr lang="en-US" smtClean="0"/>
              <a:t>25</a:t>
            </a:fld>
            <a:endParaRPr lang="en-US"/>
          </a:p>
        </p:txBody>
      </p:sp>
    </p:spTree>
    <p:extLst>
      <p:ext uri="{BB962C8B-B14F-4D97-AF65-F5344CB8AC3E}">
        <p14:creationId xmlns:p14="http://schemas.microsoft.com/office/powerpoint/2010/main" val="3760727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0625AEFC-141E-4458-A95D-CC16FC0F35E8}" type="datetime1">
              <a:rPr lang="en-US" smtClean="0"/>
              <a:t>1/19/2025</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913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41AAD030-ED5B-496C-9864-7407D125E1E5}" type="datetime1">
              <a:rPr lang="en-US" smtClean="0"/>
              <a:t>1/19/2025</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026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B55BED4A-2500-44CD-AAC8-1389A287E529}" type="datetime1">
              <a:rPr lang="en-US" smtClean="0"/>
              <a:t>1/19/2025</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90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B3691BEB-64A3-45F3-BC20-F23AB8626C9F}" type="datetime1">
              <a:rPr lang="en-US" smtClean="0"/>
              <a:t>1/19/2025</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365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F472E098-76E8-43DC-8494-89B199A6C819}" type="datetime1">
              <a:rPr lang="en-US" smtClean="0"/>
              <a:t>1/19/2025</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56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14E15D52-1294-4F24-B11B-109D652C60DC}" type="datetime1">
              <a:rPr lang="en-US" smtClean="0"/>
              <a:t>1/19/2025</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47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C3C54F25-EFFC-4102-9722-103CFFA1A379}" type="datetime1">
              <a:rPr lang="en-US" smtClean="0"/>
              <a:t>1/19/2025</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75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5A165DE2-2246-4530-A939-DAE5E5B7E8AB}" type="datetime1">
              <a:rPr lang="en-US" smtClean="0"/>
              <a:t>1/19/2025</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481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DA7D8BF8-C8F4-4365-822F-AF65861E8825}" type="datetime1">
              <a:rPr lang="en-US" smtClean="0"/>
              <a:t>1/19/2025</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76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8FBB0374-DA26-45DC-BBDA-63DCF34C4AD2}" type="datetime1">
              <a:rPr lang="en-US" smtClean="0"/>
              <a:t>1/19/2025</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95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F08AC95B-E8E6-4E34-B5C3-9855B7BE1758}" type="datetime1">
              <a:rPr lang="en-US" smtClean="0"/>
              <a:t>1/19/2025</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368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9404E854-3C11-4D8E-AE4E-D9CE2E597C09}" type="datetime1">
              <a:rPr lang="en-US" smtClean="0"/>
              <a:t>1/19/2025</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77947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090017-B75F-B4C3-5D44-460E7CEC8A24}"/>
              </a:ext>
            </a:extLst>
          </p:cNvPr>
          <p:cNvSpPr/>
          <p:nvPr/>
        </p:nvSpPr>
        <p:spPr>
          <a:xfrm>
            <a:off x="669455" y="2040312"/>
            <a:ext cx="11403497" cy="125165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chemeClr val="tx1">
                    <a:lumMod val="95000"/>
                    <a:lumOff val="5000"/>
                  </a:schemeClr>
                </a:solidFill>
                <a:effectLst/>
                <a:uLnTx/>
                <a:uFillTx/>
                <a:ea typeface="Calibri" panose="020F0502020204030204" pitchFamily="34" charset="0"/>
                <a:cs typeface="Times New Roman" panose="02020603050405020304" pitchFamily="18" charset="0"/>
              </a:rPr>
              <a:t>Urban Landscape Structure Dynamics and Ecosystem Regulating Services in the Changing Climate of the Rainforest and Guinea Savanna Ecoregions of Nigeria</a:t>
            </a:r>
            <a:endParaRPr kumimoji="0" lang="en-US" sz="2200" b="0" i="0" u="none" strike="noStrike" kern="1200" cap="none" spc="0" normalizeH="0" baseline="0" noProof="0" dirty="0">
              <a:ln>
                <a:noFill/>
              </a:ln>
              <a:solidFill>
                <a:schemeClr val="tx1">
                  <a:lumMod val="95000"/>
                  <a:lumOff val="5000"/>
                </a:schemeClr>
              </a:solidFill>
              <a:effectLst/>
              <a:uLnTx/>
              <a:uFillTx/>
              <a:ea typeface="+mn-ea"/>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2C90B01C-44C9-F9BA-F80F-0FFE15AAAFAD}"/>
              </a:ext>
            </a:extLst>
          </p:cNvPr>
          <p:cNvSpPr/>
          <p:nvPr/>
        </p:nvSpPr>
        <p:spPr>
          <a:xfrm>
            <a:off x="2897089" y="3345441"/>
            <a:ext cx="6831067" cy="1359149"/>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rtlCol="0" anchor="ctr"/>
          <a:lstStyle/>
          <a:p>
            <a:pPr marL="0" indent="0" algn="ctr">
              <a:buNone/>
            </a:pPr>
            <a:r>
              <a:rPr lang="en-US" sz="2400" b="1" dirty="0">
                <a:cs typeface="Times New Roman" panose="02020603050405020304" pitchFamily="18" charset="0"/>
              </a:rPr>
              <a:t>Rotimi O. Obateru</a:t>
            </a:r>
          </a:p>
          <a:p>
            <a:pPr marL="0" indent="0" algn="ctr">
              <a:buNone/>
            </a:pPr>
            <a:r>
              <a:rPr lang="en-US" sz="1200" dirty="0">
                <a:cs typeface="Times New Roman" panose="02020603050405020304" pitchFamily="18" charset="0"/>
              </a:rPr>
              <a:t>B.Sc. Geography (Ibadan); M.Sc. Geography (Ibadan); M.Sc. Environmental Mgt. (PAU)</a:t>
            </a:r>
          </a:p>
        </p:txBody>
      </p:sp>
      <p:sp>
        <p:nvSpPr>
          <p:cNvPr id="14" name="Rectangle: Rounded Corners 13">
            <a:extLst>
              <a:ext uri="{FF2B5EF4-FFF2-40B4-BE49-F238E27FC236}">
                <a16:creationId xmlns:a16="http://schemas.microsoft.com/office/drawing/2014/main" id="{6920ACBB-A475-3FED-82A5-239ADDEDC1BB}"/>
              </a:ext>
            </a:extLst>
          </p:cNvPr>
          <p:cNvSpPr/>
          <p:nvPr/>
        </p:nvSpPr>
        <p:spPr>
          <a:xfrm>
            <a:off x="5560193" y="6368681"/>
            <a:ext cx="2285365" cy="29858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mj-lt"/>
                <a:cs typeface="Times New Roman" panose="02020603050405020304" pitchFamily="18" charset="0"/>
              </a:rPr>
              <a:t>20</a:t>
            </a:r>
            <a:r>
              <a:rPr lang="en-US" baseline="30000" dirty="0">
                <a:latin typeface="+mj-lt"/>
                <a:cs typeface="Times New Roman" panose="02020603050405020304" pitchFamily="18" charset="0"/>
              </a:rPr>
              <a:t>th</a:t>
            </a:r>
            <a:r>
              <a:rPr lang="en-US" dirty="0">
                <a:latin typeface="+mj-lt"/>
                <a:cs typeface="Times New Roman" panose="02020603050405020304" pitchFamily="18" charset="0"/>
              </a:rPr>
              <a:t> January 2025</a:t>
            </a:r>
          </a:p>
        </p:txBody>
      </p:sp>
      <p:pic>
        <p:nvPicPr>
          <p:cNvPr id="2" name="Picture 1" descr="Data Management Stories about the project WASCAL published — English">
            <a:extLst>
              <a:ext uri="{FF2B5EF4-FFF2-40B4-BE49-F238E27FC236}">
                <a16:creationId xmlns:a16="http://schemas.microsoft.com/office/drawing/2014/main" id="{8482DC24-F0F5-6C3E-3FD5-9C9F8C99A9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44" t="5689" r="2300" b="14660"/>
          <a:stretch/>
        </p:blipFill>
        <p:spPr bwMode="auto">
          <a:xfrm>
            <a:off x="989984" y="1"/>
            <a:ext cx="2106203" cy="1538412"/>
          </a:xfrm>
          <a:prstGeom prst="rect">
            <a:avLst/>
          </a:prstGeom>
          <a:noFill/>
          <a:ln>
            <a:noFill/>
          </a:ln>
          <a:extLst>
            <a:ext uri="{53640926-AAD7-44D8-BBD7-CCE9431645EC}">
              <a14:shadowObscured xmlns:a14="http://schemas.microsoft.com/office/drawing/2010/main"/>
            </a:ext>
          </a:extLst>
        </p:spPr>
      </p:pic>
      <p:pic>
        <p:nvPicPr>
          <p:cNvPr id="3" name="Picture 2" descr="German Ministry of Education and Research Awards Grant to Consortium for  Quantum Processors.">
            <a:extLst>
              <a:ext uri="{FF2B5EF4-FFF2-40B4-BE49-F238E27FC236}">
                <a16:creationId xmlns:a16="http://schemas.microsoft.com/office/drawing/2014/main" id="{68304E59-EB6D-3C84-A393-CB059C3EB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7034" y="101471"/>
            <a:ext cx="2106203" cy="123640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C44D7957-CE71-5613-958E-05AE0BD09885}"/>
              </a:ext>
            </a:extLst>
          </p:cNvPr>
          <p:cNvSpPr>
            <a:spLocks noGrp="1"/>
          </p:cNvSpPr>
          <p:nvPr>
            <p:ph type="sldNum" sz="quarter" idx="12"/>
          </p:nvPr>
        </p:nvSpPr>
        <p:spPr/>
        <p:txBody>
          <a:bodyPr/>
          <a:lstStyle/>
          <a:p>
            <a:fld id="{C01E168F-91DF-435C-AC77-1F0369919946}" type="slidenum">
              <a:rPr lang="en-US" smtClean="0"/>
              <a:t>1</a:t>
            </a:fld>
            <a:endParaRPr lang="en-US" dirty="0"/>
          </a:p>
        </p:txBody>
      </p:sp>
      <p:sp>
        <p:nvSpPr>
          <p:cNvPr id="8" name="TextBox 7">
            <a:extLst>
              <a:ext uri="{FF2B5EF4-FFF2-40B4-BE49-F238E27FC236}">
                <a16:creationId xmlns:a16="http://schemas.microsoft.com/office/drawing/2014/main" id="{2C259A06-B115-B8CF-578A-A48E34947B99}"/>
              </a:ext>
            </a:extLst>
          </p:cNvPr>
          <p:cNvSpPr txBox="1"/>
          <p:nvPr/>
        </p:nvSpPr>
        <p:spPr>
          <a:xfrm>
            <a:off x="989984" y="4943725"/>
            <a:ext cx="5014599" cy="108747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Major Supervisor: Professor A. A. </a:t>
            </a:r>
            <a:r>
              <a:rPr kumimoji="0" lang="en-US" sz="1600" i="0" u="none" strike="noStrike" kern="1200" cap="none" spc="0" normalizeH="0" baseline="0" noProof="0" dirty="0" err="1">
                <a:ln>
                  <a:noFill/>
                </a:ln>
                <a:solidFill>
                  <a:prstClr val="black"/>
                </a:solidFill>
                <a:effectLst/>
                <a:uLnTx/>
                <a:uFillTx/>
                <a:ea typeface="+mn-ea"/>
                <a:cs typeface="Times New Roman" panose="02020603050405020304" pitchFamily="18" charset="0"/>
              </a:rPr>
              <a:t>Okhimamhe</a:t>
            </a:r>
            <a:endPar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Co-supervisor: </a:t>
            </a:r>
            <a:r>
              <a:rPr lang="en-US" sz="1600" dirty="0">
                <a:solidFill>
                  <a:prstClr val="black"/>
                </a:solidFill>
                <a:cs typeface="Times New Roman" panose="02020603050405020304" pitchFamily="18" charset="0"/>
              </a:rPr>
              <a:t>Professor</a:t>
            </a: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1600" i="0" u="none" strike="noStrike" kern="1200" cap="none" spc="0" normalizeH="0" baseline="0" noProof="0" dirty="0" err="1">
                <a:ln>
                  <a:noFill/>
                </a:ln>
                <a:solidFill>
                  <a:prstClr val="black"/>
                </a:solidFill>
                <a:effectLst/>
                <a:uLnTx/>
                <a:uFillTx/>
                <a:ea typeface="+mn-ea"/>
                <a:cs typeface="Times New Roman" panose="02020603050405020304" pitchFamily="18" charset="0"/>
              </a:rPr>
              <a:t>Olutoyin</a:t>
            </a: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 A. </a:t>
            </a:r>
            <a:r>
              <a:rPr kumimoji="0" lang="en-US" sz="1600" i="0" u="none" strike="noStrike" kern="1200" cap="none" spc="0" normalizeH="0" baseline="0" noProof="0" dirty="0" err="1">
                <a:ln>
                  <a:noFill/>
                </a:ln>
                <a:solidFill>
                  <a:prstClr val="black"/>
                </a:solidFill>
                <a:effectLst/>
                <a:uLnTx/>
                <a:uFillTx/>
                <a:ea typeface="+mn-ea"/>
                <a:cs typeface="Times New Roman" panose="02020603050405020304" pitchFamily="18" charset="0"/>
              </a:rPr>
              <a:t>Fashae</a:t>
            </a: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 </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i="0" u="none" strike="noStrike" kern="1200" cap="none" spc="0" normalizeH="0" baseline="0" noProof="0" dirty="0">
                <a:ln>
                  <a:noFill/>
                </a:ln>
                <a:solidFill>
                  <a:prstClr val="black"/>
                </a:solidFill>
                <a:effectLst/>
                <a:uLnTx/>
                <a:uFillTx/>
                <a:ea typeface="+mn-ea"/>
                <a:cs typeface="Times New Roman" panose="02020603050405020304" pitchFamily="18" charset="0"/>
              </a:rPr>
              <a:t>Co-supervisor: Professor Dr. Christopher Conrad</a:t>
            </a:r>
          </a:p>
        </p:txBody>
      </p:sp>
      <p:sp>
        <p:nvSpPr>
          <p:cNvPr id="9" name="Rectangle: Rounded Corners 8">
            <a:extLst>
              <a:ext uri="{FF2B5EF4-FFF2-40B4-BE49-F238E27FC236}">
                <a16:creationId xmlns:a16="http://schemas.microsoft.com/office/drawing/2014/main" id="{AD09CFE8-929C-085A-7CD5-4295E491F513}"/>
              </a:ext>
            </a:extLst>
          </p:cNvPr>
          <p:cNvSpPr/>
          <p:nvPr/>
        </p:nvSpPr>
        <p:spPr>
          <a:xfrm>
            <a:off x="4839863" y="1510226"/>
            <a:ext cx="3177086" cy="47661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mj-lt"/>
                <a:cs typeface="Times New Roman" panose="02020603050405020304" pitchFamily="18" charset="0"/>
              </a:rPr>
              <a:t>PhD Defence</a:t>
            </a:r>
          </a:p>
        </p:txBody>
      </p:sp>
      <p:pic>
        <p:nvPicPr>
          <p:cNvPr id="12" name="Picture 2" descr="Federal University of Technology Minna | Minna">
            <a:extLst>
              <a:ext uri="{FF2B5EF4-FFF2-40B4-BE49-F238E27FC236}">
                <a16:creationId xmlns:a16="http://schemas.microsoft.com/office/drawing/2014/main" id="{AEDFC420-CC37-196D-8658-D01CB5F0A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0490" y="101471"/>
            <a:ext cx="1202462" cy="1251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23357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A035C0-3CF7-8848-0AA3-12B1098C2362}"/>
              </a:ext>
            </a:extLst>
          </p:cNvPr>
          <p:cNvSpPr/>
          <p:nvPr/>
        </p:nvSpPr>
        <p:spPr>
          <a:xfrm>
            <a:off x="1453503" y="1644427"/>
            <a:ext cx="9466134" cy="43310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The reviewed studies on landscape structure and ecosystem services can be grouped into four categories: </a:t>
            </a:r>
          </a:p>
          <a:p>
            <a:pPr marL="285750" indent="-285750">
              <a:buFont typeface="Wingdings" panose="05000000000000000000" pitchFamily="2" charset="2"/>
              <a:buChar char="Ø"/>
            </a:pPr>
            <a:r>
              <a:rPr lang="en-US" b="1" dirty="0"/>
              <a:t>landscape composition and patterns</a:t>
            </a:r>
            <a:r>
              <a:rPr lang="en-US" dirty="0"/>
              <a:t> (e.g., Lamy et al., 2016; Liu et al., 2020; Chen et al., 2021), focusing on the effects of spatial configurations on ES but lacking temporal depth;</a:t>
            </a:r>
          </a:p>
          <a:p>
            <a:pPr marL="285750" indent="-285750">
              <a:buFont typeface="Wingdings" panose="05000000000000000000" pitchFamily="2" charset="2"/>
              <a:buChar char="Ø"/>
            </a:pPr>
            <a:r>
              <a:rPr lang="en-US" b="1" dirty="0"/>
              <a:t>specific </a:t>
            </a:r>
            <a:r>
              <a:rPr lang="en-US" sz="2000" b="1" dirty="0"/>
              <a:t>landscape</a:t>
            </a:r>
            <a:r>
              <a:rPr lang="en-US" b="1" dirty="0"/>
              <a:t> features</a:t>
            </a:r>
            <a:r>
              <a:rPr lang="en-US" dirty="0"/>
              <a:t> (e.g., </a:t>
            </a:r>
            <a:r>
              <a:rPr lang="en-US" dirty="0" err="1"/>
              <a:t>Badora</a:t>
            </a:r>
            <a:r>
              <a:rPr lang="en-US" dirty="0"/>
              <a:t> &amp; </a:t>
            </a:r>
            <a:r>
              <a:rPr lang="en-US" dirty="0" err="1"/>
              <a:t>Wróbel</a:t>
            </a:r>
            <a:r>
              <a:rPr lang="en-US" dirty="0"/>
              <a:t>, 2020), emphasizing biodiversity-related ES in protected forests; </a:t>
            </a:r>
          </a:p>
          <a:p>
            <a:pPr marL="285750" indent="-285750">
              <a:buFont typeface="Wingdings" panose="05000000000000000000" pitchFamily="2" charset="2"/>
              <a:buChar char="Ø"/>
            </a:pPr>
            <a:r>
              <a:rPr lang="en-US" b="1" dirty="0"/>
              <a:t>landscape change and ecosystem trends</a:t>
            </a:r>
            <a:r>
              <a:rPr lang="en-US" dirty="0"/>
              <a:t> (e.g., </a:t>
            </a:r>
            <a:r>
              <a:rPr lang="en-US" dirty="0" err="1"/>
              <a:t>Biratu</a:t>
            </a:r>
            <a:r>
              <a:rPr lang="en-US" dirty="0"/>
              <a:t> et al., 2022; </a:t>
            </a:r>
            <a:r>
              <a:rPr lang="en-US" dirty="0" err="1"/>
              <a:t>Arowolo</a:t>
            </a:r>
            <a:r>
              <a:rPr lang="en-US" dirty="0"/>
              <a:t> et al., 2018), highlighting habitat loss and LULC impacts on ES; and</a:t>
            </a:r>
          </a:p>
          <a:p>
            <a:pPr marL="285750" indent="-285750">
              <a:buFont typeface="Wingdings" panose="05000000000000000000" pitchFamily="2" charset="2"/>
              <a:buChar char="Ø"/>
            </a:pPr>
            <a:r>
              <a:rPr lang="en-US" b="1" dirty="0"/>
              <a:t>methodological innovations</a:t>
            </a:r>
            <a:r>
              <a:rPr lang="en-US" dirty="0"/>
              <a:t> (e.g., </a:t>
            </a:r>
            <a:r>
              <a:rPr lang="en-US" dirty="0" err="1"/>
              <a:t>Inkoom</a:t>
            </a:r>
            <a:r>
              <a:rPr lang="en-US" dirty="0"/>
              <a:t> et al., 2017), addressing data scarcity but limited in scope. These studies reveal gaps in fine-scale, integrative analysis.</a:t>
            </a:r>
          </a:p>
        </p:txBody>
      </p:sp>
      <p:sp>
        <p:nvSpPr>
          <p:cNvPr id="5" name="Title 1">
            <a:extLst>
              <a:ext uri="{FF2B5EF4-FFF2-40B4-BE49-F238E27FC236}">
                <a16:creationId xmlns:a16="http://schemas.microsoft.com/office/drawing/2014/main" id="{9D9A51AC-60A7-9D55-F031-1CBAF8EF8F62}"/>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Literature Review</a:t>
            </a:r>
          </a:p>
        </p:txBody>
      </p:sp>
      <p:sp>
        <p:nvSpPr>
          <p:cNvPr id="7" name="Slide Number Placeholder 6">
            <a:extLst>
              <a:ext uri="{FF2B5EF4-FFF2-40B4-BE49-F238E27FC236}">
                <a16:creationId xmlns:a16="http://schemas.microsoft.com/office/drawing/2014/main" id="{8A3B5DE2-B222-495C-1CEF-5EABDC87D0F1}"/>
              </a:ext>
            </a:extLst>
          </p:cNvPr>
          <p:cNvSpPr>
            <a:spLocks noGrp="1"/>
          </p:cNvSpPr>
          <p:nvPr>
            <p:ph type="sldNum" sz="quarter" idx="12"/>
          </p:nvPr>
        </p:nvSpPr>
        <p:spPr/>
        <p:txBody>
          <a:bodyPr/>
          <a:lstStyle/>
          <a:p>
            <a:fld id="{27CE633F-9882-4A5C-83A2-1109D0C73261}" type="slidenum">
              <a:rPr lang="en-US" smtClean="0"/>
              <a:t>10</a:t>
            </a:fld>
            <a:endParaRPr lang="en-US"/>
          </a:p>
        </p:txBody>
      </p:sp>
    </p:spTree>
    <p:extLst>
      <p:ext uri="{BB962C8B-B14F-4D97-AF65-F5344CB8AC3E}">
        <p14:creationId xmlns:p14="http://schemas.microsoft.com/office/powerpoint/2010/main" val="342284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11A848-522A-ECE9-2AD3-7C592D751E6D}"/>
              </a:ext>
            </a:extLst>
          </p:cNvPr>
          <p:cNvPicPr>
            <a:picLocks noChangeAspect="1"/>
          </p:cNvPicPr>
          <p:nvPr/>
        </p:nvPicPr>
        <p:blipFill rotWithShape="1">
          <a:blip r:embed="rId2"/>
          <a:srcRect l="21766" t="29654" r="20761" b="13189"/>
          <a:stretch/>
        </p:blipFill>
        <p:spPr>
          <a:xfrm>
            <a:off x="1337177" y="1501062"/>
            <a:ext cx="9243625" cy="5170932"/>
          </a:xfrm>
          <a:prstGeom prst="rect">
            <a:avLst/>
          </a:prstGeom>
        </p:spPr>
      </p:pic>
      <p:sp>
        <p:nvSpPr>
          <p:cNvPr id="5" name="Title 1">
            <a:extLst>
              <a:ext uri="{FF2B5EF4-FFF2-40B4-BE49-F238E27FC236}">
                <a16:creationId xmlns:a16="http://schemas.microsoft.com/office/drawing/2014/main" id="{F70AC9AC-86F6-A5FB-97E8-8FEACF453FED}"/>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Research Methodology</a:t>
            </a:r>
          </a:p>
        </p:txBody>
      </p:sp>
      <p:sp>
        <p:nvSpPr>
          <p:cNvPr id="6" name="Slide Number Placeholder 5">
            <a:extLst>
              <a:ext uri="{FF2B5EF4-FFF2-40B4-BE49-F238E27FC236}">
                <a16:creationId xmlns:a16="http://schemas.microsoft.com/office/drawing/2014/main" id="{703F5EB3-70CF-9599-D566-6A762AFB3175}"/>
              </a:ext>
            </a:extLst>
          </p:cNvPr>
          <p:cNvSpPr>
            <a:spLocks noGrp="1"/>
          </p:cNvSpPr>
          <p:nvPr>
            <p:ph type="sldNum" sz="quarter" idx="12"/>
          </p:nvPr>
        </p:nvSpPr>
        <p:spPr/>
        <p:txBody>
          <a:bodyPr/>
          <a:lstStyle/>
          <a:p>
            <a:fld id="{27CE633F-9882-4A5C-83A2-1109D0C73261}" type="slidenum">
              <a:rPr lang="en-US" smtClean="0"/>
              <a:t>11</a:t>
            </a:fld>
            <a:endParaRPr lang="en-US"/>
          </a:p>
        </p:txBody>
      </p:sp>
      <p:sp>
        <p:nvSpPr>
          <p:cNvPr id="7" name="Rectangle: Rounded Corners 6">
            <a:extLst>
              <a:ext uri="{FF2B5EF4-FFF2-40B4-BE49-F238E27FC236}">
                <a16:creationId xmlns:a16="http://schemas.microsoft.com/office/drawing/2014/main" id="{59418894-87F8-CA02-72F4-77C86D881F4E}"/>
              </a:ext>
            </a:extLst>
          </p:cNvPr>
          <p:cNvSpPr/>
          <p:nvPr/>
        </p:nvSpPr>
        <p:spPr>
          <a:xfrm>
            <a:off x="1611198" y="1067687"/>
            <a:ext cx="4601955" cy="534621"/>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400" dirty="0">
                <a:latin typeface="Times New Roman" panose="02020603050405020304" pitchFamily="18" charset="0"/>
                <a:cs typeface="Times New Roman" panose="02020603050405020304" pitchFamily="18" charset="0"/>
              </a:rPr>
              <a:t>Figure 1: Data types and sources</a:t>
            </a:r>
          </a:p>
        </p:txBody>
      </p:sp>
    </p:spTree>
    <p:extLst>
      <p:ext uri="{BB962C8B-B14F-4D97-AF65-F5344CB8AC3E}">
        <p14:creationId xmlns:p14="http://schemas.microsoft.com/office/powerpoint/2010/main" val="428163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7EF1A-F791-CB25-339E-6E0ACD36FB85}"/>
              </a:ext>
            </a:extLst>
          </p:cNvPr>
          <p:cNvSpPr>
            <a:spLocks noGrp="1"/>
          </p:cNvSpPr>
          <p:nvPr>
            <p:ph type="title"/>
          </p:nvPr>
        </p:nvSpPr>
        <p:spPr>
          <a:xfrm>
            <a:off x="1069966" y="261970"/>
            <a:ext cx="10052068" cy="70449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400" b="1" dirty="0">
                <a:latin typeface="Times New Roman" panose="02020603050405020304" pitchFamily="18" charset="0"/>
                <a:cs typeface="Times New Roman" panose="02020603050405020304" pitchFamily="18" charset="0"/>
              </a:rPr>
              <a:t>Objective 1: S</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patial and temporal changes in landscape composition, configuration and connectivity</a:t>
            </a:r>
            <a:endParaRPr lang="en-US" sz="2400" b="1"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52C05363-706D-BF6D-D7D6-E8945170D45B}"/>
              </a:ext>
            </a:extLst>
          </p:cNvPr>
          <p:cNvSpPr>
            <a:spLocks noGrp="1"/>
          </p:cNvSpPr>
          <p:nvPr>
            <p:ph type="sldNum" sz="quarter" idx="12"/>
          </p:nvPr>
        </p:nvSpPr>
        <p:spPr/>
        <p:txBody>
          <a:bodyPr/>
          <a:lstStyle/>
          <a:p>
            <a:fld id="{C01E168F-91DF-435C-AC77-1F0369919946}" type="slidenum">
              <a:rPr lang="en-US" smtClean="0"/>
              <a:t>12</a:t>
            </a:fld>
            <a:endParaRPr lang="en-US"/>
          </a:p>
        </p:txBody>
      </p:sp>
      <p:pic>
        <p:nvPicPr>
          <p:cNvPr id="8" name="Picture 7">
            <a:extLst>
              <a:ext uri="{FF2B5EF4-FFF2-40B4-BE49-F238E27FC236}">
                <a16:creationId xmlns:a16="http://schemas.microsoft.com/office/drawing/2014/main" id="{B69D61BE-C1C6-AEDC-D26A-02DADE789D14}"/>
              </a:ext>
            </a:extLst>
          </p:cNvPr>
          <p:cNvPicPr>
            <a:picLocks noChangeAspect="1"/>
          </p:cNvPicPr>
          <p:nvPr/>
        </p:nvPicPr>
        <p:blipFill rotWithShape="1">
          <a:blip r:embed="rId2"/>
          <a:srcRect l="29511" t="48696" r="28261" b="19978"/>
          <a:stretch/>
        </p:blipFill>
        <p:spPr>
          <a:xfrm>
            <a:off x="1156488" y="1711843"/>
            <a:ext cx="9504232" cy="3965944"/>
          </a:xfrm>
          <a:prstGeom prst="rect">
            <a:avLst/>
          </a:prstGeom>
        </p:spPr>
      </p:pic>
      <p:sp>
        <p:nvSpPr>
          <p:cNvPr id="3" name="Rectangle: Rounded Corners 2">
            <a:extLst>
              <a:ext uri="{FF2B5EF4-FFF2-40B4-BE49-F238E27FC236}">
                <a16:creationId xmlns:a16="http://schemas.microsoft.com/office/drawing/2014/main" id="{09019E41-69C8-F5C8-C781-65F3EBCD9933}"/>
              </a:ext>
            </a:extLst>
          </p:cNvPr>
          <p:cNvSpPr/>
          <p:nvPr/>
        </p:nvSpPr>
        <p:spPr>
          <a:xfrm>
            <a:off x="1531280" y="6126903"/>
            <a:ext cx="4601955" cy="534621"/>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600" dirty="0">
                <a:latin typeface="Times New Roman" panose="02020603050405020304" pitchFamily="18" charset="0"/>
                <a:cs typeface="Times New Roman" panose="02020603050405020304" pitchFamily="18" charset="0"/>
              </a:rPr>
              <a:t>Figure 4: Flow chart of landscape structure</a:t>
            </a:r>
          </a:p>
        </p:txBody>
      </p:sp>
    </p:spTree>
    <p:extLst>
      <p:ext uri="{BB962C8B-B14F-4D97-AF65-F5344CB8AC3E}">
        <p14:creationId xmlns:p14="http://schemas.microsoft.com/office/powerpoint/2010/main" val="1536194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6948-8DF7-2205-D353-8B202B6CFA09}"/>
              </a:ext>
            </a:extLst>
          </p:cNvPr>
          <p:cNvSpPr>
            <a:spLocks noGrp="1"/>
          </p:cNvSpPr>
          <p:nvPr>
            <p:ph type="title"/>
          </p:nvPr>
        </p:nvSpPr>
        <p:spPr>
          <a:xfrm>
            <a:off x="1037098" y="263525"/>
            <a:ext cx="9457237" cy="68277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400" b="1" dirty="0">
                <a:latin typeface="Times New Roman" panose="02020603050405020304" pitchFamily="18" charset="0"/>
                <a:cs typeface="Times New Roman" panose="02020603050405020304" pitchFamily="18" charset="0"/>
              </a:rPr>
              <a:t>Objective 2: Modelling the s</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patial and temporal variability of ecosystem regulating services </a:t>
            </a:r>
            <a:endParaRPr lang="en-US" sz="24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37F3AD50-3200-DB5C-112B-C604992085F8}"/>
              </a:ext>
            </a:extLst>
          </p:cNvPr>
          <p:cNvSpPr/>
          <p:nvPr/>
        </p:nvSpPr>
        <p:spPr>
          <a:xfrm>
            <a:off x="9520608" y="2324148"/>
            <a:ext cx="2636874" cy="2729034"/>
          </a:xfrm>
          <a:prstGeom prst="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r>
              <a:rPr lang="en-US" b="1" dirty="0">
                <a:latin typeface="Times New Roman" panose="02020603050405020304" pitchFamily="18" charset="0"/>
                <a:cs typeface="Times New Roman" panose="02020603050405020304" pitchFamily="18" charset="0"/>
              </a:rPr>
              <a:t>Geostatistics</a:t>
            </a:r>
          </a:p>
          <a:p>
            <a:pPr marL="285750" indent="-285750">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Spatial units &amp; = Direction-distance gradient using a 12-compass rose system &amp; a 5 km multiple ring buffer.</a:t>
            </a:r>
          </a:p>
          <a:p>
            <a:pPr marL="285750" indent="-285750">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Geographically Weighted Regression =  Effect of landscape changes (NDVI) on ERS</a:t>
            </a:r>
          </a:p>
          <a:p>
            <a:endParaRPr lang="en-US" b="1" dirty="0"/>
          </a:p>
        </p:txBody>
      </p:sp>
      <p:sp>
        <p:nvSpPr>
          <p:cNvPr id="9" name="Slide Number Placeholder 8">
            <a:extLst>
              <a:ext uri="{FF2B5EF4-FFF2-40B4-BE49-F238E27FC236}">
                <a16:creationId xmlns:a16="http://schemas.microsoft.com/office/drawing/2014/main" id="{0975DDE2-3BF9-6ECB-AFA3-092C2BE444AD}"/>
              </a:ext>
            </a:extLst>
          </p:cNvPr>
          <p:cNvSpPr>
            <a:spLocks noGrp="1"/>
          </p:cNvSpPr>
          <p:nvPr>
            <p:ph type="sldNum" sz="quarter" idx="12"/>
          </p:nvPr>
        </p:nvSpPr>
        <p:spPr/>
        <p:txBody>
          <a:bodyPr/>
          <a:lstStyle/>
          <a:p>
            <a:fld id="{C01E168F-91DF-435C-AC77-1F0369919946}" type="slidenum">
              <a:rPr lang="en-US" smtClean="0"/>
              <a:t>13</a:t>
            </a:fld>
            <a:endParaRPr lang="en-US"/>
          </a:p>
        </p:txBody>
      </p:sp>
      <p:pic>
        <p:nvPicPr>
          <p:cNvPr id="5" name="Picture 4">
            <a:extLst>
              <a:ext uri="{FF2B5EF4-FFF2-40B4-BE49-F238E27FC236}">
                <a16:creationId xmlns:a16="http://schemas.microsoft.com/office/drawing/2014/main" id="{935252CC-A2B4-D238-ABC7-A117E3435B57}"/>
              </a:ext>
            </a:extLst>
          </p:cNvPr>
          <p:cNvPicPr>
            <a:picLocks noChangeAspect="1"/>
          </p:cNvPicPr>
          <p:nvPr/>
        </p:nvPicPr>
        <p:blipFill rotWithShape="1">
          <a:blip r:embed="rId2"/>
          <a:srcRect l="29511" t="37247" r="27935" b="22194"/>
          <a:stretch/>
        </p:blipFill>
        <p:spPr>
          <a:xfrm>
            <a:off x="838200" y="1228713"/>
            <a:ext cx="8431696" cy="4476053"/>
          </a:xfrm>
          <a:prstGeom prst="rect">
            <a:avLst/>
          </a:prstGeom>
        </p:spPr>
      </p:pic>
      <p:sp>
        <p:nvSpPr>
          <p:cNvPr id="3" name="Rectangle: Rounded Corners 2">
            <a:extLst>
              <a:ext uri="{FF2B5EF4-FFF2-40B4-BE49-F238E27FC236}">
                <a16:creationId xmlns:a16="http://schemas.microsoft.com/office/drawing/2014/main" id="{91F95316-87B5-F0BA-9750-B2332115FCCE}"/>
              </a:ext>
            </a:extLst>
          </p:cNvPr>
          <p:cNvSpPr/>
          <p:nvPr/>
        </p:nvSpPr>
        <p:spPr>
          <a:xfrm>
            <a:off x="1037098" y="5646829"/>
            <a:ext cx="8431696" cy="682773"/>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600" dirty="0">
                <a:latin typeface="Times New Roman" panose="02020603050405020304" pitchFamily="18" charset="0"/>
                <a:cs typeface="Times New Roman" panose="02020603050405020304" pitchFamily="18" charset="0"/>
              </a:rPr>
              <a:t>Figure 5: Schematic illustration of the methodology workflow for ecosystem regulating services</a:t>
            </a:r>
          </a:p>
        </p:txBody>
      </p:sp>
    </p:spTree>
    <p:extLst>
      <p:ext uri="{BB962C8B-B14F-4D97-AF65-F5344CB8AC3E}">
        <p14:creationId xmlns:p14="http://schemas.microsoft.com/office/powerpoint/2010/main" val="9397133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8FCF7E-B4C8-AED9-4361-629C76E707C2}"/>
              </a:ext>
            </a:extLst>
          </p:cNvPr>
          <p:cNvSpPr>
            <a:spLocks noGrp="1"/>
          </p:cNvSpPr>
          <p:nvPr>
            <p:ph type="title"/>
          </p:nvPr>
        </p:nvSpPr>
        <p:spPr>
          <a:xfrm>
            <a:off x="1061899" y="136525"/>
            <a:ext cx="9476736" cy="79218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800" b="1" dirty="0">
                <a:latin typeface="Times New Roman" panose="02020603050405020304" pitchFamily="18" charset="0"/>
                <a:cs typeface="Times New Roman" panose="02020603050405020304" pitchFamily="18" charset="0"/>
              </a:rPr>
              <a:t>Objective 3: Characteristics and drivers of the changes in landscape and ecosystem services </a:t>
            </a:r>
          </a:p>
        </p:txBody>
      </p:sp>
      <p:sp>
        <p:nvSpPr>
          <p:cNvPr id="2" name="Slide Number Placeholder 1">
            <a:extLst>
              <a:ext uri="{FF2B5EF4-FFF2-40B4-BE49-F238E27FC236}">
                <a16:creationId xmlns:a16="http://schemas.microsoft.com/office/drawing/2014/main" id="{B01C816B-F538-0070-39A6-E0046C047BCE}"/>
              </a:ext>
            </a:extLst>
          </p:cNvPr>
          <p:cNvSpPr>
            <a:spLocks noGrp="1"/>
          </p:cNvSpPr>
          <p:nvPr>
            <p:ph type="sldNum" sz="quarter" idx="12"/>
          </p:nvPr>
        </p:nvSpPr>
        <p:spPr/>
        <p:txBody>
          <a:bodyPr/>
          <a:lstStyle/>
          <a:p>
            <a:fld id="{C01E168F-91DF-435C-AC77-1F0369919946}" type="slidenum">
              <a:rPr lang="en-US" smtClean="0"/>
              <a:t>14</a:t>
            </a:fld>
            <a:endParaRPr lang="en-US"/>
          </a:p>
        </p:txBody>
      </p:sp>
      <p:sp>
        <p:nvSpPr>
          <p:cNvPr id="5" name="Rectangle 4">
            <a:extLst>
              <a:ext uri="{FF2B5EF4-FFF2-40B4-BE49-F238E27FC236}">
                <a16:creationId xmlns:a16="http://schemas.microsoft.com/office/drawing/2014/main" id="{A4F4DC28-C3A8-0A29-36FB-C3D9BBD3D15B}"/>
              </a:ext>
            </a:extLst>
          </p:cNvPr>
          <p:cNvSpPr/>
          <p:nvPr/>
        </p:nvSpPr>
        <p:spPr>
          <a:xfrm>
            <a:off x="882502" y="1265273"/>
            <a:ext cx="4848447" cy="291332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Data Sampling</a:t>
            </a:r>
            <a:endParaRPr lang="en-US" dirty="0"/>
          </a:p>
          <a:p>
            <a:pPr marL="285750" indent="-285750">
              <a:buFont typeface="Wingdings" panose="05000000000000000000" pitchFamily="2" charset="2"/>
              <a:buChar char="Ø"/>
            </a:pPr>
            <a:r>
              <a:rPr lang="en-US" dirty="0"/>
              <a:t>Population data sourced from </a:t>
            </a:r>
            <a:r>
              <a:rPr lang="en-US" dirty="0" err="1"/>
              <a:t>CityPopulation</a:t>
            </a:r>
            <a:r>
              <a:rPr lang="en-US" dirty="0"/>
              <a:t> (2022) website.</a:t>
            </a:r>
          </a:p>
          <a:p>
            <a:pPr marL="285750" indent="-285750">
              <a:buFont typeface="Wingdings" panose="05000000000000000000" pitchFamily="2" charset="2"/>
              <a:buChar char="Ø"/>
            </a:pPr>
            <a:r>
              <a:rPr lang="en-US" dirty="0"/>
              <a:t>Sample size: 1,552 respondents across LGAs (Akure, Owerri, Makurdi, Minna).</a:t>
            </a:r>
          </a:p>
          <a:p>
            <a:pPr marL="285750" indent="-285750">
              <a:buFont typeface="Wingdings" panose="05000000000000000000" pitchFamily="2" charset="2"/>
              <a:buChar char="Ø"/>
            </a:pPr>
            <a:r>
              <a:rPr lang="en-US" dirty="0"/>
              <a:t>Sampling: Cochran’s formula at a 5% error margin, 95% confidence.</a:t>
            </a:r>
          </a:p>
          <a:p>
            <a:pPr marL="285750" indent="-285750">
              <a:buFont typeface="Wingdings" panose="05000000000000000000" pitchFamily="2" charset="2"/>
              <a:buChar char="Ø"/>
            </a:pPr>
            <a:r>
              <a:rPr lang="en-US" dirty="0"/>
              <a:t>Questionnaire administered to households using systematic and convenient sampling.</a:t>
            </a:r>
          </a:p>
        </p:txBody>
      </p:sp>
      <p:sp>
        <p:nvSpPr>
          <p:cNvPr id="6" name="Rectangle 5">
            <a:extLst>
              <a:ext uri="{FF2B5EF4-FFF2-40B4-BE49-F238E27FC236}">
                <a16:creationId xmlns:a16="http://schemas.microsoft.com/office/drawing/2014/main" id="{5730391D-C9D8-EE10-A33F-B5F52F825ECC}"/>
              </a:ext>
            </a:extLst>
          </p:cNvPr>
          <p:cNvSpPr/>
          <p:nvPr/>
        </p:nvSpPr>
        <p:spPr>
          <a:xfrm>
            <a:off x="1061898" y="4317515"/>
            <a:ext cx="4902965" cy="24039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Data Collection</a:t>
            </a:r>
            <a:endParaRPr lang="en-US" dirty="0"/>
          </a:p>
          <a:p>
            <a:r>
              <a:rPr lang="en-US" dirty="0"/>
              <a:t>Digital surveys via Kobo Toolbox.</a:t>
            </a:r>
          </a:p>
          <a:p>
            <a:r>
              <a:rPr lang="en-US" dirty="0"/>
              <a:t>Sections:</a:t>
            </a:r>
          </a:p>
          <a:p>
            <a:pPr marL="742950" lvl="1" indent="-285750">
              <a:buFont typeface="Wingdings" panose="05000000000000000000" pitchFamily="2" charset="2"/>
              <a:buChar char="Ø"/>
            </a:pPr>
            <a:r>
              <a:rPr lang="en-US" dirty="0"/>
              <a:t>Socioeconomic status.</a:t>
            </a:r>
          </a:p>
          <a:p>
            <a:pPr marL="742950" lvl="1" indent="-285750">
              <a:buFont typeface="Wingdings" panose="05000000000000000000" pitchFamily="2" charset="2"/>
              <a:buChar char="Ø"/>
            </a:pPr>
            <a:r>
              <a:rPr lang="en-US" dirty="0"/>
              <a:t>Landscape change drivers and characteristics.</a:t>
            </a:r>
          </a:p>
          <a:p>
            <a:pPr marL="742950" lvl="1" indent="-285750">
              <a:buFont typeface="Wingdings" panose="05000000000000000000" pitchFamily="2" charset="2"/>
              <a:buChar char="Ø"/>
            </a:pPr>
            <a:r>
              <a:rPr lang="en-US" dirty="0"/>
              <a:t>Ecosystem service status and performance.</a:t>
            </a:r>
          </a:p>
        </p:txBody>
      </p:sp>
      <p:sp>
        <p:nvSpPr>
          <p:cNvPr id="8" name="Rectangle 7">
            <a:extLst>
              <a:ext uri="{FF2B5EF4-FFF2-40B4-BE49-F238E27FC236}">
                <a16:creationId xmlns:a16="http://schemas.microsoft.com/office/drawing/2014/main" id="{AE25FE1D-5392-5605-1C1B-B8CD11EF11CF}"/>
              </a:ext>
            </a:extLst>
          </p:cNvPr>
          <p:cNvSpPr/>
          <p:nvPr/>
        </p:nvSpPr>
        <p:spPr>
          <a:xfrm>
            <a:off x="6096000" y="1390945"/>
            <a:ext cx="5702592" cy="48803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Statistical Analysis</a:t>
            </a:r>
          </a:p>
          <a:p>
            <a:pPr marL="285750" indent="-285750">
              <a:buFont typeface="Wingdings" panose="05000000000000000000" pitchFamily="2" charset="2"/>
              <a:buChar char="Ø"/>
            </a:pPr>
            <a:r>
              <a:rPr lang="en-US" dirty="0"/>
              <a:t>Weighted Rank Index for ranking drivers of landscape changes.</a:t>
            </a:r>
          </a:p>
          <a:p>
            <a:r>
              <a:rPr lang="en-US" b="1" dirty="0"/>
              <a:t>Tests:</a:t>
            </a:r>
            <a:endParaRPr lang="en-US" dirty="0"/>
          </a:p>
          <a:p>
            <a:pPr marL="742950" lvl="1" indent="-285750">
              <a:buFont typeface="Wingdings" panose="05000000000000000000" pitchFamily="2" charset="2"/>
              <a:buChar char="Ø"/>
            </a:pPr>
            <a:r>
              <a:rPr lang="en-US" b="1" dirty="0"/>
              <a:t>Kruskal-Wallis</a:t>
            </a:r>
            <a:r>
              <a:rPr lang="en-US" dirty="0"/>
              <a:t>: Variation in land use types and ecosystem services.</a:t>
            </a:r>
          </a:p>
          <a:p>
            <a:pPr marL="742950" lvl="1" indent="-285750">
              <a:buFont typeface="Wingdings" panose="05000000000000000000" pitchFamily="2" charset="2"/>
              <a:buChar char="Ø"/>
            </a:pPr>
            <a:r>
              <a:rPr lang="en-US" b="1" dirty="0"/>
              <a:t>Dunn’s Test</a:t>
            </a:r>
            <a:r>
              <a:rPr lang="en-US" dirty="0"/>
              <a:t>: Pairwise comparisons with Bonferroni correction.</a:t>
            </a:r>
          </a:p>
          <a:p>
            <a:r>
              <a:rPr lang="en-US" b="1" dirty="0"/>
              <a:t>Regression Models:</a:t>
            </a:r>
            <a:endParaRPr lang="en-US" dirty="0"/>
          </a:p>
          <a:p>
            <a:pPr marL="742950" lvl="1" indent="-285750">
              <a:buFont typeface="Wingdings" panose="05000000000000000000" pitchFamily="2" charset="2"/>
              <a:buChar char="Ø"/>
            </a:pPr>
            <a:r>
              <a:rPr lang="en-US" dirty="0"/>
              <a:t>Multinomial logistic regression for relationships between socioeconomic factors and landscape concerns.</a:t>
            </a:r>
          </a:p>
          <a:p>
            <a:pPr marL="742950" lvl="1" indent="-285750">
              <a:buFont typeface="Wingdings" panose="05000000000000000000" pitchFamily="2" charset="2"/>
              <a:buChar char="Ø"/>
            </a:pPr>
            <a:r>
              <a:rPr lang="en-US" dirty="0"/>
              <a:t>Model selection via AIC, BIC; strength evaluated with </a:t>
            </a:r>
            <a:r>
              <a:rPr lang="en-US" dirty="0" err="1"/>
              <a:t>Nagelkerke</a:t>
            </a:r>
            <a:r>
              <a:rPr lang="en-US" dirty="0"/>
              <a:t> R².</a:t>
            </a:r>
          </a:p>
          <a:p>
            <a:r>
              <a:rPr lang="en-US" b="1" dirty="0"/>
              <a:t>Visuals:</a:t>
            </a:r>
          </a:p>
          <a:p>
            <a:pPr marL="742950" lvl="1" indent="-285750">
              <a:buFont typeface="Wingdings" panose="05000000000000000000" pitchFamily="2" charset="2"/>
              <a:buChar char="Ø"/>
            </a:pPr>
            <a:r>
              <a:rPr lang="en-US" dirty="0"/>
              <a:t>Word clouds, Sankey diagrams (R programming).</a:t>
            </a:r>
          </a:p>
        </p:txBody>
      </p:sp>
    </p:spTree>
    <p:extLst>
      <p:ext uri="{BB962C8B-B14F-4D97-AF65-F5344CB8AC3E}">
        <p14:creationId xmlns:p14="http://schemas.microsoft.com/office/powerpoint/2010/main" val="232680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007CF01-28EF-87F5-95B1-1FCE48109823}"/>
              </a:ext>
            </a:extLst>
          </p:cNvPr>
          <p:cNvSpPr>
            <a:spLocks noGrp="1"/>
          </p:cNvSpPr>
          <p:nvPr>
            <p:ph type="title"/>
          </p:nvPr>
        </p:nvSpPr>
        <p:spPr>
          <a:xfrm>
            <a:off x="1001070" y="391706"/>
            <a:ext cx="9089227" cy="83396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800" b="1" dirty="0">
                <a:latin typeface="Times New Roman" panose="02020603050405020304" pitchFamily="18" charset="0"/>
                <a:cs typeface="Times New Roman" panose="02020603050405020304" pitchFamily="18" charset="0"/>
              </a:rPr>
              <a:t>Objective 4: Trend and pattern of climatic (precipitation and temperature) changes </a:t>
            </a:r>
          </a:p>
        </p:txBody>
      </p:sp>
      <p:pic>
        <p:nvPicPr>
          <p:cNvPr id="6" name="Picture 5">
            <a:extLst>
              <a:ext uri="{FF2B5EF4-FFF2-40B4-BE49-F238E27FC236}">
                <a16:creationId xmlns:a16="http://schemas.microsoft.com/office/drawing/2014/main" id="{E8DD5D67-8087-BDCF-8A28-0C53D3138693}"/>
              </a:ext>
            </a:extLst>
          </p:cNvPr>
          <p:cNvPicPr>
            <a:picLocks noChangeAspect="1"/>
          </p:cNvPicPr>
          <p:nvPr/>
        </p:nvPicPr>
        <p:blipFill rotWithShape="1">
          <a:blip r:embed="rId2"/>
          <a:srcRect l="29429" t="42898" r="32500" b="24730"/>
          <a:stretch/>
        </p:blipFill>
        <p:spPr>
          <a:xfrm>
            <a:off x="1509500" y="1552354"/>
            <a:ext cx="9203239" cy="4401879"/>
          </a:xfrm>
          <a:prstGeom prst="rect">
            <a:avLst/>
          </a:prstGeom>
        </p:spPr>
      </p:pic>
      <p:sp>
        <p:nvSpPr>
          <p:cNvPr id="2" name="Slide Number Placeholder 1">
            <a:extLst>
              <a:ext uri="{FF2B5EF4-FFF2-40B4-BE49-F238E27FC236}">
                <a16:creationId xmlns:a16="http://schemas.microsoft.com/office/drawing/2014/main" id="{09C09F88-EAD2-76BD-D1BF-922624EE4CD3}"/>
              </a:ext>
            </a:extLst>
          </p:cNvPr>
          <p:cNvSpPr>
            <a:spLocks noGrp="1"/>
          </p:cNvSpPr>
          <p:nvPr>
            <p:ph type="sldNum" sz="quarter" idx="12"/>
          </p:nvPr>
        </p:nvSpPr>
        <p:spPr/>
        <p:txBody>
          <a:bodyPr/>
          <a:lstStyle/>
          <a:p>
            <a:fld id="{27CE633F-9882-4A5C-83A2-1109D0C73261}" type="slidenum">
              <a:rPr lang="en-US" smtClean="0"/>
              <a:t>15</a:t>
            </a:fld>
            <a:endParaRPr lang="en-US" dirty="0"/>
          </a:p>
        </p:txBody>
      </p:sp>
      <p:sp>
        <p:nvSpPr>
          <p:cNvPr id="3" name="Rectangle: Rounded Corners 2">
            <a:extLst>
              <a:ext uri="{FF2B5EF4-FFF2-40B4-BE49-F238E27FC236}">
                <a16:creationId xmlns:a16="http://schemas.microsoft.com/office/drawing/2014/main" id="{9AB6532A-8AC8-AB2C-B811-CEAB0608F06F}"/>
              </a:ext>
            </a:extLst>
          </p:cNvPr>
          <p:cNvSpPr/>
          <p:nvPr/>
        </p:nvSpPr>
        <p:spPr>
          <a:xfrm>
            <a:off x="1658601" y="5763954"/>
            <a:ext cx="8431696" cy="682773"/>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600" dirty="0">
                <a:latin typeface="Times New Roman" panose="02020603050405020304" pitchFamily="18" charset="0"/>
                <a:cs typeface="Times New Roman" panose="02020603050405020304" pitchFamily="18" charset="0"/>
              </a:rPr>
              <a:t>Figure 5: Workflow of the data processing operations for climate analysis</a:t>
            </a:r>
          </a:p>
        </p:txBody>
      </p:sp>
    </p:spTree>
    <p:extLst>
      <p:ext uri="{BB962C8B-B14F-4D97-AF65-F5344CB8AC3E}">
        <p14:creationId xmlns:p14="http://schemas.microsoft.com/office/powerpoint/2010/main" val="1420574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B291EC-EC17-B3C4-EBE2-F6CE85B1D932}"/>
              </a:ext>
            </a:extLst>
          </p:cNvPr>
          <p:cNvSpPr>
            <a:spLocks noGrp="1"/>
          </p:cNvSpPr>
          <p:nvPr>
            <p:ph type="title"/>
          </p:nvPr>
        </p:nvSpPr>
        <p:spPr>
          <a:xfrm>
            <a:off x="1005690" y="327954"/>
            <a:ext cx="8085147" cy="77092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800" b="1" dirty="0">
                <a:latin typeface="Times New Roman" panose="02020603050405020304" pitchFamily="18" charset="0"/>
                <a:cs typeface="Times New Roman" panose="02020603050405020304" pitchFamily="18" charset="0"/>
              </a:rPr>
              <a:t>Objective 5: Future dynamics of landscape structure and ecosystem regulating services </a:t>
            </a:r>
          </a:p>
        </p:txBody>
      </p:sp>
      <p:pic>
        <p:nvPicPr>
          <p:cNvPr id="6154" name="Picture 10" descr="What's new about QGIS - Geoinfotech">
            <a:extLst>
              <a:ext uri="{FF2B5EF4-FFF2-40B4-BE49-F238E27FC236}">
                <a16:creationId xmlns:a16="http://schemas.microsoft.com/office/drawing/2014/main" id="{B23966C8-7CAE-D7F6-C96D-3DCF5A99B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424" y="5310784"/>
            <a:ext cx="2743200" cy="148554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9D794F7-985B-04CA-CC88-25A2AD12D736}"/>
              </a:ext>
            </a:extLst>
          </p:cNvPr>
          <p:cNvSpPr>
            <a:spLocks noGrp="1"/>
          </p:cNvSpPr>
          <p:nvPr>
            <p:ph type="sldNum" sz="quarter" idx="12"/>
          </p:nvPr>
        </p:nvSpPr>
        <p:spPr/>
        <p:txBody>
          <a:bodyPr/>
          <a:lstStyle/>
          <a:p>
            <a:fld id="{27CE633F-9882-4A5C-83A2-1109D0C73261}" type="slidenum">
              <a:rPr lang="en-US" smtClean="0"/>
              <a:t>16</a:t>
            </a:fld>
            <a:endParaRPr lang="en-US"/>
          </a:p>
        </p:txBody>
      </p:sp>
      <p:sp>
        <p:nvSpPr>
          <p:cNvPr id="5" name="Rectangle 4">
            <a:extLst>
              <a:ext uri="{FF2B5EF4-FFF2-40B4-BE49-F238E27FC236}">
                <a16:creationId xmlns:a16="http://schemas.microsoft.com/office/drawing/2014/main" id="{CF058EA1-BDF2-FCDF-6981-D28923DFA54D}"/>
              </a:ext>
            </a:extLst>
          </p:cNvPr>
          <p:cNvSpPr/>
          <p:nvPr/>
        </p:nvSpPr>
        <p:spPr>
          <a:xfrm>
            <a:off x="933893" y="1373615"/>
            <a:ext cx="5162108" cy="381507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Future LULC Simulation</a:t>
            </a:r>
            <a:endParaRPr lang="en-US" dirty="0"/>
          </a:p>
          <a:p>
            <a:r>
              <a:rPr lang="en-US" b="1" dirty="0"/>
              <a:t>Cellular Automata–Artificial Neural Network (CA-ANN) </a:t>
            </a:r>
            <a:r>
              <a:rPr lang="en-US" dirty="0"/>
              <a:t>model</a:t>
            </a:r>
          </a:p>
          <a:p>
            <a:r>
              <a:rPr lang="en-US" b="1" dirty="0"/>
              <a:t>Process:</a:t>
            </a:r>
            <a:endParaRPr lang="en-US" dirty="0"/>
          </a:p>
          <a:p>
            <a:pPr lvl="1"/>
            <a:r>
              <a:rPr lang="en-US" dirty="0"/>
              <a:t>Predicts 2042 LULC changes using MOLUSCE in QGIS.</a:t>
            </a:r>
          </a:p>
          <a:p>
            <a:pPr lvl="1"/>
            <a:r>
              <a:rPr lang="en-US" dirty="0"/>
              <a:t>Inputs: Historical LULC (1986, 2002, 2022), slope, elevation, and road proximity maps.</a:t>
            </a:r>
          </a:p>
          <a:p>
            <a:pPr lvl="1"/>
            <a:r>
              <a:rPr lang="en-US" dirty="0"/>
              <a:t>Validation: Kappa verification method (&gt;70% accuracy).</a:t>
            </a:r>
          </a:p>
          <a:p>
            <a:pPr lvl="1"/>
            <a:r>
              <a:rPr lang="en-US" dirty="0"/>
              <a:t>Metrics: 5000 iterations, 10 hidden layers, learning rate (0.205), momentum (0.1).</a:t>
            </a:r>
          </a:p>
        </p:txBody>
      </p:sp>
      <p:sp>
        <p:nvSpPr>
          <p:cNvPr id="11" name="Rectangle 10">
            <a:extLst>
              <a:ext uri="{FF2B5EF4-FFF2-40B4-BE49-F238E27FC236}">
                <a16:creationId xmlns:a16="http://schemas.microsoft.com/office/drawing/2014/main" id="{F3F20E1C-040E-AD25-D5E9-7506D5DF5E94}"/>
              </a:ext>
            </a:extLst>
          </p:cNvPr>
          <p:cNvSpPr/>
          <p:nvPr/>
        </p:nvSpPr>
        <p:spPr>
          <a:xfrm>
            <a:off x="6326371" y="1584251"/>
            <a:ext cx="5528931" cy="50398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Landscape Structure Prediction</a:t>
            </a:r>
            <a:endParaRPr lang="en-US" dirty="0"/>
          </a:p>
          <a:p>
            <a:r>
              <a:rPr lang="en-US" dirty="0"/>
              <a:t>Metrics computed using </a:t>
            </a:r>
            <a:r>
              <a:rPr lang="en-US" b="1" dirty="0"/>
              <a:t>FRAGSTAT</a:t>
            </a:r>
            <a:r>
              <a:rPr lang="en-US" dirty="0"/>
              <a:t>:</a:t>
            </a:r>
          </a:p>
          <a:p>
            <a:pPr lvl="1"/>
            <a:r>
              <a:rPr lang="en-US" dirty="0"/>
              <a:t>Patch Density (PD), Largest Shape Index (LSI), Contagion Index (CONTAG), and Shannon’s Diversity Index (SHDI).</a:t>
            </a:r>
          </a:p>
          <a:p>
            <a:r>
              <a:rPr lang="en-US" b="1" dirty="0"/>
              <a:t>Ecosystem Service Modelling</a:t>
            </a:r>
            <a:endParaRPr lang="en-US" dirty="0"/>
          </a:p>
          <a:p>
            <a:pPr>
              <a:buFont typeface="Arial" panose="020B0604020202020204" pitchFamily="34" charset="0"/>
              <a:buChar char="•"/>
            </a:pPr>
            <a:r>
              <a:rPr lang="en-US" dirty="0"/>
              <a:t>Integrated LULC simulation into </a:t>
            </a:r>
            <a:r>
              <a:rPr lang="en-US" b="1" dirty="0" err="1"/>
              <a:t>InVEST</a:t>
            </a:r>
            <a:r>
              <a:rPr lang="en-US" dirty="0"/>
              <a:t> for:</a:t>
            </a:r>
          </a:p>
          <a:p>
            <a:pPr marL="742950" lvl="1" indent="-285750">
              <a:buFont typeface="Arial" panose="020B0604020202020204" pitchFamily="34" charset="0"/>
              <a:buChar char="•"/>
            </a:pPr>
            <a:r>
              <a:rPr lang="en-US" dirty="0"/>
              <a:t>Carbon storage/sequestration.</a:t>
            </a:r>
          </a:p>
          <a:p>
            <a:pPr marL="742950" lvl="1" indent="-285750">
              <a:buFont typeface="Arial" panose="020B0604020202020204" pitchFamily="34" charset="0"/>
              <a:buChar char="•"/>
            </a:pPr>
            <a:r>
              <a:rPr lang="en-US" dirty="0"/>
              <a:t>Heat mitigation.</a:t>
            </a:r>
          </a:p>
          <a:p>
            <a:pPr marL="742950" lvl="1" indent="-285750">
              <a:buFont typeface="Arial" panose="020B0604020202020204" pitchFamily="34" charset="0"/>
              <a:buChar char="•"/>
            </a:pPr>
            <a:r>
              <a:rPr lang="en-US" dirty="0"/>
              <a:t>Stormwater retention.</a:t>
            </a:r>
          </a:p>
          <a:p>
            <a:pPr marL="742950" lvl="1" indent="-285750">
              <a:buFont typeface="Arial" panose="020B0604020202020204" pitchFamily="34" charset="0"/>
              <a:buChar char="•"/>
            </a:pPr>
            <a:endParaRPr lang="en-US" dirty="0"/>
          </a:p>
          <a:p>
            <a:r>
              <a:rPr lang="en-US" b="1" dirty="0"/>
              <a:t>Analysis: </a:t>
            </a:r>
          </a:p>
          <a:p>
            <a:pPr marL="285750" indent="-285750">
              <a:buFont typeface="Wingdings" panose="05000000000000000000" pitchFamily="2" charset="2"/>
              <a:buChar char="Ø"/>
            </a:pPr>
            <a:r>
              <a:rPr lang="en-US" dirty="0"/>
              <a:t>Historical climate data for future trend assessment.</a:t>
            </a:r>
          </a:p>
          <a:p>
            <a:pPr marL="285750" indent="-285750">
              <a:buFont typeface="Wingdings" panose="05000000000000000000" pitchFamily="2" charset="2"/>
              <a:buChar char="Ø"/>
            </a:pPr>
            <a:r>
              <a:rPr lang="en-US" dirty="0"/>
              <a:t>Spearman rank correlation to evaluate landscape structure and ecosystem services association.</a:t>
            </a:r>
          </a:p>
          <a:p>
            <a:pPr lvl="1"/>
            <a:endParaRPr lang="en-US" dirty="0"/>
          </a:p>
        </p:txBody>
      </p:sp>
    </p:spTree>
    <p:extLst>
      <p:ext uri="{BB962C8B-B14F-4D97-AF65-F5344CB8AC3E}">
        <p14:creationId xmlns:p14="http://schemas.microsoft.com/office/powerpoint/2010/main" val="265144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D2D4B1-68A8-A643-7C48-14DDE38A3B82}"/>
              </a:ext>
            </a:extLst>
          </p:cNvPr>
          <p:cNvSpPr>
            <a:spLocks noGrp="1"/>
          </p:cNvSpPr>
          <p:nvPr>
            <p:ph type="sldNum" sz="quarter" idx="12"/>
          </p:nvPr>
        </p:nvSpPr>
        <p:spPr/>
        <p:txBody>
          <a:bodyPr/>
          <a:lstStyle/>
          <a:p>
            <a:fld id="{27CE633F-9882-4A5C-83A2-1109D0C73261}" type="slidenum">
              <a:rPr lang="en-US" smtClean="0"/>
              <a:t>17</a:t>
            </a:fld>
            <a:endParaRPr lang="en-US"/>
          </a:p>
        </p:txBody>
      </p:sp>
      <p:sp>
        <p:nvSpPr>
          <p:cNvPr id="5" name="Title 1">
            <a:extLst>
              <a:ext uri="{FF2B5EF4-FFF2-40B4-BE49-F238E27FC236}">
                <a16:creationId xmlns:a16="http://schemas.microsoft.com/office/drawing/2014/main" id="{3DB376C0-3407-3F34-E8C3-BE0CD8EB74B1}"/>
              </a:ext>
            </a:extLst>
          </p:cNvPr>
          <p:cNvSpPr txBox="1">
            <a:spLocks/>
          </p:cNvSpPr>
          <p:nvPr/>
        </p:nvSpPr>
        <p:spPr>
          <a:xfrm>
            <a:off x="4004592" y="2365515"/>
            <a:ext cx="4182816" cy="77640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Results and Discussion</a:t>
            </a:r>
          </a:p>
        </p:txBody>
      </p:sp>
    </p:spTree>
    <p:extLst>
      <p:ext uri="{BB962C8B-B14F-4D97-AF65-F5344CB8AC3E}">
        <p14:creationId xmlns:p14="http://schemas.microsoft.com/office/powerpoint/2010/main" val="95614041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AB0AD4-06C8-EA91-062F-A0BE0824E8DF}"/>
              </a:ext>
            </a:extLst>
          </p:cNvPr>
          <p:cNvSpPr>
            <a:spLocks noGrp="1"/>
          </p:cNvSpPr>
          <p:nvPr>
            <p:ph type="sldNum" sz="quarter" idx="12"/>
          </p:nvPr>
        </p:nvSpPr>
        <p:spPr/>
        <p:txBody>
          <a:bodyPr/>
          <a:lstStyle/>
          <a:p>
            <a:fld id="{27CE633F-9882-4A5C-83A2-1109D0C73261}" type="slidenum">
              <a:rPr lang="en-US" smtClean="0"/>
              <a:t>18</a:t>
            </a:fld>
            <a:endParaRPr lang="en-US" dirty="0"/>
          </a:p>
        </p:txBody>
      </p:sp>
      <p:pic>
        <p:nvPicPr>
          <p:cNvPr id="5" name="Picture 4">
            <a:extLst>
              <a:ext uri="{FF2B5EF4-FFF2-40B4-BE49-F238E27FC236}">
                <a16:creationId xmlns:a16="http://schemas.microsoft.com/office/drawing/2014/main" id="{476A1325-BDB2-1865-7A8F-BE67FCDE456E}"/>
              </a:ext>
            </a:extLst>
          </p:cNvPr>
          <p:cNvPicPr>
            <a:picLocks noChangeAspect="1"/>
          </p:cNvPicPr>
          <p:nvPr/>
        </p:nvPicPr>
        <p:blipFill>
          <a:blip r:embed="rId2"/>
          <a:stretch>
            <a:fillRect/>
          </a:stretch>
        </p:blipFill>
        <p:spPr>
          <a:xfrm>
            <a:off x="838200" y="1773527"/>
            <a:ext cx="6109174" cy="4654082"/>
          </a:xfrm>
          <a:prstGeom prst="rect">
            <a:avLst/>
          </a:prstGeom>
        </p:spPr>
      </p:pic>
      <p:sp>
        <p:nvSpPr>
          <p:cNvPr id="6" name="Title 1">
            <a:extLst>
              <a:ext uri="{FF2B5EF4-FFF2-40B4-BE49-F238E27FC236}">
                <a16:creationId xmlns:a16="http://schemas.microsoft.com/office/drawing/2014/main" id="{4D7DE4CA-ABC7-75E1-546D-6AED7B1E8747}"/>
              </a:ext>
            </a:extLst>
          </p:cNvPr>
          <p:cNvSpPr txBox="1">
            <a:spLocks/>
          </p:cNvSpPr>
          <p:nvPr/>
        </p:nvSpPr>
        <p:spPr>
          <a:xfrm>
            <a:off x="983930" y="430391"/>
            <a:ext cx="7841093" cy="5822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Objective 1a: Dynamics of landscape structure</a:t>
            </a:r>
            <a:endParaRPr lang="en-US" sz="28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4869D74A-EA4B-DCC2-AC3C-D1811B17694A}"/>
              </a:ext>
            </a:extLst>
          </p:cNvPr>
          <p:cNvSpPr/>
          <p:nvPr/>
        </p:nvSpPr>
        <p:spPr>
          <a:xfrm>
            <a:off x="7520179" y="1498506"/>
            <a:ext cx="3833622" cy="193049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Accuracy Assessment</a:t>
            </a:r>
          </a:p>
          <a:p>
            <a:pPr marL="285750" indent="-285750">
              <a:buFont typeface="Wingdings" panose="05000000000000000000" pitchFamily="2" charset="2"/>
              <a:buChar char="Ø"/>
            </a:pPr>
            <a:r>
              <a:rPr lang="en-US" dirty="0"/>
              <a:t>The overall accuracy for supervised classification ranged from </a:t>
            </a:r>
            <a:r>
              <a:rPr lang="en-US" b="1" dirty="0"/>
              <a:t>86.67% to 97.30%</a:t>
            </a:r>
            <a:r>
              <a:rPr lang="en-US" dirty="0"/>
              <a:t>.</a:t>
            </a:r>
          </a:p>
          <a:p>
            <a:pPr marL="285750" indent="-285750">
              <a:buFont typeface="Wingdings" panose="05000000000000000000" pitchFamily="2" charset="2"/>
              <a:buChar char="Ø"/>
            </a:pPr>
            <a:r>
              <a:rPr lang="en-US" dirty="0"/>
              <a:t>Kappa coefficients ranged between </a:t>
            </a:r>
            <a:r>
              <a:rPr lang="en-US" b="1" dirty="0"/>
              <a:t>82.70% and 96.38%</a:t>
            </a:r>
            <a:r>
              <a:rPr lang="en-US" dirty="0"/>
              <a:t>.</a:t>
            </a:r>
          </a:p>
        </p:txBody>
      </p:sp>
      <p:sp>
        <p:nvSpPr>
          <p:cNvPr id="8" name="Rectangle 7">
            <a:extLst>
              <a:ext uri="{FF2B5EF4-FFF2-40B4-BE49-F238E27FC236}">
                <a16:creationId xmlns:a16="http://schemas.microsoft.com/office/drawing/2014/main" id="{8AE50BDB-BD61-8CDC-1D9E-8FA3CD180076}"/>
              </a:ext>
            </a:extLst>
          </p:cNvPr>
          <p:cNvSpPr/>
          <p:nvPr/>
        </p:nvSpPr>
        <p:spPr>
          <a:xfrm>
            <a:off x="7093104" y="3831955"/>
            <a:ext cx="4634685" cy="22356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Urban Expansion</a:t>
            </a:r>
            <a:r>
              <a:rPr lang="en-US" dirty="0"/>
              <a:t>:</a:t>
            </a:r>
          </a:p>
          <a:p>
            <a:pPr marL="285750" indent="-285750">
              <a:buFont typeface="Wingdings" panose="05000000000000000000" pitchFamily="2" charset="2"/>
              <a:buChar char="Ø"/>
            </a:pPr>
            <a:r>
              <a:rPr lang="en-US" dirty="0"/>
              <a:t>Observed in all cities; highest in </a:t>
            </a:r>
            <a:r>
              <a:rPr lang="en-US" b="1" dirty="0"/>
              <a:t>Makurdi</a:t>
            </a:r>
            <a:r>
              <a:rPr lang="en-US" dirty="0"/>
              <a:t> (Guinea savanna) and </a:t>
            </a:r>
            <a:r>
              <a:rPr lang="en-US" b="1" dirty="0"/>
              <a:t>Akure</a:t>
            </a:r>
            <a:r>
              <a:rPr lang="en-US" dirty="0"/>
              <a:t> (rainforest).</a:t>
            </a:r>
          </a:p>
          <a:p>
            <a:pPr marL="285750" indent="-285750">
              <a:buFont typeface="Wingdings" panose="05000000000000000000" pitchFamily="2" charset="2"/>
              <a:buChar char="Ø"/>
            </a:pPr>
            <a:r>
              <a:rPr lang="en-US" dirty="0"/>
              <a:t>Supports findings of </a:t>
            </a:r>
            <a:r>
              <a:rPr lang="en-US" b="1" dirty="0" err="1"/>
              <a:t>Bakoji</a:t>
            </a:r>
            <a:r>
              <a:rPr lang="en-US" b="1" dirty="0"/>
              <a:t> et al. (2020)</a:t>
            </a:r>
            <a:r>
              <a:rPr lang="en-US" dirty="0"/>
              <a:t> on urban growth at the expense of agricultural land and natural vegetation.</a:t>
            </a:r>
          </a:p>
        </p:txBody>
      </p:sp>
      <p:sp>
        <p:nvSpPr>
          <p:cNvPr id="10" name="Rectangle: Rounded Corners 9">
            <a:extLst>
              <a:ext uri="{FF2B5EF4-FFF2-40B4-BE49-F238E27FC236}">
                <a16:creationId xmlns:a16="http://schemas.microsoft.com/office/drawing/2014/main" id="{19EF1774-D40E-8B3A-0D2E-CF28EB11C288}"/>
              </a:ext>
            </a:extLst>
          </p:cNvPr>
          <p:cNvSpPr/>
          <p:nvPr/>
        </p:nvSpPr>
        <p:spPr>
          <a:xfrm>
            <a:off x="978750" y="6175228"/>
            <a:ext cx="5968624" cy="546248"/>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600" dirty="0">
                <a:latin typeface="Times New Roman" panose="02020603050405020304" pitchFamily="18" charset="0"/>
                <a:cs typeface="Times New Roman" panose="02020603050405020304" pitchFamily="18" charset="0"/>
              </a:rPr>
              <a:t>Figure 6: Land use and land cover pattern from 1986 to 2022</a:t>
            </a:r>
          </a:p>
        </p:txBody>
      </p:sp>
    </p:spTree>
    <p:extLst>
      <p:ext uri="{BB962C8B-B14F-4D97-AF65-F5344CB8AC3E}">
        <p14:creationId xmlns:p14="http://schemas.microsoft.com/office/powerpoint/2010/main" val="27150133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94FE86-D2A8-4C9A-14EE-D09B5F768A4F}"/>
              </a:ext>
            </a:extLst>
          </p:cNvPr>
          <p:cNvSpPr>
            <a:spLocks noGrp="1"/>
          </p:cNvSpPr>
          <p:nvPr>
            <p:ph type="sldNum" sz="quarter" idx="12"/>
          </p:nvPr>
        </p:nvSpPr>
        <p:spPr/>
        <p:txBody>
          <a:bodyPr/>
          <a:lstStyle/>
          <a:p>
            <a:fld id="{27CE633F-9882-4A5C-83A2-1109D0C73261}" type="slidenum">
              <a:rPr lang="en-US" smtClean="0"/>
              <a:t>19</a:t>
            </a:fld>
            <a:endParaRPr lang="en-US"/>
          </a:p>
        </p:txBody>
      </p:sp>
      <p:sp>
        <p:nvSpPr>
          <p:cNvPr id="5" name="Title 1">
            <a:extLst>
              <a:ext uri="{FF2B5EF4-FFF2-40B4-BE49-F238E27FC236}">
                <a16:creationId xmlns:a16="http://schemas.microsoft.com/office/drawing/2014/main" id="{18471E60-BB72-DFEE-5FEE-9B54744015EF}"/>
              </a:ext>
            </a:extLst>
          </p:cNvPr>
          <p:cNvSpPr txBox="1">
            <a:spLocks/>
          </p:cNvSpPr>
          <p:nvPr/>
        </p:nvSpPr>
        <p:spPr>
          <a:xfrm>
            <a:off x="983930" y="430391"/>
            <a:ext cx="7841093" cy="5822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Objective 1b: Dynamics of landscape structure</a:t>
            </a:r>
            <a:endParaRPr lang="en-US" sz="2800"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26624F40-1815-DF7C-85FC-CFC27B1DA4D8}"/>
              </a:ext>
            </a:extLst>
          </p:cNvPr>
          <p:cNvSpPr/>
          <p:nvPr/>
        </p:nvSpPr>
        <p:spPr>
          <a:xfrm>
            <a:off x="7565066" y="1828799"/>
            <a:ext cx="4029739" cy="23497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Agricultural Land Expansion</a:t>
            </a:r>
            <a:endParaRPr lang="en-US" dirty="0"/>
          </a:p>
          <a:p>
            <a:pPr marL="285750" indent="-285750">
              <a:buFont typeface="Wingdings" panose="05000000000000000000" pitchFamily="2" charset="2"/>
              <a:buChar char="Ø"/>
            </a:pPr>
            <a:r>
              <a:rPr lang="en-US" dirty="0"/>
              <a:t>Example: </a:t>
            </a:r>
            <a:r>
              <a:rPr lang="en-US" b="1" dirty="0"/>
              <a:t>Minna</a:t>
            </a:r>
            <a:r>
              <a:rPr lang="en-US" dirty="0"/>
              <a:t> saw an increase from 40.37% to 47.69% (2002–2014).</a:t>
            </a:r>
          </a:p>
          <a:p>
            <a:pPr marL="285750" indent="-285750">
              <a:buFont typeface="Wingdings" panose="05000000000000000000" pitchFamily="2" charset="2"/>
              <a:buChar char="Ø"/>
            </a:pPr>
            <a:r>
              <a:rPr lang="en-US" dirty="0"/>
              <a:t>Conforms with </a:t>
            </a:r>
            <a:r>
              <a:rPr lang="en-US" b="1" dirty="0" err="1"/>
              <a:t>Arowolo</a:t>
            </a:r>
            <a:r>
              <a:rPr lang="en-US" b="1" dirty="0"/>
              <a:t> &amp; Deng (2018)</a:t>
            </a:r>
            <a:r>
              <a:rPr lang="en-US" dirty="0"/>
              <a:t> and </a:t>
            </a:r>
            <a:r>
              <a:rPr lang="en-US" b="1" dirty="0" err="1"/>
              <a:t>Zubairu</a:t>
            </a:r>
            <a:r>
              <a:rPr lang="en-US" b="1" dirty="0"/>
              <a:t> et al. (2019)</a:t>
            </a:r>
            <a:r>
              <a:rPr lang="en-US" dirty="0"/>
              <a:t> on increased demand for farming due to urban growth.</a:t>
            </a:r>
          </a:p>
        </p:txBody>
      </p:sp>
      <p:pic>
        <p:nvPicPr>
          <p:cNvPr id="8" name="Picture 7">
            <a:extLst>
              <a:ext uri="{FF2B5EF4-FFF2-40B4-BE49-F238E27FC236}">
                <a16:creationId xmlns:a16="http://schemas.microsoft.com/office/drawing/2014/main" id="{BCED3B3D-9D54-3BA5-9711-0E168CDB2882}"/>
              </a:ext>
            </a:extLst>
          </p:cNvPr>
          <p:cNvPicPr>
            <a:picLocks noChangeAspect="1"/>
          </p:cNvPicPr>
          <p:nvPr/>
        </p:nvPicPr>
        <p:blipFill>
          <a:blip r:embed="rId2"/>
          <a:srcRect l="24680" t="35504" r="25175" b="27752"/>
          <a:stretch/>
        </p:blipFill>
        <p:spPr>
          <a:xfrm>
            <a:off x="983930" y="1771368"/>
            <a:ext cx="6113721" cy="2519916"/>
          </a:xfrm>
          <a:prstGeom prst="rect">
            <a:avLst/>
          </a:prstGeom>
        </p:spPr>
      </p:pic>
      <p:sp>
        <p:nvSpPr>
          <p:cNvPr id="9" name="Rectangle 8">
            <a:extLst>
              <a:ext uri="{FF2B5EF4-FFF2-40B4-BE49-F238E27FC236}">
                <a16:creationId xmlns:a16="http://schemas.microsoft.com/office/drawing/2014/main" id="{AD134192-4346-4E94-EFCF-54A9E3C62BB1}"/>
              </a:ext>
            </a:extLst>
          </p:cNvPr>
          <p:cNvSpPr/>
          <p:nvPr/>
        </p:nvSpPr>
        <p:spPr>
          <a:xfrm>
            <a:off x="5050466" y="4720856"/>
            <a:ext cx="6436242" cy="188196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dirty="0"/>
              <a:t>Positive correlation with LPI (r = 0.86) and AI (r = 0.39); suggests densification and compaction with urban expansion.</a:t>
            </a:r>
            <a:r>
              <a:rPr lang="en-US" b="1" dirty="0"/>
              <a:t> </a:t>
            </a:r>
          </a:p>
          <a:p>
            <a:pPr marL="285750" indent="-285750">
              <a:buFont typeface="Wingdings" panose="05000000000000000000" pitchFamily="2" charset="2"/>
              <a:buChar char="Ø"/>
            </a:pPr>
            <a:r>
              <a:rPr lang="en-US" b="1" dirty="0"/>
              <a:t>Landscape Restoration</a:t>
            </a:r>
            <a:r>
              <a:rPr lang="en-US" dirty="0"/>
              <a:t>: Decrease in PD and ED in some cities suggests potential for landscape restoration (e.g., Akure, Makurdi).</a:t>
            </a:r>
          </a:p>
        </p:txBody>
      </p:sp>
    </p:spTree>
    <p:extLst>
      <p:ext uri="{BB962C8B-B14F-4D97-AF65-F5344CB8AC3E}">
        <p14:creationId xmlns:p14="http://schemas.microsoft.com/office/powerpoint/2010/main" val="24771873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12A3-5030-E9F4-E0B6-7E1919D9D0FA}"/>
              </a:ext>
            </a:extLst>
          </p:cNvPr>
          <p:cNvSpPr>
            <a:spLocks noGrp="1"/>
          </p:cNvSpPr>
          <p:nvPr>
            <p:ph type="title"/>
          </p:nvPr>
        </p:nvSpPr>
        <p:spPr>
          <a:xfrm>
            <a:off x="838200" y="365125"/>
            <a:ext cx="5084135" cy="62370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Content Outline</a:t>
            </a:r>
          </a:p>
        </p:txBody>
      </p:sp>
      <p:sp>
        <p:nvSpPr>
          <p:cNvPr id="3" name="Content Placeholder 2">
            <a:extLst>
              <a:ext uri="{FF2B5EF4-FFF2-40B4-BE49-F238E27FC236}">
                <a16:creationId xmlns:a16="http://schemas.microsoft.com/office/drawing/2014/main" id="{9272871D-5E70-51C5-C809-204F8F09A0EB}"/>
              </a:ext>
            </a:extLst>
          </p:cNvPr>
          <p:cNvSpPr>
            <a:spLocks noGrp="1"/>
          </p:cNvSpPr>
          <p:nvPr>
            <p:ph idx="1"/>
          </p:nvPr>
        </p:nvSpPr>
        <p:spPr>
          <a:xfrm>
            <a:off x="956930" y="1371601"/>
            <a:ext cx="9069572" cy="4984750"/>
          </a:xfrm>
        </p:spPr>
        <p:txBody>
          <a:bodyPr>
            <a:noAutofit/>
          </a:bodyPr>
          <a:lstStyle/>
          <a:p>
            <a:pPr>
              <a:buFont typeface="Wingdings" panose="05000000000000000000" pitchFamily="2" charset="2"/>
              <a:buChar char="Ø"/>
            </a:pPr>
            <a:r>
              <a:rPr lang="en-US" sz="2000" dirty="0">
                <a:cs typeface="Times New Roman" panose="02020603050405020304" pitchFamily="18" charset="0"/>
              </a:rPr>
              <a:t>Introduction</a:t>
            </a:r>
          </a:p>
          <a:p>
            <a:pPr>
              <a:buFont typeface="Wingdings" panose="05000000000000000000" pitchFamily="2" charset="2"/>
              <a:buChar char="Ø"/>
            </a:pPr>
            <a:r>
              <a:rPr lang="en-US" sz="2000" dirty="0">
                <a:cs typeface="Times New Roman" panose="02020603050405020304" pitchFamily="18" charset="0"/>
              </a:rPr>
              <a:t>Statement of the Research Problem</a:t>
            </a:r>
          </a:p>
          <a:p>
            <a:pPr>
              <a:buFont typeface="Wingdings" panose="05000000000000000000" pitchFamily="2" charset="2"/>
              <a:buChar char="Ø"/>
            </a:pPr>
            <a:r>
              <a:rPr lang="en-US" sz="2000" dirty="0">
                <a:cs typeface="Times New Roman" panose="02020603050405020304" pitchFamily="18" charset="0"/>
              </a:rPr>
              <a:t>Aim and Objectives of the Study</a:t>
            </a:r>
          </a:p>
          <a:p>
            <a:pPr>
              <a:buFont typeface="Wingdings" panose="05000000000000000000" pitchFamily="2" charset="2"/>
              <a:buChar char="Ø"/>
            </a:pPr>
            <a:r>
              <a:rPr lang="en-US" sz="2000" dirty="0">
                <a:cs typeface="Times New Roman" panose="02020603050405020304" pitchFamily="18" charset="0"/>
              </a:rPr>
              <a:t>Study Locations</a:t>
            </a:r>
          </a:p>
          <a:p>
            <a:pPr>
              <a:buFont typeface="Wingdings" panose="05000000000000000000" pitchFamily="2" charset="2"/>
              <a:buChar char="Ø"/>
            </a:pPr>
            <a:r>
              <a:rPr lang="en-US" sz="2000" dirty="0">
                <a:cs typeface="Times New Roman" panose="02020603050405020304" pitchFamily="18" charset="0"/>
              </a:rPr>
              <a:t>Justification of the Study</a:t>
            </a:r>
          </a:p>
          <a:p>
            <a:pPr>
              <a:buFont typeface="Wingdings" panose="05000000000000000000" pitchFamily="2" charset="2"/>
              <a:buChar char="Ø"/>
            </a:pPr>
            <a:r>
              <a:rPr lang="en-US" sz="2000" dirty="0">
                <a:cs typeface="Times New Roman" panose="02020603050405020304" pitchFamily="18" charset="0"/>
              </a:rPr>
              <a:t>Conceptual Framework, Theoretical Framework &amp; Literature Review</a:t>
            </a:r>
          </a:p>
          <a:p>
            <a:pPr>
              <a:buFont typeface="Wingdings" panose="05000000000000000000" pitchFamily="2" charset="2"/>
              <a:buChar char="Ø"/>
            </a:pPr>
            <a:r>
              <a:rPr lang="en-US" sz="2000" dirty="0">
                <a:cs typeface="Times New Roman" panose="02020603050405020304" pitchFamily="18" charset="0"/>
              </a:rPr>
              <a:t>Research Methodology</a:t>
            </a:r>
          </a:p>
          <a:p>
            <a:pPr>
              <a:buFont typeface="Wingdings" panose="05000000000000000000" pitchFamily="2" charset="2"/>
              <a:buChar char="Ø"/>
            </a:pPr>
            <a:r>
              <a:rPr lang="en-US" sz="2000" dirty="0">
                <a:cs typeface="Times New Roman" panose="02020603050405020304" pitchFamily="18" charset="0"/>
              </a:rPr>
              <a:t>Results and Discussion</a:t>
            </a:r>
          </a:p>
          <a:p>
            <a:pPr>
              <a:buFont typeface="Wingdings" panose="05000000000000000000" pitchFamily="2" charset="2"/>
              <a:buChar char="Ø"/>
            </a:pPr>
            <a:r>
              <a:rPr lang="en-US" sz="2000" dirty="0">
                <a:cs typeface="Times New Roman" panose="02020603050405020304" pitchFamily="18" charset="0"/>
              </a:rPr>
              <a:t>Conclusion </a:t>
            </a:r>
          </a:p>
          <a:p>
            <a:pPr>
              <a:buFont typeface="Wingdings" panose="05000000000000000000" pitchFamily="2" charset="2"/>
              <a:buChar char="Ø"/>
            </a:pPr>
            <a:r>
              <a:rPr lang="en-US" sz="2000" dirty="0">
                <a:cs typeface="Times New Roman" panose="02020603050405020304" pitchFamily="18" charset="0"/>
              </a:rPr>
              <a:t>Recommendations</a:t>
            </a:r>
          </a:p>
          <a:p>
            <a:pPr>
              <a:buFont typeface="Wingdings" panose="05000000000000000000" pitchFamily="2" charset="2"/>
              <a:buChar char="Ø"/>
            </a:pPr>
            <a:r>
              <a:rPr lang="en-US" sz="2000" dirty="0">
                <a:cs typeface="Times New Roman" panose="02020603050405020304" pitchFamily="18" charset="0"/>
              </a:rPr>
              <a:t>Contribution to Scientific Knowledge</a:t>
            </a:r>
          </a:p>
          <a:p>
            <a:pPr>
              <a:buFont typeface="Wingdings" panose="05000000000000000000" pitchFamily="2" charset="2"/>
              <a:buChar char="Ø"/>
            </a:pPr>
            <a:r>
              <a:rPr lang="en-US" sz="2000" dirty="0">
                <a:cs typeface="Times New Roman" panose="02020603050405020304" pitchFamily="18" charset="0"/>
              </a:rPr>
              <a:t>Acknowledgment</a:t>
            </a:r>
          </a:p>
        </p:txBody>
      </p:sp>
      <p:sp>
        <p:nvSpPr>
          <p:cNvPr id="4" name="Slide Number Placeholder 3">
            <a:extLst>
              <a:ext uri="{FF2B5EF4-FFF2-40B4-BE49-F238E27FC236}">
                <a16:creationId xmlns:a16="http://schemas.microsoft.com/office/drawing/2014/main" id="{43586261-3FC6-B630-B806-EA326C952810}"/>
              </a:ext>
            </a:extLst>
          </p:cNvPr>
          <p:cNvSpPr>
            <a:spLocks noGrp="1"/>
          </p:cNvSpPr>
          <p:nvPr>
            <p:ph type="sldNum" sz="quarter" idx="12"/>
          </p:nvPr>
        </p:nvSpPr>
        <p:spPr/>
        <p:txBody>
          <a:bodyPr/>
          <a:lstStyle/>
          <a:p>
            <a:fld id="{27CE633F-9882-4A5C-83A2-1109D0C73261}" type="slidenum">
              <a:rPr lang="en-US" smtClean="0"/>
              <a:t>2</a:t>
            </a:fld>
            <a:endParaRPr lang="en-US"/>
          </a:p>
        </p:txBody>
      </p:sp>
    </p:spTree>
    <p:extLst>
      <p:ext uri="{BB962C8B-B14F-4D97-AF65-F5344CB8AC3E}">
        <p14:creationId xmlns:p14="http://schemas.microsoft.com/office/powerpoint/2010/main" val="4201923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01CD1A-7958-A317-C694-40A9F3E10CA1}"/>
              </a:ext>
            </a:extLst>
          </p:cNvPr>
          <p:cNvSpPr>
            <a:spLocks noGrp="1"/>
          </p:cNvSpPr>
          <p:nvPr>
            <p:ph type="sldNum" sz="quarter" idx="12"/>
          </p:nvPr>
        </p:nvSpPr>
        <p:spPr/>
        <p:txBody>
          <a:bodyPr/>
          <a:lstStyle/>
          <a:p>
            <a:fld id="{27CE633F-9882-4A5C-83A2-1109D0C73261}" type="slidenum">
              <a:rPr lang="en-US" smtClean="0"/>
              <a:t>20</a:t>
            </a:fld>
            <a:endParaRPr lang="en-US"/>
          </a:p>
        </p:txBody>
      </p:sp>
      <p:pic>
        <p:nvPicPr>
          <p:cNvPr id="7" name="Picture 6">
            <a:extLst>
              <a:ext uri="{FF2B5EF4-FFF2-40B4-BE49-F238E27FC236}">
                <a16:creationId xmlns:a16="http://schemas.microsoft.com/office/drawing/2014/main" id="{7745F12B-F640-500B-C075-71344D9C757A}"/>
              </a:ext>
            </a:extLst>
          </p:cNvPr>
          <p:cNvPicPr>
            <a:picLocks noChangeAspect="1"/>
          </p:cNvPicPr>
          <p:nvPr/>
        </p:nvPicPr>
        <p:blipFill rotWithShape="1">
          <a:blip r:embed="rId2"/>
          <a:srcRect l="6957" t="9989" r="45011" b="26034"/>
          <a:stretch/>
        </p:blipFill>
        <p:spPr bwMode="auto">
          <a:xfrm>
            <a:off x="860895" y="1246096"/>
            <a:ext cx="6014255" cy="4506117"/>
          </a:xfrm>
          <a:prstGeom prst="rect">
            <a:avLst/>
          </a:prstGeom>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890805F7-C906-7883-EC79-CED56B511B04}"/>
              </a:ext>
            </a:extLst>
          </p:cNvPr>
          <p:cNvSpPr/>
          <p:nvPr/>
        </p:nvSpPr>
        <p:spPr>
          <a:xfrm>
            <a:off x="7198243" y="2041749"/>
            <a:ext cx="4486938" cy="37104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sz="1600" b="1" dirty="0"/>
              <a:t>PD</a:t>
            </a:r>
            <a:r>
              <a:rPr lang="en-US" sz="1600" dirty="0"/>
              <a:t>: Increased across cities; highest fragmentation in Makurdi and Minna (savanna ecoregion).</a:t>
            </a:r>
          </a:p>
          <a:p>
            <a:pPr marL="285750" indent="-285750">
              <a:buFont typeface="Wingdings" panose="05000000000000000000" pitchFamily="2" charset="2"/>
              <a:buChar char="Ø"/>
            </a:pPr>
            <a:r>
              <a:rPr lang="en-US" sz="1600" dirty="0"/>
              <a:t>Positive correlation with LPI (r = 0.86) and AI (r = 0.39); suggests densification and compaction with urban expansion.</a:t>
            </a:r>
            <a:r>
              <a:rPr lang="en-US" sz="1600" b="1" dirty="0"/>
              <a:t> </a:t>
            </a:r>
          </a:p>
          <a:p>
            <a:pPr marL="285750" indent="-285750">
              <a:buFont typeface="Wingdings" panose="05000000000000000000" pitchFamily="2" charset="2"/>
              <a:buChar char="Ø"/>
            </a:pPr>
            <a:r>
              <a:rPr lang="en-US" sz="1600" b="1" dirty="0"/>
              <a:t>Landscape Restoration</a:t>
            </a:r>
            <a:r>
              <a:rPr lang="en-US" sz="1600" dirty="0"/>
              <a:t>: A decrease in PD and ED in some cities suggests potential for landscape restoration (e.g., Akure, Makurdi).</a:t>
            </a:r>
          </a:p>
          <a:p>
            <a:endParaRPr lang="en-US" sz="1600" dirty="0"/>
          </a:p>
        </p:txBody>
      </p:sp>
      <p:sp>
        <p:nvSpPr>
          <p:cNvPr id="12" name="Title 1">
            <a:extLst>
              <a:ext uri="{FF2B5EF4-FFF2-40B4-BE49-F238E27FC236}">
                <a16:creationId xmlns:a16="http://schemas.microsoft.com/office/drawing/2014/main" id="{AB9BB30B-B8C8-C1A8-3023-E5481EFE788F}"/>
              </a:ext>
            </a:extLst>
          </p:cNvPr>
          <p:cNvSpPr txBox="1">
            <a:spLocks/>
          </p:cNvSpPr>
          <p:nvPr/>
        </p:nvSpPr>
        <p:spPr>
          <a:xfrm>
            <a:off x="983930" y="430391"/>
            <a:ext cx="7841093" cy="5822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prstClr val="black"/>
                </a:solidFill>
                <a:latin typeface="Times New Roman" panose="02020603050405020304" pitchFamily="18" charset="0"/>
                <a:cs typeface="Times New Roman" panose="02020603050405020304" pitchFamily="18" charset="0"/>
              </a:rPr>
              <a:t>Objective</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a:t>
            </a:r>
            <a:r>
              <a:rPr lang="en-US" sz="2800" b="1" dirty="0">
                <a:solidFill>
                  <a:prstClr val="black"/>
                </a:solidFill>
                <a:latin typeface="Times New Roman" panose="02020603050405020304" pitchFamily="18" charset="0"/>
                <a:cs typeface="Times New Roman" panose="02020603050405020304" pitchFamily="18" charset="0"/>
              </a:rPr>
              <a:t>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Dynamics of landscape structure</a:t>
            </a:r>
            <a:endParaRPr lang="en-US" sz="2800" b="1"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CF6F2CD-563D-3BBB-1308-7995AD1FD273}"/>
              </a:ext>
            </a:extLst>
          </p:cNvPr>
          <p:cNvSpPr/>
          <p:nvPr/>
        </p:nvSpPr>
        <p:spPr>
          <a:xfrm>
            <a:off x="983930" y="5810102"/>
            <a:ext cx="5968624" cy="546248"/>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600" dirty="0">
                <a:latin typeface="Times New Roman" panose="02020603050405020304" pitchFamily="18" charset="0"/>
                <a:cs typeface="Times New Roman" panose="02020603050405020304" pitchFamily="18" charset="0"/>
              </a:rPr>
              <a:t>Figure 7: Landscape structural pattern from 1986 to 2022</a:t>
            </a:r>
          </a:p>
        </p:txBody>
      </p:sp>
    </p:spTree>
    <p:extLst>
      <p:ext uri="{BB962C8B-B14F-4D97-AF65-F5344CB8AC3E}">
        <p14:creationId xmlns:p14="http://schemas.microsoft.com/office/powerpoint/2010/main" val="7394023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D7FB97-3325-D36A-8154-9B0302D81AB8}"/>
              </a:ext>
            </a:extLst>
          </p:cNvPr>
          <p:cNvSpPr>
            <a:spLocks noGrp="1"/>
          </p:cNvSpPr>
          <p:nvPr>
            <p:ph type="sldNum" sz="quarter" idx="12"/>
          </p:nvPr>
        </p:nvSpPr>
        <p:spPr/>
        <p:txBody>
          <a:bodyPr/>
          <a:lstStyle/>
          <a:p>
            <a:fld id="{27CE633F-9882-4A5C-83A2-1109D0C73261}" type="slidenum">
              <a:rPr lang="en-US" smtClean="0"/>
              <a:t>21</a:t>
            </a:fld>
            <a:endParaRPr lang="en-US" dirty="0"/>
          </a:p>
        </p:txBody>
      </p:sp>
      <p:sp>
        <p:nvSpPr>
          <p:cNvPr id="5" name="Rectangle 4">
            <a:extLst>
              <a:ext uri="{FF2B5EF4-FFF2-40B4-BE49-F238E27FC236}">
                <a16:creationId xmlns:a16="http://schemas.microsoft.com/office/drawing/2014/main" id="{73AB2A46-B243-C945-1CD4-1DEEC51DF1B9}"/>
              </a:ext>
            </a:extLst>
          </p:cNvPr>
          <p:cNvSpPr/>
          <p:nvPr/>
        </p:nvSpPr>
        <p:spPr>
          <a:xfrm>
            <a:off x="5018567" y="1743740"/>
            <a:ext cx="6464597" cy="394467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Deforestation</a:t>
            </a:r>
            <a:r>
              <a:rPr lang="en-US" dirty="0"/>
              <a:t>: Agricultural expansion and human settlements lead to a decline in carbon storage.</a:t>
            </a:r>
          </a:p>
          <a:p>
            <a:pPr marL="285750" indent="-285750">
              <a:buFont typeface="Wingdings" panose="05000000000000000000" pitchFamily="2" charset="2"/>
              <a:buChar char="Ø"/>
            </a:pPr>
            <a:r>
              <a:rPr lang="en-US" dirty="0"/>
              <a:t>Cities observed a carbon loss of ~0.92%–1.69% annually between 2002-2022.</a:t>
            </a:r>
          </a:p>
          <a:p>
            <a:r>
              <a:rPr lang="en-US" b="1" dirty="0"/>
              <a:t>Improvement in Rainforest Cities</a:t>
            </a:r>
          </a:p>
          <a:p>
            <a:pPr marL="285750" indent="-285750">
              <a:buFont typeface="Wingdings" panose="05000000000000000000" pitchFamily="2" charset="2"/>
              <a:buChar char="Ø"/>
            </a:pPr>
            <a:r>
              <a:rPr lang="en-US" dirty="0"/>
              <a:t>Vegetation health improved between 20-30 km buffer (NDVI increase in Akure and Owerri). </a:t>
            </a:r>
          </a:p>
          <a:p>
            <a:pPr marL="285750" indent="-285750">
              <a:buFont typeface="Wingdings" panose="05000000000000000000" pitchFamily="2" charset="2"/>
              <a:buChar char="Ø"/>
            </a:pPr>
            <a:r>
              <a:rPr lang="en-US" dirty="0"/>
              <a:t>Agriculture practices like rotational bush fallowing contributed to this (Aweto, 2021).</a:t>
            </a:r>
          </a:p>
          <a:p>
            <a:r>
              <a:rPr lang="en-US" b="1" dirty="0"/>
              <a:t>Spatial Variation in Carbon Sequestration &amp; NDVI</a:t>
            </a:r>
          </a:p>
          <a:p>
            <a:pPr marL="285750" indent="-285750">
              <a:buFont typeface="Wingdings" panose="05000000000000000000" pitchFamily="2" charset="2"/>
              <a:buChar char="Ø"/>
            </a:pPr>
            <a:r>
              <a:rPr lang="en-US" dirty="0"/>
              <a:t>Guinea savanna cities showed higher spatial variation (adjusted R²: 43.93%–65.06%) compared to rainforest cities (adjusted R²: 25.93%–34.19%).</a:t>
            </a:r>
          </a:p>
          <a:p>
            <a:endParaRPr lang="en-US" dirty="0"/>
          </a:p>
        </p:txBody>
      </p:sp>
      <p:pic>
        <p:nvPicPr>
          <p:cNvPr id="7" name="Picture 6">
            <a:extLst>
              <a:ext uri="{FF2B5EF4-FFF2-40B4-BE49-F238E27FC236}">
                <a16:creationId xmlns:a16="http://schemas.microsoft.com/office/drawing/2014/main" id="{919F6281-9D47-C852-5B6C-DDC1E7EB9C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28258"/>
            <a:ext cx="3988981" cy="5164617"/>
          </a:xfrm>
          <a:prstGeom prst="rect">
            <a:avLst/>
          </a:prstGeom>
          <a:noFill/>
          <a:ln>
            <a:noFill/>
          </a:ln>
        </p:spPr>
      </p:pic>
      <p:sp>
        <p:nvSpPr>
          <p:cNvPr id="9" name="TextBox 8">
            <a:extLst>
              <a:ext uri="{FF2B5EF4-FFF2-40B4-BE49-F238E27FC236}">
                <a16:creationId xmlns:a16="http://schemas.microsoft.com/office/drawing/2014/main" id="{ECE768E2-DBE2-DAE7-D017-050B8550A0D9}"/>
              </a:ext>
            </a:extLst>
          </p:cNvPr>
          <p:cNvSpPr txBox="1"/>
          <p:nvPr/>
        </p:nvSpPr>
        <p:spPr>
          <a:xfrm>
            <a:off x="785038" y="6356350"/>
            <a:ext cx="6097772" cy="422167"/>
          </a:xfrm>
          <a:prstGeom prst="rect">
            <a:avLst/>
          </a:prstGeom>
          <a:noFill/>
        </p:spPr>
        <p:txBody>
          <a:bodyPr wrap="square">
            <a:spAutoFit/>
          </a:bodyPr>
          <a:lstStyle/>
          <a:p>
            <a:pPr marL="0" marR="0" algn="ctr">
              <a:lnSpc>
                <a:spcPct val="150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600" dirty="0">
                <a:latin typeface="Times New Roman" panose="02020603050405020304" pitchFamily="18" charset="0"/>
                <a:ea typeface="Calibri" panose="020F0502020204030204" pitchFamily="34" charset="0"/>
                <a:cs typeface="Times New Roman" panose="02020603050405020304" pitchFamily="18" charset="0"/>
              </a:rPr>
              <a:t>8</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Spatial Distribution of Carbon Storage in 2002 and 2022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45CD7EF9-8792-E11E-20A6-0EF39F12BE3D}"/>
              </a:ext>
            </a:extLst>
          </p:cNvPr>
          <p:cNvSpPr>
            <a:spLocks noGrp="1"/>
          </p:cNvSpPr>
          <p:nvPr>
            <p:ph type="title"/>
          </p:nvPr>
        </p:nvSpPr>
        <p:spPr>
          <a:xfrm>
            <a:off x="973176" y="601893"/>
            <a:ext cx="10712006" cy="56768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400" b="1" dirty="0">
                <a:latin typeface="Times New Roman" panose="02020603050405020304" pitchFamily="18" charset="0"/>
                <a:cs typeface="Times New Roman" panose="02020603050405020304" pitchFamily="18" charset="0"/>
              </a:rPr>
              <a:t>Objective 2a: Modelling ecosystem regulating services (carbon storage &amp; sequestration)</a:t>
            </a:r>
          </a:p>
        </p:txBody>
      </p:sp>
    </p:spTree>
    <p:extLst>
      <p:ext uri="{BB962C8B-B14F-4D97-AF65-F5344CB8AC3E}">
        <p14:creationId xmlns:p14="http://schemas.microsoft.com/office/powerpoint/2010/main" val="2613932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1A182A-7FA6-3544-9E0C-2F46080FEE5B}"/>
              </a:ext>
            </a:extLst>
          </p:cNvPr>
          <p:cNvSpPr>
            <a:spLocks noGrp="1"/>
          </p:cNvSpPr>
          <p:nvPr>
            <p:ph type="sldNum" sz="quarter" idx="12"/>
          </p:nvPr>
        </p:nvSpPr>
        <p:spPr/>
        <p:txBody>
          <a:bodyPr/>
          <a:lstStyle/>
          <a:p>
            <a:fld id="{27CE633F-9882-4A5C-83A2-1109D0C73261}" type="slidenum">
              <a:rPr lang="en-US" smtClean="0"/>
              <a:t>22</a:t>
            </a:fld>
            <a:endParaRPr lang="en-US"/>
          </a:p>
        </p:txBody>
      </p:sp>
      <p:sp>
        <p:nvSpPr>
          <p:cNvPr id="5" name="Rectangle 4">
            <a:extLst>
              <a:ext uri="{FF2B5EF4-FFF2-40B4-BE49-F238E27FC236}">
                <a16:creationId xmlns:a16="http://schemas.microsoft.com/office/drawing/2014/main" id="{A6E93B61-BA1A-6D35-DB89-AACB1F4F3955}"/>
              </a:ext>
            </a:extLst>
          </p:cNvPr>
          <p:cNvSpPr/>
          <p:nvPr/>
        </p:nvSpPr>
        <p:spPr>
          <a:xfrm>
            <a:off x="5836388" y="1523591"/>
            <a:ext cx="5548423" cy="42895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Urban Warming</a:t>
            </a:r>
          </a:p>
          <a:p>
            <a:pPr marL="285750" indent="-285750">
              <a:buFont typeface="Wingdings" panose="05000000000000000000" pitchFamily="2" charset="2"/>
              <a:buChar char="Ø"/>
            </a:pPr>
            <a:r>
              <a:rPr lang="en-US" dirty="0"/>
              <a:t>Low cooling capacity and heat mitigation at the core of cities (&lt; 0.20 HMI).</a:t>
            </a:r>
          </a:p>
          <a:p>
            <a:pPr marL="285750" indent="-285750">
              <a:buFont typeface="Wingdings" panose="05000000000000000000" pitchFamily="2" charset="2"/>
              <a:buChar char="Ø"/>
            </a:pPr>
            <a:r>
              <a:rPr lang="en-US" dirty="0"/>
              <a:t>Urban expansion increases average temperature to &gt;24°C, suggesting urban warming effect (</a:t>
            </a:r>
            <a:r>
              <a:rPr lang="en-US" dirty="0" err="1"/>
              <a:t>Ronch</a:t>
            </a:r>
            <a:r>
              <a:rPr lang="en-US" dirty="0"/>
              <a:t> et al., 2020).</a:t>
            </a:r>
          </a:p>
          <a:p>
            <a:r>
              <a:rPr lang="en-US" b="1" dirty="0"/>
              <a:t>Vegetation's Role</a:t>
            </a:r>
            <a:r>
              <a:rPr lang="en-US" dirty="0"/>
              <a:t>: </a:t>
            </a:r>
          </a:p>
          <a:p>
            <a:pPr marL="285750" indent="-285750">
              <a:buFont typeface="Wingdings" panose="05000000000000000000" pitchFamily="2" charset="2"/>
              <a:buChar char="Ø"/>
            </a:pPr>
            <a:r>
              <a:rPr lang="en-US" dirty="0"/>
              <a:t>Rainforest cities had stronger contributions of NDVI to HMI (adjusted R²: 67.99%–91.80% vs. 35.60%–50.50% in Guinea savanna cities). </a:t>
            </a:r>
          </a:p>
          <a:p>
            <a:pPr marL="285750" indent="-285750">
              <a:buFont typeface="Wingdings" panose="05000000000000000000" pitchFamily="2" charset="2"/>
              <a:buChar char="Ø"/>
            </a:pPr>
            <a:r>
              <a:rPr lang="en-US" dirty="0"/>
              <a:t>Areas with higher vegetation cover showed stronger cooling effects (</a:t>
            </a:r>
            <a:r>
              <a:rPr lang="en-US" dirty="0" err="1"/>
              <a:t>Zawadzka</a:t>
            </a:r>
            <a:r>
              <a:rPr lang="en-US" dirty="0"/>
              <a:t> et al., 2021; Makinde &amp; </a:t>
            </a:r>
            <a:r>
              <a:rPr lang="en-US" dirty="0" err="1"/>
              <a:t>Agbor</a:t>
            </a:r>
            <a:r>
              <a:rPr lang="en-US" dirty="0"/>
              <a:t>, 2019).</a:t>
            </a:r>
          </a:p>
          <a:p>
            <a:pPr>
              <a:buFont typeface="Arial" panose="020B0604020202020204" pitchFamily="34" charset="0"/>
              <a:buChar char="•"/>
            </a:pPr>
            <a:endParaRPr lang="en-US" dirty="0"/>
          </a:p>
        </p:txBody>
      </p:sp>
      <p:pic>
        <p:nvPicPr>
          <p:cNvPr id="6" name="Picture 5">
            <a:extLst>
              <a:ext uri="{FF2B5EF4-FFF2-40B4-BE49-F238E27FC236}">
                <a16:creationId xmlns:a16="http://schemas.microsoft.com/office/drawing/2014/main" id="{95CAD906-2DBF-32A6-6A40-54E297A8D7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8407" y="895612"/>
            <a:ext cx="4338660" cy="5617638"/>
          </a:xfrm>
          <a:prstGeom prst="rect">
            <a:avLst/>
          </a:prstGeom>
          <a:noFill/>
          <a:ln>
            <a:noFill/>
          </a:ln>
        </p:spPr>
      </p:pic>
      <p:sp>
        <p:nvSpPr>
          <p:cNvPr id="8" name="TextBox 7">
            <a:extLst>
              <a:ext uri="{FF2B5EF4-FFF2-40B4-BE49-F238E27FC236}">
                <a16:creationId xmlns:a16="http://schemas.microsoft.com/office/drawing/2014/main" id="{339812E0-CD7E-EEEC-0DF7-25EBB8765586}"/>
              </a:ext>
            </a:extLst>
          </p:cNvPr>
          <p:cNvSpPr txBox="1"/>
          <p:nvPr/>
        </p:nvSpPr>
        <p:spPr>
          <a:xfrm>
            <a:off x="248172" y="6367887"/>
            <a:ext cx="6097772" cy="422167"/>
          </a:xfrm>
          <a:prstGeom prst="rect">
            <a:avLst/>
          </a:prstGeom>
          <a:noFill/>
        </p:spPr>
        <p:txBody>
          <a:bodyPr wrap="square">
            <a:spAutoFit/>
          </a:bodyPr>
          <a:lstStyle/>
          <a:p>
            <a:pPr marL="0" marR="0" algn="ctr">
              <a:lnSpc>
                <a:spcPct val="150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600" dirty="0">
                <a:latin typeface="Times New Roman" panose="02020603050405020304" pitchFamily="18" charset="0"/>
                <a:ea typeface="Calibri" panose="020F0502020204030204" pitchFamily="34" charset="0"/>
                <a:cs typeface="Times New Roman" panose="02020603050405020304" pitchFamily="18" charset="0"/>
              </a:rPr>
              <a:t>9</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Heat Mitigation Index (HMI) for 2002 and 2022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id="{E58C43F3-BEA6-8DC8-39AB-A00C086C03D0}"/>
              </a:ext>
            </a:extLst>
          </p:cNvPr>
          <p:cNvSpPr>
            <a:spLocks noGrp="1"/>
          </p:cNvSpPr>
          <p:nvPr>
            <p:ph type="title"/>
          </p:nvPr>
        </p:nvSpPr>
        <p:spPr>
          <a:xfrm>
            <a:off x="1039877" y="246824"/>
            <a:ext cx="8612793" cy="58248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sz="2400" b="1" dirty="0">
                <a:latin typeface="Times New Roman" panose="02020603050405020304" pitchFamily="18" charset="0"/>
                <a:cs typeface="Times New Roman" panose="02020603050405020304" pitchFamily="18" charset="0"/>
              </a:rPr>
              <a:t>Results 2b: Modelling ecosystem regulating services (urban cooling and heat mitigation services)</a:t>
            </a:r>
          </a:p>
        </p:txBody>
      </p:sp>
    </p:spTree>
    <p:extLst>
      <p:ext uri="{BB962C8B-B14F-4D97-AF65-F5344CB8AC3E}">
        <p14:creationId xmlns:p14="http://schemas.microsoft.com/office/powerpoint/2010/main" val="17628534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40771F-AF32-1866-2327-5B8FCAF42AE8}"/>
              </a:ext>
            </a:extLst>
          </p:cNvPr>
          <p:cNvSpPr>
            <a:spLocks noGrp="1"/>
          </p:cNvSpPr>
          <p:nvPr>
            <p:ph type="sldNum" sz="quarter" idx="12"/>
          </p:nvPr>
        </p:nvSpPr>
        <p:spPr/>
        <p:txBody>
          <a:bodyPr/>
          <a:lstStyle/>
          <a:p>
            <a:fld id="{27CE633F-9882-4A5C-83A2-1109D0C73261}" type="slidenum">
              <a:rPr lang="en-US" smtClean="0"/>
              <a:t>23</a:t>
            </a:fld>
            <a:endParaRPr lang="en-US"/>
          </a:p>
        </p:txBody>
      </p:sp>
      <p:sp>
        <p:nvSpPr>
          <p:cNvPr id="7" name="Rectangle 6">
            <a:extLst>
              <a:ext uri="{FF2B5EF4-FFF2-40B4-BE49-F238E27FC236}">
                <a16:creationId xmlns:a16="http://schemas.microsoft.com/office/drawing/2014/main" id="{07E3A36D-7D06-D937-5F0C-548094D6B60B}"/>
              </a:ext>
            </a:extLst>
          </p:cNvPr>
          <p:cNvSpPr/>
          <p:nvPr/>
        </p:nvSpPr>
        <p:spPr>
          <a:xfrm>
            <a:off x="900149" y="1552353"/>
            <a:ext cx="5474057" cy="44444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sz="1600" b="1" dirty="0"/>
              <a:t>Bush Burning</a:t>
            </a:r>
            <a:r>
              <a:rPr lang="en-US" sz="1600" dirty="0"/>
              <a:t>: Prevalent in Owerri &amp; Minna, exacerbating land degradation (</a:t>
            </a:r>
            <a:r>
              <a:rPr lang="en-US" sz="1600" dirty="0" err="1"/>
              <a:t>Arowolo</a:t>
            </a:r>
            <a:r>
              <a:rPr lang="en-US" sz="1600" dirty="0"/>
              <a:t> &amp; Deng, 2018; Martínez et al., 2011).</a:t>
            </a:r>
          </a:p>
          <a:p>
            <a:pPr marL="285750" indent="-285750">
              <a:buFont typeface="Wingdings" panose="05000000000000000000" pitchFamily="2" charset="2"/>
              <a:buChar char="Ø"/>
            </a:pPr>
            <a:r>
              <a:rPr lang="en-US" sz="1600" b="1" dirty="0"/>
              <a:t>Logging &amp; Charcoal Production</a:t>
            </a:r>
            <a:r>
              <a:rPr lang="en-US" sz="1600" dirty="0"/>
              <a:t>: Significant in Minna &amp; Owerri, driven by poverty &amp; inadequate energy access (Munthali et al., 2019).</a:t>
            </a:r>
          </a:p>
          <a:p>
            <a:pPr marL="285750" indent="-285750">
              <a:buFont typeface="Wingdings" panose="05000000000000000000" pitchFamily="2" charset="2"/>
              <a:buChar char="Ø"/>
            </a:pPr>
            <a:r>
              <a:rPr lang="en-US" sz="1600" b="1" dirty="0"/>
              <a:t>Climate Variability</a:t>
            </a:r>
            <a:r>
              <a:rPr lang="en-US" sz="1600" dirty="0"/>
              <a:t>: Least impact in Akure (29%), greater in other cities (42%)—28.5% (Akure), 34.4% (Makurdi) variance in landscape change (</a:t>
            </a:r>
            <a:r>
              <a:rPr lang="en-US" sz="1600" dirty="0" err="1"/>
              <a:t>Msofe</a:t>
            </a:r>
            <a:r>
              <a:rPr lang="en-US" sz="1600" dirty="0"/>
              <a:t> et al., 2019).</a:t>
            </a:r>
          </a:p>
          <a:p>
            <a:pPr marL="285750" indent="-285750">
              <a:buFont typeface="Wingdings" panose="05000000000000000000" pitchFamily="2" charset="2"/>
              <a:buChar char="Ø"/>
            </a:pPr>
            <a:r>
              <a:rPr lang="en-US" sz="1600" b="1" dirty="0"/>
              <a:t>Urban Planning Issues</a:t>
            </a:r>
            <a:r>
              <a:rPr lang="en-US" sz="1600" dirty="0"/>
              <a:t>: Poor enforcement in Akure &amp; Minna; sand mining impacts Minna &amp; Owerri.</a:t>
            </a:r>
          </a:p>
          <a:p>
            <a:endParaRPr lang="en-US" sz="1600" dirty="0"/>
          </a:p>
          <a:p>
            <a:r>
              <a:rPr lang="en-US" sz="1600" b="1" dirty="0"/>
              <a:t>Public Perception</a:t>
            </a:r>
            <a:r>
              <a:rPr lang="en-US" sz="1600" dirty="0"/>
              <a:t>: </a:t>
            </a:r>
          </a:p>
          <a:p>
            <a:pPr marL="285750" indent="-285750">
              <a:buFont typeface="Wingdings" panose="05000000000000000000" pitchFamily="2" charset="2"/>
              <a:buChar char="Ø"/>
            </a:pPr>
            <a:r>
              <a:rPr lang="en-US" sz="1600" dirty="0"/>
              <a:t>Akure &amp; Makurdi recognize negative impacts of population increase and economic activities on landscapes.</a:t>
            </a:r>
          </a:p>
        </p:txBody>
      </p:sp>
      <p:pic>
        <p:nvPicPr>
          <p:cNvPr id="8" name="Picture 7">
            <a:extLst>
              <a:ext uri="{FF2B5EF4-FFF2-40B4-BE49-F238E27FC236}">
                <a16:creationId xmlns:a16="http://schemas.microsoft.com/office/drawing/2014/main" id="{3067422A-BA40-A7FA-5B0A-DF6A6EB3324B}"/>
              </a:ext>
            </a:extLst>
          </p:cNvPr>
          <p:cNvPicPr>
            <a:picLocks noChangeAspect="1"/>
          </p:cNvPicPr>
          <p:nvPr/>
        </p:nvPicPr>
        <p:blipFill rotWithShape="1">
          <a:blip r:embed="rId2"/>
          <a:srcRect l="7895" t="10150" r="431" b="3439"/>
          <a:stretch/>
        </p:blipFill>
        <p:spPr bwMode="auto">
          <a:xfrm>
            <a:off x="6510670" y="2162521"/>
            <a:ext cx="5474058" cy="2788137"/>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96A56CA3-147B-C02C-98D4-9B0D5CAFF390}"/>
              </a:ext>
            </a:extLst>
          </p:cNvPr>
          <p:cNvSpPr txBox="1"/>
          <p:nvPr/>
        </p:nvSpPr>
        <p:spPr>
          <a:xfrm>
            <a:off x="6510670" y="5141555"/>
            <a:ext cx="5355265" cy="1272143"/>
          </a:xfrm>
          <a:prstGeom prst="rect">
            <a:avLst/>
          </a:prstGeom>
          <a:noFill/>
        </p:spPr>
        <p:txBody>
          <a:bodyPr wrap="square">
            <a:spAutoFit/>
          </a:bodyPr>
          <a:lstStyle/>
          <a:p>
            <a:pPr marL="0" marR="0" algn="ctr">
              <a:lnSpc>
                <a:spcPct val="15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400" dirty="0">
                <a:latin typeface="Times New Roman" panose="02020603050405020304" pitchFamily="18" charset="0"/>
                <a:ea typeface="Calibri" panose="020F0502020204030204" pitchFamily="34" charset="0"/>
                <a:cs typeface="Times New Roman" panose="02020603050405020304" pitchFamily="18" charset="0"/>
              </a:rPr>
              <a:t>10</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Textural and Word Cloud Analysis of Socioenvironmental Challenges Confronting the Cities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br>
              <a:rPr lang="en-US" sz="1400" dirty="0">
                <a:effectLst/>
                <a:latin typeface="Times New Roman" panose="02020603050405020304" pitchFamily="18" charset="0"/>
                <a:ea typeface="Calibri" panose="020F0502020204030204" pitchFamily="34" charset="0"/>
              </a:rPr>
            </a:br>
            <a:endParaRPr lang="en-US" sz="1400" dirty="0"/>
          </a:p>
        </p:txBody>
      </p:sp>
      <p:sp>
        <p:nvSpPr>
          <p:cNvPr id="11" name="Title 1">
            <a:extLst>
              <a:ext uri="{FF2B5EF4-FFF2-40B4-BE49-F238E27FC236}">
                <a16:creationId xmlns:a16="http://schemas.microsoft.com/office/drawing/2014/main" id="{BB8BDA2B-CBAA-86E8-46AD-E7EF86C95133}"/>
              </a:ext>
            </a:extLst>
          </p:cNvPr>
          <p:cNvSpPr>
            <a:spLocks noGrp="1"/>
          </p:cNvSpPr>
          <p:nvPr>
            <p:ph type="title"/>
          </p:nvPr>
        </p:nvSpPr>
        <p:spPr>
          <a:xfrm>
            <a:off x="949702" y="444302"/>
            <a:ext cx="9307789" cy="58859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2400" b="1" dirty="0">
                <a:latin typeface="Times New Roman" panose="02020603050405020304" pitchFamily="18" charset="0"/>
                <a:cs typeface="Times New Roman" panose="02020603050405020304" pitchFamily="18" charset="0"/>
              </a:rPr>
              <a:t>Objective 3: Perceived characteristics of landscape and ES changes</a:t>
            </a:r>
          </a:p>
        </p:txBody>
      </p:sp>
    </p:spTree>
    <p:extLst>
      <p:ext uri="{BB962C8B-B14F-4D97-AF65-F5344CB8AC3E}">
        <p14:creationId xmlns:p14="http://schemas.microsoft.com/office/powerpoint/2010/main" val="5046203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CB516B-ADC1-B479-BE81-7AB928A42A3E}"/>
              </a:ext>
            </a:extLst>
          </p:cNvPr>
          <p:cNvSpPr>
            <a:spLocks noGrp="1"/>
          </p:cNvSpPr>
          <p:nvPr>
            <p:ph type="title"/>
          </p:nvPr>
        </p:nvSpPr>
        <p:spPr>
          <a:xfrm>
            <a:off x="906541" y="461667"/>
            <a:ext cx="9079743" cy="607754"/>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2400" b="1" dirty="0">
                <a:latin typeface="Times New Roman" panose="02020603050405020304" pitchFamily="18" charset="0"/>
                <a:cs typeface="Times New Roman" panose="02020603050405020304" pitchFamily="18" charset="0"/>
              </a:rPr>
              <a:t>Objective 4: Trend and pattern of climatic variation </a:t>
            </a:r>
          </a:p>
        </p:txBody>
      </p:sp>
      <p:pic>
        <p:nvPicPr>
          <p:cNvPr id="2" name="Picture 1">
            <a:extLst>
              <a:ext uri="{FF2B5EF4-FFF2-40B4-BE49-F238E27FC236}">
                <a16:creationId xmlns:a16="http://schemas.microsoft.com/office/drawing/2014/main" id="{945A7ADD-F111-6488-E266-F1A7C7CC5180}"/>
              </a:ext>
            </a:extLst>
          </p:cNvPr>
          <p:cNvPicPr>
            <a:picLocks noChangeAspect="1"/>
          </p:cNvPicPr>
          <p:nvPr/>
        </p:nvPicPr>
        <p:blipFill rotWithShape="1">
          <a:blip r:embed="rId2"/>
          <a:srcRect l="8429" t="7611" r="38990" b="24841"/>
          <a:stretch/>
        </p:blipFill>
        <p:spPr bwMode="auto">
          <a:xfrm>
            <a:off x="810848" y="1407871"/>
            <a:ext cx="5335031" cy="3855245"/>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0F1D32C5-2D2B-55D3-F237-6D86C15B91DC}"/>
              </a:ext>
            </a:extLst>
          </p:cNvPr>
          <p:cNvSpPr txBox="1"/>
          <p:nvPr/>
        </p:nvSpPr>
        <p:spPr>
          <a:xfrm>
            <a:off x="1002398" y="5668106"/>
            <a:ext cx="4058700" cy="380938"/>
          </a:xfrm>
          <a:prstGeom prst="rect">
            <a:avLst/>
          </a:prstGeom>
          <a:noFill/>
        </p:spPr>
        <p:txBody>
          <a:bodyPr wrap="square">
            <a:spAutoFit/>
          </a:bodyPr>
          <a:lstStyle/>
          <a:p>
            <a:pPr marL="0" marR="0" algn="ctr">
              <a:lnSpc>
                <a:spcPct val="15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400" dirty="0">
                <a:latin typeface="Times New Roman" panose="02020603050405020304" pitchFamily="18" charset="0"/>
                <a:ea typeface="Calibri" panose="020F0502020204030204" pitchFamily="34" charset="0"/>
                <a:cs typeface="Times New Roman" panose="02020603050405020304" pitchFamily="18" charset="0"/>
              </a:rPr>
              <a:t>11</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Minimum Temperature Pattern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295C9A9-E52D-E676-7A24-DDD328C12EF8}"/>
              </a:ext>
            </a:extLst>
          </p:cNvPr>
          <p:cNvPicPr>
            <a:picLocks noChangeAspect="1"/>
          </p:cNvPicPr>
          <p:nvPr/>
        </p:nvPicPr>
        <p:blipFill rotWithShape="1">
          <a:blip r:embed="rId3"/>
          <a:srcRect l="8297" t="7374" r="39244" b="28401"/>
          <a:stretch/>
        </p:blipFill>
        <p:spPr bwMode="auto">
          <a:xfrm>
            <a:off x="6811930" y="1653598"/>
            <a:ext cx="5380070" cy="3705211"/>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CA29597A-9FC0-7158-B847-2B638C5DD70A}"/>
              </a:ext>
            </a:extLst>
          </p:cNvPr>
          <p:cNvSpPr txBox="1"/>
          <p:nvPr/>
        </p:nvSpPr>
        <p:spPr>
          <a:xfrm>
            <a:off x="6767482" y="5477637"/>
            <a:ext cx="4058700" cy="380938"/>
          </a:xfrm>
          <a:prstGeom prst="rect">
            <a:avLst/>
          </a:prstGeom>
          <a:noFill/>
        </p:spPr>
        <p:txBody>
          <a:bodyPr wrap="square">
            <a:spAutoFit/>
          </a:bodyPr>
          <a:lstStyle/>
          <a:p>
            <a:pPr marL="0" marR="0" algn="ctr">
              <a:lnSpc>
                <a:spcPct val="15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400" dirty="0">
                <a:latin typeface="Times New Roman" panose="02020603050405020304" pitchFamily="18" charset="0"/>
                <a:ea typeface="Calibri" panose="020F0502020204030204" pitchFamily="34" charset="0"/>
                <a:cs typeface="Times New Roman" panose="02020603050405020304" pitchFamily="18" charset="0"/>
              </a:rPr>
              <a:t>12</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Maximum Temperature Pattern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676533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6FBA7C-B477-52F0-06C6-4D73440BD44D}"/>
              </a:ext>
            </a:extLst>
          </p:cNvPr>
          <p:cNvSpPr>
            <a:spLocks noGrp="1"/>
          </p:cNvSpPr>
          <p:nvPr>
            <p:ph type="sldNum" sz="quarter" idx="12"/>
          </p:nvPr>
        </p:nvSpPr>
        <p:spPr/>
        <p:txBody>
          <a:bodyPr/>
          <a:lstStyle/>
          <a:p>
            <a:fld id="{27CE633F-9882-4A5C-83A2-1109D0C73261}" type="slidenum">
              <a:rPr lang="en-US" smtClean="0"/>
              <a:t>25</a:t>
            </a:fld>
            <a:endParaRPr lang="en-US"/>
          </a:p>
        </p:txBody>
      </p:sp>
      <p:sp>
        <p:nvSpPr>
          <p:cNvPr id="5" name="Rectangle 4">
            <a:extLst>
              <a:ext uri="{FF2B5EF4-FFF2-40B4-BE49-F238E27FC236}">
                <a16:creationId xmlns:a16="http://schemas.microsoft.com/office/drawing/2014/main" id="{7755E2B7-8AFB-87B4-13F9-3DF493AE0233}"/>
              </a:ext>
            </a:extLst>
          </p:cNvPr>
          <p:cNvSpPr/>
          <p:nvPr/>
        </p:nvSpPr>
        <p:spPr>
          <a:xfrm>
            <a:off x="6475228" y="1582856"/>
            <a:ext cx="5305645" cy="50518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b="1" dirty="0">
                <a:ea typeface="Calibri" panose="020F0502020204030204" pitchFamily="34" charset="0"/>
              </a:rPr>
              <a:t>F</a:t>
            </a:r>
            <a:r>
              <a:rPr lang="en-US" sz="1800" b="1" dirty="0">
                <a:effectLst/>
                <a:ea typeface="Calibri" panose="020F0502020204030204" pitchFamily="34" charset="0"/>
              </a:rPr>
              <a:t>uture land use prediction </a:t>
            </a:r>
            <a:r>
              <a:rPr lang="en-US" sz="1800" dirty="0">
                <a:effectLst/>
                <a:ea typeface="Calibri" panose="020F0502020204030204" pitchFamily="34" charset="0"/>
              </a:rPr>
              <a:t>between </a:t>
            </a:r>
            <a:r>
              <a:rPr lang="en-US" sz="1800" b="1" dirty="0">
                <a:effectLst/>
                <a:ea typeface="Calibri" panose="020F0502020204030204" pitchFamily="34" charset="0"/>
              </a:rPr>
              <a:t>2022 and 2042 </a:t>
            </a:r>
            <a:r>
              <a:rPr lang="en-US" sz="1800" dirty="0">
                <a:effectLst/>
                <a:ea typeface="Calibri" panose="020F0502020204030204" pitchFamily="34" charset="0"/>
              </a:rPr>
              <a:t>suggested that built-up areas might expand by 6.63% (Akure), 5.99% (Owerri), 1.01% (Makurdi), and 1.20% (Minna) with the rainforest cities showing a higher tendency for more rapid urban growth. </a:t>
            </a:r>
          </a:p>
          <a:p>
            <a:pPr marL="285750" indent="-285750">
              <a:buFont typeface="Wingdings" panose="05000000000000000000" pitchFamily="2" charset="2"/>
              <a:buChar char="Ø"/>
            </a:pPr>
            <a:r>
              <a:rPr lang="en-US" b="1" dirty="0"/>
              <a:t>Patch Density (PD)</a:t>
            </a:r>
            <a:r>
              <a:rPr lang="en-US" dirty="0"/>
              <a:t>: Rising trend in landscape fragmentation (1986–2014, 2022–2042) across all cities.</a:t>
            </a:r>
          </a:p>
          <a:p>
            <a:pPr marL="285750" indent="-285750">
              <a:buFont typeface="Wingdings" panose="05000000000000000000" pitchFamily="2" charset="2"/>
              <a:buChar char="Ø"/>
            </a:pPr>
            <a:r>
              <a:rPr lang="en-US" b="1" dirty="0"/>
              <a:t>Fragmentation</a:t>
            </a:r>
            <a:r>
              <a:rPr lang="en-US" dirty="0"/>
              <a:t>: Reduces the effectiveness of urban green spaces in carbon sequestration and climate regulation.</a:t>
            </a:r>
          </a:p>
          <a:p>
            <a:pPr marL="285750" indent="-285750">
              <a:buFont typeface="Wingdings" panose="05000000000000000000" pitchFamily="2" charset="2"/>
              <a:buChar char="Ø"/>
            </a:pPr>
            <a:r>
              <a:rPr lang="en-US" b="1" dirty="0"/>
              <a:t>Landscape Diversity</a:t>
            </a:r>
            <a:r>
              <a:rPr lang="en-US" dirty="0"/>
              <a:t>: Greater diversity may improve some ecosystem services but could reduce others (Liu et al., 2020; Chen et al., 2021).</a:t>
            </a:r>
          </a:p>
          <a:p>
            <a:pPr marL="285750" indent="-285750">
              <a:buFont typeface="Wingdings" panose="05000000000000000000" pitchFamily="2" charset="2"/>
              <a:buChar char="Ø"/>
            </a:pPr>
            <a:endParaRPr lang="en-US" dirty="0"/>
          </a:p>
        </p:txBody>
      </p:sp>
      <p:pic>
        <p:nvPicPr>
          <p:cNvPr id="7" name="Picture 6">
            <a:extLst>
              <a:ext uri="{FF2B5EF4-FFF2-40B4-BE49-F238E27FC236}">
                <a16:creationId xmlns:a16="http://schemas.microsoft.com/office/drawing/2014/main" id="{2A2342C5-2756-0314-1FD5-239FDF49C07E}"/>
              </a:ext>
            </a:extLst>
          </p:cNvPr>
          <p:cNvPicPr>
            <a:picLocks noChangeAspect="1"/>
          </p:cNvPicPr>
          <p:nvPr/>
        </p:nvPicPr>
        <p:blipFill rotWithShape="1">
          <a:blip r:embed="rId3"/>
          <a:srcRect l="19404" t="10464" r="37905" b="30316"/>
          <a:stretch/>
        </p:blipFill>
        <p:spPr bwMode="auto">
          <a:xfrm>
            <a:off x="785125" y="2166789"/>
            <a:ext cx="5310875" cy="3798076"/>
          </a:xfrm>
          <a:prstGeom prst="rect">
            <a:avLst/>
          </a:prstGeom>
          <a:ln>
            <a:noFill/>
          </a:ln>
          <a:extLst>
            <a:ext uri="{53640926-AAD7-44D8-BBD7-CCE9431645EC}">
              <a14:shadowObscured xmlns:a14="http://schemas.microsoft.com/office/drawing/2010/main"/>
            </a:ext>
          </a:extLst>
        </p:spPr>
      </p:pic>
      <p:sp>
        <p:nvSpPr>
          <p:cNvPr id="8" name="Title 1">
            <a:extLst>
              <a:ext uri="{FF2B5EF4-FFF2-40B4-BE49-F238E27FC236}">
                <a16:creationId xmlns:a16="http://schemas.microsoft.com/office/drawing/2014/main" id="{D07FE83C-D0F6-6F75-498C-E35C461DA87B}"/>
              </a:ext>
            </a:extLst>
          </p:cNvPr>
          <p:cNvSpPr>
            <a:spLocks noGrp="1"/>
          </p:cNvSpPr>
          <p:nvPr>
            <p:ph type="title"/>
          </p:nvPr>
        </p:nvSpPr>
        <p:spPr>
          <a:xfrm>
            <a:off x="920581" y="408504"/>
            <a:ext cx="9520592" cy="969261"/>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1800" b="1" dirty="0">
                <a:latin typeface="Times New Roman" panose="02020603050405020304" pitchFamily="18" charset="0"/>
                <a:cs typeface="Times New Roman" panose="02020603050405020304" pitchFamily="18" charset="0"/>
              </a:rPr>
              <a:t>Objective 5: Future changes in landscape patterns on the landscape resilience of the sustainability of ecosystem regulating services</a:t>
            </a:r>
          </a:p>
        </p:txBody>
      </p:sp>
      <p:sp>
        <p:nvSpPr>
          <p:cNvPr id="10" name="TextBox 9">
            <a:extLst>
              <a:ext uri="{FF2B5EF4-FFF2-40B4-BE49-F238E27FC236}">
                <a16:creationId xmlns:a16="http://schemas.microsoft.com/office/drawing/2014/main" id="{892BD17E-1769-3F37-65EB-692793581843}"/>
              </a:ext>
            </a:extLst>
          </p:cNvPr>
          <p:cNvSpPr txBox="1"/>
          <p:nvPr/>
        </p:nvSpPr>
        <p:spPr>
          <a:xfrm>
            <a:off x="920581" y="6015692"/>
            <a:ext cx="5127574" cy="523220"/>
          </a:xfrm>
          <a:prstGeom prst="rect">
            <a:avLst/>
          </a:prstGeom>
          <a:noFill/>
        </p:spPr>
        <p:txBody>
          <a:bodyPr wrap="square">
            <a:spAutoFit/>
          </a:bodyPr>
          <a:lstStyle/>
          <a:p>
            <a:pPr marL="0" marR="0">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US" sz="1400" dirty="0">
                <a:latin typeface="Times New Roman" panose="02020603050405020304" pitchFamily="18" charset="0"/>
                <a:ea typeface="Calibri" panose="020F0502020204030204" pitchFamily="34" charset="0"/>
                <a:cs typeface="Times New Roman" panose="02020603050405020304" pitchFamily="18" charset="0"/>
              </a:rPr>
              <a:t>13</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Current and Future Landscape Structural Characteristics at the Landscape Level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9276610"/>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CC16F4-A54B-79AD-7AE2-137E918FEA27}"/>
              </a:ext>
            </a:extLst>
          </p:cNvPr>
          <p:cNvSpPr>
            <a:spLocks noGrp="1"/>
          </p:cNvSpPr>
          <p:nvPr>
            <p:ph type="sldNum" sz="quarter" idx="12"/>
          </p:nvPr>
        </p:nvSpPr>
        <p:spPr/>
        <p:txBody>
          <a:bodyPr/>
          <a:lstStyle/>
          <a:p>
            <a:fld id="{27CE633F-9882-4A5C-83A2-1109D0C73261}" type="slidenum">
              <a:rPr lang="en-US" smtClean="0"/>
              <a:t>26</a:t>
            </a:fld>
            <a:endParaRPr lang="en-US"/>
          </a:p>
        </p:txBody>
      </p:sp>
      <p:sp>
        <p:nvSpPr>
          <p:cNvPr id="5" name="Title 1">
            <a:extLst>
              <a:ext uri="{FF2B5EF4-FFF2-40B4-BE49-F238E27FC236}">
                <a16:creationId xmlns:a16="http://schemas.microsoft.com/office/drawing/2014/main" id="{4F1FCA95-11DF-698D-84BE-03978558DDB6}"/>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Conclusion</a:t>
            </a:r>
          </a:p>
        </p:txBody>
      </p:sp>
      <p:sp>
        <p:nvSpPr>
          <p:cNvPr id="6" name="Rectangle 5">
            <a:extLst>
              <a:ext uri="{FF2B5EF4-FFF2-40B4-BE49-F238E27FC236}">
                <a16:creationId xmlns:a16="http://schemas.microsoft.com/office/drawing/2014/main" id="{93F55720-2370-56BA-5B86-E104318D3D2C}"/>
              </a:ext>
            </a:extLst>
          </p:cNvPr>
          <p:cNvSpPr/>
          <p:nvPr/>
        </p:nvSpPr>
        <p:spPr>
          <a:xfrm>
            <a:off x="1513366" y="1491146"/>
            <a:ext cx="8055936" cy="44843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sz="2000" dirty="0"/>
              <a:t>The dwindling capacity of ecosystem regulating services is a result of </a:t>
            </a:r>
            <a:r>
              <a:rPr lang="en-US" sz="2000" b="1" dirty="0"/>
              <a:t>landscape changes</a:t>
            </a:r>
            <a:r>
              <a:rPr lang="en-US" sz="2000" dirty="0"/>
              <a:t> across all cities, regardless of ecological setting.</a:t>
            </a:r>
          </a:p>
          <a:p>
            <a:endParaRPr lang="en-US" sz="2000" dirty="0"/>
          </a:p>
          <a:p>
            <a:pPr marL="285750" indent="-285750">
              <a:buFont typeface="Wingdings" panose="05000000000000000000" pitchFamily="2" charset="2"/>
              <a:buChar char="Ø"/>
            </a:pPr>
            <a:r>
              <a:rPr lang="en-US" sz="2000" b="1" dirty="0"/>
              <a:t>Developmental processes and activities</a:t>
            </a:r>
            <a:r>
              <a:rPr lang="en-US" sz="2000" dirty="0"/>
              <a:t> have a greater influence on </a:t>
            </a:r>
            <a:r>
              <a:rPr lang="en-US" sz="2000" b="1" dirty="0"/>
              <a:t>landscape characteristics</a:t>
            </a:r>
            <a:r>
              <a:rPr lang="en-US" sz="2000" dirty="0"/>
              <a:t> and </a:t>
            </a:r>
            <a:r>
              <a:rPr lang="en-US" sz="2000" b="1" dirty="0"/>
              <a:t>ecosystem services</a:t>
            </a:r>
            <a:r>
              <a:rPr lang="en-US" sz="2000" dirty="0"/>
              <a:t> than ecological differences.</a:t>
            </a:r>
          </a:p>
          <a:p>
            <a:endParaRPr lang="en-US" sz="2000" dirty="0"/>
          </a:p>
          <a:p>
            <a:pPr marL="285750" indent="-285750">
              <a:buFont typeface="Wingdings" panose="05000000000000000000" pitchFamily="2" charset="2"/>
              <a:buChar char="Ø"/>
            </a:pPr>
            <a:r>
              <a:rPr lang="en-US" sz="2000" b="1" dirty="0"/>
              <a:t>Demographic factors</a:t>
            </a:r>
            <a:r>
              <a:rPr lang="en-US" sz="2000" dirty="0"/>
              <a:t> influence urban residents’ ecological concerns, especially in cities such as Akure, Owerri, and Minna.</a:t>
            </a:r>
          </a:p>
        </p:txBody>
      </p:sp>
    </p:spTree>
    <p:extLst>
      <p:ext uri="{BB962C8B-B14F-4D97-AF65-F5344CB8AC3E}">
        <p14:creationId xmlns:p14="http://schemas.microsoft.com/office/powerpoint/2010/main" val="3387311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CE7DF0-0FD3-5EC0-8384-7AF9A7100DCF}"/>
              </a:ext>
            </a:extLst>
          </p:cNvPr>
          <p:cNvSpPr>
            <a:spLocks noGrp="1"/>
          </p:cNvSpPr>
          <p:nvPr>
            <p:ph type="sldNum" sz="quarter" idx="12"/>
          </p:nvPr>
        </p:nvSpPr>
        <p:spPr/>
        <p:txBody>
          <a:bodyPr/>
          <a:lstStyle/>
          <a:p>
            <a:fld id="{27CE633F-9882-4A5C-83A2-1109D0C73261}" type="slidenum">
              <a:rPr lang="en-US" smtClean="0"/>
              <a:t>27</a:t>
            </a:fld>
            <a:endParaRPr lang="en-US"/>
          </a:p>
        </p:txBody>
      </p:sp>
      <p:sp>
        <p:nvSpPr>
          <p:cNvPr id="7" name="Rectangle 6">
            <a:extLst>
              <a:ext uri="{FF2B5EF4-FFF2-40B4-BE49-F238E27FC236}">
                <a16:creationId xmlns:a16="http://schemas.microsoft.com/office/drawing/2014/main" id="{514219EB-CB58-FF07-38EC-2825AFA5AD0D}"/>
              </a:ext>
            </a:extLst>
          </p:cNvPr>
          <p:cNvSpPr/>
          <p:nvPr/>
        </p:nvSpPr>
        <p:spPr>
          <a:xfrm>
            <a:off x="945304" y="1179988"/>
            <a:ext cx="10672626" cy="5176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b="1" dirty="0">
                <a:cs typeface="Times New Roman" panose="02020603050405020304" pitchFamily="18" charset="0"/>
              </a:rPr>
              <a:t>Policy Recommendations</a:t>
            </a:r>
            <a:endParaRPr lang="en-US" sz="2000" dirty="0">
              <a:cs typeface="Times New Roman" panose="02020603050405020304" pitchFamily="18" charset="0"/>
            </a:endParaRPr>
          </a:p>
          <a:p>
            <a:pPr marL="285750" indent="-285750">
              <a:buFont typeface="Wingdings" panose="05000000000000000000" pitchFamily="2" charset="2"/>
              <a:buChar char="Ø"/>
            </a:pPr>
            <a:r>
              <a:rPr lang="en-US" sz="2000" b="1" dirty="0">
                <a:cs typeface="Times New Roman" panose="02020603050405020304" pitchFamily="18" charset="0"/>
              </a:rPr>
              <a:t>City-Specific Ecological Management</a:t>
            </a:r>
            <a:r>
              <a:rPr lang="en-US" sz="2000" dirty="0">
                <a:cs typeface="Times New Roman" panose="02020603050405020304" pitchFamily="18" charset="0"/>
              </a:rPr>
              <a:t>: Prioritize sustainable land use, urban planning, and environmental awareness.</a:t>
            </a:r>
          </a:p>
          <a:p>
            <a:pPr marL="285750" indent="-285750">
              <a:buFont typeface="Wingdings" panose="05000000000000000000" pitchFamily="2" charset="2"/>
              <a:buChar char="Ø"/>
            </a:pPr>
            <a:r>
              <a:rPr lang="en-US" sz="2000" b="1" dirty="0">
                <a:cs typeface="Times New Roman" panose="02020603050405020304" pitchFamily="18" charset="0"/>
              </a:rPr>
              <a:t>Agricultural Practices</a:t>
            </a:r>
            <a:r>
              <a:rPr lang="en-US" sz="2000" dirty="0">
                <a:cs typeface="Times New Roman" panose="02020603050405020304" pitchFamily="18" charset="0"/>
              </a:rPr>
              <a:t>: Promote sustainable farming and agroforestry.</a:t>
            </a:r>
          </a:p>
          <a:p>
            <a:endParaRPr lang="en-US" sz="2000" dirty="0">
              <a:cs typeface="Times New Roman" panose="02020603050405020304" pitchFamily="18" charset="0"/>
            </a:endParaRPr>
          </a:p>
          <a:p>
            <a:r>
              <a:rPr lang="en-US" sz="2000" b="1" dirty="0">
                <a:cs typeface="Times New Roman" panose="02020603050405020304" pitchFamily="18" charset="0"/>
              </a:rPr>
              <a:t>Performance Improvement</a:t>
            </a:r>
            <a:endParaRPr lang="en-US" sz="2000" dirty="0">
              <a:cs typeface="Times New Roman" panose="02020603050405020304" pitchFamily="18" charset="0"/>
            </a:endParaRPr>
          </a:p>
          <a:p>
            <a:pPr marL="285750" indent="-285750">
              <a:buFont typeface="Wingdings" panose="05000000000000000000" pitchFamily="2" charset="2"/>
              <a:buChar char="Ø"/>
            </a:pPr>
            <a:r>
              <a:rPr lang="en-US" sz="2000" b="1" dirty="0">
                <a:cs typeface="Times New Roman" panose="02020603050405020304" pitchFamily="18" charset="0"/>
              </a:rPr>
              <a:t>Community Involvement</a:t>
            </a:r>
            <a:r>
              <a:rPr lang="en-US" sz="2000" dirty="0">
                <a:cs typeface="Times New Roman" panose="02020603050405020304" pitchFamily="18" charset="0"/>
              </a:rPr>
              <a:t>: Engage residents in landscape management through education and sustainable practices.</a:t>
            </a:r>
          </a:p>
          <a:p>
            <a:pPr marL="285750" indent="-285750">
              <a:buFont typeface="Wingdings" panose="05000000000000000000" pitchFamily="2" charset="2"/>
              <a:buChar char="Ø"/>
            </a:pPr>
            <a:r>
              <a:rPr lang="en-US" sz="2000" b="1" dirty="0">
                <a:cs typeface="Times New Roman" panose="02020603050405020304" pitchFamily="18" charset="0"/>
              </a:rPr>
              <a:t>Urban Afforestation</a:t>
            </a:r>
            <a:r>
              <a:rPr lang="en-US" sz="2000" dirty="0">
                <a:cs typeface="Times New Roman" panose="02020603050405020304" pitchFamily="18" charset="0"/>
              </a:rPr>
              <a:t>: Expand green infrastructure and carbon sequestration efforts (e.g., REDD+).</a:t>
            </a:r>
          </a:p>
          <a:p>
            <a:endParaRPr lang="en-US" sz="2000" dirty="0">
              <a:cs typeface="Times New Roman" panose="02020603050405020304" pitchFamily="18" charset="0"/>
            </a:endParaRPr>
          </a:p>
          <a:p>
            <a:r>
              <a:rPr lang="en-US" sz="2000" b="1" dirty="0">
                <a:cs typeface="Times New Roman" panose="02020603050405020304" pitchFamily="18" charset="0"/>
              </a:rPr>
              <a:t>Future Research Directions</a:t>
            </a:r>
            <a:endParaRPr lang="en-US" sz="2000" dirty="0">
              <a:cs typeface="Times New Roman" panose="02020603050405020304" pitchFamily="18" charset="0"/>
            </a:endParaRPr>
          </a:p>
          <a:p>
            <a:pPr marL="285750" indent="-285750">
              <a:buFont typeface="Wingdings" panose="05000000000000000000" pitchFamily="2" charset="2"/>
              <a:buChar char="Ø"/>
            </a:pPr>
            <a:r>
              <a:rPr lang="en-US" sz="2000" dirty="0">
                <a:cs typeface="Times New Roman" panose="02020603050405020304" pitchFamily="18" charset="0"/>
              </a:rPr>
              <a:t>Investigate spatial patterns of urban ecosystem services across other ecoregions.</a:t>
            </a:r>
          </a:p>
          <a:p>
            <a:pPr marL="285750" indent="-285750">
              <a:buFont typeface="Wingdings" panose="05000000000000000000" pitchFamily="2" charset="2"/>
              <a:buChar char="Ø"/>
            </a:pPr>
            <a:r>
              <a:rPr lang="en-US" sz="2000" dirty="0">
                <a:cs typeface="Times New Roman" panose="02020603050405020304" pitchFamily="18" charset="0"/>
              </a:rPr>
              <a:t>Use high-resolution imagery and field data for improved biophysical models.</a:t>
            </a:r>
          </a:p>
          <a:p>
            <a:pPr marL="285750" indent="-285750">
              <a:buFont typeface="Wingdings" panose="05000000000000000000" pitchFamily="2" charset="2"/>
              <a:buChar char="Ø"/>
            </a:pPr>
            <a:r>
              <a:rPr lang="en-US" sz="2000" dirty="0">
                <a:cs typeface="Times New Roman" panose="02020603050405020304" pitchFamily="18" charset="0"/>
              </a:rPr>
              <a:t>Focus on socio-environmental drivers such as population, migration, and land ownership systems.</a:t>
            </a:r>
          </a:p>
        </p:txBody>
      </p:sp>
      <p:sp>
        <p:nvSpPr>
          <p:cNvPr id="5" name="Title 1">
            <a:extLst>
              <a:ext uri="{FF2B5EF4-FFF2-40B4-BE49-F238E27FC236}">
                <a16:creationId xmlns:a16="http://schemas.microsoft.com/office/drawing/2014/main" id="{551E0D89-B473-0F69-5194-8CAF6EFEEAC2}"/>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Recommendation</a:t>
            </a:r>
          </a:p>
        </p:txBody>
      </p:sp>
    </p:spTree>
    <p:extLst>
      <p:ext uri="{BB962C8B-B14F-4D97-AF65-F5344CB8AC3E}">
        <p14:creationId xmlns:p14="http://schemas.microsoft.com/office/powerpoint/2010/main" val="1859294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46280E-BCE8-D8D1-EEFD-4B238A1184EF}"/>
              </a:ext>
            </a:extLst>
          </p:cNvPr>
          <p:cNvSpPr>
            <a:spLocks noGrp="1"/>
          </p:cNvSpPr>
          <p:nvPr>
            <p:ph type="sldNum" sz="quarter" idx="12"/>
          </p:nvPr>
        </p:nvSpPr>
        <p:spPr/>
        <p:txBody>
          <a:bodyPr/>
          <a:lstStyle/>
          <a:p>
            <a:fld id="{27CE633F-9882-4A5C-83A2-1109D0C73261}" type="slidenum">
              <a:rPr lang="en-US" smtClean="0"/>
              <a:t>28</a:t>
            </a:fld>
            <a:endParaRPr lang="en-US"/>
          </a:p>
        </p:txBody>
      </p:sp>
      <p:sp>
        <p:nvSpPr>
          <p:cNvPr id="5" name="Rectangle 4">
            <a:extLst>
              <a:ext uri="{FF2B5EF4-FFF2-40B4-BE49-F238E27FC236}">
                <a16:creationId xmlns:a16="http://schemas.microsoft.com/office/drawing/2014/main" id="{965D9936-C20C-BE60-1B48-9F88EEB7CCD8}"/>
              </a:ext>
            </a:extLst>
          </p:cNvPr>
          <p:cNvSpPr/>
          <p:nvPr/>
        </p:nvSpPr>
        <p:spPr>
          <a:xfrm>
            <a:off x="1051630" y="1477925"/>
            <a:ext cx="9729784" cy="47102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Wingdings" panose="05000000000000000000" pitchFamily="2" charset="2"/>
              <a:buChar char="Ø"/>
            </a:pPr>
            <a:r>
              <a:rPr lang="en-US" sz="2000" b="1" dirty="0"/>
              <a:t>Environmental Monitoring: </a:t>
            </a:r>
            <a:r>
              <a:rPr lang="en-US" sz="2000" dirty="0"/>
              <a:t>Quantification and prediction of landscape changes and ecosystem regulating services.</a:t>
            </a:r>
          </a:p>
          <a:p>
            <a:endParaRPr lang="en-US" sz="2000" dirty="0"/>
          </a:p>
          <a:p>
            <a:pPr marL="285750" indent="-285750">
              <a:buFont typeface="Wingdings" panose="05000000000000000000" pitchFamily="2" charset="2"/>
              <a:buChar char="Ø"/>
            </a:pPr>
            <a:r>
              <a:rPr lang="en-US" sz="2000" b="1" dirty="0"/>
              <a:t>Methodological Contribution: </a:t>
            </a:r>
            <a:r>
              <a:rPr lang="en-US" sz="2000" dirty="0"/>
              <a:t>Applied the Patch-Corridor-Matrix Model and ecosystem services framework, integrating machine learning, geospatial methods, ecological metrics, and socioeconomic techniques.</a:t>
            </a:r>
          </a:p>
          <a:p>
            <a:endParaRPr lang="en-US" sz="2000" dirty="0"/>
          </a:p>
          <a:p>
            <a:pPr marL="285750" indent="-285750">
              <a:buFont typeface="Wingdings" panose="05000000000000000000" pitchFamily="2" charset="2"/>
              <a:buChar char="Ø"/>
            </a:pPr>
            <a:r>
              <a:rPr lang="en-US" sz="2000" b="1" dirty="0"/>
              <a:t>Impact of Development Processes</a:t>
            </a:r>
            <a:r>
              <a:rPr lang="en-US" sz="2000" dirty="0"/>
              <a:t>: Found that developmental processes have a greater influence on altering landscape characteristics and ecosystem services than ecological variation.</a:t>
            </a:r>
            <a:r>
              <a:rPr lang="en-US" sz="2000" b="1" dirty="0"/>
              <a:t> </a:t>
            </a:r>
          </a:p>
          <a:p>
            <a:endParaRPr lang="en-US" sz="2000" b="1" dirty="0"/>
          </a:p>
          <a:p>
            <a:pPr marL="285750" indent="-285750">
              <a:buFont typeface="Wingdings" panose="05000000000000000000" pitchFamily="2" charset="2"/>
              <a:buChar char="Ø"/>
            </a:pPr>
            <a:r>
              <a:rPr lang="en-US" sz="2000" b="1" dirty="0"/>
              <a:t>Expanding Knowledge Frontiers: </a:t>
            </a:r>
            <a:r>
              <a:rPr lang="en-US" sz="2000" dirty="0"/>
              <a:t>Contributed to </a:t>
            </a:r>
            <a:r>
              <a:rPr lang="en-US" sz="2000" b="1" dirty="0"/>
              <a:t>landscape ecology </a:t>
            </a:r>
            <a:r>
              <a:rPr lang="en-US" sz="2000" dirty="0"/>
              <a:t>and</a:t>
            </a:r>
            <a:r>
              <a:rPr lang="en-US" sz="2000" b="1" dirty="0"/>
              <a:t> environmental management</a:t>
            </a:r>
            <a:r>
              <a:rPr lang="en-US" sz="2000" dirty="0"/>
              <a:t> by improving understanding of landscape changes and their impact on ecosystem services across varied urban and ecological settings.</a:t>
            </a:r>
          </a:p>
        </p:txBody>
      </p:sp>
      <p:sp>
        <p:nvSpPr>
          <p:cNvPr id="6" name="Title 1">
            <a:extLst>
              <a:ext uri="{FF2B5EF4-FFF2-40B4-BE49-F238E27FC236}">
                <a16:creationId xmlns:a16="http://schemas.microsoft.com/office/drawing/2014/main" id="{1E25B1A9-A9C7-21FA-58F3-1718138FB3CF}"/>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Contribution to Scientific Knowledge</a:t>
            </a:r>
          </a:p>
        </p:txBody>
      </p:sp>
    </p:spTree>
    <p:extLst>
      <p:ext uri="{BB962C8B-B14F-4D97-AF65-F5344CB8AC3E}">
        <p14:creationId xmlns:p14="http://schemas.microsoft.com/office/powerpoint/2010/main" val="4288968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ta Management Stories about the project WASCAL published — English">
            <a:extLst>
              <a:ext uri="{FF2B5EF4-FFF2-40B4-BE49-F238E27FC236}">
                <a16:creationId xmlns:a16="http://schemas.microsoft.com/office/drawing/2014/main" id="{55EF6954-4AB6-A163-9212-D1DD4A894D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44" t="5689" r="2300" b="14660"/>
          <a:stretch/>
        </p:blipFill>
        <p:spPr bwMode="auto">
          <a:xfrm>
            <a:off x="10493199" y="68701"/>
            <a:ext cx="1417521" cy="1035384"/>
          </a:xfrm>
          <a:prstGeom prst="rect">
            <a:avLst/>
          </a:prstGeom>
          <a:noFill/>
          <a:ln>
            <a:noFill/>
          </a:ln>
          <a:extLst>
            <a:ext uri="{53640926-AAD7-44D8-BBD7-CCE9431645EC}">
              <a14:shadowObscured xmlns:a14="http://schemas.microsoft.com/office/drawing/2010/main"/>
            </a:ext>
          </a:extLst>
        </p:spPr>
      </p:pic>
      <p:pic>
        <p:nvPicPr>
          <p:cNvPr id="4" name="Picture 3" descr="German Ministry of Education and Research Awards Grant to Consortium for  Quantum Processors.">
            <a:extLst>
              <a:ext uri="{FF2B5EF4-FFF2-40B4-BE49-F238E27FC236}">
                <a16:creationId xmlns:a16="http://schemas.microsoft.com/office/drawing/2014/main" id="{5F4357E7-FD95-6721-D80F-0AA925153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5462" y="1002300"/>
            <a:ext cx="1477431" cy="8672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eoökoLogo">
            <a:extLst>
              <a:ext uri="{FF2B5EF4-FFF2-40B4-BE49-F238E27FC236}">
                <a16:creationId xmlns:a16="http://schemas.microsoft.com/office/drawing/2014/main" id="{A09425CB-8A6F-ABE5-9545-C539DA7ADD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0322" y="5811428"/>
            <a:ext cx="1882571" cy="7520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News - Martin Luther University Halle-Wittenberg joins OLH LPS model">
            <a:extLst>
              <a:ext uri="{FF2B5EF4-FFF2-40B4-BE49-F238E27FC236}">
                <a16:creationId xmlns:a16="http://schemas.microsoft.com/office/drawing/2014/main" id="{67E5F0F0-F13E-1D6F-B0B0-1FAD5E1E92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1828" y="5528092"/>
            <a:ext cx="2408852" cy="10353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ederal University of Technology Minna">
            <a:extLst>
              <a:ext uri="{FF2B5EF4-FFF2-40B4-BE49-F238E27FC236}">
                <a16:creationId xmlns:a16="http://schemas.microsoft.com/office/drawing/2014/main" id="{0B01EC3B-694F-7F53-3D66-E35EF53DE2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5416" y="2113101"/>
            <a:ext cx="1417521" cy="14755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Logos - IDEA WILD">
            <a:extLst>
              <a:ext uri="{FF2B5EF4-FFF2-40B4-BE49-F238E27FC236}">
                <a16:creationId xmlns:a16="http://schemas.microsoft.com/office/drawing/2014/main" id="{EA7C59D7-C070-9F6D-EC51-A21B36E3B9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9028" y="5351867"/>
            <a:ext cx="2254054" cy="12622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D77A080-4528-5945-989B-425DAB68F46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203" r="17341"/>
          <a:stretch/>
        </p:blipFill>
        <p:spPr bwMode="auto">
          <a:xfrm>
            <a:off x="10714926" y="4023079"/>
            <a:ext cx="1267967" cy="1405132"/>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B6F8B587-F358-2F39-89D9-4DBF0DADBB59}"/>
              </a:ext>
            </a:extLst>
          </p:cNvPr>
          <p:cNvSpPr txBox="1">
            <a:spLocks/>
          </p:cNvSpPr>
          <p:nvPr/>
        </p:nvSpPr>
        <p:spPr>
          <a:xfrm>
            <a:off x="945304" y="235610"/>
            <a:ext cx="8817548" cy="63272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Times New Roman" panose="02020603050405020304" pitchFamily="18" charset="0"/>
                <a:cs typeface="Times New Roman" panose="02020603050405020304" pitchFamily="18" charset="0"/>
              </a:rPr>
              <a:t>Acknowledgement</a:t>
            </a:r>
          </a:p>
        </p:txBody>
      </p:sp>
      <p:sp>
        <p:nvSpPr>
          <p:cNvPr id="10" name="Rectangle 9">
            <a:extLst>
              <a:ext uri="{FF2B5EF4-FFF2-40B4-BE49-F238E27FC236}">
                <a16:creationId xmlns:a16="http://schemas.microsoft.com/office/drawing/2014/main" id="{5DAEDA8D-D868-0163-C855-3C9964AEE759}"/>
              </a:ext>
            </a:extLst>
          </p:cNvPr>
          <p:cNvSpPr/>
          <p:nvPr/>
        </p:nvSpPr>
        <p:spPr>
          <a:xfrm>
            <a:off x="945304" y="1180215"/>
            <a:ext cx="8320237" cy="37538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Supervisors:</a:t>
            </a:r>
          </a:p>
          <a:p>
            <a:r>
              <a:rPr lang="en-US" b="1" dirty="0"/>
              <a:t>Professor Appollonia </a:t>
            </a:r>
            <a:r>
              <a:rPr lang="en-US" b="1" dirty="0" err="1"/>
              <a:t>Okhimamhe</a:t>
            </a:r>
            <a:r>
              <a:rPr lang="en-US" b="1" dirty="0"/>
              <a:t> </a:t>
            </a:r>
          </a:p>
          <a:p>
            <a:r>
              <a:rPr lang="en-US" dirty="0"/>
              <a:t>WASCAL CC &amp; HH, Federal University of Technology, Minna</a:t>
            </a:r>
          </a:p>
          <a:p>
            <a:endParaRPr lang="en-US" dirty="0"/>
          </a:p>
          <a:p>
            <a:r>
              <a:rPr lang="en-US" b="1" dirty="0"/>
              <a:t>Professor </a:t>
            </a:r>
            <a:r>
              <a:rPr lang="en-US" b="1" dirty="0" err="1"/>
              <a:t>Olutoyin</a:t>
            </a:r>
            <a:r>
              <a:rPr lang="en-US" b="1" dirty="0"/>
              <a:t> A. </a:t>
            </a:r>
            <a:r>
              <a:rPr lang="en-US" b="1" dirty="0" err="1"/>
              <a:t>Fashae</a:t>
            </a:r>
            <a:r>
              <a:rPr lang="en-US" b="1" dirty="0"/>
              <a:t> </a:t>
            </a:r>
          </a:p>
          <a:p>
            <a:r>
              <a:rPr lang="en-US" dirty="0"/>
              <a:t>Department of Geography, University of Ibadan, Nigeria</a:t>
            </a:r>
          </a:p>
          <a:p>
            <a:endParaRPr lang="en-US" dirty="0"/>
          </a:p>
          <a:p>
            <a:r>
              <a:rPr lang="en-US" b="1" dirty="0"/>
              <a:t>Professor Dr. Christopher Conrad </a:t>
            </a:r>
          </a:p>
          <a:p>
            <a:r>
              <a:rPr lang="en-US" dirty="0"/>
              <a:t>Department of </a:t>
            </a:r>
            <a:r>
              <a:rPr lang="en-US" dirty="0" err="1"/>
              <a:t>Geoecology</a:t>
            </a:r>
            <a:r>
              <a:rPr lang="en-US" dirty="0"/>
              <a:t>, Martin Luther University, Halle, Germany</a:t>
            </a:r>
          </a:p>
          <a:p>
            <a:endParaRPr lang="en-US" dirty="0"/>
          </a:p>
          <a:p>
            <a:r>
              <a:rPr lang="en-US" b="1" dirty="0"/>
              <a:t>Sponsor</a:t>
            </a:r>
            <a:r>
              <a:rPr lang="en-US" dirty="0"/>
              <a:t>: West African Science Service Centre on Climate Change and Adapted Land Use &amp; German Federal Ministry of Education and Research</a:t>
            </a:r>
          </a:p>
          <a:p>
            <a:endParaRPr lang="en-US" dirty="0"/>
          </a:p>
        </p:txBody>
      </p:sp>
      <p:pic>
        <p:nvPicPr>
          <p:cNvPr id="11" name="Picture 4" descr="AARSE 2024 Conference – African ...">
            <a:extLst>
              <a:ext uri="{FF2B5EF4-FFF2-40B4-BE49-F238E27FC236}">
                <a16:creationId xmlns:a16="http://schemas.microsoft.com/office/drawing/2014/main" id="{507D5045-C48C-0EFB-A013-8F74D87E12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5304" y="5343615"/>
            <a:ext cx="1456833" cy="12787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11th International Conference on Urban Climate - ICUC 11">
            <a:extLst>
              <a:ext uri="{FF2B5EF4-FFF2-40B4-BE49-F238E27FC236}">
                <a16:creationId xmlns:a16="http://schemas.microsoft.com/office/drawing/2014/main" id="{2A0B2A7F-C66B-E961-5580-54D16C1CA92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415" t="22942" r="13924" b="22639"/>
          <a:stretch/>
        </p:blipFill>
        <p:spPr bwMode="auto">
          <a:xfrm>
            <a:off x="2802134" y="5221255"/>
            <a:ext cx="1718149" cy="1342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282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Major themes of urban ecosystem research in India and their... | Download  Scientific Diagram">
            <a:extLst>
              <a:ext uri="{FF2B5EF4-FFF2-40B4-BE49-F238E27FC236}">
                <a16:creationId xmlns:a16="http://schemas.microsoft.com/office/drawing/2014/main" id="{0A270E19-07A4-1807-4FCD-2E708862BF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2955" y="1474475"/>
            <a:ext cx="5462220" cy="31359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he two processes involved in the definition of landscape ...">
            <a:extLst>
              <a:ext uri="{FF2B5EF4-FFF2-40B4-BE49-F238E27FC236}">
                <a16:creationId xmlns:a16="http://schemas.microsoft.com/office/drawing/2014/main" id="{2976819C-A375-006C-C0F8-1D7F525367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00141"/>
            <a:ext cx="4828953" cy="427831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9B8899FF-7B80-DB2F-4E2F-240CD768512B}"/>
              </a:ext>
            </a:extLst>
          </p:cNvPr>
          <p:cNvSpPr/>
          <p:nvPr/>
        </p:nvSpPr>
        <p:spPr>
          <a:xfrm>
            <a:off x="5858540" y="4795285"/>
            <a:ext cx="5699681" cy="16975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cs typeface="Times New Roman" panose="02020603050405020304" pitchFamily="18" charset="0"/>
              </a:rPr>
              <a:t>Ecosystem services provide annual benefits valued at $125–140 trillion (OECD, 2019).</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cs typeface="Times New Roman" panose="02020603050405020304" pitchFamily="18" charset="0"/>
              </a:rPr>
              <a:t>EU Biodiversity Strategy 2030 </a:t>
            </a:r>
            <a:r>
              <a:rPr lang="en-US" dirty="0" err="1">
                <a:cs typeface="Times New Roman" panose="02020603050405020304" pitchFamily="18" charset="0"/>
              </a:rPr>
              <a:t>emphasises</a:t>
            </a:r>
            <a:r>
              <a:rPr lang="en-US" dirty="0">
                <a:cs typeface="Times New Roman" panose="02020603050405020304" pitchFamily="18" charset="0"/>
              </a:rPr>
              <a:t> reversing ecosystem degradation to bolster urban resilience.</a:t>
            </a:r>
            <a:endParaRPr kumimoji="0" lang="en-US" b="0" i="0" u="none" strike="noStrike" kern="1200" cap="none" spc="0" normalizeH="0" baseline="0" noProof="0" dirty="0">
              <a:ln>
                <a:noFill/>
              </a:ln>
              <a:solidFill>
                <a:prstClr val="black"/>
              </a:solidFill>
              <a:effectLst/>
              <a:uLnTx/>
              <a:uFillTx/>
              <a:cs typeface="Times New Roman" panose="02020603050405020304" pitchFamily="18" charset="0"/>
            </a:endParaRPr>
          </a:p>
        </p:txBody>
      </p:sp>
      <p:sp>
        <p:nvSpPr>
          <p:cNvPr id="18" name="Title 1">
            <a:extLst>
              <a:ext uri="{FF2B5EF4-FFF2-40B4-BE49-F238E27FC236}">
                <a16:creationId xmlns:a16="http://schemas.microsoft.com/office/drawing/2014/main" id="{C379EC88-9148-843D-2299-36865BCAF624}"/>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Introduction</a:t>
            </a:r>
          </a:p>
        </p:txBody>
      </p:sp>
      <p:sp>
        <p:nvSpPr>
          <p:cNvPr id="19" name="Slide Number Placeholder 18">
            <a:extLst>
              <a:ext uri="{FF2B5EF4-FFF2-40B4-BE49-F238E27FC236}">
                <a16:creationId xmlns:a16="http://schemas.microsoft.com/office/drawing/2014/main" id="{12827917-3F9B-F2F1-F26F-D0E7D859ABA8}"/>
              </a:ext>
            </a:extLst>
          </p:cNvPr>
          <p:cNvSpPr>
            <a:spLocks noGrp="1"/>
          </p:cNvSpPr>
          <p:nvPr>
            <p:ph type="sldNum" sz="quarter" idx="12"/>
          </p:nvPr>
        </p:nvSpPr>
        <p:spPr/>
        <p:txBody>
          <a:bodyPr/>
          <a:lstStyle/>
          <a:p>
            <a:fld id="{27CE633F-9882-4A5C-83A2-1109D0C73261}" type="slidenum">
              <a:rPr lang="en-US" smtClean="0"/>
              <a:t>3</a:t>
            </a:fld>
            <a:endParaRPr lang="en-US"/>
          </a:p>
        </p:txBody>
      </p:sp>
    </p:spTree>
    <p:extLst>
      <p:ext uri="{BB962C8B-B14F-4D97-AF65-F5344CB8AC3E}">
        <p14:creationId xmlns:p14="http://schemas.microsoft.com/office/powerpoint/2010/main" val="31898215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FC7F5F-9CB8-9F4B-1C68-C4081E75D7C1}"/>
              </a:ext>
            </a:extLst>
          </p:cNvPr>
          <p:cNvSpPr>
            <a:spLocks noGrp="1"/>
          </p:cNvSpPr>
          <p:nvPr>
            <p:ph type="sldNum" sz="quarter" idx="12"/>
          </p:nvPr>
        </p:nvSpPr>
        <p:spPr/>
        <p:txBody>
          <a:bodyPr/>
          <a:lstStyle/>
          <a:p>
            <a:fld id="{27CE633F-9882-4A5C-83A2-1109D0C73261}" type="slidenum">
              <a:rPr lang="en-US" smtClean="0"/>
              <a:t>30</a:t>
            </a:fld>
            <a:endParaRPr lang="en-US"/>
          </a:p>
        </p:txBody>
      </p:sp>
      <p:pic>
        <p:nvPicPr>
          <p:cNvPr id="6" name="Picture 5" descr="Thank You Very Much Pictures | Download Free Images on Unsplash">
            <a:extLst>
              <a:ext uri="{FF2B5EF4-FFF2-40B4-BE49-F238E27FC236}">
                <a16:creationId xmlns:a16="http://schemas.microsoft.com/office/drawing/2014/main" id="{CC4C0BCC-5969-9AB4-AB36-D47EA8A8C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3758" y="1982644"/>
            <a:ext cx="5368115" cy="2892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225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91B25B-C9BA-C88C-C4BF-183676EB4A9D}"/>
              </a:ext>
            </a:extLst>
          </p:cNvPr>
          <p:cNvSpPr/>
          <p:nvPr/>
        </p:nvSpPr>
        <p:spPr>
          <a:xfrm>
            <a:off x="849611" y="2026072"/>
            <a:ext cx="1903228" cy="12192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Research gap &amp; why it matters</a:t>
            </a:r>
          </a:p>
        </p:txBody>
      </p:sp>
      <p:sp>
        <p:nvSpPr>
          <p:cNvPr id="12" name="Rectangle 11">
            <a:extLst>
              <a:ext uri="{FF2B5EF4-FFF2-40B4-BE49-F238E27FC236}">
                <a16:creationId xmlns:a16="http://schemas.microsoft.com/office/drawing/2014/main" id="{04CDF1C8-FC0B-C9DE-BA35-9CA103BB6895}"/>
              </a:ext>
            </a:extLst>
          </p:cNvPr>
          <p:cNvSpPr/>
          <p:nvPr/>
        </p:nvSpPr>
        <p:spPr>
          <a:xfrm>
            <a:off x="3444062" y="1707031"/>
            <a:ext cx="5838161" cy="22292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Univers"/>
              </a:rPr>
              <a:t>Limited studies on spatiotemporal changes in landscape structure and regulating services in sub-Saharan Africa.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Univers"/>
              </a:rPr>
              <a:t>Previous research focused on land use and land cover (LULC) impacts, carbon stock in protected areas, or coarse spatial resolutions. </a:t>
            </a:r>
          </a:p>
        </p:txBody>
      </p:sp>
      <p:sp>
        <p:nvSpPr>
          <p:cNvPr id="15" name="Rectangle 14">
            <a:extLst>
              <a:ext uri="{FF2B5EF4-FFF2-40B4-BE49-F238E27FC236}">
                <a16:creationId xmlns:a16="http://schemas.microsoft.com/office/drawing/2014/main" id="{B389E92F-1E80-673C-FC6A-7763ACAD4663}"/>
              </a:ext>
            </a:extLst>
          </p:cNvPr>
          <p:cNvSpPr/>
          <p:nvPr/>
        </p:nvSpPr>
        <p:spPr>
          <a:xfrm>
            <a:off x="6549656" y="4403009"/>
            <a:ext cx="5060755" cy="222929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Univers"/>
                <a:ea typeface="+mn-ea"/>
                <a:cs typeface="+mn-cs"/>
              </a:rPr>
              <a:t>Urban regulating services are crucial for addressing climate extremes, carbon balance, and water systems (MA, 2005).</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Univers"/>
                <a:ea typeface="+mn-ea"/>
                <a:cs typeface="+mn-cs"/>
              </a:rPr>
              <a:t>Insufficient attention to landscape diversity’s role in ecosystem resilience (</a:t>
            </a:r>
            <a:r>
              <a:rPr kumimoji="0" lang="en-US" sz="2000" b="0" i="0" u="none" strike="noStrike" kern="1200" cap="none" spc="0" normalizeH="0" baseline="0" noProof="0" dirty="0" err="1">
                <a:ln>
                  <a:noFill/>
                </a:ln>
                <a:solidFill>
                  <a:prstClr val="black"/>
                </a:solidFill>
                <a:effectLst/>
                <a:uLnTx/>
                <a:uFillTx/>
                <a:latin typeface="Univers"/>
                <a:ea typeface="+mn-ea"/>
                <a:cs typeface="+mn-cs"/>
              </a:rPr>
              <a:t>Inkoom</a:t>
            </a:r>
            <a:r>
              <a:rPr kumimoji="0" lang="en-US" sz="2000" b="0" i="0" u="none" strike="noStrike" kern="1200" cap="none" spc="0" normalizeH="0" baseline="0" noProof="0" dirty="0">
                <a:ln>
                  <a:noFill/>
                </a:ln>
                <a:solidFill>
                  <a:prstClr val="black"/>
                </a:solidFill>
                <a:effectLst/>
                <a:uLnTx/>
                <a:uFillTx/>
                <a:latin typeface="Univers"/>
                <a:ea typeface="+mn-ea"/>
                <a:cs typeface="+mn-cs"/>
              </a:rPr>
              <a:t> et al., 2018).</a:t>
            </a:r>
          </a:p>
        </p:txBody>
      </p:sp>
      <p:sp>
        <p:nvSpPr>
          <p:cNvPr id="18" name="Title 1">
            <a:extLst>
              <a:ext uri="{FF2B5EF4-FFF2-40B4-BE49-F238E27FC236}">
                <a16:creationId xmlns:a16="http://schemas.microsoft.com/office/drawing/2014/main" id="{68B16E2D-1015-54F6-666A-3D2649E678B3}"/>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Statement of the Research Problem</a:t>
            </a:r>
          </a:p>
        </p:txBody>
      </p:sp>
      <p:sp>
        <p:nvSpPr>
          <p:cNvPr id="19" name="Slide Number Placeholder 18">
            <a:extLst>
              <a:ext uri="{FF2B5EF4-FFF2-40B4-BE49-F238E27FC236}">
                <a16:creationId xmlns:a16="http://schemas.microsoft.com/office/drawing/2014/main" id="{85BBC6EA-97DC-F4A8-4876-6BA30C6CED76}"/>
              </a:ext>
            </a:extLst>
          </p:cNvPr>
          <p:cNvSpPr>
            <a:spLocks noGrp="1"/>
          </p:cNvSpPr>
          <p:nvPr>
            <p:ph type="sldNum" sz="quarter" idx="12"/>
          </p:nvPr>
        </p:nvSpPr>
        <p:spPr/>
        <p:txBody>
          <a:bodyPr/>
          <a:lstStyle/>
          <a:p>
            <a:fld id="{27CE633F-9882-4A5C-83A2-1109D0C73261}" type="slidenum">
              <a:rPr lang="en-US" smtClean="0"/>
              <a:t>4</a:t>
            </a:fld>
            <a:endParaRPr lang="en-US"/>
          </a:p>
        </p:txBody>
      </p:sp>
    </p:spTree>
    <p:extLst>
      <p:ext uri="{BB962C8B-B14F-4D97-AF65-F5344CB8AC3E}">
        <p14:creationId xmlns:p14="http://schemas.microsoft.com/office/powerpoint/2010/main" val="35587489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FCE344-E65D-5894-7E4A-C731CD7254C4}"/>
              </a:ext>
            </a:extLst>
          </p:cNvPr>
          <p:cNvSpPr/>
          <p:nvPr/>
        </p:nvSpPr>
        <p:spPr>
          <a:xfrm>
            <a:off x="1540392" y="1559426"/>
            <a:ext cx="9111216" cy="99238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a:ea typeface="Calibri" panose="020F0502020204030204" pitchFamily="34" charset="0"/>
              </a:rPr>
              <a:t>To </a:t>
            </a:r>
            <a:r>
              <a:rPr lang="en-US" sz="2000" dirty="0">
                <a:effectLst/>
                <a:ea typeface="Calibri" panose="020F0502020204030204" pitchFamily="34" charset="0"/>
              </a:rPr>
              <a:t>assess the changes in urban landscape structure and their impacts on ecosystem regulating services in the light of the changing climate in the Rainforest and Guinea savanna ecological regions of Nigeria. </a:t>
            </a:r>
            <a:endParaRPr lang="en-US" sz="2000" dirty="0"/>
          </a:p>
        </p:txBody>
      </p:sp>
      <p:sp>
        <p:nvSpPr>
          <p:cNvPr id="10" name="Rectangle 9">
            <a:extLst>
              <a:ext uri="{FF2B5EF4-FFF2-40B4-BE49-F238E27FC236}">
                <a16:creationId xmlns:a16="http://schemas.microsoft.com/office/drawing/2014/main" id="{139BAE4D-55AA-43F2-D102-069A8857BF42}"/>
              </a:ext>
            </a:extLst>
          </p:cNvPr>
          <p:cNvSpPr/>
          <p:nvPr/>
        </p:nvSpPr>
        <p:spPr>
          <a:xfrm>
            <a:off x="945305" y="2969992"/>
            <a:ext cx="10642412" cy="35371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marR="0" lvl="0" indent="-342900" algn="just">
              <a:buFont typeface="+mj-lt"/>
              <a:buAutoNum type="arabicPeriod"/>
            </a:pPr>
            <a:r>
              <a:rPr lang="en-US" sz="1900" dirty="0">
                <a:effectLst/>
                <a:ea typeface="Calibri" panose="020F0502020204030204" pitchFamily="34" charset="0"/>
                <a:cs typeface="Times New Roman" panose="02020603050405020304" pitchFamily="18" charset="0"/>
              </a:rPr>
              <a:t>assess the spatial and temporal changes in landscape structure (landscape composition, configuration and connectivity) in cities of the Rainforest and Guinea savanna ecoregions between 1986 and 2022;</a:t>
            </a:r>
          </a:p>
          <a:p>
            <a:pPr marL="342900" marR="0" lvl="0" indent="-342900" algn="just">
              <a:buFont typeface="+mj-lt"/>
              <a:buAutoNum type="arabicPeriod"/>
            </a:pPr>
            <a:r>
              <a:rPr lang="en-US" sz="1900" dirty="0">
                <a:effectLst/>
                <a:ea typeface="Calibri" panose="020F0502020204030204" pitchFamily="34" charset="0"/>
                <a:cs typeface="Times New Roman" panose="02020603050405020304" pitchFamily="18" charset="0"/>
              </a:rPr>
              <a:t>model the spatiotemporal distribution of ecosystem regulating services in relation to landscape changes in cities of the ecoregions between 2002 and 2022;</a:t>
            </a:r>
          </a:p>
          <a:p>
            <a:pPr marL="342900" marR="0" lvl="0" indent="-342900" algn="just">
              <a:buFont typeface="+mj-lt"/>
              <a:buAutoNum type="arabicPeriod"/>
            </a:pPr>
            <a:r>
              <a:rPr lang="en-US" sz="1900" dirty="0">
                <a:effectLst/>
                <a:ea typeface="Calibri" panose="020F0502020204030204" pitchFamily="34" charset="0"/>
                <a:cs typeface="Times New Roman" panose="02020603050405020304" pitchFamily="18" charset="0"/>
              </a:rPr>
              <a:t>investigate the characteristics and drivers of the changes in landscape and ecosystem regulating services in cities of the ecoregions;</a:t>
            </a:r>
          </a:p>
          <a:p>
            <a:pPr marL="342900" marR="0" lvl="0" indent="-342900" algn="just">
              <a:buFont typeface="+mj-lt"/>
              <a:buAutoNum type="arabicPeriod"/>
            </a:pPr>
            <a:r>
              <a:rPr lang="en-US" sz="1900" dirty="0">
                <a:effectLst/>
                <a:ea typeface="Calibri" panose="020F0502020204030204" pitchFamily="34" charset="0"/>
                <a:cs typeface="Times New Roman" panose="02020603050405020304" pitchFamily="18" charset="0"/>
              </a:rPr>
              <a:t>assess the trend and pattern of climatic (precipitation and temperature) changes in cities of the ecoregions between 1981 and 2022; and</a:t>
            </a:r>
          </a:p>
          <a:p>
            <a:pPr marL="342900" marR="0" lvl="0" indent="-342900" algn="just">
              <a:spcAft>
                <a:spcPts val="800"/>
              </a:spcAft>
              <a:buFont typeface="+mj-lt"/>
              <a:buAutoNum type="arabicPeriod"/>
            </a:pPr>
            <a:r>
              <a:rPr lang="en-US" sz="1900" dirty="0" err="1">
                <a:effectLst/>
                <a:ea typeface="Calibri" panose="020F0502020204030204" pitchFamily="34" charset="0"/>
                <a:cs typeface="Times New Roman" panose="02020603050405020304" pitchFamily="18" charset="0"/>
              </a:rPr>
              <a:t>analyse</a:t>
            </a:r>
            <a:r>
              <a:rPr lang="en-US" sz="1900" dirty="0">
                <a:effectLst/>
                <a:ea typeface="Calibri" panose="020F0502020204030204" pitchFamily="34" charset="0"/>
                <a:cs typeface="Times New Roman" panose="02020603050405020304" pitchFamily="18" charset="0"/>
              </a:rPr>
              <a:t> the impact of future changes in landscape structure on the resilience and sustainability of ecosystem regulation services within and between the cities of the two ecoregions under specific climatic scenarios.</a:t>
            </a:r>
          </a:p>
        </p:txBody>
      </p:sp>
      <p:sp>
        <p:nvSpPr>
          <p:cNvPr id="13" name="Title 1">
            <a:extLst>
              <a:ext uri="{FF2B5EF4-FFF2-40B4-BE49-F238E27FC236}">
                <a16:creationId xmlns:a16="http://schemas.microsoft.com/office/drawing/2014/main" id="{846DBF1A-1506-D663-6827-76B5BA85CBF6}"/>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Aim and Objectives of the Study</a:t>
            </a:r>
          </a:p>
        </p:txBody>
      </p:sp>
      <p:sp>
        <p:nvSpPr>
          <p:cNvPr id="14" name="Slide Number Placeholder 13">
            <a:extLst>
              <a:ext uri="{FF2B5EF4-FFF2-40B4-BE49-F238E27FC236}">
                <a16:creationId xmlns:a16="http://schemas.microsoft.com/office/drawing/2014/main" id="{162D023D-5323-84A7-AEFD-A8BAB8B2D3D8}"/>
              </a:ext>
            </a:extLst>
          </p:cNvPr>
          <p:cNvSpPr>
            <a:spLocks noGrp="1"/>
          </p:cNvSpPr>
          <p:nvPr>
            <p:ph type="sldNum" sz="quarter" idx="12"/>
          </p:nvPr>
        </p:nvSpPr>
        <p:spPr/>
        <p:txBody>
          <a:bodyPr/>
          <a:lstStyle/>
          <a:p>
            <a:fld id="{27CE633F-9882-4A5C-83A2-1109D0C73261}" type="slidenum">
              <a:rPr lang="en-US" smtClean="0"/>
              <a:t>5</a:t>
            </a:fld>
            <a:endParaRPr lang="en-US"/>
          </a:p>
        </p:txBody>
      </p:sp>
    </p:spTree>
    <p:extLst>
      <p:ext uri="{BB962C8B-B14F-4D97-AF65-F5344CB8AC3E}">
        <p14:creationId xmlns:p14="http://schemas.microsoft.com/office/powerpoint/2010/main" val="1195220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50EF8B-6E75-090B-14DC-E14BAFD37A91}"/>
              </a:ext>
            </a:extLst>
          </p:cNvPr>
          <p:cNvPicPr>
            <a:picLocks noChangeAspect="1"/>
          </p:cNvPicPr>
          <p:nvPr/>
        </p:nvPicPr>
        <p:blipFill rotWithShape="1">
          <a:blip r:embed="rId2"/>
          <a:srcRect l="26923" t="16904" r="15812" b="14910"/>
          <a:stretch/>
        </p:blipFill>
        <p:spPr bwMode="auto">
          <a:xfrm>
            <a:off x="971910" y="1488558"/>
            <a:ext cx="7298499" cy="4888550"/>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9BDDE75A-3E5F-A0A4-39DB-9D5FB488B6D0}"/>
              </a:ext>
            </a:extLst>
          </p:cNvPr>
          <p:cNvSpPr/>
          <p:nvPr/>
        </p:nvSpPr>
        <p:spPr>
          <a:xfrm>
            <a:off x="8782493" y="1456660"/>
            <a:ext cx="2785730" cy="28544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rPr>
              <a:t>Increased land degradation in Nigeria, with over 55% primary forest loss (FAO, 2010).</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rPr>
              <a:t>Tropical rainforest and guinea savanna are among the most threatened zones (CILSS, 2016).</a:t>
            </a:r>
          </a:p>
        </p:txBody>
      </p:sp>
      <p:sp>
        <p:nvSpPr>
          <p:cNvPr id="8" name="Rectangle 7">
            <a:extLst>
              <a:ext uri="{FF2B5EF4-FFF2-40B4-BE49-F238E27FC236}">
                <a16:creationId xmlns:a16="http://schemas.microsoft.com/office/drawing/2014/main" id="{72BD4080-5A18-5BCF-8323-E83159FC8C8B}"/>
              </a:ext>
              <a:ext uri="{C183D7F6-B498-43B3-948B-1728B52AA6E4}">
                <adec:decorative xmlns:adec="http://schemas.microsoft.com/office/drawing/2017/decorative" val="0"/>
              </a:ext>
            </a:extLst>
          </p:cNvPr>
          <p:cNvSpPr/>
          <p:nvPr/>
        </p:nvSpPr>
        <p:spPr>
          <a:xfrm>
            <a:off x="8420985" y="4502462"/>
            <a:ext cx="3593805" cy="19750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rPr>
              <a:t>Ethnobotanical diversity representative of West Africa rainforest ecosystem (RF)</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rPr>
              <a:t>Notable agricultural production and collection areas (GS)</a:t>
            </a:r>
          </a:p>
        </p:txBody>
      </p:sp>
      <p:sp>
        <p:nvSpPr>
          <p:cNvPr id="10" name="TextBox 9">
            <a:extLst>
              <a:ext uri="{FF2B5EF4-FFF2-40B4-BE49-F238E27FC236}">
                <a16:creationId xmlns:a16="http://schemas.microsoft.com/office/drawing/2014/main" id="{CB1B747F-5BFE-EBCB-6C11-87528CDE45AE}"/>
              </a:ext>
            </a:extLst>
          </p:cNvPr>
          <p:cNvSpPr txBox="1"/>
          <p:nvPr/>
        </p:nvSpPr>
        <p:spPr>
          <a:xfrm>
            <a:off x="971910" y="6308209"/>
            <a:ext cx="6850025" cy="338554"/>
          </a:xfrm>
          <a:prstGeom prst="rect">
            <a:avLst/>
          </a:prstGeom>
          <a:noFill/>
        </p:spPr>
        <p:txBody>
          <a:bodyPr wrap="square">
            <a:spAutoFit/>
          </a:bodyPr>
          <a:lstStyle/>
          <a:p>
            <a:r>
              <a:rPr lang="en-US" sz="1600" dirty="0">
                <a:solidFill>
                  <a:srgbClr val="000000"/>
                </a:solidFill>
                <a:effectLst/>
                <a:latin typeface="Times New Roman" panose="02020603050405020304" pitchFamily="18" charset="0"/>
                <a:ea typeface="Calibri" panose="020F0502020204030204" pitchFamily="34" charset="0"/>
              </a:rPr>
              <a:t>Figure 1: The Study Locations; RF = Rainforest; GS = Guinea savanna </a:t>
            </a:r>
            <a:endParaRPr lang="en-US" sz="1600" dirty="0"/>
          </a:p>
        </p:txBody>
      </p:sp>
      <p:sp>
        <p:nvSpPr>
          <p:cNvPr id="13" name="Title 1">
            <a:extLst>
              <a:ext uri="{FF2B5EF4-FFF2-40B4-BE49-F238E27FC236}">
                <a16:creationId xmlns:a16="http://schemas.microsoft.com/office/drawing/2014/main" id="{18BF7EEC-23ED-669E-CC83-53E2A9B22063}"/>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Study Locations</a:t>
            </a:r>
          </a:p>
        </p:txBody>
      </p:sp>
      <p:sp>
        <p:nvSpPr>
          <p:cNvPr id="14" name="Slide Number Placeholder 13">
            <a:extLst>
              <a:ext uri="{FF2B5EF4-FFF2-40B4-BE49-F238E27FC236}">
                <a16:creationId xmlns:a16="http://schemas.microsoft.com/office/drawing/2014/main" id="{9A72A38C-05F8-A203-BE06-F84399D334AC}"/>
              </a:ext>
            </a:extLst>
          </p:cNvPr>
          <p:cNvSpPr>
            <a:spLocks noGrp="1"/>
          </p:cNvSpPr>
          <p:nvPr>
            <p:ph type="sldNum" sz="quarter" idx="12"/>
          </p:nvPr>
        </p:nvSpPr>
        <p:spPr/>
        <p:txBody>
          <a:bodyPr/>
          <a:lstStyle/>
          <a:p>
            <a:fld id="{27CE633F-9882-4A5C-83A2-1109D0C73261}" type="slidenum">
              <a:rPr lang="en-US" smtClean="0"/>
              <a:t>6</a:t>
            </a:fld>
            <a:endParaRPr lang="en-US"/>
          </a:p>
        </p:txBody>
      </p:sp>
    </p:spTree>
    <p:extLst>
      <p:ext uri="{BB962C8B-B14F-4D97-AF65-F5344CB8AC3E}">
        <p14:creationId xmlns:p14="http://schemas.microsoft.com/office/powerpoint/2010/main" val="2489337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592808-4E0B-F499-B545-F175FE57C543}"/>
              </a:ext>
            </a:extLst>
          </p:cNvPr>
          <p:cNvSpPr/>
          <p:nvPr/>
        </p:nvSpPr>
        <p:spPr>
          <a:xfrm>
            <a:off x="1244009" y="1594996"/>
            <a:ext cx="4417827" cy="22647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Practical and Policy Applications</a:t>
            </a:r>
            <a:endParaRPr lang="en-US" dirty="0"/>
          </a:p>
          <a:p>
            <a:pPr marL="285750" indent="-285750">
              <a:buFont typeface="Wingdings" panose="05000000000000000000" pitchFamily="2" charset="2"/>
              <a:buChar char="Ø"/>
            </a:pPr>
            <a:r>
              <a:rPr lang="en-US" dirty="0"/>
              <a:t>Baseline resource for Nigeria’s Federal Ministry of Lands, Housing, and Urban Development.</a:t>
            </a:r>
          </a:p>
          <a:p>
            <a:pPr marL="285750" indent="-285750">
              <a:buFont typeface="Wingdings" panose="05000000000000000000" pitchFamily="2" charset="2"/>
              <a:buChar char="Ø"/>
            </a:pPr>
            <a:r>
              <a:rPr lang="en-US" dirty="0"/>
              <a:t>Anticipates future land use patterns and ecosystem management pathways.</a:t>
            </a:r>
          </a:p>
        </p:txBody>
      </p:sp>
      <p:sp>
        <p:nvSpPr>
          <p:cNvPr id="5" name="Rectangle 4">
            <a:extLst>
              <a:ext uri="{FF2B5EF4-FFF2-40B4-BE49-F238E27FC236}">
                <a16:creationId xmlns:a16="http://schemas.microsoft.com/office/drawing/2014/main" id="{7997C8F2-2352-D8E5-5C10-6611BB1E5A81}"/>
              </a:ext>
            </a:extLst>
          </p:cNvPr>
          <p:cNvSpPr/>
          <p:nvPr/>
        </p:nvSpPr>
        <p:spPr>
          <a:xfrm>
            <a:off x="838200" y="4355959"/>
            <a:ext cx="5596268" cy="20343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Alignment with SDGs</a:t>
            </a:r>
            <a:endParaRPr lang="en-US" dirty="0"/>
          </a:p>
          <a:p>
            <a:pPr marL="285750" indent="-285750">
              <a:buFont typeface="Wingdings" panose="05000000000000000000" pitchFamily="2" charset="2"/>
              <a:buChar char="Ø"/>
            </a:pPr>
            <a:r>
              <a:rPr lang="en-US" b="1" dirty="0"/>
              <a:t>Goal 11</a:t>
            </a:r>
            <a:r>
              <a:rPr lang="en-US" dirty="0"/>
              <a:t>: Reduce cities' per capita environmental impact.</a:t>
            </a:r>
          </a:p>
          <a:p>
            <a:pPr marL="285750" indent="-285750">
              <a:buFont typeface="Wingdings" panose="05000000000000000000" pitchFamily="2" charset="2"/>
              <a:buChar char="Ø"/>
            </a:pPr>
            <a:r>
              <a:rPr lang="en-US" b="1" dirty="0"/>
              <a:t>Goal 13</a:t>
            </a:r>
            <a:r>
              <a:rPr lang="en-US" dirty="0"/>
              <a:t>: Integrate climate change measures into urban planning.</a:t>
            </a:r>
          </a:p>
          <a:p>
            <a:pPr marL="285750" indent="-285750">
              <a:buFont typeface="Wingdings" panose="05000000000000000000" pitchFamily="2" charset="2"/>
              <a:buChar char="Ø"/>
            </a:pPr>
            <a:r>
              <a:rPr lang="en-US" b="1" dirty="0"/>
              <a:t>Goal 15</a:t>
            </a:r>
            <a:r>
              <a:rPr lang="en-US" dirty="0"/>
              <a:t>: Conserve and restore terrestrial ecosystems while mitigating urban expansion</a:t>
            </a:r>
          </a:p>
        </p:txBody>
      </p:sp>
      <p:sp>
        <p:nvSpPr>
          <p:cNvPr id="6" name="Rectangle 5">
            <a:extLst>
              <a:ext uri="{FF2B5EF4-FFF2-40B4-BE49-F238E27FC236}">
                <a16:creationId xmlns:a16="http://schemas.microsoft.com/office/drawing/2014/main" id="{B6BDE1F7-5D53-E30A-F5D5-1846D81ECB55}"/>
              </a:ext>
            </a:extLst>
          </p:cNvPr>
          <p:cNvSpPr/>
          <p:nvPr/>
        </p:nvSpPr>
        <p:spPr>
          <a:xfrm>
            <a:off x="6530164" y="2957738"/>
            <a:ext cx="4931734" cy="24542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b="1" dirty="0"/>
              <a:t>Innovative Methodology</a:t>
            </a:r>
            <a:endParaRPr lang="en-US" dirty="0"/>
          </a:p>
          <a:p>
            <a:pPr marL="285750" indent="-285750">
              <a:buFont typeface="Wingdings" panose="05000000000000000000" pitchFamily="2" charset="2"/>
              <a:buChar char="Ø"/>
            </a:pPr>
            <a:r>
              <a:rPr lang="en-US" dirty="0"/>
              <a:t>Introduces machine learning and geospatial techniques for urban ecosystem monitoring.</a:t>
            </a:r>
          </a:p>
          <a:p>
            <a:pPr marL="285750" indent="-285750">
              <a:buFont typeface="Wingdings" panose="05000000000000000000" pitchFamily="2" charset="2"/>
              <a:buChar char="Ø"/>
            </a:pPr>
            <a:r>
              <a:rPr lang="en-US" dirty="0"/>
              <a:t>Strengthens the link between landscape ecology and climate change science.</a:t>
            </a:r>
          </a:p>
          <a:p>
            <a:pPr marL="285750" indent="-285750">
              <a:buFont typeface="Wingdings" panose="05000000000000000000" pitchFamily="2" charset="2"/>
              <a:buChar char="Ø"/>
            </a:pPr>
            <a:r>
              <a:rPr lang="en-US" dirty="0"/>
              <a:t>Advances knowledge on urban ecosystem dynamics across ecological regions.</a:t>
            </a:r>
          </a:p>
        </p:txBody>
      </p:sp>
      <p:sp>
        <p:nvSpPr>
          <p:cNvPr id="9" name="Title 1">
            <a:extLst>
              <a:ext uri="{FF2B5EF4-FFF2-40B4-BE49-F238E27FC236}">
                <a16:creationId xmlns:a16="http://schemas.microsoft.com/office/drawing/2014/main" id="{77728732-3EDD-EA79-BD22-95131711ADF8}"/>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Justification of the Study</a:t>
            </a:r>
          </a:p>
        </p:txBody>
      </p:sp>
      <p:sp>
        <p:nvSpPr>
          <p:cNvPr id="10" name="Slide Number Placeholder 9">
            <a:extLst>
              <a:ext uri="{FF2B5EF4-FFF2-40B4-BE49-F238E27FC236}">
                <a16:creationId xmlns:a16="http://schemas.microsoft.com/office/drawing/2014/main" id="{BBC598D5-2931-790D-7D1C-462F75E77FD5}"/>
              </a:ext>
            </a:extLst>
          </p:cNvPr>
          <p:cNvSpPr>
            <a:spLocks noGrp="1"/>
          </p:cNvSpPr>
          <p:nvPr>
            <p:ph type="sldNum" sz="quarter" idx="12"/>
          </p:nvPr>
        </p:nvSpPr>
        <p:spPr/>
        <p:txBody>
          <a:bodyPr/>
          <a:lstStyle/>
          <a:p>
            <a:fld id="{27CE633F-9882-4A5C-83A2-1109D0C73261}" type="slidenum">
              <a:rPr lang="en-US" smtClean="0"/>
              <a:t>7</a:t>
            </a:fld>
            <a:endParaRPr lang="en-US"/>
          </a:p>
        </p:txBody>
      </p:sp>
    </p:spTree>
    <p:extLst>
      <p:ext uri="{BB962C8B-B14F-4D97-AF65-F5344CB8AC3E}">
        <p14:creationId xmlns:p14="http://schemas.microsoft.com/office/powerpoint/2010/main" val="10965854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DF0665-4E14-E9E9-17A3-0B4A367319EB}"/>
              </a:ext>
            </a:extLst>
          </p:cNvPr>
          <p:cNvPicPr>
            <a:picLocks noChangeAspect="1"/>
          </p:cNvPicPr>
          <p:nvPr/>
        </p:nvPicPr>
        <p:blipFill rotWithShape="1">
          <a:blip r:embed="rId2"/>
          <a:srcRect l="27072" t="25284" r="26712" b="27292"/>
          <a:stretch/>
        </p:blipFill>
        <p:spPr>
          <a:xfrm>
            <a:off x="1581039" y="1261889"/>
            <a:ext cx="8644271" cy="4989377"/>
          </a:xfrm>
          <a:prstGeom prst="rect">
            <a:avLst/>
          </a:prstGeom>
          <a:noFill/>
        </p:spPr>
      </p:pic>
      <p:sp>
        <p:nvSpPr>
          <p:cNvPr id="5" name="Rectangle: Rounded Corners 4">
            <a:extLst>
              <a:ext uri="{FF2B5EF4-FFF2-40B4-BE49-F238E27FC236}">
                <a16:creationId xmlns:a16="http://schemas.microsoft.com/office/drawing/2014/main" id="{9D2A653C-5A8B-5EB3-7E8E-E136F8977C0E}"/>
              </a:ext>
            </a:extLst>
          </p:cNvPr>
          <p:cNvSpPr/>
          <p:nvPr/>
        </p:nvSpPr>
        <p:spPr>
          <a:xfrm>
            <a:off x="1456660" y="6215982"/>
            <a:ext cx="8893031" cy="553785"/>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400" dirty="0">
                <a:latin typeface="Times New Roman" panose="02020603050405020304" pitchFamily="18" charset="0"/>
                <a:cs typeface="Times New Roman" panose="02020603050405020304" pitchFamily="18" charset="0"/>
              </a:rPr>
              <a:t>Figure 2: Conceptual framework depicting the link between landscape structure, ecosystem regulating services and climate and their influence on landscape resilience and ecological sustainability.</a:t>
            </a:r>
          </a:p>
        </p:txBody>
      </p:sp>
      <p:sp>
        <p:nvSpPr>
          <p:cNvPr id="9" name="Title 1">
            <a:extLst>
              <a:ext uri="{FF2B5EF4-FFF2-40B4-BE49-F238E27FC236}">
                <a16:creationId xmlns:a16="http://schemas.microsoft.com/office/drawing/2014/main" id="{AD5DC5F6-F475-A580-C83D-614E003AD114}"/>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Conceptual Framework</a:t>
            </a:r>
          </a:p>
        </p:txBody>
      </p:sp>
      <p:sp>
        <p:nvSpPr>
          <p:cNvPr id="10" name="Slide Number Placeholder 9">
            <a:extLst>
              <a:ext uri="{FF2B5EF4-FFF2-40B4-BE49-F238E27FC236}">
                <a16:creationId xmlns:a16="http://schemas.microsoft.com/office/drawing/2014/main" id="{CC2314AB-0AC8-611C-801D-557B09479A5D}"/>
              </a:ext>
            </a:extLst>
          </p:cNvPr>
          <p:cNvSpPr>
            <a:spLocks noGrp="1"/>
          </p:cNvSpPr>
          <p:nvPr>
            <p:ph type="sldNum" sz="quarter" idx="12"/>
          </p:nvPr>
        </p:nvSpPr>
        <p:spPr/>
        <p:txBody>
          <a:bodyPr/>
          <a:lstStyle/>
          <a:p>
            <a:fld id="{27CE633F-9882-4A5C-83A2-1109D0C73261}" type="slidenum">
              <a:rPr lang="en-US" smtClean="0"/>
              <a:t>8</a:t>
            </a:fld>
            <a:endParaRPr lang="en-US"/>
          </a:p>
        </p:txBody>
      </p:sp>
    </p:spTree>
    <p:extLst>
      <p:ext uri="{BB962C8B-B14F-4D97-AF65-F5344CB8AC3E}">
        <p14:creationId xmlns:p14="http://schemas.microsoft.com/office/powerpoint/2010/main" val="1187421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D132D-422E-C131-1661-3DBD9EC2B90F}"/>
              </a:ext>
            </a:extLst>
          </p:cNvPr>
          <p:cNvSpPr>
            <a:spLocks noGrp="1"/>
          </p:cNvSpPr>
          <p:nvPr>
            <p:ph type="title"/>
          </p:nvPr>
        </p:nvSpPr>
        <p:spPr>
          <a:xfrm>
            <a:off x="945304" y="235610"/>
            <a:ext cx="8817548" cy="6327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3200" b="1" dirty="0">
                <a:latin typeface="Times New Roman" panose="02020603050405020304" pitchFamily="18" charset="0"/>
                <a:cs typeface="Times New Roman" panose="02020603050405020304" pitchFamily="18" charset="0"/>
              </a:rPr>
              <a:t>Theoretical Framework</a:t>
            </a:r>
          </a:p>
        </p:txBody>
      </p:sp>
      <p:pic>
        <p:nvPicPr>
          <p:cNvPr id="7" name="Picture 6">
            <a:extLst>
              <a:ext uri="{FF2B5EF4-FFF2-40B4-BE49-F238E27FC236}">
                <a16:creationId xmlns:a16="http://schemas.microsoft.com/office/drawing/2014/main" id="{DAC503B0-1F04-60BD-2A1C-929D25EE8480}"/>
              </a:ext>
            </a:extLst>
          </p:cNvPr>
          <p:cNvPicPr>
            <a:picLocks noChangeAspect="1"/>
          </p:cNvPicPr>
          <p:nvPr/>
        </p:nvPicPr>
        <p:blipFill rotWithShape="1">
          <a:blip r:embed="rId2"/>
          <a:srcRect l="40257" t="35356" r="39470" b="32537"/>
          <a:stretch/>
        </p:blipFill>
        <p:spPr>
          <a:xfrm>
            <a:off x="6461957" y="1180038"/>
            <a:ext cx="5049435" cy="4497924"/>
          </a:xfrm>
          <a:prstGeom prst="rect">
            <a:avLst/>
          </a:prstGeom>
        </p:spPr>
      </p:pic>
      <p:sp>
        <p:nvSpPr>
          <p:cNvPr id="8" name="Rectangle: Rounded Corners 7">
            <a:extLst>
              <a:ext uri="{FF2B5EF4-FFF2-40B4-BE49-F238E27FC236}">
                <a16:creationId xmlns:a16="http://schemas.microsoft.com/office/drawing/2014/main" id="{C13FBE90-C173-F7CE-CD75-2DC470814A18}"/>
              </a:ext>
            </a:extLst>
          </p:cNvPr>
          <p:cNvSpPr/>
          <p:nvPr/>
        </p:nvSpPr>
        <p:spPr>
          <a:xfrm>
            <a:off x="6461957" y="5706929"/>
            <a:ext cx="5244490" cy="754030"/>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400" dirty="0">
                <a:latin typeface="Times New Roman" panose="02020603050405020304" pitchFamily="18" charset="0"/>
                <a:cs typeface="Times New Roman" panose="02020603050405020304" pitchFamily="18" charset="0"/>
              </a:rPr>
              <a:t>Figure 3b Representation of landscape structure based on the Patch Matrix Model (Source: adapted from </a:t>
            </a:r>
            <a:r>
              <a:rPr lang="en-US" sz="1400" dirty="0" err="1">
                <a:latin typeface="Times New Roman" panose="02020603050405020304" pitchFamily="18" charset="0"/>
                <a:cs typeface="Times New Roman" panose="02020603050405020304" pitchFamily="18" charset="0"/>
              </a:rPr>
              <a:t>Lausch</a:t>
            </a:r>
            <a:r>
              <a:rPr lang="en-US" sz="1400" dirty="0">
                <a:latin typeface="Times New Roman" panose="02020603050405020304" pitchFamily="18" charset="0"/>
                <a:cs typeface="Times New Roman" panose="02020603050405020304" pitchFamily="18" charset="0"/>
              </a:rPr>
              <a:t> et al., 2015)</a:t>
            </a:r>
          </a:p>
        </p:txBody>
      </p:sp>
      <p:pic>
        <p:nvPicPr>
          <p:cNvPr id="3" name="Picture 2" descr="Understanding Landscape Structure Using Landscape Metrics | IntechOpen">
            <a:extLst>
              <a:ext uri="{FF2B5EF4-FFF2-40B4-BE49-F238E27FC236}">
                <a16:creationId xmlns:a16="http://schemas.microsoft.com/office/drawing/2014/main" id="{5E977B7D-DB93-FC23-90A2-455B8A12C8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864" y="2197623"/>
            <a:ext cx="5049436" cy="29952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5C0AE5E7-1A0B-2443-6E58-4FA674834095}"/>
              </a:ext>
            </a:extLst>
          </p:cNvPr>
          <p:cNvSpPr/>
          <p:nvPr/>
        </p:nvSpPr>
        <p:spPr>
          <a:xfrm>
            <a:off x="1128089" y="5294142"/>
            <a:ext cx="4601955" cy="534621"/>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lang="en-US" sz="1400" dirty="0">
                <a:latin typeface="Times New Roman" panose="02020603050405020304" pitchFamily="18" charset="0"/>
                <a:cs typeface="Times New Roman" panose="02020603050405020304" pitchFamily="18" charset="0"/>
              </a:rPr>
              <a:t>Figure 3a: Representation of landscape structure based on the Patch Matrix Model </a:t>
            </a:r>
          </a:p>
        </p:txBody>
      </p:sp>
      <p:sp>
        <p:nvSpPr>
          <p:cNvPr id="9" name="Slide Number Placeholder 8">
            <a:extLst>
              <a:ext uri="{FF2B5EF4-FFF2-40B4-BE49-F238E27FC236}">
                <a16:creationId xmlns:a16="http://schemas.microsoft.com/office/drawing/2014/main" id="{55179D38-A11B-E08D-B7CD-94D67AEACFF5}"/>
              </a:ext>
            </a:extLst>
          </p:cNvPr>
          <p:cNvSpPr>
            <a:spLocks noGrp="1"/>
          </p:cNvSpPr>
          <p:nvPr>
            <p:ph type="sldNum" sz="quarter" idx="12"/>
          </p:nvPr>
        </p:nvSpPr>
        <p:spPr/>
        <p:txBody>
          <a:bodyPr/>
          <a:lstStyle/>
          <a:p>
            <a:fld id="{27CE633F-9882-4A5C-83A2-1109D0C73261}" type="slidenum">
              <a:rPr lang="en-US" smtClean="0"/>
              <a:t>9</a:t>
            </a:fld>
            <a:endParaRPr lang="en-US"/>
          </a:p>
        </p:txBody>
      </p:sp>
    </p:spTree>
    <p:extLst>
      <p:ext uri="{BB962C8B-B14F-4D97-AF65-F5344CB8AC3E}">
        <p14:creationId xmlns:p14="http://schemas.microsoft.com/office/powerpoint/2010/main" val="3127340100"/>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Gradient</Template>
  <TotalTime>1713</TotalTime>
  <Words>2418</Words>
  <Application>Microsoft Office PowerPoint</Application>
  <PresentationFormat>Widescreen</PresentationFormat>
  <Paragraphs>244</Paragraphs>
  <Slides>30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Times New Roman</vt:lpstr>
      <vt:lpstr>Univers</vt:lpstr>
      <vt:lpstr>Wingdings</vt:lpstr>
      <vt:lpstr>GradientVTI</vt:lpstr>
      <vt:lpstr>PowerPoint Presentation</vt:lpstr>
      <vt:lpstr>Content Outline</vt:lpstr>
      <vt:lpstr>Introduction</vt:lpstr>
      <vt:lpstr>Statement of the Research Problem</vt:lpstr>
      <vt:lpstr>Aim and Objectives of the Study</vt:lpstr>
      <vt:lpstr>Study Locations</vt:lpstr>
      <vt:lpstr>Justification of the Study</vt:lpstr>
      <vt:lpstr>Conceptual Framework</vt:lpstr>
      <vt:lpstr>Theoretical Framework</vt:lpstr>
      <vt:lpstr>Literature Review</vt:lpstr>
      <vt:lpstr>Research Methodology</vt:lpstr>
      <vt:lpstr>Objective 1: Spatial and temporal changes in landscape composition, configuration and connectivity</vt:lpstr>
      <vt:lpstr>Objective 2: Modelling the spatial and temporal variability of ecosystem regulating services </vt:lpstr>
      <vt:lpstr>Objective 3: Characteristics and drivers of the changes in landscape and ecosystem services </vt:lpstr>
      <vt:lpstr>Objective 4: Trend and pattern of climatic (precipitation and temperature) changes </vt:lpstr>
      <vt:lpstr>Objective 5: Future dynamics of landscape structure and ecosystem regulating services </vt:lpstr>
      <vt:lpstr>PowerPoint Presentation</vt:lpstr>
      <vt:lpstr>PowerPoint Presentation</vt:lpstr>
      <vt:lpstr>PowerPoint Presentation</vt:lpstr>
      <vt:lpstr>PowerPoint Presentation</vt:lpstr>
      <vt:lpstr>Objective 2a: Modelling ecosystem regulating services (carbon storage &amp; sequestration)</vt:lpstr>
      <vt:lpstr>Results 2b: Modelling ecosystem regulating services (urban cooling and heat mitigation services)</vt:lpstr>
      <vt:lpstr>Objective 3: Perceived characteristics of landscape and ES changes</vt:lpstr>
      <vt:lpstr>Objective 4: Trend and pattern of climatic variation </vt:lpstr>
      <vt:lpstr>Objective 5: Future changes in landscape patterns on the landscape resilience of the sustainability of ecosystem regulating services</vt:lpstr>
      <vt:lpstr>Conclusion</vt:lpstr>
      <vt:lpstr>Recommendation</vt:lpstr>
      <vt:lpstr>Contribution to Scientific Knowledge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dc:creator>
  <cp:lastModifiedBy>RO</cp:lastModifiedBy>
  <cp:revision>6</cp:revision>
  <cp:lastPrinted>2025-01-20T01:59:32Z</cp:lastPrinted>
  <dcterms:created xsi:type="dcterms:W3CDTF">2025-01-18T21:25:50Z</dcterms:created>
  <dcterms:modified xsi:type="dcterms:W3CDTF">2025-01-20T01:59:46Z</dcterms:modified>
</cp:coreProperties>
</file>