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5"/>
  </p:notesMasterIdLst>
  <p:sldIdLst>
    <p:sldId id="256" r:id="rId2"/>
    <p:sldId id="320" r:id="rId3"/>
    <p:sldId id="331" r:id="rId4"/>
    <p:sldId id="363" r:id="rId5"/>
    <p:sldId id="334" r:id="rId6"/>
    <p:sldId id="348" r:id="rId7"/>
    <p:sldId id="396" r:id="rId8"/>
    <p:sldId id="366" r:id="rId9"/>
    <p:sldId id="377" r:id="rId10"/>
    <p:sldId id="338" r:id="rId11"/>
    <p:sldId id="379" r:id="rId12"/>
    <p:sldId id="257" r:id="rId13"/>
    <p:sldId id="373" r:id="rId14"/>
    <p:sldId id="332" r:id="rId15"/>
    <p:sldId id="365" r:id="rId16"/>
    <p:sldId id="364" r:id="rId17"/>
    <p:sldId id="362" r:id="rId18"/>
    <p:sldId id="392" r:id="rId19"/>
    <p:sldId id="384" r:id="rId20"/>
    <p:sldId id="375" r:id="rId21"/>
    <p:sldId id="383" r:id="rId22"/>
    <p:sldId id="346" r:id="rId23"/>
    <p:sldId id="361" r:id="rId24"/>
    <p:sldId id="374" r:id="rId25"/>
    <p:sldId id="371" r:id="rId26"/>
    <p:sldId id="393" r:id="rId27"/>
    <p:sldId id="390" r:id="rId28"/>
    <p:sldId id="391" r:id="rId29"/>
    <p:sldId id="378" r:id="rId30"/>
    <p:sldId id="381" r:id="rId31"/>
    <p:sldId id="395" r:id="rId32"/>
    <p:sldId id="398" r:id="rId33"/>
    <p:sldId id="39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pollonia Okhimamhe" initials="AO" lastIdx="1" clrIdx="0">
    <p:extLst>
      <p:ext uri="{19B8F6BF-5375-455C-9EA6-DF929625EA0E}">
        <p15:presenceInfo xmlns:p15="http://schemas.microsoft.com/office/powerpoint/2012/main" userId="18844469f625a16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89205" autoAdjust="0"/>
  </p:normalViewPr>
  <p:slideViewPr>
    <p:cSldViewPr snapToGrid="0">
      <p:cViewPr varScale="1">
        <p:scale>
          <a:sx n="99" d="100"/>
          <a:sy n="99" d="100"/>
        </p:scale>
        <p:origin x="10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A%20PHD%20WASCAL\A%20THESE\8.GIS%20AND%20REMOTE%20SENSING\0.LULCC_ABUJA_OUAGA\Ouaga_STATISTIQUES_LULC_1990_2002_2012_2022%20-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A%20PHD%20WASCAL\A%20THESE\8.GIS%20AND%20REMOTE%20SENSING\0.LULCC_ABUJA_OUAGA\Abuja_STATISTIQUES_LULC_1990_2002_2012_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1.A%20PHD%20WASCAL\A%20THESE\4.ARTICLE%20OF%20Ph.D\1.%20POPULATION%20%20MITIGATION%20AND%20%20ADAPTATION%20TO%20CC%20IN%20URBAN%20AREA\Datasets%20for%20analysis\ANALYSE-ARTICLE%201-ADAPTATION-MITIGA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fr-FR" sz="1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 use land cover  (Square kilometers)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Gaphique_2001_2013_2022!$A$2</c:f>
              <c:strCache>
                <c:ptCount val="1"/>
                <c:pt idx="0">
                  <c:v>Built-up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Gaphique_2001_2013_2022!$B$1:$E$1</c:f>
              <c:strCache>
                <c:ptCount val="4"/>
                <c:pt idx="0">
                  <c:v>Year_1990</c:v>
                </c:pt>
                <c:pt idx="1">
                  <c:v>Year_2002</c:v>
                </c:pt>
                <c:pt idx="2">
                  <c:v>Year_2012</c:v>
                </c:pt>
                <c:pt idx="3">
                  <c:v>Year_2022</c:v>
                </c:pt>
              </c:strCache>
            </c:strRef>
          </c:cat>
          <c:val>
            <c:numRef>
              <c:f>Gaphique_2001_2013_2022!$B$2:$E$2</c:f>
              <c:numCache>
                <c:formatCode>0.00</c:formatCode>
                <c:ptCount val="4"/>
                <c:pt idx="0">
                  <c:v>38.027573401600002</c:v>
                </c:pt>
                <c:pt idx="1">
                  <c:v>53.641131262000002</c:v>
                </c:pt>
                <c:pt idx="2">
                  <c:v>196.70140040699999</c:v>
                </c:pt>
                <c:pt idx="3">
                  <c:v>371.55528584699999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32-4D04-94A6-B99F6520F36E}"/>
            </c:ext>
          </c:extLst>
        </c:ser>
        <c:ser>
          <c:idx val="1"/>
          <c:order val="1"/>
          <c:tx>
            <c:strRef>
              <c:f>Gaphique_2001_2013_2022!$A$3</c:f>
              <c:strCache>
                <c:ptCount val="1"/>
                <c:pt idx="0">
                  <c:v>Vegetation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Gaphique_2001_2013_2022!$B$1:$E$1</c:f>
              <c:strCache>
                <c:ptCount val="4"/>
                <c:pt idx="0">
                  <c:v>Year_1990</c:v>
                </c:pt>
                <c:pt idx="1">
                  <c:v>Year_2002</c:v>
                </c:pt>
                <c:pt idx="2">
                  <c:v>Year_2012</c:v>
                </c:pt>
                <c:pt idx="3">
                  <c:v>Year_2022</c:v>
                </c:pt>
              </c:strCache>
            </c:strRef>
          </c:cat>
          <c:val>
            <c:numRef>
              <c:f>Gaphique_2001_2013_2022!$B$3:$E$3</c:f>
              <c:numCache>
                <c:formatCode>0.00</c:formatCode>
                <c:ptCount val="4"/>
                <c:pt idx="0">
                  <c:v>253.03437611999999</c:v>
                </c:pt>
                <c:pt idx="1">
                  <c:v>197.582915937</c:v>
                </c:pt>
                <c:pt idx="2">
                  <c:v>81.8230827095</c:v>
                </c:pt>
                <c:pt idx="3">
                  <c:v>68.878972420300002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32-4D04-94A6-B99F6520F36E}"/>
            </c:ext>
          </c:extLst>
        </c:ser>
        <c:ser>
          <c:idx val="2"/>
          <c:order val="2"/>
          <c:tx>
            <c:strRef>
              <c:f>Gaphique_2001_2013_2022!$A$4</c:f>
              <c:strCache>
                <c:ptCount val="1"/>
                <c:pt idx="0">
                  <c:v>Crop/Bare land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Gaphique_2001_2013_2022!$B$1:$E$1</c:f>
              <c:strCache>
                <c:ptCount val="4"/>
                <c:pt idx="0">
                  <c:v>Year_1990</c:v>
                </c:pt>
                <c:pt idx="1">
                  <c:v>Year_2002</c:v>
                </c:pt>
                <c:pt idx="2">
                  <c:v>Year_2012</c:v>
                </c:pt>
                <c:pt idx="3">
                  <c:v>Year_2022</c:v>
                </c:pt>
              </c:strCache>
            </c:strRef>
          </c:cat>
          <c:val>
            <c:numRef>
              <c:f>Gaphique_2001_2013_2022!$B$4:$E$4</c:f>
              <c:numCache>
                <c:formatCode>0.00</c:formatCode>
                <c:ptCount val="4"/>
                <c:pt idx="0">
                  <c:v>238.818469682</c:v>
                </c:pt>
                <c:pt idx="1">
                  <c:v>279.842123163</c:v>
                </c:pt>
                <c:pt idx="2">
                  <c:v>252.34630620600001</c:v>
                </c:pt>
                <c:pt idx="3">
                  <c:v>88.873865696999999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32-4D04-94A6-B99F6520F36E}"/>
            </c:ext>
          </c:extLst>
        </c:ser>
        <c:ser>
          <c:idx val="3"/>
          <c:order val="3"/>
          <c:tx>
            <c:strRef>
              <c:f>Gaphique_2001_2013_2022!$A$5</c:f>
              <c:strCache>
                <c:ptCount val="1"/>
                <c:pt idx="0">
                  <c:v>Water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Gaphique_2001_2013_2022!$B$1:$E$1</c:f>
              <c:strCache>
                <c:ptCount val="4"/>
                <c:pt idx="0">
                  <c:v>Year_1990</c:v>
                </c:pt>
                <c:pt idx="1">
                  <c:v>Year_2002</c:v>
                </c:pt>
                <c:pt idx="2">
                  <c:v>Year_2012</c:v>
                </c:pt>
                <c:pt idx="3">
                  <c:v>Year_2022</c:v>
                </c:pt>
              </c:strCache>
            </c:strRef>
          </c:cat>
          <c:val>
            <c:numRef>
              <c:f>Gaphique_2001_2013_2022!$B$5:$E$5</c:f>
              <c:numCache>
                <c:formatCode>0.00</c:formatCode>
                <c:ptCount val="4"/>
                <c:pt idx="0">
                  <c:v>3.3137641485399998</c:v>
                </c:pt>
                <c:pt idx="1">
                  <c:v>2.1280129903599998</c:v>
                </c:pt>
                <c:pt idx="2">
                  <c:v>2.3233940292900002</c:v>
                </c:pt>
                <c:pt idx="3">
                  <c:v>3.88605938693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32-4D04-94A6-B99F6520F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3742096"/>
        <c:axId val="593743536"/>
      </c:barChart>
      <c:catAx>
        <c:axId val="59374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3743536"/>
        <c:crosses val="autoZero"/>
        <c:auto val="1"/>
        <c:lblAlgn val="ctr"/>
        <c:lblOffset val="100"/>
        <c:noMultiLvlLbl val="0"/>
      </c:catAx>
      <c:valAx>
        <c:axId val="593743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37420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662364918643305"/>
          <c:y val="0.94899639217338638"/>
          <c:w val="0.69174859423431545"/>
          <c:h val="3.76256814052089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b="1">
          <a:solidFill>
            <a:sysClr val="windowText" lastClr="000000"/>
          </a:solidFill>
        </a:defRPr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Land use land cover (Square kilometers)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6.6263141688294544E-2"/>
          <c:y val="1.1888570746838464E-2"/>
          <c:w val="0.91734952125397728"/>
          <c:h val="0.826013433103470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Gaphique_2001_2013_2022!$A$2</c:f>
              <c:strCache>
                <c:ptCount val="1"/>
                <c:pt idx="0">
                  <c:v>Built-up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Gaphique_2001_2013_2022!$B$1:$D$1</c:f>
              <c:strCache>
                <c:ptCount val="3"/>
                <c:pt idx="0">
                  <c:v>Year_2001</c:v>
                </c:pt>
                <c:pt idx="1">
                  <c:v>Year_2013</c:v>
                </c:pt>
                <c:pt idx="2">
                  <c:v>Year_2022</c:v>
                </c:pt>
              </c:strCache>
            </c:strRef>
          </c:cat>
          <c:val>
            <c:numRef>
              <c:f>Gaphique_2001_2013_2022!$B$2:$D$2</c:f>
              <c:numCache>
                <c:formatCode>0.00</c:formatCode>
                <c:ptCount val="3"/>
                <c:pt idx="0">
                  <c:v>100.689971891</c:v>
                </c:pt>
                <c:pt idx="1">
                  <c:v>224.03</c:v>
                </c:pt>
                <c:pt idx="2" formatCode="0">
                  <c:v>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D6-4EFB-B444-077E1548185A}"/>
            </c:ext>
          </c:extLst>
        </c:ser>
        <c:ser>
          <c:idx val="1"/>
          <c:order val="1"/>
          <c:tx>
            <c:strRef>
              <c:f>Gaphique_2001_2013_2022!$A$3</c:f>
              <c:strCache>
                <c:ptCount val="1"/>
                <c:pt idx="0">
                  <c:v>Vegetation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Gaphique_2001_2013_2022!$B$1:$D$1</c:f>
              <c:strCache>
                <c:ptCount val="3"/>
                <c:pt idx="0">
                  <c:v>Year_2001</c:v>
                </c:pt>
                <c:pt idx="1">
                  <c:v>Year_2013</c:v>
                </c:pt>
                <c:pt idx="2">
                  <c:v>Year_2022</c:v>
                </c:pt>
              </c:strCache>
            </c:strRef>
          </c:cat>
          <c:val>
            <c:numRef>
              <c:f>Gaphique_2001_2013_2022!$B$3:$D$3</c:f>
              <c:numCache>
                <c:formatCode>0.00</c:formatCode>
                <c:ptCount val="3"/>
                <c:pt idx="0">
                  <c:v>6059.3351934800003</c:v>
                </c:pt>
                <c:pt idx="1">
                  <c:v>3684.7</c:v>
                </c:pt>
                <c:pt idx="2" formatCode="0">
                  <c:v>1433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D6-4EFB-B444-077E1548185A}"/>
            </c:ext>
          </c:extLst>
        </c:ser>
        <c:ser>
          <c:idx val="2"/>
          <c:order val="2"/>
          <c:tx>
            <c:strRef>
              <c:f>Gaphique_2001_2013_2022!$A$4</c:f>
              <c:strCache>
                <c:ptCount val="1"/>
                <c:pt idx="0">
                  <c:v>Crop/Bare land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cat>
            <c:strRef>
              <c:f>Gaphique_2001_2013_2022!$B$1:$D$1</c:f>
              <c:strCache>
                <c:ptCount val="3"/>
                <c:pt idx="0">
                  <c:v>Year_2001</c:v>
                </c:pt>
                <c:pt idx="1">
                  <c:v>Year_2013</c:v>
                </c:pt>
                <c:pt idx="2">
                  <c:v>Year_2022</c:v>
                </c:pt>
              </c:strCache>
            </c:strRef>
          </c:cat>
          <c:val>
            <c:numRef>
              <c:f>Gaphique_2001_2013_2022!$B$4:$D$4</c:f>
              <c:numCache>
                <c:formatCode>0.00</c:formatCode>
                <c:ptCount val="3"/>
                <c:pt idx="0">
                  <c:v>1484.10635624</c:v>
                </c:pt>
                <c:pt idx="1">
                  <c:v>3732.07</c:v>
                </c:pt>
                <c:pt idx="2" formatCode="0">
                  <c:v>5813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D6-4EFB-B444-077E1548185A}"/>
            </c:ext>
          </c:extLst>
        </c:ser>
        <c:ser>
          <c:idx val="3"/>
          <c:order val="3"/>
          <c:tx>
            <c:strRef>
              <c:f>Gaphique_2001_2013_2022!$A$5</c:f>
              <c:strCache>
                <c:ptCount val="1"/>
                <c:pt idx="0">
                  <c:v>Water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Gaphique_2001_2013_2022!$B$1:$D$1</c:f>
              <c:strCache>
                <c:ptCount val="3"/>
                <c:pt idx="0">
                  <c:v>Year_2001</c:v>
                </c:pt>
                <c:pt idx="1">
                  <c:v>Year_2013</c:v>
                </c:pt>
                <c:pt idx="2">
                  <c:v>Year_2022</c:v>
                </c:pt>
              </c:strCache>
            </c:strRef>
          </c:cat>
          <c:val>
            <c:numRef>
              <c:f>Gaphique_2001_2013_2022!$B$5:$D$5</c:f>
              <c:numCache>
                <c:formatCode>0.00</c:formatCode>
                <c:ptCount val="3"/>
                <c:pt idx="0">
                  <c:v>9.7868435298699996</c:v>
                </c:pt>
                <c:pt idx="1">
                  <c:v>13.12</c:v>
                </c:pt>
                <c:pt idx="2" formatCode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DD6-4EFB-B444-077E154818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18218175"/>
        <c:axId val="218216255"/>
      </c:barChart>
      <c:catAx>
        <c:axId val="2182181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8216255"/>
        <c:crosses val="autoZero"/>
        <c:auto val="1"/>
        <c:lblAlgn val="ctr"/>
        <c:lblOffset val="100"/>
        <c:noMultiLvlLbl val="0"/>
      </c:catAx>
      <c:valAx>
        <c:axId val="218216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821817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tx1"/>
      </a:solidFill>
      <a:round/>
    </a:ln>
    <a:effectLst/>
  </c:spPr>
  <c:txPr>
    <a:bodyPr/>
    <a:lstStyle/>
    <a:p>
      <a:pPr>
        <a:defRPr b="1">
          <a:solidFill>
            <a:schemeClr val="tx1">
              <a:lumMod val="95000"/>
              <a:lumOff val="5000"/>
            </a:schemeClr>
          </a:solidFill>
        </a:defRPr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1" i="0" u="none" strike="noStrike" kern="1200" spc="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fr-FR" b="1">
                <a:solidFill>
                  <a:srgbClr val="FF0000"/>
                </a:solidFill>
              </a:rPr>
              <a:t>Use of public transport during the month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1" i="0" u="none" strike="noStrike" kern="1200" spc="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0583313311267735"/>
          <c:y val="0.10223803171780051"/>
          <c:w val="0.87027719374148704"/>
          <c:h val="0.560733087554807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'ABUJA 111'!$A$13</c:f>
              <c:strCache>
                <c:ptCount val="1"/>
                <c:pt idx="0">
                  <c:v>Independent Worker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'ABUJA 111'!$B$12:$H$12</c:f>
              <c:strCache>
                <c:ptCount val="7"/>
                <c:pt idx="0">
                  <c:v>0</c:v>
                </c:pt>
                <c:pt idx="1">
                  <c:v>1-5</c:v>
                </c:pt>
                <c:pt idx="2">
                  <c:v>6-10</c:v>
                </c:pt>
                <c:pt idx="3">
                  <c:v>11-15</c:v>
                </c:pt>
                <c:pt idx="4">
                  <c:v>16 - 20</c:v>
                </c:pt>
                <c:pt idx="5">
                  <c:v>21 - 25</c:v>
                </c:pt>
                <c:pt idx="6">
                  <c:v>26 - 30</c:v>
                </c:pt>
              </c:strCache>
            </c:strRef>
          </c:cat>
          <c:val>
            <c:numRef>
              <c:f>'ABUJA 111'!$B$13:$H$13</c:f>
              <c:numCache>
                <c:formatCode>General</c:formatCode>
                <c:ptCount val="7"/>
                <c:pt idx="0">
                  <c:v>2.2599999999999998</c:v>
                </c:pt>
                <c:pt idx="1">
                  <c:v>15.38</c:v>
                </c:pt>
                <c:pt idx="2">
                  <c:v>26.24</c:v>
                </c:pt>
                <c:pt idx="3">
                  <c:v>15.38</c:v>
                </c:pt>
                <c:pt idx="4">
                  <c:v>13.57</c:v>
                </c:pt>
                <c:pt idx="5">
                  <c:v>12.67</c:v>
                </c:pt>
                <c:pt idx="6">
                  <c:v>14.48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48-40DB-9ADA-50E9AA697DE9}"/>
            </c:ext>
          </c:extLst>
        </c:ser>
        <c:ser>
          <c:idx val="1"/>
          <c:order val="1"/>
          <c:tx>
            <c:strRef>
              <c:f>'ABUJA 111'!$A$14</c:f>
              <c:strCache>
                <c:ptCount val="1"/>
                <c:pt idx="0">
                  <c:v>Private sector worker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'ABUJA 111'!$B$12:$H$12</c:f>
              <c:strCache>
                <c:ptCount val="7"/>
                <c:pt idx="0">
                  <c:v>0</c:v>
                </c:pt>
                <c:pt idx="1">
                  <c:v>1-5</c:v>
                </c:pt>
                <c:pt idx="2">
                  <c:v>6-10</c:v>
                </c:pt>
                <c:pt idx="3">
                  <c:v>11-15</c:v>
                </c:pt>
                <c:pt idx="4">
                  <c:v>16 - 20</c:v>
                </c:pt>
                <c:pt idx="5">
                  <c:v>21 - 25</c:v>
                </c:pt>
                <c:pt idx="6">
                  <c:v>26 - 30</c:v>
                </c:pt>
              </c:strCache>
            </c:strRef>
          </c:cat>
          <c:val>
            <c:numRef>
              <c:f>'ABUJA 111'!$B$14:$H$14</c:f>
              <c:numCache>
                <c:formatCode>General</c:formatCode>
                <c:ptCount val="7"/>
                <c:pt idx="0">
                  <c:v>5.83</c:v>
                </c:pt>
                <c:pt idx="1">
                  <c:v>15.83</c:v>
                </c:pt>
                <c:pt idx="2">
                  <c:v>31.67</c:v>
                </c:pt>
                <c:pt idx="3">
                  <c:v>11.67</c:v>
                </c:pt>
                <c:pt idx="4">
                  <c:v>8.33</c:v>
                </c:pt>
                <c:pt idx="5">
                  <c:v>11.67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48-40DB-9ADA-50E9AA697DE9}"/>
            </c:ext>
          </c:extLst>
        </c:ser>
        <c:ser>
          <c:idx val="2"/>
          <c:order val="2"/>
          <c:tx>
            <c:strRef>
              <c:f>'ABUJA 111'!$A$15</c:f>
              <c:strCache>
                <c:ptCount val="1"/>
                <c:pt idx="0">
                  <c:v>Public sector worker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'ABUJA 111'!$B$12:$H$12</c:f>
              <c:strCache>
                <c:ptCount val="7"/>
                <c:pt idx="0">
                  <c:v>0</c:v>
                </c:pt>
                <c:pt idx="1">
                  <c:v>1-5</c:v>
                </c:pt>
                <c:pt idx="2">
                  <c:v>6-10</c:v>
                </c:pt>
                <c:pt idx="3">
                  <c:v>11-15</c:v>
                </c:pt>
                <c:pt idx="4">
                  <c:v>16 - 20</c:v>
                </c:pt>
                <c:pt idx="5">
                  <c:v>21 - 25</c:v>
                </c:pt>
                <c:pt idx="6">
                  <c:v>26 - 30</c:v>
                </c:pt>
              </c:strCache>
            </c:strRef>
          </c:cat>
          <c:val>
            <c:numRef>
              <c:f>'ABUJA 111'!$B$15:$H$15</c:f>
              <c:numCache>
                <c:formatCode>General</c:formatCode>
                <c:ptCount val="7"/>
                <c:pt idx="0">
                  <c:v>2.6</c:v>
                </c:pt>
                <c:pt idx="1">
                  <c:v>15.62</c:v>
                </c:pt>
                <c:pt idx="2">
                  <c:v>13.02</c:v>
                </c:pt>
                <c:pt idx="3">
                  <c:v>13.54</c:v>
                </c:pt>
                <c:pt idx="4">
                  <c:v>16.149999999999999</c:v>
                </c:pt>
                <c:pt idx="5">
                  <c:v>13.02</c:v>
                </c:pt>
                <c:pt idx="6">
                  <c:v>26.04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48-40DB-9ADA-50E9AA697DE9}"/>
            </c:ext>
          </c:extLst>
        </c:ser>
        <c:ser>
          <c:idx val="3"/>
          <c:order val="3"/>
          <c:tx>
            <c:strRef>
              <c:f>'ABUJA 111'!$A$16</c:f>
              <c:strCache>
                <c:ptCount val="1"/>
                <c:pt idx="0">
                  <c:v>Student/Researcher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'ABUJA 111'!$B$12:$H$12</c:f>
              <c:strCache>
                <c:ptCount val="7"/>
                <c:pt idx="0">
                  <c:v>0</c:v>
                </c:pt>
                <c:pt idx="1">
                  <c:v>1-5</c:v>
                </c:pt>
                <c:pt idx="2">
                  <c:v>6-10</c:v>
                </c:pt>
                <c:pt idx="3">
                  <c:v>11-15</c:v>
                </c:pt>
                <c:pt idx="4">
                  <c:v>16 - 20</c:v>
                </c:pt>
                <c:pt idx="5">
                  <c:v>21 - 25</c:v>
                </c:pt>
                <c:pt idx="6">
                  <c:v>26 - 30</c:v>
                </c:pt>
              </c:strCache>
            </c:strRef>
          </c:cat>
          <c:val>
            <c:numRef>
              <c:f>'ABUJA 111'!$B$16:$H$16</c:f>
              <c:numCache>
                <c:formatCode>General</c:formatCode>
                <c:ptCount val="7"/>
                <c:pt idx="0">
                  <c:v>2.4700000000000002</c:v>
                </c:pt>
                <c:pt idx="1">
                  <c:v>11.11</c:v>
                </c:pt>
                <c:pt idx="2">
                  <c:v>20.99</c:v>
                </c:pt>
                <c:pt idx="3">
                  <c:v>11.11</c:v>
                </c:pt>
                <c:pt idx="4">
                  <c:v>9.8800000000000008</c:v>
                </c:pt>
                <c:pt idx="5">
                  <c:v>19.75</c:v>
                </c:pt>
                <c:pt idx="6">
                  <c:v>24.69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748-40DB-9ADA-50E9AA697DE9}"/>
            </c:ext>
          </c:extLst>
        </c:ser>
        <c:ser>
          <c:idx val="4"/>
          <c:order val="4"/>
          <c:tx>
            <c:strRef>
              <c:f>'ABUJA 111'!$A$17</c:f>
              <c:strCache>
                <c:ptCount val="1"/>
                <c:pt idx="0">
                  <c:v>Housewife/Unemployed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'ABUJA 111'!$B$12:$H$12</c:f>
              <c:strCache>
                <c:ptCount val="7"/>
                <c:pt idx="0">
                  <c:v>0</c:v>
                </c:pt>
                <c:pt idx="1">
                  <c:v>1-5</c:v>
                </c:pt>
                <c:pt idx="2">
                  <c:v>6-10</c:v>
                </c:pt>
                <c:pt idx="3">
                  <c:v>11-15</c:v>
                </c:pt>
                <c:pt idx="4">
                  <c:v>16 - 20</c:v>
                </c:pt>
                <c:pt idx="5">
                  <c:v>21 - 25</c:v>
                </c:pt>
                <c:pt idx="6">
                  <c:v>26 - 30</c:v>
                </c:pt>
              </c:strCache>
            </c:strRef>
          </c:cat>
          <c:val>
            <c:numRef>
              <c:f>'ABUJA 111'!$B$17:$H$17</c:f>
              <c:numCache>
                <c:formatCode>General</c:formatCode>
                <c:ptCount val="7"/>
                <c:pt idx="0">
                  <c:v>6.38</c:v>
                </c:pt>
                <c:pt idx="1">
                  <c:v>34.04</c:v>
                </c:pt>
                <c:pt idx="2">
                  <c:v>25.53</c:v>
                </c:pt>
                <c:pt idx="3">
                  <c:v>19.149999999999999</c:v>
                </c:pt>
                <c:pt idx="4">
                  <c:v>6.38</c:v>
                </c:pt>
                <c:pt idx="5">
                  <c:v>4.26</c:v>
                </c:pt>
                <c:pt idx="6">
                  <c:v>4.26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48-40DB-9ADA-50E9AA697DE9}"/>
            </c:ext>
          </c:extLst>
        </c:ser>
        <c:ser>
          <c:idx val="5"/>
          <c:order val="5"/>
          <c:tx>
            <c:strRef>
              <c:f>'ABUJA 111'!$A$18</c:f>
              <c:strCache>
                <c:ptCount val="1"/>
                <c:pt idx="0">
                  <c:v>Farmer/breeder/gardener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'ABUJA 111'!$B$12:$H$12</c:f>
              <c:strCache>
                <c:ptCount val="7"/>
                <c:pt idx="0">
                  <c:v>0</c:v>
                </c:pt>
                <c:pt idx="1">
                  <c:v>1-5</c:v>
                </c:pt>
                <c:pt idx="2">
                  <c:v>6-10</c:v>
                </c:pt>
                <c:pt idx="3">
                  <c:v>11-15</c:v>
                </c:pt>
                <c:pt idx="4">
                  <c:v>16 - 20</c:v>
                </c:pt>
                <c:pt idx="5">
                  <c:v>21 - 25</c:v>
                </c:pt>
                <c:pt idx="6">
                  <c:v>26 - 30</c:v>
                </c:pt>
              </c:strCache>
            </c:strRef>
          </c:cat>
          <c:val>
            <c:numRef>
              <c:f>'ABUJA 111'!$B$18:$H$18</c:f>
              <c:numCache>
                <c:formatCode>General</c:formatCode>
                <c:ptCount val="7"/>
                <c:pt idx="0">
                  <c:v>0</c:v>
                </c:pt>
                <c:pt idx="1">
                  <c:v>40.74</c:v>
                </c:pt>
                <c:pt idx="2">
                  <c:v>13.58</c:v>
                </c:pt>
                <c:pt idx="3">
                  <c:v>8.64</c:v>
                </c:pt>
                <c:pt idx="4">
                  <c:v>8.64</c:v>
                </c:pt>
                <c:pt idx="5">
                  <c:v>6.17</c:v>
                </c:pt>
                <c:pt idx="6">
                  <c:v>22.22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748-40DB-9ADA-50E9AA697DE9}"/>
            </c:ext>
          </c:extLst>
        </c:ser>
        <c:ser>
          <c:idx val="6"/>
          <c:order val="6"/>
          <c:tx>
            <c:strRef>
              <c:f>'ABUJA 111'!$A$19</c:f>
              <c:strCache>
                <c:ptCount val="1"/>
                <c:pt idx="0">
                  <c:v>Welder/joiner/seamstress/mechanic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'ABUJA 111'!$B$12:$H$12</c:f>
              <c:strCache>
                <c:ptCount val="7"/>
                <c:pt idx="0">
                  <c:v>0</c:v>
                </c:pt>
                <c:pt idx="1">
                  <c:v>1-5</c:v>
                </c:pt>
                <c:pt idx="2">
                  <c:v>6-10</c:v>
                </c:pt>
                <c:pt idx="3">
                  <c:v>11-15</c:v>
                </c:pt>
                <c:pt idx="4">
                  <c:v>16 - 20</c:v>
                </c:pt>
                <c:pt idx="5">
                  <c:v>21 - 25</c:v>
                </c:pt>
                <c:pt idx="6">
                  <c:v>26 - 30</c:v>
                </c:pt>
              </c:strCache>
            </c:strRef>
          </c:cat>
          <c:val>
            <c:numRef>
              <c:f>'ABUJA 111'!$B$19:$H$19</c:f>
              <c:numCache>
                <c:formatCode>General</c:formatCode>
                <c:ptCount val="7"/>
                <c:pt idx="0">
                  <c:v>2.38</c:v>
                </c:pt>
                <c:pt idx="1">
                  <c:v>9.52</c:v>
                </c:pt>
                <c:pt idx="2">
                  <c:v>11.9</c:v>
                </c:pt>
                <c:pt idx="3">
                  <c:v>52.38</c:v>
                </c:pt>
                <c:pt idx="4">
                  <c:v>9.52</c:v>
                </c:pt>
                <c:pt idx="5">
                  <c:v>4.76</c:v>
                </c:pt>
                <c:pt idx="6">
                  <c:v>9.52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748-40DB-9ADA-50E9AA697DE9}"/>
            </c:ext>
          </c:extLst>
        </c:ser>
        <c:ser>
          <c:idx val="7"/>
          <c:order val="7"/>
          <c:tx>
            <c:strRef>
              <c:f>'ABUJA 111'!$A$20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'ABUJA 111'!$B$12:$H$12</c:f>
              <c:strCache>
                <c:ptCount val="7"/>
                <c:pt idx="0">
                  <c:v>0</c:v>
                </c:pt>
                <c:pt idx="1">
                  <c:v>1-5</c:v>
                </c:pt>
                <c:pt idx="2">
                  <c:v>6-10</c:v>
                </c:pt>
                <c:pt idx="3">
                  <c:v>11-15</c:v>
                </c:pt>
                <c:pt idx="4">
                  <c:v>16 - 20</c:v>
                </c:pt>
                <c:pt idx="5">
                  <c:v>21 - 25</c:v>
                </c:pt>
                <c:pt idx="6">
                  <c:v>26 - 30</c:v>
                </c:pt>
              </c:strCache>
            </c:strRef>
          </c:cat>
          <c:val>
            <c:numRef>
              <c:f>'ABUJA 111'!$B$20:$H$20</c:f>
              <c:numCache>
                <c:formatCode>General</c:formatCode>
                <c:ptCount val="7"/>
                <c:pt idx="0">
                  <c:v>0</c:v>
                </c:pt>
                <c:pt idx="1">
                  <c:v>32.35</c:v>
                </c:pt>
                <c:pt idx="2">
                  <c:v>32.35</c:v>
                </c:pt>
                <c:pt idx="3">
                  <c:v>11.76</c:v>
                </c:pt>
                <c:pt idx="4">
                  <c:v>8.82</c:v>
                </c:pt>
                <c:pt idx="5">
                  <c:v>8.82</c:v>
                </c:pt>
                <c:pt idx="6">
                  <c:v>5.88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748-40DB-9ADA-50E9AA697D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817728"/>
        <c:axId val="143827328"/>
      </c:barChart>
      <c:catAx>
        <c:axId val="1438177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fr-FR" sz="1200" b="1"/>
                  <a:t>Days</a:t>
                </a:r>
              </a:p>
            </c:rich>
          </c:tx>
          <c:layout>
            <c:manualLayout>
              <c:xMode val="edge"/>
              <c:yMode val="edge"/>
              <c:x val="0.92160527659094194"/>
              <c:y val="0.713138647797971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143827328"/>
        <c:crosses val="autoZero"/>
        <c:auto val="1"/>
        <c:lblAlgn val="ctr"/>
        <c:lblOffset val="100"/>
        <c:noMultiLvlLbl val="0"/>
      </c:catAx>
      <c:valAx>
        <c:axId val="143827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/>
                  <a:t>Percentage </a:t>
                </a:r>
                <a:endParaRPr lang="fr-FR" sz="1200" b="1"/>
              </a:p>
            </c:rich>
          </c:tx>
          <c:layout>
            <c:manualLayout>
              <c:xMode val="edge"/>
              <c:yMode val="edge"/>
              <c:x val="2.4053668826199637E-2"/>
              <c:y val="0.309619790189632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fr-FR"/>
          </a:p>
        </c:txPr>
        <c:crossAx val="143817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783059707937204E-2"/>
          <c:y val="0.754640207546311"/>
          <c:w val="0.91798143287644596"/>
          <c:h val="0.220157277963126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3581C-ACEA-4273-A8F9-BC9CD58558F9}" type="datetimeFigureOut">
              <a:rPr lang="fr-FR" smtClean="0"/>
              <a:t>27/08/2025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3BDD2-42DD-4C52-A6A1-43F63614B9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086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ida.no/resources/820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572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3B8FC-5F9E-F28B-2EE4-13A0BFFE1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28F50-BF27-1A22-BDCA-DB9F94A262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D9BDB0-55C3-CD73-E812-801664A92B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00006-69E1-B8C5-C369-A85D38FF9C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8731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085AF-6B40-49AD-1154-01DB392D5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B16BD5-D3BB-61E2-74FE-785C3399FF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4DCBBA-89F8-7337-0089-5A2562969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FC67B-84D3-0A9C-83E6-9CCB0E7C86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525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B39B2-25EA-3604-AF2F-D820C8EF6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06B12-ED6B-D837-B8E0-C998900A49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498E05-B260-6D1F-3B5C-47B0F2B1D6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17A4F-1139-36B8-5F7B-AD8185416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674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055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https://www.afrik.com/burkina-faso-les-inondations-font-un-mort-a-ouagadougou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566C5-07AB-423A-98D3-51BE863206F9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3756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https://www.afrik.com/burkina-faso-les-inondations-font-un-mort-a-ouagadougou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566C5-07AB-423A-98D3-51BE863206F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718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307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312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https://www.grida.no/resources/8196</a:t>
            </a:r>
          </a:p>
          <a:p>
            <a:pPr algn="l"/>
            <a:r>
              <a:rPr lang="en-US" b="1" i="0" dirty="0">
                <a:solidFill>
                  <a:srgbClr val="003D53"/>
                </a:solidFill>
                <a:effectLst/>
                <a:latin typeface="Roboto" panose="02000000000000000000" pitchFamily="2" charset="0"/>
              </a:rPr>
              <a:t>Year:</a:t>
            </a:r>
            <a:r>
              <a:rPr lang="en-US" b="0" i="0" dirty="0">
                <a:solidFill>
                  <a:srgbClr val="003D53"/>
                </a:solidFill>
                <a:effectLst/>
                <a:latin typeface="Roboto" panose="02000000000000000000" pitchFamily="2" charset="0"/>
              </a:rPr>
              <a:t> 2011</a:t>
            </a:r>
          </a:p>
          <a:p>
            <a:pPr algn="l"/>
            <a:r>
              <a:rPr lang="en-US" b="1" i="0" dirty="0">
                <a:solidFill>
                  <a:srgbClr val="003D53"/>
                </a:solidFill>
                <a:effectLst/>
                <a:latin typeface="Roboto" panose="02000000000000000000" pitchFamily="2" charset="0"/>
              </a:rPr>
              <a:t>From collection:</a:t>
            </a:r>
            <a:r>
              <a:rPr lang="en-US" b="0" i="0" dirty="0">
                <a:solidFill>
                  <a:srgbClr val="003D53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b="0" i="0" u="sng" dirty="0">
                <a:solidFill>
                  <a:srgbClr val="003D53"/>
                </a:solidFill>
                <a:effectLst/>
                <a:latin typeface="Roboto" panose="02000000000000000000" pitchFamily="2" charset="0"/>
                <a:hlinkClick r:id="rId3"/>
              </a:rPr>
              <a:t>Green Hills, Blue Cities - an Ecosystems Approach to Water Resources Management for African Cities</a:t>
            </a:r>
            <a:endParaRPr lang="en-US" b="0" i="0" dirty="0">
              <a:solidFill>
                <a:srgbClr val="003D53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US" b="1" i="0" dirty="0">
                <a:solidFill>
                  <a:srgbClr val="003D53"/>
                </a:solidFill>
                <a:effectLst/>
                <a:latin typeface="Roboto" panose="02000000000000000000" pitchFamily="2" charset="0"/>
              </a:rPr>
              <a:t>Cartographer:</a:t>
            </a:r>
            <a:r>
              <a:rPr lang="en-US" b="0" i="0" dirty="0">
                <a:solidFill>
                  <a:srgbClr val="003D53"/>
                </a:solidFill>
                <a:effectLst/>
                <a:latin typeface="Roboto" panose="02000000000000000000" pitchFamily="2" charset="0"/>
              </a:rPr>
              <a:t> Riccardo </a:t>
            </a:r>
            <a:r>
              <a:rPr lang="en-US" b="0" i="0" dirty="0" err="1">
                <a:solidFill>
                  <a:srgbClr val="003D53"/>
                </a:solidFill>
                <a:effectLst/>
                <a:latin typeface="Roboto" panose="02000000000000000000" pitchFamily="2" charset="0"/>
              </a:rPr>
              <a:t>Pravettoni</a:t>
            </a:r>
            <a:endParaRPr lang="en-US" b="0" i="0" dirty="0">
              <a:solidFill>
                <a:srgbClr val="003D53"/>
              </a:solidFill>
              <a:effectLst/>
              <a:latin typeface="Roboto" panose="02000000000000000000" pitchFamily="2" charset="0"/>
            </a:endParaRP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778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https://www.afrik.com/burkina-faso-les-inondations-font-un-mort-a-ouagadougou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566C5-07AB-423A-98D3-51BE863206F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6321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888F1-37F6-57F4-C45C-E47F3229D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7A588DD-3531-C217-D9B0-F9B655CB4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AC9D67F-9A60-625A-2985-C89735EB1F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B26870-2133-B74D-4098-FA5D431C96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499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169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681C8-D7B7-55BF-264C-BBA7DC783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21BF1E-B874-C9F9-71E7-C8DCED9C4C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DE1224-7137-E73E-52EC-C5020057A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4A0D6-166F-681E-CEFD-0B7AE8896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6528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https://www.afrik.com/burkina-faso-les-inondations-font-un-mort-a-ouagadougou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8566C5-07AB-423A-98D3-51BE863206F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529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63BDD2-42DD-4C52-A6A1-43F63614B974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89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7C7A3-AE36-4513-BC02-5470A6FF0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5B271-B8BA-404D-BADC-4BF91B141D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DFC36-434D-4B6D-8B1A-B53565B9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78D6E-E45C-4F24-920E-35DD12EA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10785-8E7C-4B60-9490-45C9BD93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9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90F9B-5578-4B41-9639-2581C4D32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2E22AD-7838-4D0E-BA5E-DBF989565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0505D-B8AB-4745-9B71-652A1A6AE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C9689-C106-4797-AD62-9E53C50AC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FDA78-74AF-4D4E-AD81-C15E7979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2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64D177-20FE-44FF-9598-B13E3DCAE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8AEDA7-2BCA-4F2E-BC44-CAB4546AD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FD644-71DE-45C4-91B3-BB3E429FF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71BF1-0F42-4D46-9B87-91EEC10D1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D17C8-0EF0-497D-9577-35408C057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0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8846C-EDB8-47C8-96ED-640BADB71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59015-ECFC-4193-9542-3C40F0ED7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48814-935E-43AC-AC1B-C57F759B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A9405-9C8B-49BF-8293-C8772CE7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A15E3-D9C1-417A-9538-B8AF4B1AE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3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EA4C8-8355-4C96-A02A-D0637E1E0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F300A-1C9C-4B11-AEF8-7C9EEB5BE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82C45-E820-4231-A2C4-23124B858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44C56-A42D-4CB6-89D2-22D00DA0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6E6CD-4AAF-4A5E-82D7-2659557D7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5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FBBBC-DCB7-4229-AFFA-48C43896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8AE09-97DF-4206-A091-041B9C3D8C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B56A0-29FA-4DF5-BEC7-306346CCA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C0BFC-F010-4E6D-AA9E-CBBECC6E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C7A04-6D93-473E-9E20-5AF8C125E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0C4DD-851A-4261-8BCF-130EAEE93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9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00DB3-29C5-48E8-BF1E-84DAD70E0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0000F-7A3F-45E5-B52E-ACB061710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7EF42-6D3A-40E3-8AC2-6FBB9FAEB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89A262-3B3C-4173-827A-DC43AAB52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8C24B-81AC-4052-8634-86C2DE57E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12DBAE-681E-4B3E-8AB2-329FAB382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88DD80-E085-48AB-BBF6-240E7D3FE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258E2-764B-43F6-B2C6-CD0C1670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7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1A118-3D56-4B70-AEA2-F7D2A053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221FAE-9787-4FA0-ADF0-8CCF3050D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1632A-45FD-4362-8A66-35A8A0C88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10F44C-A4FF-4CE4-B244-7A5A4D541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0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D95192-742F-4F4F-83F3-CCF48F176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62885D-8405-4470-A5A0-FDDE15B35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057BD-E5EB-4D97-A177-825199333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50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17793-1CD6-4D5C-944E-88A6C1E9E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BD140-E040-4EC3-8581-E8EBEC723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941116-82EF-4E15-B79C-1DF3B4893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61C04-6D78-4A1C-90B6-952AE1CE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520608-9980-48B7-9458-7093BC725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96B69-0F85-4FBE-BBF4-D3EEA8CE8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1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C4C60-EAEB-495A-A731-E5104765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3379F1-BEA4-4E19-9AD6-7470B6C014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5F97B-FFAC-4DB2-9CD4-D7E81E196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BA1F71-518B-468B-A4AE-A66578A2E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40EB-D590-431C-8704-6AB46C55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12AFE-2B3E-4AE8-8707-F51C49BF2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0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47B6FD-D55B-461E-A862-92BB2A824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61026-AD3E-49E9-867C-A7766A177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663E5-8952-49E4-9D8E-2BA4C444BD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63D13-5DAD-471D-8555-1F27FB4A232D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9B5D5-75E1-4842-8A6B-D52A7A43CE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7BC49-BA78-4B74-8137-3918590DCD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26F8297-DBFC-05D3-9477-70AAA7BE12A7}"/>
              </a:ext>
            </a:extLst>
          </p:cNvPr>
          <p:cNvSpPr/>
          <p:nvPr userDrawn="1"/>
        </p:nvSpPr>
        <p:spPr>
          <a:xfrm>
            <a:off x="9694606" y="252464"/>
            <a:ext cx="943898" cy="994697"/>
          </a:xfrm>
          <a:prstGeom prst="ellipse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54263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4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4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5.png"/><Relationship Id="rId5" Type="http://schemas.openxmlformats.org/officeDocument/2006/relationships/tags" Target="../tags/tag5.xml"/><Relationship Id="rId10" Type="http://schemas.openxmlformats.org/officeDocument/2006/relationships/image" Target="../media/image44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4.xml"/><Relationship Id="rId1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image" Target="../media/image48.png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image" Target="../media/image50.jp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image" Target="../media/image49.jpg"/><Relationship Id="rId5" Type="http://schemas.openxmlformats.org/officeDocument/2006/relationships/tags" Target="../tags/tag12.xml"/><Relationship Id="rId10" Type="http://schemas.openxmlformats.org/officeDocument/2006/relationships/notesSlide" Target="../notesSlides/notesSlide15.xml"/><Relationship Id="rId4" Type="http://schemas.openxmlformats.org/officeDocument/2006/relationships/tags" Target="../tags/tag11.xml"/><Relationship Id="rId9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22.xml"/><Relationship Id="rId7" Type="http://schemas.openxmlformats.org/officeDocument/2006/relationships/image" Target="../media/image53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4.xml"/><Relationship Id="rId4" Type="http://schemas.openxmlformats.org/officeDocument/2006/relationships/tags" Target="../tags/tag2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27.xml"/><Relationship Id="rId7" Type="http://schemas.openxmlformats.org/officeDocument/2006/relationships/chart" Target="../charts/chart3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4.png"/><Relationship Id="rId5" Type="http://schemas.openxmlformats.org/officeDocument/2006/relationships/image" Target="../media/image58.png"/><Relationship Id="rId10" Type="http://schemas.openxmlformats.org/officeDocument/2006/relationships/image" Target="../media/image3.jpe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ubs.iied.org/pubs/pdfs/10549IIED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DE59831-25A5-4406-9CF7-4413B31B0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3426" y="1275522"/>
            <a:ext cx="10919651" cy="5154154"/>
          </a:xfrm>
          <a:solidFill>
            <a:srgbClr val="0070C0"/>
          </a:solidFill>
        </p:spPr>
        <p:txBody>
          <a:bodyPr>
            <a:normAutofit/>
          </a:bodyPr>
          <a:lstStyle/>
          <a:p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ZoneTexte 2">
            <a:extLst>
              <a:ext uri="{FF2B5EF4-FFF2-40B4-BE49-F238E27FC236}">
                <a16:creationId xmlns:a16="http://schemas.microsoft.com/office/drawing/2014/main" id="{C7488804-C526-4F8F-92BF-9780E52440FA}"/>
              </a:ext>
            </a:extLst>
          </p:cNvPr>
          <p:cNvSpPr txBox="1"/>
          <p:nvPr/>
        </p:nvSpPr>
        <p:spPr>
          <a:xfrm>
            <a:off x="1310308" y="1964077"/>
            <a:ext cx="10365135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SPATIO-TEMPORAL ANALYSIS OF CLIMATE CHANGE AND SETTLEMENT DYNAMICS 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ABUJA AND OUAGADOUGOU </a:t>
            </a:r>
            <a:r>
              <a:rPr lang="en-GB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WEST AFRICAN SAVANNAH REGION </a:t>
            </a:r>
            <a:r>
              <a:rPr lang="en-GB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fr-FR" sz="32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6E137BAA-B151-41CE-0995-97F655962B41}"/>
              </a:ext>
            </a:extLst>
          </p:cNvPr>
          <p:cNvSpPr txBox="1"/>
          <p:nvPr/>
        </p:nvSpPr>
        <p:spPr>
          <a:xfrm>
            <a:off x="1310309" y="4101003"/>
            <a:ext cx="7004646" cy="19082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SUPERVISORS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</a:t>
            </a:r>
            <a:r>
              <a:rPr lang="en-US" b="1" dirty="0" err="1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Appollonia</a:t>
            </a:r>
            <a:r>
              <a:rPr lang="en-US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OKHIMAMHE </a:t>
            </a:r>
          </a:p>
          <a:p>
            <a:r>
              <a:rPr lang="en-GB" sz="1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Federal University of Technology, Minna, </a:t>
            </a:r>
            <a:r>
              <a:rPr lang="en-US" sz="1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Nigeria</a:t>
            </a:r>
          </a:p>
          <a:p>
            <a:r>
              <a:rPr lang="en-US" sz="1600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Oble NEYA</a:t>
            </a:r>
          </a:p>
          <a:p>
            <a:r>
              <a:rPr lang="en-GB" sz="1600" i="1" dirty="0">
                <a:solidFill>
                  <a:srgbClr val="000000"/>
                </a:solidFill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National Centre for Scientific and Technological Research, Burkina Faso</a:t>
            </a:r>
            <a:r>
              <a:rPr lang="en-US" sz="16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1600" i="1" dirty="0">
              <a:solidFill>
                <a:srgbClr val="00000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fr-FR" b="1" dirty="0">
                <a:solidFill>
                  <a:srgbClr val="0D0D0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Michael THIEL</a:t>
            </a:r>
          </a:p>
          <a:p>
            <a:r>
              <a:rPr lang="en-GB" sz="1400" i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Julius-Maximilians-University of Würzburg, GERMANY</a:t>
            </a:r>
            <a:endParaRPr lang="en-US" b="1" dirty="0">
              <a:solidFill>
                <a:srgbClr val="0D0D0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6E0759-6D25-4F0F-A7FC-D5313B00B445}"/>
              </a:ext>
            </a:extLst>
          </p:cNvPr>
          <p:cNvSpPr txBox="1"/>
          <p:nvPr/>
        </p:nvSpPr>
        <p:spPr>
          <a:xfrm>
            <a:off x="8412484" y="4128175"/>
            <a:ext cx="3262959" cy="12618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PhD Candidate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GADIAGA Aliou</a:t>
            </a:r>
          </a:p>
          <a:p>
            <a:r>
              <a:rPr lang="en-US" sz="2000" dirty="0" err="1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Ph.D</a:t>
            </a:r>
            <a:r>
              <a:rPr lang="en-US" sz="2000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/SPS/FT/2021/13001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D4F5C0A2-8AED-518B-A3AF-DE58E4E2B3DF}"/>
              </a:ext>
            </a:extLst>
          </p:cNvPr>
          <p:cNvSpPr txBox="1"/>
          <p:nvPr/>
        </p:nvSpPr>
        <p:spPr>
          <a:xfrm>
            <a:off x="1927708" y="205229"/>
            <a:ext cx="7938187" cy="1005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GB" sz="12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WEST AFRICAN SCIENCE SERVICE CENTRE ON  CLIMATE CHANGE AND ADAPTED LAND USE</a:t>
            </a:r>
            <a:endParaRPr lang="en-GB" sz="12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Doctoral Research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on Climate Change and Human Habitat </a:t>
            </a:r>
            <a:endParaRPr lang="en-GB" sz="2000" b="1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GB" sz="16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FEDERAL UNIVERSITY OF TECHNOLOGY, MINNA, NIGERIA</a:t>
            </a:r>
            <a:r>
              <a:rPr lang="en-GB" sz="1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</a:t>
            </a:r>
            <a:endParaRPr lang="en-GB" sz="1200" b="1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13">
            <a:extLst>
              <a:ext uri="{FF2B5EF4-FFF2-40B4-BE49-F238E27FC236}">
                <a16:creationId xmlns:a16="http://schemas.microsoft.com/office/drawing/2014/main" id="{DE4F439C-56E3-1DAC-8601-E47D47E0390A}"/>
              </a:ext>
            </a:extLst>
          </p:cNvPr>
          <p:cNvSpPr txBox="1"/>
          <p:nvPr/>
        </p:nvSpPr>
        <p:spPr>
          <a:xfrm>
            <a:off x="3614557" y="1318678"/>
            <a:ext cx="555832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 ORAL EXAMINATION </a:t>
            </a:r>
            <a:endParaRPr lang="fr-FR" sz="3200" b="1" dirty="0">
              <a:solidFill>
                <a:srgbClr val="0070C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7CC68A6-6979-323C-4D99-54D558F76965}"/>
              </a:ext>
            </a:extLst>
          </p:cNvPr>
          <p:cNvSpPr txBox="1"/>
          <p:nvPr/>
        </p:nvSpPr>
        <p:spPr>
          <a:xfrm>
            <a:off x="8412483" y="5528290"/>
            <a:ext cx="3262959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28/08/2025</a:t>
            </a:r>
            <a:endParaRPr lang="fr-F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54953A1A-4989-E746-F1CA-16721A326028}"/>
              </a:ext>
            </a:extLst>
          </p:cNvPr>
          <p:cNvGrpSpPr/>
          <p:nvPr/>
        </p:nvGrpSpPr>
        <p:grpSpPr>
          <a:xfrm>
            <a:off x="-1" y="6112215"/>
            <a:ext cx="12183543" cy="725376"/>
            <a:chOff x="-1" y="6132624"/>
            <a:chExt cx="12183543" cy="725376"/>
          </a:xfrm>
        </p:grpSpPr>
        <p:pic>
          <p:nvPicPr>
            <p:cNvPr id="4" name="Image 7">
              <a:extLst>
                <a:ext uri="{FF2B5EF4-FFF2-40B4-BE49-F238E27FC236}">
                  <a16:creationId xmlns:a16="http://schemas.microsoft.com/office/drawing/2014/main" id="{959C3F5D-90E0-513E-B95C-0F8A00BC0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6132626"/>
              <a:ext cx="858766" cy="725373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pic>
          <p:nvPicPr>
            <p:cNvPr id="7" name="Picture 12">
              <a:extLst>
                <a:ext uri="{FF2B5EF4-FFF2-40B4-BE49-F238E27FC236}">
                  <a16:creationId xmlns:a16="http://schemas.microsoft.com/office/drawing/2014/main" id="{29A6B325-96FD-B63B-8AA0-237EC3615F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4017" r="2188" b="8425"/>
            <a:stretch/>
          </p:blipFill>
          <p:spPr>
            <a:xfrm>
              <a:off x="1946958" y="6132626"/>
              <a:ext cx="10236584" cy="725374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F803E93C-D9CE-EE86-8D85-7B8BC30AFB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16" r="5562"/>
            <a:stretch/>
          </p:blipFill>
          <p:spPr>
            <a:xfrm>
              <a:off x="901100" y="6132624"/>
              <a:ext cx="1003523" cy="725373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75395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0D293-8730-CC67-E3ED-306C7CB65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BE14FE35-0236-6B16-6E65-5FB7BDC0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825" y="364602"/>
            <a:ext cx="5752671" cy="393942"/>
          </a:xfrm>
        </p:spPr>
        <p:txBody>
          <a:bodyPr>
            <a:noAutofit/>
          </a:bodyPr>
          <a:lstStyle/>
          <a:p>
            <a:r>
              <a:rPr lang="en-US" sz="2800" b="1" u="sng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DESCRIPTION OF STUDY AREA </a:t>
            </a:r>
            <a:endParaRPr lang="fr-FR" sz="28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au 13">
            <a:extLst>
              <a:ext uri="{FF2B5EF4-FFF2-40B4-BE49-F238E27FC236}">
                <a16:creationId xmlns:a16="http://schemas.microsoft.com/office/drawing/2014/main" id="{779A8C80-4100-D14A-D77E-912054C22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002419"/>
              </p:ext>
            </p:extLst>
          </p:nvPr>
        </p:nvGraphicFramePr>
        <p:xfrm>
          <a:off x="7825339" y="1308225"/>
          <a:ext cx="3801977" cy="5173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2093">
                  <a:extLst>
                    <a:ext uri="{9D8B030D-6E8A-4147-A177-3AD203B41FA5}">
                      <a16:colId xmlns:a16="http://schemas.microsoft.com/office/drawing/2014/main" val="3331017339"/>
                    </a:ext>
                  </a:extLst>
                </a:gridCol>
                <a:gridCol w="1450119">
                  <a:extLst>
                    <a:ext uri="{9D8B030D-6E8A-4147-A177-3AD203B41FA5}">
                      <a16:colId xmlns:a16="http://schemas.microsoft.com/office/drawing/2014/main" val="931595027"/>
                    </a:ext>
                  </a:extLst>
                </a:gridCol>
                <a:gridCol w="1439765">
                  <a:extLst>
                    <a:ext uri="{9D8B030D-6E8A-4147-A177-3AD203B41FA5}">
                      <a16:colId xmlns:a16="http://schemas.microsoft.com/office/drawing/2014/main" val="985766058"/>
                    </a:ext>
                  </a:extLst>
                </a:gridCol>
              </a:tblGrid>
              <a:tr h="481001">
                <a:tc>
                  <a:txBody>
                    <a:bodyPr/>
                    <a:lstStyle/>
                    <a:p>
                      <a:r>
                        <a:rPr lang="en-US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STUDY AREA</a:t>
                      </a:r>
                      <a:endParaRPr lang="fr-FR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OUAGADOUGOU </a:t>
                      </a:r>
                      <a:endParaRPr lang="fr-FR" sz="1050" b="1" kern="1200" dirty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ABUJA</a:t>
                      </a:r>
                      <a:endParaRPr lang="fr-FR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559"/>
                  </a:ext>
                </a:extLst>
              </a:tr>
              <a:tr h="455011">
                <a:tc>
                  <a:txBody>
                    <a:bodyPr/>
                    <a:lstStyle/>
                    <a:p>
                      <a:r>
                        <a:rPr lang="en-US" sz="1100" b="1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Country</a:t>
                      </a:r>
                      <a:endParaRPr lang="fr-FR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Burkina Faso</a:t>
                      </a:r>
                      <a:endParaRPr lang="fr-FR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Nigeria</a:t>
                      </a:r>
                      <a:endParaRPr lang="fr-FR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192560"/>
                  </a:ext>
                </a:extLst>
              </a:tr>
              <a:tr h="4550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100" b="1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Location</a:t>
                      </a:r>
                      <a:endParaRPr lang="fr-FR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50" b="1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Middle of Burkina Faso  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50" b="1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Middle of Nigeria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717009"/>
                  </a:ext>
                </a:extLst>
              </a:tr>
              <a:tr h="93795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endParaRPr lang="en-US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US" sz="1100" b="1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Climate</a:t>
                      </a:r>
                      <a:endParaRPr lang="fr-FR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023707"/>
                  </a:ext>
                </a:extLst>
              </a:tr>
              <a:tr h="63701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100" b="1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Planning</a:t>
                      </a:r>
                      <a:endParaRPr lang="fr-FR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Natural dynamics  (since the </a:t>
                      </a:r>
                      <a:r>
                        <a:rPr lang="en-US" sz="105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colonisation</a:t>
                      </a:r>
                      <a:r>
                        <a:rPr lang="en-US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Everything is planned in Advance (Created recently )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74656"/>
                  </a:ext>
                </a:extLst>
              </a:tr>
              <a:tr h="60125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100" b="1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Population</a:t>
                      </a:r>
                      <a:endParaRPr lang="fr-FR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050" b="1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585,920 in 1992 and 3,055,788 in 2022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50" b="1" i="0" u="none" strike="noStrike" kern="120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399,927 in 1992 and 3,652,029 in 2022. 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005509"/>
                  </a:ext>
                </a:extLst>
              </a:tr>
              <a:tr h="4550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100" b="1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Function</a:t>
                      </a:r>
                      <a:endParaRPr lang="fr-FR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Capital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Capital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218892"/>
                  </a:ext>
                </a:extLst>
              </a:tr>
              <a:tr h="4550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100" b="1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Area</a:t>
                      </a:r>
                      <a:endParaRPr lang="fr-FR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lang="fr-FR" sz="1050" b="1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520 km</a:t>
                      </a:r>
                      <a:r>
                        <a:rPr lang="fr-FR" sz="1050" b="1" i="0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</a:t>
                      </a:r>
                      <a:endParaRPr lang="fr-FR" sz="10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50" b="1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7654 km²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653071"/>
                  </a:ext>
                </a:extLst>
              </a:tr>
              <a:tr h="60125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100" b="1" kern="1200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Division</a:t>
                      </a:r>
                      <a:endParaRPr lang="fr-FR" sz="1100" b="1" kern="1200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Arrondissements and 55 Sectors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Local Government Area and 62 Wards</a:t>
                      </a:r>
                      <a:endParaRPr lang="fr-FR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017203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3FB99E6-E9A1-87C4-2C10-D2996C3FE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0744" y="2849078"/>
            <a:ext cx="1223675" cy="7315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038062-0A2A-22D2-E604-400D68A75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727" y="2849078"/>
            <a:ext cx="1174282" cy="731520"/>
          </a:xfrm>
          <a:prstGeom prst="rect">
            <a:avLst/>
          </a:prstGeom>
        </p:spPr>
      </p:pic>
      <p:pic>
        <p:nvPicPr>
          <p:cNvPr id="6" name="Image 48">
            <a:extLst>
              <a:ext uri="{FF2B5EF4-FFF2-40B4-BE49-F238E27FC236}">
                <a16:creationId xmlns:a16="http://schemas.microsoft.com/office/drawing/2014/main" id="{3B530FE7-4DAB-CAB9-C8A1-7166F7185F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032" y="1327474"/>
            <a:ext cx="6574054" cy="5165924"/>
          </a:xfrm>
          <a:prstGeom prst="rect">
            <a:avLst/>
          </a:prstGeom>
          <a:noFill/>
          <a:ln w="12700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4180BBB-C5FE-ABDD-03BE-F8E2D22C26AF}"/>
              </a:ext>
            </a:extLst>
          </p:cNvPr>
          <p:cNvSpPr/>
          <p:nvPr/>
        </p:nvSpPr>
        <p:spPr>
          <a:xfrm>
            <a:off x="1280161" y="3775292"/>
            <a:ext cx="1241657" cy="248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OUAGADOUGOU </a:t>
            </a:r>
            <a:endParaRPr lang="fr-FR" sz="105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ZoneTexte 1">
            <a:extLst>
              <a:ext uri="{FF2B5EF4-FFF2-40B4-BE49-F238E27FC236}">
                <a16:creationId xmlns:a16="http://schemas.microsoft.com/office/drawing/2014/main" id="{C0E48DA0-4688-A0F7-801E-603AF9AE0406}"/>
              </a:ext>
            </a:extLst>
          </p:cNvPr>
          <p:cNvSpPr txBox="1"/>
          <p:nvPr/>
        </p:nvSpPr>
        <p:spPr>
          <a:xfrm>
            <a:off x="3188571" y="758544"/>
            <a:ext cx="5881102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Location, Climate, Population, Area and Division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2EC8CAC-315E-5BD9-0D21-05BFE734A138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10" name="Arrow: Pentagon 31">
              <a:extLst>
                <a:ext uri="{FF2B5EF4-FFF2-40B4-BE49-F238E27FC236}">
                  <a16:creationId xmlns:a16="http://schemas.microsoft.com/office/drawing/2014/main" id="{E13EC8D5-A879-E475-0E56-1F91657C6338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8B4432D8-B418-6962-A9F9-B40B963B7BDC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4">
              <a:extLst>
                <a:ext uri="{FF2B5EF4-FFF2-40B4-BE49-F238E27FC236}">
                  <a16:creationId xmlns:a16="http://schemas.microsoft.com/office/drawing/2014/main" id="{B42B596F-CFFA-8D28-3E0D-C199A29E8266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221D84D-92CC-FD9D-20B6-8C22EC0E823C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3E4B15B0-E056-7C35-FB13-AB52D043DAEB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3">
              <a:extLst>
                <a:ext uri="{FF2B5EF4-FFF2-40B4-BE49-F238E27FC236}">
                  <a16:creationId xmlns:a16="http://schemas.microsoft.com/office/drawing/2014/main" id="{097DD94B-124C-6EE8-E4FC-E7925E79F233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rrow: Pentagon 33">
              <a:extLst>
                <a:ext uri="{FF2B5EF4-FFF2-40B4-BE49-F238E27FC236}">
                  <a16:creationId xmlns:a16="http://schemas.microsoft.com/office/drawing/2014/main" id="{98C0EDB4-D321-794F-E8C1-95C74C654DD8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Arrow: Pentagon 33">
              <a:extLst>
                <a:ext uri="{FF2B5EF4-FFF2-40B4-BE49-F238E27FC236}">
                  <a16:creationId xmlns:a16="http://schemas.microsoft.com/office/drawing/2014/main" id="{4E048D02-7536-1FBE-D857-527814B6E221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Arrow: Pentagon 33">
              <a:extLst>
                <a:ext uri="{FF2B5EF4-FFF2-40B4-BE49-F238E27FC236}">
                  <a16:creationId xmlns:a16="http://schemas.microsoft.com/office/drawing/2014/main" id="{707EDD92-1638-32AB-1F94-BB263D892E71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012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CA8DB-773C-D617-C839-7BB9D81B8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1EE9E57-7D97-A51B-0161-218CF85CD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0576" y="636477"/>
            <a:ext cx="6079858" cy="429578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2400" b="1" u="sng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JUSTIFICATION  OF THE STUDY</a:t>
            </a:r>
            <a:endParaRPr lang="fr-FR" sz="24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270F167-8A52-5916-BC71-D6B9CFBE3CC0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10" name="Arrow: Pentagon 31">
              <a:extLst>
                <a:ext uri="{FF2B5EF4-FFF2-40B4-BE49-F238E27FC236}">
                  <a16:creationId xmlns:a16="http://schemas.microsoft.com/office/drawing/2014/main" id="{BB562360-DD60-8D9A-DE73-9DBDBBA3E3AD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0281F23C-9031-E642-C382-C119B3BDE6B1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4">
              <a:extLst>
                <a:ext uri="{FF2B5EF4-FFF2-40B4-BE49-F238E27FC236}">
                  <a16:creationId xmlns:a16="http://schemas.microsoft.com/office/drawing/2014/main" id="{7795C288-4FDA-B14B-18B1-76682498A797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A8556A5-9AE1-C85D-1E9F-C5DF28CE6A65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FE4CE8DD-16CD-8ED7-D105-5BD5DF7FE365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3">
              <a:extLst>
                <a:ext uri="{FF2B5EF4-FFF2-40B4-BE49-F238E27FC236}">
                  <a16:creationId xmlns:a16="http://schemas.microsoft.com/office/drawing/2014/main" id="{F025B115-5AF1-944E-FAE3-0664AB163A14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rrow: Pentagon 33">
              <a:extLst>
                <a:ext uri="{FF2B5EF4-FFF2-40B4-BE49-F238E27FC236}">
                  <a16:creationId xmlns:a16="http://schemas.microsoft.com/office/drawing/2014/main" id="{CD6E918A-AACB-22DF-1F07-24543B2FA8E3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Arrow: Pentagon 33">
              <a:extLst>
                <a:ext uri="{FF2B5EF4-FFF2-40B4-BE49-F238E27FC236}">
                  <a16:creationId xmlns:a16="http://schemas.microsoft.com/office/drawing/2014/main" id="{E86DB9FA-CD01-664F-BF8E-66EFC8FCE7D5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Arrow: Pentagon 33">
              <a:extLst>
                <a:ext uri="{FF2B5EF4-FFF2-40B4-BE49-F238E27FC236}">
                  <a16:creationId xmlns:a16="http://schemas.microsoft.com/office/drawing/2014/main" id="{83373FAD-46B0-D531-DDCE-F1E0EBD5D04D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99A1C78-B512-6E0F-5191-A5BDDB362C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753" b="11859"/>
          <a:stretch>
            <a:fillRect/>
          </a:stretch>
        </p:blipFill>
        <p:spPr>
          <a:xfrm>
            <a:off x="7016616" y="2066805"/>
            <a:ext cx="2399087" cy="15857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39266D-946D-4E69-B061-FBA43418611B}"/>
              </a:ext>
            </a:extLst>
          </p:cNvPr>
          <p:cNvSpPr/>
          <p:nvPr/>
        </p:nvSpPr>
        <p:spPr>
          <a:xfrm>
            <a:off x="7001228" y="3705726"/>
            <a:ext cx="2414476" cy="27528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improvement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urbanisation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policies in Burkina Faso and Nigeria. </a:t>
            </a:r>
          </a:p>
          <a:p>
            <a:pPr algn="just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climate change mitigation and adaptation policies in urban areas. </a:t>
            </a:r>
            <a:endParaRPr lang="fr-FR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AD1E0C-2440-E1C1-E703-23CFFBB6532E}"/>
              </a:ext>
            </a:extLst>
          </p:cNvPr>
          <p:cNvSpPr/>
          <p:nvPr/>
        </p:nvSpPr>
        <p:spPr>
          <a:xfrm>
            <a:off x="3837691" y="3253338"/>
            <a:ext cx="3077048" cy="32052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improvement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Enable national institutions, NGOs,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departments working on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urbanisation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climate change to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operationalise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their intervention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fr-FR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02A714-DF39-0DBA-51B6-DCAAF043F53F}"/>
              </a:ext>
            </a:extLst>
          </p:cNvPr>
          <p:cNvSpPr/>
          <p:nvPr/>
        </p:nvSpPr>
        <p:spPr>
          <a:xfrm>
            <a:off x="9500309" y="4167738"/>
            <a:ext cx="2252137" cy="228384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research 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study aims to fill the gaps in the research already carried out on the subject.</a:t>
            </a:r>
            <a:endParaRPr lang="fr-FR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4012B0-0ED7-CF01-2037-A970B9D414DB}"/>
              </a:ext>
            </a:extLst>
          </p:cNvPr>
          <p:cNvSpPr/>
          <p:nvPr/>
        </p:nvSpPr>
        <p:spPr>
          <a:xfrm>
            <a:off x="1070714" y="2656573"/>
            <a:ext cx="2673883" cy="38019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 to the body of knowledge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 knowledge on the effects of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urbanisation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its influence on the urban climate.</a:t>
            </a:r>
          </a:p>
          <a:p>
            <a:pPr algn="just"/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 as a tool for the development, planning and dissemination of climate change mitigation and adaptation strategies. </a:t>
            </a:r>
          </a:p>
          <a:p>
            <a:pPr algn="ctr"/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6D70739-DC8D-EC00-A6E2-F03BC065D7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985"/>
          <a:stretch>
            <a:fillRect/>
          </a:stretch>
        </p:blipFill>
        <p:spPr>
          <a:xfrm>
            <a:off x="3846474" y="1626669"/>
            <a:ext cx="3068265" cy="158572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716D231-E245-7F19-7AF8-D801AFAC40C9}"/>
              </a:ext>
            </a:extLst>
          </p:cNvPr>
          <p:cNvSpPr/>
          <p:nvPr/>
        </p:nvSpPr>
        <p:spPr>
          <a:xfrm>
            <a:off x="1084711" y="1289785"/>
            <a:ext cx="2659886" cy="13331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940B6C2-0244-74EC-0574-EDD1A8D10ED6}"/>
              </a:ext>
            </a:extLst>
          </p:cNvPr>
          <p:cNvGrpSpPr/>
          <p:nvPr/>
        </p:nvGrpSpPr>
        <p:grpSpPr>
          <a:xfrm>
            <a:off x="1186588" y="1384669"/>
            <a:ext cx="2548385" cy="1194902"/>
            <a:chOff x="1061089" y="1394293"/>
            <a:chExt cx="3280967" cy="1316601"/>
          </a:xfrm>
          <a:solidFill>
            <a:schemeClr val="accent6">
              <a:lumMod val="60000"/>
              <a:lumOff val="40000"/>
            </a:schemeClr>
          </a:solidFill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103A13F-C9AA-F0F6-7198-9CF924C0D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39995"/>
            <a:stretch>
              <a:fillRect/>
            </a:stretch>
          </p:blipFill>
          <p:spPr>
            <a:xfrm>
              <a:off x="1061089" y="1405526"/>
              <a:ext cx="1826490" cy="1305368"/>
            </a:xfrm>
            <a:prstGeom prst="rect">
              <a:avLst/>
            </a:prstGeom>
            <a:grpFill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4EC59CF-15A1-851C-E8D0-20AEBC9EA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6141" r="5854" b="58182"/>
            <a:stretch>
              <a:fillRect/>
            </a:stretch>
          </p:blipFill>
          <p:spPr>
            <a:xfrm>
              <a:off x="2734637" y="1394293"/>
              <a:ext cx="1607419" cy="909729"/>
            </a:xfrm>
            <a:prstGeom prst="rect">
              <a:avLst/>
            </a:prstGeom>
            <a:grpFill/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6045E264-710B-5EAD-8C92-30F6649135A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265" r="6492"/>
          <a:stretch>
            <a:fillRect/>
          </a:stretch>
        </p:blipFill>
        <p:spPr>
          <a:xfrm>
            <a:off x="9510434" y="2950174"/>
            <a:ext cx="2242012" cy="1150436"/>
          </a:xfrm>
          <a:prstGeom prst="rect">
            <a:avLst/>
          </a:prstGeom>
          <a:ln w="952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9320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0A38561-D394-1E58-465C-B9D0A945D28C}"/>
              </a:ext>
            </a:extLst>
          </p:cNvPr>
          <p:cNvSpPr txBox="1">
            <a:spLocks/>
          </p:cNvSpPr>
          <p:nvPr/>
        </p:nvSpPr>
        <p:spPr>
          <a:xfrm>
            <a:off x="3779520" y="429560"/>
            <a:ext cx="4487828" cy="7668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u="sng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CONCEPTUAL FRAMEWORK</a:t>
            </a:r>
          </a:p>
          <a:p>
            <a:r>
              <a:rPr lang="en-US" sz="9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2">
            <a:extLst>
              <a:ext uri="{FF2B5EF4-FFF2-40B4-BE49-F238E27FC236}">
                <a16:creationId xmlns:a16="http://schemas.microsoft.com/office/drawing/2014/main" id="{2F1419C3-B514-C22A-E82A-ACE71B09E7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9" r="2329"/>
          <a:stretch/>
        </p:blipFill>
        <p:spPr>
          <a:xfrm>
            <a:off x="3936733" y="999087"/>
            <a:ext cx="4207463" cy="538898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1027976-9A7E-308B-0511-CD6D6DBCFF59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5" name="Arrow: Pentagon 31">
              <a:extLst>
                <a:ext uri="{FF2B5EF4-FFF2-40B4-BE49-F238E27FC236}">
                  <a16:creationId xmlns:a16="http://schemas.microsoft.com/office/drawing/2014/main" id="{F301D2A0-FDA2-C117-876D-32A1794D9A58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3">
              <a:extLst>
                <a:ext uri="{FF2B5EF4-FFF2-40B4-BE49-F238E27FC236}">
                  <a16:creationId xmlns:a16="http://schemas.microsoft.com/office/drawing/2014/main" id="{E59CD3EA-1D6D-47BB-07F6-5D373C4D7B46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Arrow: Pentagon 34">
              <a:extLst>
                <a:ext uri="{FF2B5EF4-FFF2-40B4-BE49-F238E27FC236}">
                  <a16:creationId xmlns:a16="http://schemas.microsoft.com/office/drawing/2014/main" id="{4C486D57-04DE-82D3-A644-039FFA97C267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D8547C-8A10-1BB5-9F76-18426A4A5951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29C47D2E-31E4-E018-52EB-0DFE34F5B08E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848DA520-85A8-6EF9-13D2-CD44548E84C8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DD0E1456-3E75-454A-8E56-37F09F7B3139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582D10E5-8F9A-9890-6889-6E9FFF2966A3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F30053B7-BC21-2223-3E9A-88FE92859C34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6010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97FE0-B343-8454-7989-85DE42260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CEFBE3D-5FCC-8972-B85A-3E14558BB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2475" y="227671"/>
            <a:ext cx="6457547" cy="485329"/>
          </a:xfrm>
        </p:spPr>
        <p:txBody>
          <a:bodyPr>
            <a:noAutofit/>
          </a:bodyPr>
          <a:lstStyle/>
          <a:p>
            <a:br>
              <a:rPr lang="en-US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b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br>
              <a:rPr lang="fr-FR" sz="32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957ACCD8-7FAE-157E-F8FC-B6EBB922B122}"/>
              </a:ext>
            </a:extLst>
          </p:cNvPr>
          <p:cNvSpPr txBox="1"/>
          <p:nvPr/>
        </p:nvSpPr>
        <p:spPr>
          <a:xfrm>
            <a:off x="2701368" y="624410"/>
            <a:ext cx="5828648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CARACTERISTICS/TYPE OF DATA FOR THE RESEARCH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81106-66B1-06FF-CF89-B253A311B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185" y="1051655"/>
            <a:ext cx="7430703" cy="545134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E411131-1C8E-552B-80E2-BAD14714280D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5" name="Arrow: Pentagon 31">
              <a:extLst>
                <a:ext uri="{FF2B5EF4-FFF2-40B4-BE49-F238E27FC236}">
                  <a16:creationId xmlns:a16="http://schemas.microsoft.com/office/drawing/2014/main" id="{2ECB674B-F814-8407-44A8-D91AE36FFF05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3">
              <a:extLst>
                <a:ext uri="{FF2B5EF4-FFF2-40B4-BE49-F238E27FC236}">
                  <a16:creationId xmlns:a16="http://schemas.microsoft.com/office/drawing/2014/main" id="{A1E243B3-28BF-4192-E3E7-CE044B82475C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Arrow: Pentagon 34">
              <a:extLst>
                <a:ext uri="{FF2B5EF4-FFF2-40B4-BE49-F238E27FC236}">
                  <a16:creationId xmlns:a16="http://schemas.microsoft.com/office/drawing/2014/main" id="{FBFF2833-9FEC-0706-7FFF-5CC6F94A6986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461E821-B9C9-B9D8-973A-1F0A96A0B83E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EF8B7EC9-F576-89F8-04EC-BFEC30312233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BC3AE39E-0168-EE7B-DC7B-D12F267F1A50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15AEBC6D-6A45-7E86-5A91-0ED3FE16A4D2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2E36E7F7-C3EF-68D5-CECB-5F483B0FF46F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D75EFC5F-087B-B77D-D54B-9F98F5A4C9C7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913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5CB5-353D-C46B-AB92-964D219A7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B5DE525-400D-55F5-4F09-F4746DFCE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611" y="195643"/>
            <a:ext cx="6457547" cy="606391"/>
          </a:xfrm>
        </p:spPr>
        <p:txBody>
          <a:bodyPr>
            <a:noAutofit/>
          </a:bodyPr>
          <a:lstStyle/>
          <a:p>
            <a:br>
              <a:rPr lang="en-US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b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br>
              <a:rPr lang="fr-FR" sz="32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63F0BAAD-7704-C7E7-EE05-9B8CDC708DE2}"/>
              </a:ext>
            </a:extLst>
          </p:cNvPr>
          <p:cNvSpPr txBox="1"/>
          <p:nvPr/>
        </p:nvSpPr>
        <p:spPr>
          <a:xfrm>
            <a:off x="3481138" y="708923"/>
            <a:ext cx="5162348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Spatial and demographic sample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7D2B1F-2EA6-2B4B-B53E-99071F7981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41" r="52228"/>
          <a:stretch/>
        </p:blipFill>
        <p:spPr bwMode="auto">
          <a:xfrm>
            <a:off x="4555955" y="1744774"/>
            <a:ext cx="3279009" cy="23915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EFFAC93-3552-723B-868E-6298AC5B1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458543"/>
              </p:ext>
            </p:extLst>
          </p:nvPr>
        </p:nvGraphicFramePr>
        <p:xfrm>
          <a:off x="1100488" y="1744774"/>
          <a:ext cx="3307888" cy="46506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9602">
                  <a:extLst>
                    <a:ext uri="{9D8B030D-6E8A-4147-A177-3AD203B41FA5}">
                      <a16:colId xmlns:a16="http://schemas.microsoft.com/office/drawing/2014/main" val="3662030194"/>
                    </a:ext>
                  </a:extLst>
                </a:gridCol>
                <a:gridCol w="852648">
                  <a:extLst>
                    <a:ext uri="{9D8B030D-6E8A-4147-A177-3AD203B41FA5}">
                      <a16:colId xmlns:a16="http://schemas.microsoft.com/office/drawing/2014/main" val="2304021136"/>
                    </a:ext>
                  </a:extLst>
                </a:gridCol>
                <a:gridCol w="737963">
                  <a:extLst>
                    <a:ext uri="{9D8B030D-6E8A-4147-A177-3AD203B41FA5}">
                      <a16:colId xmlns:a16="http://schemas.microsoft.com/office/drawing/2014/main" val="2272330897"/>
                    </a:ext>
                  </a:extLst>
                </a:gridCol>
                <a:gridCol w="747675">
                  <a:extLst>
                    <a:ext uri="{9D8B030D-6E8A-4147-A177-3AD203B41FA5}">
                      <a16:colId xmlns:a16="http://schemas.microsoft.com/office/drawing/2014/main" val="547290864"/>
                    </a:ext>
                  </a:extLst>
                </a:gridCol>
              </a:tblGrid>
              <a:tr h="1092192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 dirty="0">
                          <a:effectLst/>
                        </a:rPr>
                        <a:t>Local Government Area 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 dirty="0">
                          <a:effectLst/>
                        </a:rPr>
                        <a:t>Enumeration Area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 dirty="0">
                          <a:effectLst/>
                        </a:rPr>
                        <a:t>Household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 dirty="0">
                          <a:effectLst/>
                        </a:rPr>
                        <a:t>Population size in 2022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10575"/>
                  </a:ext>
                </a:extLst>
              </a:tr>
              <a:tr h="82603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>
                          <a:effectLst/>
                        </a:rPr>
                        <a:t>Abuja municipal Area Council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12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240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1 693 400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7697937"/>
                  </a:ext>
                </a:extLst>
              </a:tr>
              <a:tr h="396808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>
                          <a:effectLst/>
                        </a:rPr>
                        <a:t>Abaji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6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effectLst/>
                        </a:rPr>
                        <a:t>120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effectLst/>
                        </a:rPr>
                        <a:t>127 900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8800203"/>
                  </a:ext>
                </a:extLst>
              </a:tr>
              <a:tr h="396808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>
                          <a:effectLst/>
                        </a:rPr>
                        <a:t>Bwari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6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120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500 100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1645003"/>
                  </a:ext>
                </a:extLst>
              </a:tr>
              <a:tr h="748360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>
                          <a:effectLst/>
                        </a:rPr>
                        <a:t>Gwagwalada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effectLst/>
                        </a:rPr>
                        <a:t>6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120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346 000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81186092"/>
                  </a:ext>
                </a:extLst>
              </a:tr>
              <a:tr h="396808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>
                          <a:effectLst/>
                        </a:rPr>
                        <a:t>Kuje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6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effectLst/>
                        </a:rPr>
                        <a:t>120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212 100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6980646"/>
                  </a:ext>
                </a:extLst>
              </a:tr>
              <a:tr h="396808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>
                          <a:effectLst/>
                        </a:rPr>
                        <a:t>Kwali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6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120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>
                          <a:effectLst/>
                        </a:rPr>
                        <a:t>188 000</a:t>
                      </a:r>
                      <a:endParaRPr lang="en-GB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3306971"/>
                  </a:ext>
                </a:extLst>
              </a:tr>
              <a:tr h="396808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GB" sz="1200" b="1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840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3 067 500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38419863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094235A-2F7F-D004-82DD-BB7E107133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" r="52228" b="49199"/>
          <a:stretch/>
        </p:blipFill>
        <p:spPr bwMode="auto">
          <a:xfrm>
            <a:off x="4536705" y="4032989"/>
            <a:ext cx="3307888" cy="239157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56817D7-46F2-815C-0B74-5277881A24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65362"/>
              </p:ext>
            </p:extLst>
          </p:nvPr>
        </p:nvGraphicFramePr>
        <p:xfrm>
          <a:off x="8114082" y="1757101"/>
          <a:ext cx="3493977" cy="4667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4262">
                  <a:extLst>
                    <a:ext uri="{9D8B030D-6E8A-4147-A177-3AD203B41FA5}">
                      <a16:colId xmlns:a16="http://schemas.microsoft.com/office/drawing/2014/main" val="3282837647"/>
                    </a:ext>
                  </a:extLst>
                </a:gridCol>
                <a:gridCol w="737086">
                  <a:extLst>
                    <a:ext uri="{9D8B030D-6E8A-4147-A177-3AD203B41FA5}">
                      <a16:colId xmlns:a16="http://schemas.microsoft.com/office/drawing/2014/main" val="2714943543"/>
                    </a:ext>
                  </a:extLst>
                </a:gridCol>
                <a:gridCol w="717941">
                  <a:extLst>
                    <a:ext uri="{9D8B030D-6E8A-4147-A177-3AD203B41FA5}">
                      <a16:colId xmlns:a16="http://schemas.microsoft.com/office/drawing/2014/main" val="4199779750"/>
                    </a:ext>
                  </a:extLst>
                </a:gridCol>
                <a:gridCol w="1014688">
                  <a:extLst>
                    <a:ext uri="{9D8B030D-6E8A-4147-A177-3AD203B41FA5}">
                      <a16:colId xmlns:a16="http://schemas.microsoft.com/office/drawing/2014/main" val="2932626779"/>
                    </a:ext>
                  </a:extLst>
                </a:gridCol>
              </a:tblGrid>
              <a:tr h="50244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 dirty="0">
                          <a:effectLst/>
                        </a:rPr>
                        <a:t> Arrondissements 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 dirty="0">
                          <a:effectLst/>
                        </a:rPr>
                        <a:t>Enumeration Area 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>
                          <a:effectLst/>
                        </a:rPr>
                        <a:t>Household 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 dirty="0">
                          <a:effectLst/>
                        </a:rPr>
                        <a:t>Population size in 2019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1898313501"/>
                  </a:ext>
                </a:extLst>
              </a:tr>
              <a:tr h="37683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>
                          <a:effectLst/>
                        </a:rPr>
                        <a:t>Arrondissement 01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2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40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102 528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54391848"/>
                  </a:ext>
                </a:extLst>
              </a:tr>
              <a:tr h="37683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 dirty="0">
                          <a:effectLst/>
                        </a:rPr>
                        <a:t>Arrondissement 02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2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40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83 436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2696918630"/>
                  </a:ext>
                </a:extLst>
              </a:tr>
              <a:tr h="37683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 dirty="0">
                          <a:effectLst/>
                        </a:rPr>
                        <a:t>Arrondissement 04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5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100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207 647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883808819"/>
                  </a:ext>
                </a:extLst>
              </a:tr>
              <a:tr h="37683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>
                          <a:effectLst/>
                        </a:rPr>
                        <a:t>Arrondissement 05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2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40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129 984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1450062424"/>
                  </a:ext>
                </a:extLst>
              </a:tr>
              <a:tr h="37683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 dirty="0">
                          <a:effectLst/>
                        </a:rPr>
                        <a:t>Arrondissement 06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4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80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222 854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2130738017"/>
                  </a:ext>
                </a:extLst>
              </a:tr>
              <a:tr h="37683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 dirty="0">
                          <a:effectLst/>
                        </a:rPr>
                        <a:t>Arrondissement 07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8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160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282 837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2589188167"/>
                  </a:ext>
                </a:extLst>
              </a:tr>
              <a:tr h="37683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>
                          <a:effectLst/>
                        </a:rPr>
                        <a:t>Arrondissement 08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3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60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152 880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3821054009"/>
                  </a:ext>
                </a:extLst>
              </a:tr>
              <a:tr h="37683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 dirty="0">
                          <a:effectLst/>
                        </a:rPr>
                        <a:t>Arrondissement 09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4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80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336 483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2498449319"/>
                  </a:ext>
                </a:extLst>
              </a:tr>
              <a:tr h="376833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>
                          <a:effectLst/>
                        </a:rPr>
                        <a:t>Arrondissement 10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6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 dirty="0">
                          <a:effectLst/>
                        </a:rPr>
                        <a:t>120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263 969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3877848673"/>
                  </a:ext>
                </a:extLst>
              </a:tr>
              <a:tr h="334904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>
                          <a:effectLst/>
                        </a:rPr>
                        <a:t>Arrondissement 11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 dirty="0">
                          <a:effectLst/>
                        </a:rPr>
                        <a:t>4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 dirty="0">
                          <a:effectLst/>
                        </a:rPr>
                        <a:t>80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 dirty="0">
                          <a:effectLst/>
                        </a:rPr>
                        <a:t>254 928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2944290325"/>
                  </a:ext>
                </a:extLst>
              </a:tr>
              <a:tr h="307031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 dirty="0">
                          <a:effectLst/>
                        </a:rPr>
                        <a:t>Arrondissement 12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 dirty="0">
                          <a:effectLst/>
                        </a:rPr>
                        <a:t>2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 dirty="0">
                          <a:effectLst/>
                        </a:rPr>
                        <a:t>40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>
                          <a:effectLst/>
                        </a:rPr>
                        <a:t>66 314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1679852041"/>
                  </a:ext>
                </a:extLst>
              </a:tr>
              <a:tr h="131595">
                <a:tc>
                  <a:txBody>
                    <a:bodyPr/>
                    <a:lstStyle/>
                    <a:p>
                      <a:pPr algn="just" fontAlgn="ctr"/>
                      <a:r>
                        <a:rPr lang="en-GB" sz="700" b="1" u="none" strike="noStrike">
                          <a:effectLst/>
                        </a:rPr>
                        <a:t>TOTAL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 dirty="0">
                          <a:effectLst/>
                        </a:rPr>
                        <a:t>42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 dirty="0">
                          <a:effectLst/>
                        </a:rPr>
                        <a:t>840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u="none" strike="noStrike" dirty="0">
                          <a:effectLst/>
                        </a:rPr>
                        <a:t>2 103 860</a:t>
                      </a:r>
                      <a:endParaRPr lang="en-GB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46" marR="5446" marT="5446" marB="0" anchor="ctr"/>
                </a:tc>
                <a:extLst>
                  <a:ext uri="{0D108BD9-81ED-4DB2-BD59-A6C34878D82A}">
                    <a16:rowId xmlns:a16="http://schemas.microsoft.com/office/drawing/2014/main" val="166237889"/>
                  </a:ext>
                </a:extLst>
              </a:tr>
            </a:tbl>
          </a:graphicData>
        </a:graphic>
      </p:graphicFrame>
      <p:sp>
        <p:nvSpPr>
          <p:cNvPr id="13" name="ZoneTexte 1">
            <a:extLst>
              <a:ext uri="{FF2B5EF4-FFF2-40B4-BE49-F238E27FC236}">
                <a16:creationId xmlns:a16="http://schemas.microsoft.com/office/drawing/2014/main" id="{E15B81D9-DCAF-8B49-B1C2-D8B9A058E247}"/>
              </a:ext>
            </a:extLst>
          </p:cNvPr>
          <p:cNvSpPr txBox="1"/>
          <p:nvPr/>
        </p:nvSpPr>
        <p:spPr>
          <a:xfrm>
            <a:off x="1724792" y="1247843"/>
            <a:ext cx="1366786" cy="4564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ABUJA</a:t>
            </a:r>
          </a:p>
        </p:txBody>
      </p:sp>
      <p:sp>
        <p:nvSpPr>
          <p:cNvPr id="14" name="ZoneTexte 1">
            <a:extLst>
              <a:ext uri="{FF2B5EF4-FFF2-40B4-BE49-F238E27FC236}">
                <a16:creationId xmlns:a16="http://schemas.microsoft.com/office/drawing/2014/main" id="{7F71D396-BC0B-3962-0741-5D921E6ABDA5}"/>
              </a:ext>
            </a:extLst>
          </p:cNvPr>
          <p:cNvSpPr txBox="1"/>
          <p:nvPr/>
        </p:nvSpPr>
        <p:spPr>
          <a:xfrm>
            <a:off x="8710863" y="1260170"/>
            <a:ext cx="2133844" cy="4564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OUAGADOUGOU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EAB4DA18-33DA-E2EE-27E9-5F2AAA7A260E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16" name="Arrow: Pentagon 31">
              <a:extLst>
                <a:ext uri="{FF2B5EF4-FFF2-40B4-BE49-F238E27FC236}">
                  <a16:creationId xmlns:a16="http://schemas.microsoft.com/office/drawing/2014/main" id="{12301E1F-4CDA-4741-975F-E3F7F5F25235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rrow: Pentagon 33">
              <a:extLst>
                <a:ext uri="{FF2B5EF4-FFF2-40B4-BE49-F238E27FC236}">
                  <a16:creationId xmlns:a16="http://schemas.microsoft.com/office/drawing/2014/main" id="{2AE9DB9E-A3CA-ED5E-AD48-55E7869B1932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Arrow: Pentagon 34">
              <a:extLst>
                <a:ext uri="{FF2B5EF4-FFF2-40B4-BE49-F238E27FC236}">
                  <a16:creationId xmlns:a16="http://schemas.microsoft.com/office/drawing/2014/main" id="{18037D63-DF5A-2330-D0EB-D6A4B9F587A4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627DFB-E3D4-07AE-417F-F9A97C0F698C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20" name="Arrow: Pentagon 33">
              <a:extLst>
                <a:ext uri="{FF2B5EF4-FFF2-40B4-BE49-F238E27FC236}">
                  <a16:creationId xmlns:a16="http://schemas.microsoft.com/office/drawing/2014/main" id="{8DF5344F-560E-C579-1009-D64FF288CD4D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Arrow: Pentagon 33">
              <a:extLst>
                <a:ext uri="{FF2B5EF4-FFF2-40B4-BE49-F238E27FC236}">
                  <a16:creationId xmlns:a16="http://schemas.microsoft.com/office/drawing/2014/main" id="{5074784A-5808-2A46-219F-F7B44F120E4D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rrow: Pentagon 33">
              <a:extLst>
                <a:ext uri="{FF2B5EF4-FFF2-40B4-BE49-F238E27FC236}">
                  <a16:creationId xmlns:a16="http://schemas.microsoft.com/office/drawing/2014/main" id="{D2FCDDDB-3F09-EF81-4E90-A3766B82785A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Arrow: Pentagon 33">
              <a:extLst>
                <a:ext uri="{FF2B5EF4-FFF2-40B4-BE49-F238E27FC236}">
                  <a16:creationId xmlns:a16="http://schemas.microsoft.com/office/drawing/2014/main" id="{F4D94FE4-49C3-122B-B1DA-BA73A02FBD9D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Arrow: Pentagon 33">
              <a:extLst>
                <a:ext uri="{FF2B5EF4-FFF2-40B4-BE49-F238E27FC236}">
                  <a16:creationId xmlns:a16="http://schemas.microsoft.com/office/drawing/2014/main" id="{3608FB38-DDF8-02AA-4D84-C37A7B48D0D9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81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5CB5-353D-C46B-AB92-964D219A7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B5DE525-400D-55F5-4F09-F4746DFCE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103" y="185866"/>
            <a:ext cx="6457547" cy="606391"/>
          </a:xfrm>
        </p:spPr>
        <p:txBody>
          <a:bodyPr>
            <a:noAutofit/>
          </a:bodyPr>
          <a:lstStyle/>
          <a:p>
            <a:br>
              <a:rPr lang="en-US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b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br>
              <a:rPr lang="fr-FR" sz="32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1">
            <a:extLst>
              <a:ext uri="{FF2B5EF4-FFF2-40B4-BE49-F238E27FC236}">
                <a16:creationId xmlns:a16="http://schemas.microsoft.com/office/drawing/2014/main" id="{7083B7E6-3B98-4CFE-40DD-AD6DC607C8F3}"/>
              </a:ext>
            </a:extLst>
          </p:cNvPr>
          <p:cNvSpPr txBox="1"/>
          <p:nvPr/>
        </p:nvSpPr>
        <p:spPr>
          <a:xfrm>
            <a:off x="3030854" y="792258"/>
            <a:ext cx="6161273" cy="4565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Methodology of objective 1 : 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Settlement dynamics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24D8CD-3D7A-5F29-20E0-F4198EC13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563" y="1258355"/>
            <a:ext cx="7586311" cy="5221321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CD9D20A-AD00-C2D7-0072-38DB480E4C7F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4" name="Arrow: Pentagon 31">
              <a:extLst>
                <a:ext uri="{FF2B5EF4-FFF2-40B4-BE49-F238E27FC236}">
                  <a16:creationId xmlns:a16="http://schemas.microsoft.com/office/drawing/2014/main" id="{7AEFD94E-7A3B-D307-831B-C3FB51C6EDFD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1B63973C-EB77-D019-E39C-0A083B966C24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Arrow: Pentagon 34">
              <a:extLst>
                <a:ext uri="{FF2B5EF4-FFF2-40B4-BE49-F238E27FC236}">
                  <a16:creationId xmlns:a16="http://schemas.microsoft.com/office/drawing/2014/main" id="{3E922356-1C7F-BB4D-FCCE-F35850C053DA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6DF7064-82B3-A3D7-5968-B69FA0C0418F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B5D27DA7-1B29-7A4D-190C-A9A7D3E1B47A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7266360B-0CAF-6BD8-56C0-47390913B6BA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1AF0C5FD-477E-BA11-552F-FAFC643C0A26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31009809-6B59-E299-2858-B08CB98456D7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5D784CB9-E6EE-0F04-D30C-A9820F6D1497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766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5CB5-353D-C46B-AB92-964D219A7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B5DE525-400D-55F5-4F09-F4746DFCE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3475" y="276402"/>
            <a:ext cx="6457547" cy="606391"/>
          </a:xfrm>
        </p:spPr>
        <p:txBody>
          <a:bodyPr>
            <a:noAutofit/>
          </a:bodyPr>
          <a:lstStyle/>
          <a:p>
            <a:br>
              <a:rPr lang="en-US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b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br>
              <a:rPr lang="fr-FR" sz="32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98FA72-50DA-0623-289B-9AB0B15E1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726" y="1449529"/>
            <a:ext cx="7352547" cy="5064694"/>
          </a:xfrm>
          <a:prstGeom prst="rect">
            <a:avLst/>
          </a:prstGeom>
        </p:spPr>
      </p:pic>
      <p:sp>
        <p:nvSpPr>
          <p:cNvPr id="3" name="ZoneTexte 1">
            <a:extLst>
              <a:ext uri="{FF2B5EF4-FFF2-40B4-BE49-F238E27FC236}">
                <a16:creationId xmlns:a16="http://schemas.microsoft.com/office/drawing/2014/main" id="{836F50C8-6CE0-D616-F192-8887A0E3E297}"/>
              </a:ext>
            </a:extLst>
          </p:cNvPr>
          <p:cNvSpPr txBox="1"/>
          <p:nvPr/>
        </p:nvSpPr>
        <p:spPr>
          <a:xfrm>
            <a:off x="2356598" y="1027609"/>
            <a:ext cx="7352546" cy="41601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Methodology of objective 2 :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Climate change extreme event in Urban Area</a:t>
            </a:r>
          </a:p>
        </p:txBody>
      </p:sp>
      <p:grpSp>
        <p:nvGrpSpPr>
          <p:cNvPr id="4" name="Groupe 1">
            <a:extLst>
              <a:ext uri="{FF2B5EF4-FFF2-40B4-BE49-F238E27FC236}">
                <a16:creationId xmlns:a16="http://schemas.microsoft.com/office/drawing/2014/main" id="{512B7C34-6D5A-0EEB-BE93-B3D60C179544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5" name="Arrow: Pentagon 31">
              <a:extLst>
                <a:ext uri="{FF2B5EF4-FFF2-40B4-BE49-F238E27FC236}">
                  <a16:creationId xmlns:a16="http://schemas.microsoft.com/office/drawing/2014/main" id="{488C98C3-BAB9-0490-78AA-B939EB550409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3">
              <a:extLst>
                <a:ext uri="{FF2B5EF4-FFF2-40B4-BE49-F238E27FC236}">
                  <a16:creationId xmlns:a16="http://schemas.microsoft.com/office/drawing/2014/main" id="{38FE2F4A-26D6-38C5-6975-B8AFC113A100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Arrow: Pentagon 34">
              <a:extLst>
                <a:ext uri="{FF2B5EF4-FFF2-40B4-BE49-F238E27FC236}">
                  <a16:creationId xmlns:a16="http://schemas.microsoft.com/office/drawing/2014/main" id="{A3613C4B-C65D-A74E-0D2F-965488EE8D26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846FDAC-6AD0-4706-977D-D5E650E64BB5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E7592699-9868-EE29-933E-2AAFE5C566DA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1591BF7C-75C7-3798-6ECE-AC037F4FB873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79DCDF23-7291-5050-D416-9F711A7E9CDA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D26193B1-FE11-6CE8-4571-0E46D9C4264A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8B4F5F17-E581-4DCC-EA0F-10382C7D87F6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827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0D293-8730-CC67-E3ED-306C7CB65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4C9AA22-4AF3-E380-FDED-25808739C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36" b="14263"/>
          <a:stretch/>
        </p:blipFill>
        <p:spPr>
          <a:xfrm>
            <a:off x="4523873" y="1390136"/>
            <a:ext cx="4972893" cy="4002781"/>
          </a:xfrm>
          <a:prstGeom prst="rect">
            <a:avLst/>
          </a:prstGeom>
        </p:spPr>
      </p:pic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9602AA2B-6664-6EAD-738D-8DD7419739C3}"/>
              </a:ext>
            </a:extLst>
          </p:cNvPr>
          <p:cNvSpPr/>
          <p:nvPr/>
        </p:nvSpPr>
        <p:spPr>
          <a:xfrm>
            <a:off x="9518802" y="1370886"/>
            <a:ext cx="2087881" cy="818147"/>
          </a:xfrm>
          <a:prstGeom prst="borderCallout2">
            <a:avLst>
              <a:gd name="adj1" fmla="val 46985"/>
              <a:gd name="adj2" fmla="val 100134"/>
              <a:gd name="adj3" fmla="val 99927"/>
              <a:gd name="adj4" fmla="val 99608"/>
              <a:gd name="adj5" fmla="val 179558"/>
              <a:gd name="adj6" fmla="val -111454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 Change Modeler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ctagon 7">
            <a:extLst>
              <a:ext uri="{FF2B5EF4-FFF2-40B4-BE49-F238E27FC236}">
                <a16:creationId xmlns:a16="http://schemas.microsoft.com/office/drawing/2014/main" id="{D96558E4-5546-A8BD-56AD-5BE7296D6604}"/>
              </a:ext>
            </a:extLst>
          </p:cNvPr>
          <p:cNvSpPr/>
          <p:nvPr/>
        </p:nvSpPr>
        <p:spPr>
          <a:xfrm>
            <a:off x="5804034" y="2417389"/>
            <a:ext cx="1405289" cy="1337135"/>
          </a:xfrm>
          <a:prstGeom prst="octago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0E0C665B-9B82-F8CF-8C2D-499E8F99A6B0}"/>
              </a:ext>
            </a:extLst>
          </p:cNvPr>
          <p:cNvSpPr txBox="1"/>
          <p:nvPr/>
        </p:nvSpPr>
        <p:spPr>
          <a:xfrm>
            <a:off x="4944252" y="5437442"/>
            <a:ext cx="6662431" cy="90159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Prediction of LULC</a:t>
            </a:r>
            <a:r>
              <a:rPr lang="en-GB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40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2052</a:t>
            </a:r>
            <a:endParaRPr lang="en-US" sz="6600" b="1" i="0" u="none" strike="noStrike" baseline="0" dirty="0">
              <a:solidFill>
                <a:srgbClr val="FF000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ZoneTexte 1">
            <a:extLst>
              <a:ext uri="{FF2B5EF4-FFF2-40B4-BE49-F238E27FC236}">
                <a16:creationId xmlns:a16="http://schemas.microsoft.com/office/drawing/2014/main" id="{49A1AAD1-65C5-EF09-C38D-92FE13BFCE92}"/>
              </a:ext>
            </a:extLst>
          </p:cNvPr>
          <p:cNvSpPr txBox="1"/>
          <p:nvPr/>
        </p:nvSpPr>
        <p:spPr>
          <a:xfrm>
            <a:off x="2331616" y="833075"/>
            <a:ext cx="7405781" cy="4565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Methodology of objective 3 : </a:t>
            </a:r>
            <a:r>
              <a:rPr lang="en-GB" b="1" kern="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Future land Use land cover Prediction</a:t>
            </a:r>
            <a:endParaRPr lang="en-US" sz="1600" b="1" dirty="0">
              <a:solidFill>
                <a:srgbClr val="00B05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1E923AD-36B5-5F52-A324-7B331BDF1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4719" y="273412"/>
            <a:ext cx="5191717" cy="578058"/>
          </a:xfrm>
        </p:spPr>
        <p:txBody>
          <a:bodyPr>
            <a:noAutofit/>
          </a:bodyPr>
          <a:lstStyle/>
          <a:p>
            <a:br>
              <a:rPr lang="en-US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b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br>
              <a:rPr lang="fr-FR" sz="32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BA4C722-F8F6-C94B-3EEF-ED1192527FE1}"/>
              </a:ext>
            </a:extLst>
          </p:cNvPr>
          <p:cNvGrpSpPr/>
          <p:nvPr/>
        </p:nvGrpSpPr>
        <p:grpSpPr>
          <a:xfrm>
            <a:off x="1077444" y="1390136"/>
            <a:ext cx="3393489" cy="2555062"/>
            <a:chOff x="1264766" y="891910"/>
            <a:chExt cx="4894751" cy="31274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790AC4-EB3A-E3BD-62FB-FEE0C4511E21}"/>
                </a:ext>
              </a:extLst>
            </p:cNvPr>
            <p:cNvSpPr txBox="1"/>
            <p:nvPr/>
          </p:nvSpPr>
          <p:spPr>
            <a:xfrm>
              <a:off x="1264766" y="891910"/>
              <a:ext cx="4894751" cy="312743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Dependents Variables :</a:t>
              </a:r>
            </a:p>
            <a:p>
              <a:endParaRPr lang="en-US" sz="2400" b="1" dirty="0"/>
            </a:p>
            <a:p>
              <a:r>
                <a:rPr lang="en-US" sz="2400" b="1" dirty="0" err="1"/>
                <a:t>Ouaga</a:t>
              </a:r>
              <a:endParaRPr lang="en-US" sz="2400" b="1" dirty="0"/>
            </a:p>
            <a:p>
              <a:r>
                <a:rPr lang="en-US" sz="2400" b="1" dirty="0"/>
                <a:t> </a:t>
              </a:r>
            </a:p>
            <a:p>
              <a:endParaRPr lang="en-US" sz="2400" b="1" dirty="0"/>
            </a:p>
            <a:p>
              <a:r>
                <a:rPr lang="en-US" sz="2400" b="1" dirty="0"/>
                <a:t>Abuja </a:t>
              </a:r>
            </a:p>
            <a:p>
              <a:r>
                <a:rPr lang="en-US" sz="3200" b="1" dirty="0"/>
                <a:t>                   </a:t>
              </a:r>
            </a:p>
          </p:txBody>
        </p:sp>
        <p:sp>
          <p:nvSpPr>
            <p:cNvPr id="18" name="Double Brace 17">
              <a:extLst>
                <a:ext uri="{FF2B5EF4-FFF2-40B4-BE49-F238E27FC236}">
                  <a16:creationId xmlns:a16="http://schemas.microsoft.com/office/drawing/2014/main" id="{CF83F9D8-8D7C-11C1-E054-8E0566E82817}"/>
                </a:ext>
              </a:extLst>
            </p:cNvPr>
            <p:cNvSpPr/>
            <p:nvPr/>
          </p:nvSpPr>
          <p:spPr>
            <a:xfrm>
              <a:off x="2722312" y="1476548"/>
              <a:ext cx="2586655" cy="1102727"/>
            </a:xfrm>
            <a:prstGeom prst="bracePair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LULC 2012</a:t>
              </a:r>
            </a:p>
            <a:p>
              <a:pPr algn="ctr"/>
              <a:r>
                <a:rPr lang="en-US" sz="2000" b="1" dirty="0"/>
                <a:t>LULC 2022</a:t>
              </a:r>
              <a:endParaRPr lang="fr-FR" sz="2000" b="1" dirty="0"/>
            </a:p>
          </p:txBody>
        </p:sp>
        <p:sp>
          <p:nvSpPr>
            <p:cNvPr id="19" name="Double Brace 18">
              <a:extLst>
                <a:ext uri="{FF2B5EF4-FFF2-40B4-BE49-F238E27FC236}">
                  <a16:creationId xmlns:a16="http://schemas.microsoft.com/office/drawing/2014/main" id="{6FC80343-4A82-F9D8-27D5-F54878BFDF0F}"/>
                </a:ext>
              </a:extLst>
            </p:cNvPr>
            <p:cNvSpPr/>
            <p:nvPr/>
          </p:nvSpPr>
          <p:spPr>
            <a:xfrm>
              <a:off x="2587168" y="2880926"/>
              <a:ext cx="2721799" cy="1102727"/>
            </a:xfrm>
            <a:prstGeom prst="bracePair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LULC 2013</a:t>
              </a:r>
            </a:p>
            <a:p>
              <a:pPr algn="ctr"/>
              <a:r>
                <a:rPr lang="en-US" sz="2000" b="1" dirty="0"/>
                <a:t>LULC 2022</a:t>
              </a:r>
              <a:endParaRPr lang="fr-FR" sz="20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537ED13-0093-278D-2C35-10D99D5678FE}"/>
              </a:ext>
            </a:extLst>
          </p:cNvPr>
          <p:cNvSpPr txBox="1"/>
          <p:nvPr/>
        </p:nvSpPr>
        <p:spPr>
          <a:xfrm>
            <a:off x="1058194" y="4164311"/>
            <a:ext cx="3841065" cy="21852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Independents Variables :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Distance to Roads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Population density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Localities/villages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Slope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99D91F7-CC6D-D3D1-E2EB-CA8EC00E9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459" y="2572989"/>
            <a:ext cx="1962109" cy="12641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9F8292D-9D93-8BA3-FCA5-1ED172BCD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8209" y="3914091"/>
            <a:ext cx="2061837" cy="149842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BB65F743-0441-23F2-FB30-05353E245378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4" name="Arrow: Pentagon 31">
              <a:extLst>
                <a:ext uri="{FF2B5EF4-FFF2-40B4-BE49-F238E27FC236}">
                  <a16:creationId xmlns:a16="http://schemas.microsoft.com/office/drawing/2014/main" id="{C89964A3-B3FD-6F34-C4E5-D827EBBFD9C3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169FCBDD-546C-A267-3E91-AF59F407576F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4">
              <a:extLst>
                <a:ext uri="{FF2B5EF4-FFF2-40B4-BE49-F238E27FC236}">
                  <a16:creationId xmlns:a16="http://schemas.microsoft.com/office/drawing/2014/main" id="{750DE5CD-1D68-8E1E-D805-82A8315823DD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7E0EB53-6168-55A6-C080-3896EEA9423A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F2695876-033D-250A-FB6C-64B16484CE9C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DF2FAE88-408E-82C4-3869-46BE360C97EB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Arrow: Pentagon 33">
              <a:extLst>
                <a:ext uri="{FF2B5EF4-FFF2-40B4-BE49-F238E27FC236}">
                  <a16:creationId xmlns:a16="http://schemas.microsoft.com/office/drawing/2014/main" id="{B0AC10F1-DB75-0267-1E4D-69C69A3CE0F3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rrow: Pentagon 33">
              <a:extLst>
                <a:ext uri="{FF2B5EF4-FFF2-40B4-BE49-F238E27FC236}">
                  <a16:creationId xmlns:a16="http://schemas.microsoft.com/office/drawing/2014/main" id="{2CDA00CD-391C-29AC-991C-B1420E84996B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Arrow: Pentagon 33">
              <a:extLst>
                <a:ext uri="{FF2B5EF4-FFF2-40B4-BE49-F238E27FC236}">
                  <a16:creationId xmlns:a16="http://schemas.microsoft.com/office/drawing/2014/main" id="{B1100199-9FFA-22F9-8EB5-9C75E65D5DBA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489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3D5C1-7EB0-1527-FB3B-BA3D227F2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A8EF5B0-7E58-8363-4E16-FF02E2107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7158" y="429718"/>
            <a:ext cx="6457547" cy="557322"/>
          </a:xfrm>
        </p:spPr>
        <p:txBody>
          <a:bodyPr>
            <a:normAutofit fontScale="90000"/>
          </a:bodyPr>
          <a:lstStyle/>
          <a:p>
            <a:br>
              <a:rPr lang="en-US" sz="32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b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br>
              <a:rPr lang="fr-FR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7AAC6FF-73A0-F9E7-C058-8606FC1647BD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4" name="Arrow: Pentagon 31">
              <a:extLst>
                <a:ext uri="{FF2B5EF4-FFF2-40B4-BE49-F238E27FC236}">
                  <a16:creationId xmlns:a16="http://schemas.microsoft.com/office/drawing/2014/main" id="{B25DB59B-3F03-4D50-9D6C-F58BD5313381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5346B777-BC95-2B10-46FB-D81BFBB4A661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Arrow: Pentagon 34">
              <a:extLst>
                <a:ext uri="{FF2B5EF4-FFF2-40B4-BE49-F238E27FC236}">
                  <a16:creationId xmlns:a16="http://schemas.microsoft.com/office/drawing/2014/main" id="{AB0D81C8-7345-37DD-DE3F-2B6F19633664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22CEB70-01AC-B84A-45D3-5D9BD2AE0A10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AB19BAEF-890D-0EF9-1EB0-D9D89F75B4AD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C7DD7032-C23A-73E7-5C5D-90D1A4250E72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444B0F5D-C8D8-F459-62EE-647367413BE8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EAF6EE22-945B-104A-9C75-1348E3FFC1D6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85688465-DE09-4E9D-6B46-4F0D9B4FA2FF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A14887A-BCC1-2DB3-5B61-AD5EFACAE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061" y="1780665"/>
            <a:ext cx="9307356" cy="4610141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3" name="ZoneTexte 1">
            <a:extLst>
              <a:ext uri="{FF2B5EF4-FFF2-40B4-BE49-F238E27FC236}">
                <a16:creationId xmlns:a16="http://schemas.microsoft.com/office/drawing/2014/main" id="{E5386A38-9650-877B-3376-31626D518EA6}"/>
              </a:ext>
            </a:extLst>
          </p:cNvPr>
          <p:cNvSpPr txBox="1"/>
          <p:nvPr/>
        </p:nvSpPr>
        <p:spPr>
          <a:xfrm>
            <a:off x="2069433" y="1182756"/>
            <a:ext cx="7575081" cy="4565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Methodology of objective 4 : </a:t>
            </a:r>
            <a:r>
              <a:rPr lang="en-GB" b="1" kern="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Climate change </a:t>
            </a:r>
            <a:r>
              <a:rPr lang="en-US" b="1" kern="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adaptation and mitigation</a:t>
            </a:r>
            <a:endParaRPr lang="en-US" sz="1600" b="1" dirty="0">
              <a:solidFill>
                <a:srgbClr val="00B05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81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2F4C4-396A-2CCB-FBDD-DE1105E69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1">
            <a:extLst>
              <a:ext uri="{FF2B5EF4-FFF2-40B4-BE49-F238E27FC236}">
                <a16:creationId xmlns:a16="http://schemas.microsoft.com/office/drawing/2014/main" id="{B3A208A7-9E94-B335-0271-8F84BE79DAF7}"/>
              </a:ext>
            </a:extLst>
          </p:cNvPr>
          <p:cNvSpPr txBox="1"/>
          <p:nvPr/>
        </p:nvSpPr>
        <p:spPr>
          <a:xfrm>
            <a:off x="5619360" y="925222"/>
            <a:ext cx="4244741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LULC in Ouagadougou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BB671B6-78B2-CECF-CAFF-3BFBB9128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636" y="337483"/>
            <a:ext cx="7478830" cy="496931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OBJECTIVE 1</a:t>
            </a: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ED55EF3-0A74-8052-BBB0-F661708FF99E}"/>
              </a:ext>
            </a:extLst>
          </p:cNvPr>
          <p:cNvSpPr txBox="1"/>
          <p:nvPr/>
        </p:nvSpPr>
        <p:spPr>
          <a:xfrm>
            <a:off x="2452222" y="680591"/>
            <a:ext cx="7240418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Demographic and spatial dynamics in Ouagadougou and Abuja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E8DBE22-5581-0E85-9F64-13E769822023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4" name="Arrow: Pentagon 31">
              <a:extLst>
                <a:ext uri="{FF2B5EF4-FFF2-40B4-BE49-F238E27FC236}">
                  <a16:creationId xmlns:a16="http://schemas.microsoft.com/office/drawing/2014/main" id="{DCB6C80A-F8C4-92F2-B2A8-3AD507399749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87E140C8-BFDE-C5E4-C454-5D57B111ACD8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4">
              <a:extLst>
                <a:ext uri="{FF2B5EF4-FFF2-40B4-BE49-F238E27FC236}">
                  <a16:creationId xmlns:a16="http://schemas.microsoft.com/office/drawing/2014/main" id="{23DC091F-7B46-D14A-90EF-39045A21FC9A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815D500-1DF6-9FD7-2C57-05582C281C70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4DBD83E2-845C-F09A-49D3-BDFED6AFF8C0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2034BB61-1DE0-03F8-5BC7-4006CA64AC59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5630F0CF-B38D-188A-6194-EFE24ADAE617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F362CDA7-3861-9DCE-0174-1506B499AD08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816F311E-847B-AEA7-3B75-3A962430345E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FF979E86-2EF4-507B-1791-8448D51FAC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" t="30642" r="49238"/>
          <a:stretch/>
        </p:blipFill>
        <p:spPr bwMode="auto">
          <a:xfrm>
            <a:off x="1070714" y="2285846"/>
            <a:ext cx="3030756" cy="3011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1223FCD-6595-0747-3B59-1F76DB93FC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" r="4446"/>
          <a:stretch/>
        </p:blipFill>
        <p:spPr bwMode="auto">
          <a:xfrm>
            <a:off x="4101470" y="1503009"/>
            <a:ext cx="6553696" cy="4916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502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0389FCF-788D-0AD3-BAE7-BFFD7218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186" y="394638"/>
            <a:ext cx="7387619" cy="702642"/>
          </a:xfr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Autofit/>
          </a:bodyPr>
          <a:lstStyle/>
          <a:p>
            <a:pPr algn="ctr"/>
            <a:br>
              <a:rPr lang="en-US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OF PRESENTATION </a:t>
            </a:r>
            <a:br>
              <a:rPr lang="fr-FR" sz="32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32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E25E4C-8661-187C-86C6-D54B74A37C41}"/>
              </a:ext>
            </a:extLst>
          </p:cNvPr>
          <p:cNvSpPr txBox="1"/>
          <p:nvPr/>
        </p:nvSpPr>
        <p:spPr>
          <a:xfrm>
            <a:off x="3901095" y="1150618"/>
            <a:ext cx="4186300" cy="533588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Introduction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Problem Statement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Study Area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Justification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Conceptual Framework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Type of Data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Methodology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Results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Conclusion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300" b="1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Recommendation 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57906E5-1EB8-44D6-4F36-7671DF711756}"/>
              </a:ext>
            </a:extLst>
          </p:cNvPr>
          <p:cNvGrpSpPr/>
          <p:nvPr/>
        </p:nvGrpSpPr>
        <p:grpSpPr>
          <a:xfrm>
            <a:off x="250255" y="-12263"/>
            <a:ext cx="10895794" cy="295515"/>
            <a:chOff x="250255" y="-12263"/>
            <a:chExt cx="10895794" cy="295515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" name="Arrow: Pentagon 31">
              <a:extLst>
                <a:ext uri="{FF2B5EF4-FFF2-40B4-BE49-F238E27FC236}">
                  <a16:creationId xmlns:a16="http://schemas.microsoft.com/office/drawing/2014/main" id="{DD75CAFF-8CEA-AB4E-A083-973A0362C51F}"/>
                </a:ext>
              </a:extLst>
            </p:cNvPr>
            <p:cNvSpPr/>
            <p:nvPr/>
          </p:nvSpPr>
          <p:spPr>
            <a:xfrm>
              <a:off x="250255" y="-1030"/>
              <a:ext cx="1397164" cy="267202"/>
            </a:xfrm>
            <a:prstGeom prst="homePlat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  <a:endParaRPr lang="fr-FR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Arrow: Pentagon 33">
              <a:extLst>
                <a:ext uri="{FF2B5EF4-FFF2-40B4-BE49-F238E27FC236}">
                  <a16:creationId xmlns:a16="http://schemas.microsoft.com/office/drawing/2014/main" id="{4510E10B-9B6C-D31E-E59C-8B7E6D8A8A38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Problem Statement</a:t>
              </a:r>
              <a:endParaRPr lang="fr-FR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Arrow: Pentagon 34">
              <a:extLst>
                <a:ext uri="{FF2B5EF4-FFF2-40B4-BE49-F238E27FC236}">
                  <a16:creationId xmlns:a16="http://schemas.microsoft.com/office/drawing/2014/main" id="{204752D9-A1C1-57DC-1E49-FA7D1B9B03FD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A5790D1-B6EC-9B02-7984-F0490E1A9A2B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1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E35F6137-62E6-855E-E29B-B33F77C737E5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Conceptual Framework</a:t>
              </a:r>
              <a:endParaRPr lang="fr-FR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EB647569-AEA2-3673-29DB-DA3CF69462E3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Type of  Data</a:t>
              </a:r>
              <a:endParaRPr lang="fr-FR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8AF4AE55-B561-2CFC-7604-45EDEB4F8888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Study Area</a:t>
              </a:r>
              <a:endParaRPr lang="fr-FR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4AB75EF1-FAA4-DE82-4889-04769171C37C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Justification</a:t>
              </a:r>
              <a:endParaRPr lang="fr-FR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368CBFE6-B7A6-0C02-505D-8286A85C33E8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grp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Methodology</a:t>
              </a:r>
              <a:endParaRPr lang="fr-FR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772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795A7-4B59-6B31-C65E-B04A4D40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">
            <a:extLst>
              <a:ext uri="{FF2B5EF4-FFF2-40B4-BE49-F238E27FC236}">
                <a16:creationId xmlns:a16="http://schemas.microsoft.com/office/drawing/2014/main" id="{9047A4FD-2A67-E6C9-DA5A-940B79239378}"/>
              </a:ext>
            </a:extLst>
          </p:cNvPr>
          <p:cNvSpPr txBox="1"/>
          <p:nvPr/>
        </p:nvSpPr>
        <p:spPr>
          <a:xfrm>
            <a:off x="2710150" y="1374461"/>
            <a:ext cx="718462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Land use land cover change in Ouagadougou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85918C-B780-F831-8BF5-A2800863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778" y="547786"/>
            <a:ext cx="7478830" cy="496931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OBJECTIVE 1</a:t>
            </a: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71E5474-3907-9327-20B3-EF697FD01178}"/>
              </a:ext>
            </a:extLst>
          </p:cNvPr>
          <p:cNvSpPr txBox="1"/>
          <p:nvPr/>
        </p:nvSpPr>
        <p:spPr>
          <a:xfrm>
            <a:off x="2098306" y="940631"/>
            <a:ext cx="7940841" cy="49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Demographic and spatial dynamics in Ouagadougou and Abuja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3A41A9-A9F2-961E-FBFF-E6C3AFD0D248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1F0473D3-6FA0-7ADB-CB59-100E810AD20D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Arrow: Pentagon 33">
              <a:extLst>
                <a:ext uri="{FF2B5EF4-FFF2-40B4-BE49-F238E27FC236}">
                  <a16:creationId xmlns:a16="http://schemas.microsoft.com/office/drawing/2014/main" id="{F76763D0-9579-B553-8F69-0DC866BC8A31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4">
              <a:extLst>
                <a:ext uri="{FF2B5EF4-FFF2-40B4-BE49-F238E27FC236}">
                  <a16:creationId xmlns:a16="http://schemas.microsoft.com/office/drawing/2014/main" id="{18137065-DA63-2B8B-BDAB-B3CC179122BF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08AD44-21D9-B159-0255-1D2A237E98A4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0F3A22AD-0CFF-CE79-3829-8C0D654EE3AC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C8C42909-C1D2-DD19-C199-1CA3D51C7C38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603DB427-2A25-C2CD-B402-9C85ECF9665C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66A30702-8F36-EA24-6AAA-AF961C2DE7CE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3">
              <a:extLst>
                <a:ext uri="{FF2B5EF4-FFF2-40B4-BE49-F238E27FC236}">
                  <a16:creationId xmlns:a16="http://schemas.microsoft.com/office/drawing/2014/main" id="{F3EDF819-D555-D462-A4BA-94CF97372136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7" name="Graphique 16">
            <a:extLst>
              <a:ext uri="{FF2B5EF4-FFF2-40B4-BE49-F238E27FC236}">
                <a16:creationId xmlns:a16="http://schemas.microsoft.com/office/drawing/2014/main" id="{42760612-9452-3744-6499-7D75677E38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9756609"/>
              </p:ext>
            </p:extLst>
          </p:nvPr>
        </p:nvGraphicFramePr>
        <p:xfrm>
          <a:off x="1070714" y="2068450"/>
          <a:ext cx="5025286" cy="3533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B754261B-90A2-1E28-F5FE-D1E5C239C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794" y="2078074"/>
            <a:ext cx="5505597" cy="353345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3472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13FA7-4790-6608-BDDC-276DF7ABC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">
            <a:extLst>
              <a:ext uri="{FF2B5EF4-FFF2-40B4-BE49-F238E27FC236}">
                <a16:creationId xmlns:a16="http://schemas.microsoft.com/office/drawing/2014/main" id="{59D689D5-E0F6-5B8F-699E-6D2AE8C5B8CC}"/>
              </a:ext>
            </a:extLst>
          </p:cNvPr>
          <p:cNvSpPr txBox="1"/>
          <p:nvPr/>
        </p:nvSpPr>
        <p:spPr>
          <a:xfrm>
            <a:off x="2756486" y="1445518"/>
            <a:ext cx="4244741" cy="658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LULC in Abuja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5D263E-258B-36B0-29BC-8F0718A55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695" y="537266"/>
            <a:ext cx="7478830" cy="496931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OBJECTIVE 1</a:t>
            </a: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1112E47-167E-5820-5AFF-45B7FE7E8104}"/>
              </a:ext>
            </a:extLst>
          </p:cNvPr>
          <p:cNvSpPr txBox="1"/>
          <p:nvPr/>
        </p:nvSpPr>
        <p:spPr>
          <a:xfrm>
            <a:off x="2158701" y="1110898"/>
            <a:ext cx="7940841" cy="49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Demographic and spatial dynamics in Ouagadougou and Abuja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52E37D-AC9B-2915-1712-8515664C0EAD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4" name="Arrow: Pentagon 31">
              <a:extLst>
                <a:ext uri="{FF2B5EF4-FFF2-40B4-BE49-F238E27FC236}">
                  <a16:creationId xmlns:a16="http://schemas.microsoft.com/office/drawing/2014/main" id="{BB6506CF-D524-6719-B885-C97287815686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B5F8C01B-2FA9-83CB-8B36-9556A53AB2A3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4">
              <a:extLst>
                <a:ext uri="{FF2B5EF4-FFF2-40B4-BE49-F238E27FC236}">
                  <a16:creationId xmlns:a16="http://schemas.microsoft.com/office/drawing/2014/main" id="{BC7A9668-A7F3-7F37-70CC-40A77252CE0F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FAD6A65-BDB3-0EF6-E0BD-8702AD5753FE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63F1C809-FB5E-FA3A-2CD0-0373387FB5F3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4FD4B33F-45D8-1EDB-25DC-F5BDD19F1B50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117065A8-ABC3-ED3E-076B-C7D6CD65C8C3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A0C2F4F9-0E28-9F9E-EC7C-FF5D0A56CAAD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25F3B1B3-FFBA-7C98-381C-4E809CE58294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Picture 14">
            <a:extLst>
              <a:ext uri="{FF2B5EF4-FFF2-40B4-BE49-F238E27FC236}">
                <a16:creationId xmlns:a16="http://schemas.microsoft.com/office/drawing/2014/main" id="{788375C4-44BD-2DEB-25CA-6432DF000D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0642"/>
          <a:stretch/>
        </p:blipFill>
        <p:spPr bwMode="auto">
          <a:xfrm>
            <a:off x="7877379" y="1942203"/>
            <a:ext cx="3513368" cy="3467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C82E0AB-FD20-FFDB-EC70-607AF34A55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" r="970" b="42691"/>
          <a:stretch/>
        </p:blipFill>
        <p:spPr bwMode="auto">
          <a:xfrm>
            <a:off x="1068404" y="2115457"/>
            <a:ext cx="6770476" cy="2801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892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0D293-8730-CC67-E3ED-306C7CB65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">
            <a:extLst>
              <a:ext uri="{FF2B5EF4-FFF2-40B4-BE49-F238E27FC236}">
                <a16:creationId xmlns:a16="http://schemas.microsoft.com/office/drawing/2014/main" id="{33539EE9-721C-1ED8-FB45-B5BB129F2E9B}"/>
              </a:ext>
            </a:extLst>
          </p:cNvPr>
          <p:cNvSpPr txBox="1"/>
          <p:nvPr/>
        </p:nvSpPr>
        <p:spPr>
          <a:xfrm>
            <a:off x="3210662" y="1227510"/>
            <a:ext cx="7671333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Land use land cover change in Abuja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25F5C71-709F-5F0E-BC51-95FFCFC75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778" y="393780"/>
            <a:ext cx="7478830" cy="496931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8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OBJECTIVE 1</a:t>
            </a: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217C92A-37EE-9137-F24A-E7C592784D18}"/>
              </a:ext>
            </a:extLst>
          </p:cNvPr>
          <p:cNvSpPr txBox="1"/>
          <p:nvPr/>
        </p:nvSpPr>
        <p:spPr>
          <a:xfrm>
            <a:off x="2059805" y="809704"/>
            <a:ext cx="7940841" cy="49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Demographic and spatial dynamics in Ouagadougou and Abuja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7491942-76C2-B144-A723-B4886F86A1F0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463DDC65-60D2-0BD9-95B2-C776AFFEB3DE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Arrow: Pentagon 33">
              <a:extLst>
                <a:ext uri="{FF2B5EF4-FFF2-40B4-BE49-F238E27FC236}">
                  <a16:creationId xmlns:a16="http://schemas.microsoft.com/office/drawing/2014/main" id="{FC2F7D7B-EF97-0B8C-EBA0-BD4CFFEEBD53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4">
              <a:extLst>
                <a:ext uri="{FF2B5EF4-FFF2-40B4-BE49-F238E27FC236}">
                  <a16:creationId xmlns:a16="http://schemas.microsoft.com/office/drawing/2014/main" id="{FF53A719-F84C-004F-93AE-20E3FEE3D53B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9B1F282-3C7B-1A1B-F527-8D9D436B09D6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F32AFA31-301B-FD68-2EB3-3647E8AF7702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93E19DA0-0996-B1CC-9DAD-D2F75F85585C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42CED71F-C3C6-C0B0-EA5D-78D9F81C41C8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B4BB2961-98A2-9A63-CDAD-0A976A19A442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3">
              <a:extLst>
                <a:ext uri="{FF2B5EF4-FFF2-40B4-BE49-F238E27FC236}">
                  <a16:creationId xmlns:a16="http://schemas.microsoft.com/office/drawing/2014/main" id="{C10527BD-A86A-5772-E351-D248B0EAD545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FD283DC8-CAA2-1A1F-457F-370FCC8F8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96" y="1990578"/>
            <a:ext cx="5415330" cy="326425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aphicFrame>
        <p:nvGraphicFramePr>
          <p:cNvPr id="18" name="Graphique 17">
            <a:extLst>
              <a:ext uri="{FF2B5EF4-FFF2-40B4-BE49-F238E27FC236}">
                <a16:creationId xmlns:a16="http://schemas.microsoft.com/office/drawing/2014/main" id="{F2A16129-BBD9-A1AF-591C-CF09A23822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0866515"/>
              </p:ext>
            </p:extLst>
          </p:nvPr>
        </p:nvGraphicFramePr>
        <p:xfrm>
          <a:off x="1070714" y="1990578"/>
          <a:ext cx="4887324" cy="3264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0558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8F85FE3-EFB4-ED9B-AECB-330539C6918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488104" y="526264"/>
            <a:ext cx="5135705" cy="423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6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OBJECTIVE 2</a:t>
            </a:r>
            <a:br>
              <a:rPr lang="fr-FR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1">
            <a:extLst>
              <a:ext uri="{FF2B5EF4-FFF2-40B4-BE49-F238E27FC236}">
                <a16:creationId xmlns:a16="http://schemas.microsoft.com/office/drawing/2014/main" id="{535FA899-3655-8E48-1D3C-0FF15B82645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302510" y="1007528"/>
            <a:ext cx="6794610" cy="49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Temperatures Trends in Abuja and Ouagadougou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FE4496-C599-2573-272A-4C3CEA1B8CBC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268596" y="1691959"/>
            <a:ext cx="5096591" cy="4639778"/>
            <a:chOff x="1095151" y="1567591"/>
            <a:chExt cx="5312225" cy="4889547"/>
          </a:xfrm>
        </p:grpSpPr>
        <p:pic>
          <p:nvPicPr>
            <p:cNvPr id="7" name="Image 3">
              <a:extLst>
                <a:ext uri="{FF2B5EF4-FFF2-40B4-BE49-F238E27FC236}">
                  <a16:creationId xmlns:a16="http://schemas.microsoft.com/office/drawing/2014/main" id="{C1583738-8D3C-DF19-4486-CB3E30F5A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5151" y="1567591"/>
              <a:ext cx="5312225" cy="2441800"/>
            </a:xfrm>
            <a:prstGeom prst="rect">
              <a:avLst/>
            </a:prstGeom>
            <a:ln w="19050">
              <a:solidFill>
                <a:srgbClr val="00B0F0"/>
              </a:solidFill>
            </a:ln>
          </p:spPr>
        </p:pic>
        <p:pic>
          <p:nvPicPr>
            <p:cNvPr id="8" name="Image 4">
              <a:extLst>
                <a:ext uri="{FF2B5EF4-FFF2-40B4-BE49-F238E27FC236}">
                  <a16:creationId xmlns:a16="http://schemas.microsoft.com/office/drawing/2014/main" id="{C76FFC85-FF53-F32F-0017-C4E44522F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5151" y="4082679"/>
              <a:ext cx="5312225" cy="2374459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D59EA1F-4239-D365-9901-4248EBA1C911}"/>
              </a:ext>
            </a:extLst>
          </p:cNvPr>
          <p:cNvGrpSpPr/>
          <p:nvPr/>
        </p:nvGrpSpPr>
        <p:grpSpPr>
          <a:xfrm>
            <a:off x="6660681" y="1691958"/>
            <a:ext cx="4953808" cy="4693960"/>
            <a:chOff x="6835529" y="1669326"/>
            <a:chExt cx="5096591" cy="482089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E890DF3-CF92-900F-E80C-192096FE94E8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529" y="1669326"/>
              <a:ext cx="5096591" cy="2362551"/>
            </a:xfrm>
            <a:prstGeom prst="rect">
              <a:avLst/>
            </a:prstGeom>
            <a:ln w="19050">
              <a:solidFill>
                <a:srgbClr val="7030A0"/>
              </a:solidFill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D93B27B-4A05-A532-D138-22085814B4B2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529" y="4168557"/>
              <a:ext cx="5096591" cy="2321664"/>
            </a:xfrm>
            <a:prstGeom prst="rect">
              <a:avLst/>
            </a:prstGeom>
            <a:ln w="19050">
              <a:solidFill>
                <a:srgbClr val="FFC000"/>
              </a:solidFill>
            </a:ln>
          </p:spPr>
        </p:pic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4A05F8DD-CC45-F80C-7832-332A3BB9C397}"/>
              </a:ext>
            </a:extLst>
          </p:cNvPr>
          <p:cNvSpPr txBox="1"/>
          <p:nvPr/>
        </p:nvSpPr>
        <p:spPr>
          <a:xfrm>
            <a:off x="3355862" y="584340"/>
            <a:ext cx="7940841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Climate change impacts in urban areas 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DB6D8F59-7128-4ADE-C202-AB94BE0D8FD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rcRect l="29960" r="33035"/>
          <a:stretch/>
        </p:blipFill>
        <p:spPr>
          <a:xfrm>
            <a:off x="2348558" y="353940"/>
            <a:ext cx="423895" cy="849617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8045760A-7300-69CE-5D4E-1C601D00DCD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rcRect l="29960" r="33035"/>
          <a:stretch/>
        </p:blipFill>
        <p:spPr>
          <a:xfrm>
            <a:off x="9220199" y="423953"/>
            <a:ext cx="423895" cy="748356"/>
          </a:xfrm>
          <a:prstGeom prst="rect">
            <a:avLst/>
          </a:prstGeom>
        </p:spPr>
      </p:pic>
      <p:sp>
        <p:nvSpPr>
          <p:cNvPr id="30" name="ZoneTexte 1">
            <a:extLst>
              <a:ext uri="{FF2B5EF4-FFF2-40B4-BE49-F238E27FC236}">
                <a16:creationId xmlns:a16="http://schemas.microsoft.com/office/drawing/2014/main" id="{E0CF5E5E-1A3A-D3DC-8E35-D3DB6F8D5656}"/>
              </a:ext>
            </a:extLst>
          </p:cNvPr>
          <p:cNvSpPr txBox="1"/>
          <p:nvPr/>
        </p:nvSpPr>
        <p:spPr>
          <a:xfrm>
            <a:off x="1080171" y="1122021"/>
            <a:ext cx="2421722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Ouagadougou</a:t>
            </a:r>
          </a:p>
        </p:txBody>
      </p:sp>
      <p:sp>
        <p:nvSpPr>
          <p:cNvPr id="31" name="ZoneTexte 1">
            <a:extLst>
              <a:ext uri="{FF2B5EF4-FFF2-40B4-BE49-F238E27FC236}">
                <a16:creationId xmlns:a16="http://schemas.microsoft.com/office/drawing/2014/main" id="{E44BA3BE-8D8D-30EE-75B8-8BC6D422EB48}"/>
              </a:ext>
            </a:extLst>
          </p:cNvPr>
          <p:cNvSpPr txBox="1"/>
          <p:nvPr/>
        </p:nvSpPr>
        <p:spPr>
          <a:xfrm>
            <a:off x="9288141" y="1138149"/>
            <a:ext cx="1357496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Abuja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5D811AD-B072-6E75-246B-C369F5B662A5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5" name="Arrow: Pentagon 31">
              <a:extLst>
                <a:ext uri="{FF2B5EF4-FFF2-40B4-BE49-F238E27FC236}">
                  <a16:creationId xmlns:a16="http://schemas.microsoft.com/office/drawing/2014/main" id="{7470B76B-AF86-399E-ADFF-2EBA879C38BF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3">
              <a:extLst>
                <a:ext uri="{FF2B5EF4-FFF2-40B4-BE49-F238E27FC236}">
                  <a16:creationId xmlns:a16="http://schemas.microsoft.com/office/drawing/2014/main" id="{E6A1CFD9-D655-BF32-48B8-3BC0F2E633C0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Arrow: Pentagon 34">
              <a:extLst>
                <a:ext uri="{FF2B5EF4-FFF2-40B4-BE49-F238E27FC236}">
                  <a16:creationId xmlns:a16="http://schemas.microsoft.com/office/drawing/2014/main" id="{A3ABC9D4-580A-68EF-0689-AE74AC38B180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CC8AD3-1CE8-25D4-D3F1-8C8E2A55D732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2C3E3B26-7621-1FB2-CF38-418B2C1D741E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939ED89D-5C36-C150-F032-41CD88E979C9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Arrow: Pentagon 33">
              <a:extLst>
                <a:ext uri="{FF2B5EF4-FFF2-40B4-BE49-F238E27FC236}">
                  <a16:creationId xmlns:a16="http://schemas.microsoft.com/office/drawing/2014/main" id="{976A7019-925E-39D0-4901-A6F7444EA64B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Arrow: Pentagon 33">
              <a:extLst>
                <a:ext uri="{FF2B5EF4-FFF2-40B4-BE49-F238E27FC236}">
                  <a16:creationId xmlns:a16="http://schemas.microsoft.com/office/drawing/2014/main" id="{B9EA3C12-9107-2E96-9A43-90212C997C2A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rrow: Pentagon 33">
              <a:extLst>
                <a:ext uri="{FF2B5EF4-FFF2-40B4-BE49-F238E27FC236}">
                  <a16:creationId xmlns:a16="http://schemas.microsoft.com/office/drawing/2014/main" id="{A240798D-2EB3-0CEA-1E90-8591673AF9B5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7363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047528-C025-4402-4E5E-0BFD1A0F449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1101" r="3545" b="827"/>
          <a:stretch/>
        </p:blipFill>
        <p:spPr>
          <a:xfrm>
            <a:off x="1318661" y="1246697"/>
            <a:ext cx="4777339" cy="409939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ZoneTexte 1">
            <a:extLst>
              <a:ext uri="{FF2B5EF4-FFF2-40B4-BE49-F238E27FC236}">
                <a16:creationId xmlns:a16="http://schemas.microsoft.com/office/drawing/2014/main" id="{4537839B-D184-51A9-D773-9AC0C0ED2D0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8661" y="1252544"/>
            <a:ext cx="1703672" cy="4564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OUAGADOUGOU</a:t>
            </a: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5962315-C9A1-1994-A294-6B97768C5501}"/>
              </a:ext>
            </a:extLst>
          </p:cNvPr>
          <p:cNvGrpSpPr/>
          <p:nvPr/>
        </p:nvGrpSpPr>
        <p:grpSpPr>
          <a:xfrm>
            <a:off x="6357638" y="1282158"/>
            <a:ext cx="5106050" cy="4036817"/>
            <a:chOff x="6428469" y="1351450"/>
            <a:chExt cx="5107857" cy="440977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3D7538D-1D83-43F6-7BA2-3CD243F144FB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66" t="1713" r="3050"/>
            <a:stretch/>
          </p:blipFill>
          <p:spPr>
            <a:xfrm>
              <a:off x="6428469" y="1351450"/>
              <a:ext cx="5107857" cy="4409774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0" name="ZoneTexte 1">
              <a:extLst>
                <a:ext uri="{FF2B5EF4-FFF2-40B4-BE49-F238E27FC236}">
                  <a16:creationId xmlns:a16="http://schemas.microsoft.com/office/drawing/2014/main" id="{B2722C80-EDDC-E615-55DC-C495B13AF439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6434304" y="1370829"/>
              <a:ext cx="1052286" cy="4544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600" b="1" dirty="0">
                  <a:solidFill>
                    <a:srgbClr val="FF0000"/>
                  </a:solidFill>
                  <a:latin typeface="Arial" panose="020B0604020202020204" pitchFamily="34" charset="0"/>
                  <a:ea typeface="Cambria" panose="02040503050406030204" pitchFamily="18" charset="0"/>
                  <a:cs typeface="Arial" panose="020B0604020202020204" pitchFamily="34" charset="0"/>
                </a:rPr>
                <a:t>ABUJA </a:t>
              </a:r>
              <a:endParaRPr 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52C6946B-43E0-9AC6-D3C6-ADECF88AA6DE}"/>
              </a:ext>
            </a:extLst>
          </p:cNvPr>
          <p:cNvSpPr txBox="1"/>
          <p:nvPr/>
        </p:nvSpPr>
        <p:spPr>
          <a:xfrm>
            <a:off x="1298361" y="5402022"/>
            <a:ext cx="4807264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ncrease in water consumption (79.71%), </a:t>
            </a:r>
          </a:p>
          <a:p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nsomnia (69.62%), General fatigue (55.29%) and 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eadaches (50.79%)</a:t>
            </a:r>
            <a:endParaRPr lang="fr-FR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26FBCC0-30A8-9A2A-AA8E-8636586CEF92}"/>
              </a:ext>
            </a:extLst>
          </p:cNvPr>
          <p:cNvSpPr txBox="1"/>
          <p:nvPr/>
        </p:nvSpPr>
        <p:spPr>
          <a:xfrm>
            <a:off x="6352679" y="5406518"/>
            <a:ext cx="5111009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GB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ncrease in water consumption (64.18%), General fatigue (52.08%), Headaches (49.14%) and Insomnia (28.85%).</a:t>
            </a:r>
            <a:endParaRPr lang="fr-FR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1631806-2EA7-729A-053B-BA65086D83A9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415523" y="508934"/>
            <a:ext cx="5135705" cy="423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OBJECTIVE 2</a:t>
            </a:r>
            <a:br>
              <a:rPr lang="fr-FR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oneTexte 1">
            <a:extLst>
              <a:ext uri="{FF2B5EF4-FFF2-40B4-BE49-F238E27FC236}">
                <a16:creationId xmlns:a16="http://schemas.microsoft.com/office/drawing/2014/main" id="{EB6970BF-3B7A-A6F5-780F-F9AC0CDDD77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612575" y="813647"/>
            <a:ext cx="6794610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Distribution of  impact of high Temperatures 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2B21833-A3D8-B6BD-1600-3C2040C62F3A}"/>
              </a:ext>
            </a:extLst>
          </p:cNvPr>
          <p:cNvSpPr txBox="1"/>
          <p:nvPr/>
        </p:nvSpPr>
        <p:spPr>
          <a:xfrm>
            <a:off x="3614878" y="541265"/>
            <a:ext cx="7940841" cy="49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Climate change impacts in urban areas </a:t>
            </a: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50959503-E037-EA88-3970-E8C62B95EB3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l="29960" r="33035"/>
          <a:stretch/>
        </p:blipFill>
        <p:spPr>
          <a:xfrm>
            <a:off x="9054465" y="507006"/>
            <a:ext cx="423895" cy="696551"/>
          </a:xfrm>
          <a:prstGeom prst="rect">
            <a:avLst/>
          </a:prstGeom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ADE477B5-E3B0-C580-B4B8-5641CDEE3E4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rcRect l="29960" r="33035"/>
          <a:stretch/>
        </p:blipFill>
        <p:spPr>
          <a:xfrm>
            <a:off x="2733568" y="483514"/>
            <a:ext cx="423895" cy="662293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F17BADB-30C2-15E1-9179-822797F1D403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3995F4A7-5625-3BA4-0634-CCF998AC32D8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Arrow: Pentagon 33">
              <a:extLst>
                <a:ext uri="{FF2B5EF4-FFF2-40B4-BE49-F238E27FC236}">
                  <a16:creationId xmlns:a16="http://schemas.microsoft.com/office/drawing/2014/main" id="{CD8FBF4A-F3BD-F8B2-5092-85F57ECEF476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4">
              <a:extLst>
                <a:ext uri="{FF2B5EF4-FFF2-40B4-BE49-F238E27FC236}">
                  <a16:creationId xmlns:a16="http://schemas.microsoft.com/office/drawing/2014/main" id="{D819480E-E5E3-286C-5AFF-5453709DE20B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EE97DD-2B71-3D55-84B4-FD3881445AFB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C9695C5F-1D35-1B63-912E-CC03C7E8A0F3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4B7085C3-F9A6-C4C3-DE47-1E4805FEC698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Arrow: Pentagon 33">
              <a:extLst>
                <a:ext uri="{FF2B5EF4-FFF2-40B4-BE49-F238E27FC236}">
                  <a16:creationId xmlns:a16="http://schemas.microsoft.com/office/drawing/2014/main" id="{4109500D-A3F9-99ED-011A-BD6F9229FC71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rrow: Pentagon 33">
              <a:extLst>
                <a:ext uri="{FF2B5EF4-FFF2-40B4-BE49-F238E27FC236}">
                  <a16:creationId xmlns:a16="http://schemas.microsoft.com/office/drawing/2014/main" id="{5BCAF988-2EB3-4DC4-6A69-F3B46955A959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Arrow: Pentagon 33">
              <a:extLst>
                <a:ext uri="{FF2B5EF4-FFF2-40B4-BE49-F238E27FC236}">
                  <a16:creationId xmlns:a16="http://schemas.microsoft.com/office/drawing/2014/main" id="{05D401B9-F44A-68BC-5D62-E6B92A4A8B4F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B01BECDA-1D33-7025-C452-E4280C475564}"/>
              </a:ext>
            </a:extLst>
          </p:cNvPr>
          <p:cNvSpPr/>
          <p:nvPr/>
        </p:nvSpPr>
        <p:spPr>
          <a:xfrm>
            <a:off x="6140919" y="1251773"/>
            <a:ext cx="163635" cy="529340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3BDE301-E7F7-746B-5562-1505EEF2BE0C}"/>
              </a:ext>
            </a:extLst>
          </p:cNvPr>
          <p:cNvSpPr/>
          <p:nvPr/>
        </p:nvSpPr>
        <p:spPr>
          <a:xfrm>
            <a:off x="1298360" y="6427309"/>
            <a:ext cx="10002002" cy="26720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287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0D293-8730-CC67-E3ED-306C7CB65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BCB100-F134-9CA6-D643-DE7CE7FC8B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202"/>
          <a:stretch/>
        </p:blipFill>
        <p:spPr bwMode="auto">
          <a:xfrm>
            <a:off x="1532003" y="1448435"/>
            <a:ext cx="7008797" cy="4965775"/>
          </a:xfrm>
          <a:prstGeom prst="rect">
            <a:avLst/>
          </a:prstGeom>
          <a:ln w="19050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588AAC0-618E-1661-2C16-9017950C560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409434" y="506130"/>
            <a:ext cx="5135705" cy="423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OBJECTIVE 2</a:t>
            </a:r>
            <a:br>
              <a:rPr lang="fr-FR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1">
            <a:extLst>
              <a:ext uri="{FF2B5EF4-FFF2-40B4-BE49-F238E27FC236}">
                <a16:creationId xmlns:a16="http://schemas.microsoft.com/office/drawing/2014/main" id="{16AEBE1B-AB43-8C9D-B6F2-7791130CB3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69493" y="896398"/>
            <a:ext cx="6794610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Floods recurrence in Ouagadougou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7161A73-CDE0-ED57-59A9-7B597DA0362D}"/>
              </a:ext>
            </a:extLst>
          </p:cNvPr>
          <p:cNvSpPr txBox="1"/>
          <p:nvPr/>
        </p:nvSpPr>
        <p:spPr>
          <a:xfrm>
            <a:off x="3616972" y="541020"/>
            <a:ext cx="7940841" cy="49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Climate change impacts in urban areas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2D0099A-9114-3EBB-F624-32E48AF2E46B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3BAA632A-6DDF-0A0D-3613-6516F99ACFDB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Arrow: Pentagon 33">
              <a:extLst>
                <a:ext uri="{FF2B5EF4-FFF2-40B4-BE49-F238E27FC236}">
                  <a16:creationId xmlns:a16="http://schemas.microsoft.com/office/drawing/2014/main" id="{FA89C508-02FD-5474-2F03-2F07506F5A2B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Arrow: Pentagon 34">
              <a:extLst>
                <a:ext uri="{FF2B5EF4-FFF2-40B4-BE49-F238E27FC236}">
                  <a16:creationId xmlns:a16="http://schemas.microsoft.com/office/drawing/2014/main" id="{8A52B150-C916-7CF0-F110-36B139146908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0402C5-6625-3D11-70CC-B9366D0E9E59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996EC278-1810-3D9E-284B-F44DD3DCF88C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4DFAD422-8D08-90AE-F999-61040DE49F23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C43FA2B1-5284-B39B-F7AF-DD1DC9E15AAE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BF9E6AE6-C568-7602-7D3D-A094517B4380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656338BB-FA5B-EA4A-F2B9-5C67B8A5CEB4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ZoneTexte 1">
            <a:extLst>
              <a:ext uri="{FF2B5EF4-FFF2-40B4-BE49-F238E27FC236}">
                <a16:creationId xmlns:a16="http://schemas.microsoft.com/office/drawing/2014/main" id="{C0051D9F-C5A7-B140-05D0-E3FEFD6ABA1C}"/>
              </a:ext>
            </a:extLst>
          </p:cNvPr>
          <p:cNvSpPr txBox="1"/>
          <p:nvPr/>
        </p:nvSpPr>
        <p:spPr>
          <a:xfrm>
            <a:off x="8633861" y="1428231"/>
            <a:ext cx="2512187" cy="498598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sz="22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40.7% had been affected </a:t>
            </a:r>
            <a:r>
              <a:rPr lang="en-GB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flooding at least </a:t>
            </a:r>
            <a:r>
              <a:rPr lang="en-GB" sz="22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once</a:t>
            </a:r>
            <a:r>
              <a:rPr lang="en-GB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their current residence </a:t>
            </a:r>
            <a:r>
              <a:rPr lang="en-GB" sz="22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last 30 years. </a:t>
            </a:r>
            <a:endParaRPr lang="en-GB" sz="2200" b="1" dirty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GB" sz="2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GB" sz="2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74.85%</a:t>
            </a:r>
            <a:r>
              <a:rPr lang="en-US" sz="2400" b="1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knew people </a:t>
            </a:r>
            <a:r>
              <a:rPr lang="en-US" sz="2400" b="1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 had also </a:t>
            </a:r>
            <a:r>
              <a:rPr lang="en-US" sz="24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been affected</a:t>
            </a:r>
            <a:r>
              <a:rPr lang="en-US" sz="2400" b="1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by the floods</a:t>
            </a:r>
            <a:endParaRPr lang="fr-F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49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B952C-9844-8987-BCEB-06C8F5909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3E8D966-F741-FE31-B628-6F6FD1A423F3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409434" y="631252"/>
            <a:ext cx="5135705" cy="423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OBJECTIVE 3</a:t>
            </a:r>
            <a:br>
              <a:rPr lang="fr-FR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1">
            <a:extLst>
              <a:ext uri="{FF2B5EF4-FFF2-40B4-BE49-F238E27FC236}">
                <a16:creationId xmlns:a16="http://schemas.microsoft.com/office/drawing/2014/main" id="{11C706BA-F063-1406-B2D9-2FDA75F8422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88670" y="772947"/>
            <a:ext cx="4856469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Future urban expansion in 2052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EBA27A4-DE3A-601D-8C1E-133D8480D509}"/>
              </a:ext>
            </a:extLst>
          </p:cNvPr>
          <p:cNvSpPr txBox="1"/>
          <p:nvPr/>
        </p:nvSpPr>
        <p:spPr>
          <a:xfrm>
            <a:off x="3596558" y="1216357"/>
            <a:ext cx="5858736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Prediction of future LULC in Abuja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4BC9F66-E549-63F7-3E6B-36CA55001A6B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5" name="Arrow: Pentagon 31">
              <a:extLst>
                <a:ext uri="{FF2B5EF4-FFF2-40B4-BE49-F238E27FC236}">
                  <a16:creationId xmlns:a16="http://schemas.microsoft.com/office/drawing/2014/main" id="{20BD647A-E916-8799-1D99-0BA0E065E95B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1E45E395-D26E-94BD-1A0F-421A2968E451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4">
              <a:extLst>
                <a:ext uri="{FF2B5EF4-FFF2-40B4-BE49-F238E27FC236}">
                  <a16:creationId xmlns:a16="http://schemas.microsoft.com/office/drawing/2014/main" id="{1A86DC42-0A4E-08E0-C18F-B26F97B1DA6C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606F43D-9F98-928F-1006-79670D6E5D33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DFF6C371-F676-45F9-F447-CC32C21128DF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F77E05BD-7791-72DF-1979-9281F2058036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3">
              <a:extLst>
                <a:ext uri="{FF2B5EF4-FFF2-40B4-BE49-F238E27FC236}">
                  <a16:creationId xmlns:a16="http://schemas.microsoft.com/office/drawing/2014/main" id="{714D0B34-FF1A-29B4-D1A1-2A99A1B4C407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rrow: Pentagon 33">
              <a:extLst>
                <a:ext uri="{FF2B5EF4-FFF2-40B4-BE49-F238E27FC236}">
                  <a16:creationId xmlns:a16="http://schemas.microsoft.com/office/drawing/2014/main" id="{7D735889-53EB-82E4-E90B-A35598CE126E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Arrow: Pentagon 33">
              <a:extLst>
                <a:ext uri="{FF2B5EF4-FFF2-40B4-BE49-F238E27FC236}">
                  <a16:creationId xmlns:a16="http://schemas.microsoft.com/office/drawing/2014/main" id="{EEEA4E7D-9E8B-D27C-C544-CA75998D54B3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ED0EEC8-478B-9D11-AE24-755EDD3599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1" b="24624"/>
          <a:stretch/>
        </p:blipFill>
        <p:spPr bwMode="auto">
          <a:xfrm>
            <a:off x="1253594" y="2052169"/>
            <a:ext cx="6841251" cy="353083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5F7EA1F3-C8E1-78D7-865E-221FDE0F02B7}"/>
              </a:ext>
            </a:extLst>
          </p:cNvPr>
          <p:cNvSpPr txBox="1"/>
          <p:nvPr/>
        </p:nvSpPr>
        <p:spPr>
          <a:xfrm>
            <a:off x="8260758" y="2105380"/>
            <a:ext cx="3405061" cy="334784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hree main factors 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influence most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built-up expansion</a:t>
            </a:r>
            <a:r>
              <a: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endParaRPr lang="en-GB" sz="2400" b="1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1.Settlements / localities </a:t>
            </a:r>
          </a:p>
          <a:p>
            <a:pPr algn="just">
              <a:lnSpc>
                <a:spcPct val="150000"/>
              </a:lnSpc>
            </a:pPr>
            <a:r>
              <a: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2.Roads D</a:t>
            </a:r>
            <a:r>
              <a:rPr lang="en-US" sz="2400" b="1" dirty="0" err="1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evelopment</a:t>
            </a: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GB" sz="2400" b="1" dirty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Altitude</a:t>
            </a:r>
          </a:p>
        </p:txBody>
      </p:sp>
    </p:spTree>
    <p:extLst>
      <p:ext uri="{BB962C8B-B14F-4D97-AF65-F5344CB8AC3E}">
        <p14:creationId xmlns:p14="http://schemas.microsoft.com/office/powerpoint/2010/main" val="52682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AF59A-2D23-5C66-0022-4A8BEB399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CCBE908-3EAE-1640-3A36-6DA5386E3B2B}"/>
              </a:ext>
            </a:extLst>
          </p:cNvPr>
          <p:cNvSpPr/>
          <p:nvPr/>
        </p:nvSpPr>
        <p:spPr>
          <a:xfrm>
            <a:off x="6323887" y="1834372"/>
            <a:ext cx="5191500" cy="4125450"/>
          </a:xfrm>
          <a:prstGeom prst="rect">
            <a:avLst/>
          </a:prstGeom>
          <a:solidFill>
            <a:schemeClr val="bg2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359EC-31B9-9C90-C42C-A50F977038B4}"/>
              </a:ext>
            </a:extLst>
          </p:cNvPr>
          <p:cNvSpPr/>
          <p:nvPr/>
        </p:nvSpPr>
        <p:spPr>
          <a:xfrm>
            <a:off x="1045672" y="1822962"/>
            <a:ext cx="5191500" cy="4136860"/>
          </a:xfrm>
          <a:prstGeom prst="rect">
            <a:avLst/>
          </a:prstGeom>
          <a:solidFill>
            <a:schemeClr val="bg2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FD4B877-6CCF-8545-C4A1-A8933ACEB80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409434" y="583132"/>
            <a:ext cx="5135705" cy="423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OBJECTIVE 4</a:t>
            </a:r>
            <a:br>
              <a:rPr lang="fr-FR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1">
            <a:extLst>
              <a:ext uri="{FF2B5EF4-FFF2-40B4-BE49-F238E27FC236}">
                <a16:creationId xmlns:a16="http://schemas.microsoft.com/office/drawing/2014/main" id="{4F237860-BA6E-EFDE-FE6D-2E26F9E718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35709" y="752280"/>
            <a:ext cx="6794610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Climate Change adaptation and mitigation strategies </a:t>
            </a:r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C7DF99B2-F286-3EE4-242F-0015222D687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70714" y="1421272"/>
            <a:ext cx="5753598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Heat waves adaptation strategies Ouagadougou </a:t>
            </a:r>
          </a:p>
        </p:txBody>
      </p:sp>
      <p:sp>
        <p:nvSpPr>
          <p:cNvPr id="11" name="ZoneTexte 1">
            <a:extLst>
              <a:ext uri="{FF2B5EF4-FFF2-40B4-BE49-F238E27FC236}">
                <a16:creationId xmlns:a16="http://schemas.microsoft.com/office/drawing/2014/main" id="{29226F92-9938-7ADC-A994-1CF6598E16F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337950" y="1403848"/>
            <a:ext cx="4526413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Flood adaptation strategies Abuja </a:t>
            </a:r>
          </a:p>
        </p:txBody>
      </p:sp>
      <p:sp>
        <p:nvSpPr>
          <p:cNvPr id="13" name="ZoneTexte 1">
            <a:extLst>
              <a:ext uri="{FF2B5EF4-FFF2-40B4-BE49-F238E27FC236}">
                <a16:creationId xmlns:a16="http://schemas.microsoft.com/office/drawing/2014/main" id="{7F49B884-0079-9A57-7F42-0D1911CFBE1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54082" y="1087493"/>
            <a:ext cx="3256507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Adaptation strategies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8050B5A-AC08-0A73-FBD0-CF4438792F8B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15" name="Arrow: Pentagon 31">
              <a:extLst>
                <a:ext uri="{FF2B5EF4-FFF2-40B4-BE49-F238E27FC236}">
                  <a16:creationId xmlns:a16="http://schemas.microsoft.com/office/drawing/2014/main" id="{CB4930FB-E5B9-2D36-95E0-A8DB71301392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3">
              <a:extLst>
                <a:ext uri="{FF2B5EF4-FFF2-40B4-BE49-F238E27FC236}">
                  <a16:creationId xmlns:a16="http://schemas.microsoft.com/office/drawing/2014/main" id="{1E61A9CE-8768-AF0C-F1A8-CAB992EF0C93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rrow: Pentagon 34">
              <a:extLst>
                <a:ext uri="{FF2B5EF4-FFF2-40B4-BE49-F238E27FC236}">
                  <a16:creationId xmlns:a16="http://schemas.microsoft.com/office/drawing/2014/main" id="{35975E7C-2F29-8CB9-5A45-03B2D30ACE14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AE0525A-9E82-59B2-0A17-9B164259FF9B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9" name="Arrow: Pentagon 33">
              <a:extLst>
                <a:ext uri="{FF2B5EF4-FFF2-40B4-BE49-F238E27FC236}">
                  <a16:creationId xmlns:a16="http://schemas.microsoft.com/office/drawing/2014/main" id="{19224CEE-E104-B958-E9A6-38F19123A8D0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Arrow: Pentagon 33">
              <a:extLst>
                <a:ext uri="{FF2B5EF4-FFF2-40B4-BE49-F238E27FC236}">
                  <a16:creationId xmlns:a16="http://schemas.microsoft.com/office/drawing/2014/main" id="{A36F7850-2973-C878-B16C-17EB785F6136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Arrow: Pentagon 33">
              <a:extLst>
                <a:ext uri="{FF2B5EF4-FFF2-40B4-BE49-F238E27FC236}">
                  <a16:creationId xmlns:a16="http://schemas.microsoft.com/office/drawing/2014/main" id="{A52433DA-1F93-C3FA-B7B4-AC765D13F732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rrow: Pentagon 33">
              <a:extLst>
                <a:ext uri="{FF2B5EF4-FFF2-40B4-BE49-F238E27FC236}">
                  <a16:creationId xmlns:a16="http://schemas.microsoft.com/office/drawing/2014/main" id="{C5F7FE4F-7228-7410-DD60-BEF1788B271B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Arrow: Pentagon 33">
              <a:extLst>
                <a:ext uri="{FF2B5EF4-FFF2-40B4-BE49-F238E27FC236}">
                  <a16:creationId xmlns:a16="http://schemas.microsoft.com/office/drawing/2014/main" id="{8E5B80B2-519D-67F8-55C6-6A1D7809240B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B6E63938-9037-6A42-68C6-4CD55E20011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62" b="7134"/>
          <a:stretch/>
        </p:blipFill>
        <p:spPr>
          <a:xfrm>
            <a:off x="1026422" y="1822962"/>
            <a:ext cx="5191500" cy="413686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E39332AF-5988-082C-3821-B4D10858ED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2300" y="1882598"/>
            <a:ext cx="5076087" cy="4077224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4478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CBD61-2F46-3C90-0048-A164488D2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72EBD30-0A95-5146-4ACD-CCF71AFB5925}"/>
              </a:ext>
            </a:extLst>
          </p:cNvPr>
          <p:cNvSpPr/>
          <p:nvPr/>
        </p:nvSpPr>
        <p:spPr>
          <a:xfrm>
            <a:off x="6095999" y="1822962"/>
            <a:ext cx="5372996" cy="4038823"/>
          </a:xfrm>
          <a:prstGeom prst="rect">
            <a:avLst/>
          </a:prstGeom>
          <a:solidFill>
            <a:schemeClr val="bg2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01B7729-191E-E7AB-CFF0-9291CD09A972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409434" y="583132"/>
            <a:ext cx="5135705" cy="4233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6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OBJECTIVE 4</a:t>
            </a:r>
            <a:br>
              <a:rPr lang="fr-FR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1">
            <a:extLst>
              <a:ext uri="{FF2B5EF4-FFF2-40B4-BE49-F238E27FC236}">
                <a16:creationId xmlns:a16="http://schemas.microsoft.com/office/drawing/2014/main" id="{9162CE0A-7E05-793A-839B-04F9AC83A29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35709" y="752280"/>
            <a:ext cx="6794610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Climate Change adaptation and mitigation strategies </a:t>
            </a:r>
          </a:p>
        </p:txBody>
      </p:sp>
      <p:sp>
        <p:nvSpPr>
          <p:cNvPr id="9" name="ZoneTexte 1">
            <a:extLst>
              <a:ext uri="{FF2B5EF4-FFF2-40B4-BE49-F238E27FC236}">
                <a16:creationId xmlns:a16="http://schemas.microsoft.com/office/drawing/2014/main" id="{CC727139-42CE-00C3-B819-58D397C8FAF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26207" y="1355257"/>
            <a:ext cx="2641311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Ouagadougou </a:t>
            </a:r>
          </a:p>
        </p:txBody>
      </p:sp>
      <p:sp>
        <p:nvSpPr>
          <p:cNvPr id="11" name="ZoneTexte 1">
            <a:extLst>
              <a:ext uri="{FF2B5EF4-FFF2-40B4-BE49-F238E27FC236}">
                <a16:creationId xmlns:a16="http://schemas.microsoft.com/office/drawing/2014/main" id="{1D992F14-D959-62B6-7B72-6518A7560D9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554763" y="1322201"/>
            <a:ext cx="988194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Abuja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AA9FD48-A151-605E-373B-E26E38CA2E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0297165"/>
              </p:ext>
            </p:extLst>
          </p:nvPr>
        </p:nvGraphicFramePr>
        <p:xfrm>
          <a:off x="6096000" y="1834373"/>
          <a:ext cx="5372996" cy="3999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ZoneTexte 1">
            <a:extLst>
              <a:ext uri="{FF2B5EF4-FFF2-40B4-BE49-F238E27FC236}">
                <a16:creationId xmlns:a16="http://schemas.microsoft.com/office/drawing/2014/main" id="{233BE3A5-F4E0-30E9-BCC2-0BEFB7D8F5A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724724" y="1149797"/>
            <a:ext cx="2725230" cy="456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Mitigation strategies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BB961D9-3BCE-C0F8-83C5-087C27104026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14" name="Arrow: Pentagon 31">
              <a:extLst>
                <a:ext uri="{FF2B5EF4-FFF2-40B4-BE49-F238E27FC236}">
                  <a16:creationId xmlns:a16="http://schemas.microsoft.com/office/drawing/2014/main" id="{636F2740-2A50-2D3D-B696-ED7DDF2F1453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57127026-F3B7-282F-B36E-53CAD152EAD2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4">
              <a:extLst>
                <a:ext uri="{FF2B5EF4-FFF2-40B4-BE49-F238E27FC236}">
                  <a16:creationId xmlns:a16="http://schemas.microsoft.com/office/drawing/2014/main" id="{4D4F9169-4E20-8829-DC01-113DF7409E6D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163923-615B-E442-40C3-CF3E40F105DA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8" name="Arrow: Pentagon 33">
              <a:extLst>
                <a:ext uri="{FF2B5EF4-FFF2-40B4-BE49-F238E27FC236}">
                  <a16:creationId xmlns:a16="http://schemas.microsoft.com/office/drawing/2014/main" id="{048B80C3-BCA3-2A0F-5023-C23D1F4F2764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Arrow: Pentagon 33">
              <a:extLst>
                <a:ext uri="{FF2B5EF4-FFF2-40B4-BE49-F238E27FC236}">
                  <a16:creationId xmlns:a16="http://schemas.microsoft.com/office/drawing/2014/main" id="{F0096B50-9F56-C320-8929-CDB921163EDD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Arrow: Pentagon 33">
              <a:extLst>
                <a:ext uri="{FF2B5EF4-FFF2-40B4-BE49-F238E27FC236}">
                  <a16:creationId xmlns:a16="http://schemas.microsoft.com/office/drawing/2014/main" id="{09E5B5AC-D936-94C7-41F7-75DE612F79BE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Arrow: Pentagon 33">
              <a:extLst>
                <a:ext uri="{FF2B5EF4-FFF2-40B4-BE49-F238E27FC236}">
                  <a16:creationId xmlns:a16="http://schemas.microsoft.com/office/drawing/2014/main" id="{A3F21F2B-B85F-0AD7-EBFE-9B54A223B84E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rrow: Pentagon 33">
              <a:extLst>
                <a:ext uri="{FF2B5EF4-FFF2-40B4-BE49-F238E27FC236}">
                  <a16:creationId xmlns:a16="http://schemas.microsoft.com/office/drawing/2014/main" id="{6F2C016F-D8D0-BF15-04DE-F812DDC74B25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C900CB5F-0CAB-A6B4-EA8C-B1972CD640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029" y="1834373"/>
            <a:ext cx="4897653" cy="4038823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35501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72119-9007-28C3-1365-76B11F5EC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DC113FF-7CC3-F330-FF21-09BDEC4DF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5246" y="348935"/>
            <a:ext cx="4841508" cy="9143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fr-FR" b="1" i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1793A6A-DD90-BD4B-5A51-06840A60CAB2}"/>
              </a:ext>
            </a:extLst>
          </p:cNvPr>
          <p:cNvSpPr txBox="1"/>
          <p:nvPr/>
        </p:nvSpPr>
        <p:spPr>
          <a:xfrm>
            <a:off x="1221720" y="1246086"/>
            <a:ext cx="1050185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terms of spatial dynamics, the results of this study reveal growing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urbanisation, characterised by an exponential increase in the surface area occupied by built-up. </a:t>
            </a:r>
          </a:p>
          <a:p>
            <a:pPr algn="just"/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area occupied by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built-up increased four time (Abuja)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between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2001 and 2022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and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almost ten time (Ouagadougou) between 1990 and 2022.</a:t>
            </a:r>
          </a:p>
          <a:p>
            <a:pPr algn="just"/>
            <a:endParaRPr lang="en-GB" sz="2400" b="1" dirty="0">
              <a:solidFill>
                <a:srgbClr val="00B05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results showed that </a:t>
            </a:r>
            <a:r>
              <a: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respond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ents in both cities adopt various measures to adapt to each climate phenomenon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but the level of adoption of these measures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differs from one city to another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spatial distribution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the phenomena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sector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city of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Ouagadougou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LGA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city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Abuja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shows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disparities between the different urban areas. </a:t>
            </a:r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89C39A5-D4D0-3B00-2A8E-75552697C0AE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6" name="Arrow: Pentagon 31">
              <a:extLst>
                <a:ext uri="{FF2B5EF4-FFF2-40B4-BE49-F238E27FC236}">
                  <a16:creationId xmlns:a16="http://schemas.microsoft.com/office/drawing/2014/main" id="{C181B1B6-AA9D-1408-67DD-86CC46C88D08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Arrow: Pentagon 33">
              <a:extLst>
                <a:ext uri="{FF2B5EF4-FFF2-40B4-BE49-F238E27FC236}">
                  <a16:creationId xmlns:a16="http://schemas.microsoft.com/office/drawing/2014/main" id="{12E0E751-8812-52FC-4DC8-EE17D3B3D535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Arrow: Pentagon 34">
              <a:extLst>
                <a:ext uri="{FF2B5EF4-FFF2-40B4-BE49-F238E27FC236}">
                  <a16:creationId xmlns:a16="http://schemas.microsoft.com/office/drawing/2014/main" id="{6DDD03E6-D505-552C-42B1-A490D7C08F32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512FEE0-3835-2B1E-905A-C120875047BC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rgbClr val="00B050"/>
                </a:solidFill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8D1A3DB1-BF59-2871-2B5B-9858852140FF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13278D10-66AD-B09A-7169-55D67831671D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7B46133E-24E1-FC01-BD13-6AA181C756D5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6C57C9F7-BA09-5655-A23B-8757B4AF1B83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3">
              <a:extLst>
                <a:ext uri="{FF2B5EF4-FFF2-40B4-BE49-F238E27FC236}">
                  <a16:creationId xmlns:a16="http://schemas.microsoft.com/office/drawing/2014/main" id="{E27A7773-EB54-1DEE-70BD-07234F49FE25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195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6EE77-7B42-9D6B-6A8F-E60440244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97F620B-C931-189F-4D19-F3740E651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263" y="431665"/>
            <a:ext cx="2940556" cy="624719"/>
          </a:xfrm>
        </p:spPr>
        <p:txBody>
          <a:bodyPr>
            <a:normAutofit/>
          </a:bodyPr>
          <a:lstStyle/>
          <a:p>
            <a:r>
              <a:rPr lang="en-US" sz="27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fr-FR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E57F9-9F3A-4753-FE12-CE1AA9622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297" y="1339742"/>
            <a:ext cx="5380956" cy="331618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F7134B6-3CD5-9612-3B9A-1DD90D74C8F7}"/>
              </a:ext>
            </a:extLst>
          </p:cNvPr>
          <p:cNvSpPr txBox="1"/>
          <p:nvPr/>
        </p:nvSpPr>
        <p:spPr>
          <a:xfrm>
            <a:off x="5531844" y="6344892"/>
            <a:ext cx="5390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 : European Environment Agency: </a:t>
            </a:r>
            <a:r>
              <a:rPr lang="en-US" sz="120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Urban trends by world regions</a:t>
            </a:r>
            <a:endParaRPr lang="en-US" sz="1200" dirty="0"/>
          </a:p>
          <a:p>
            <a:r>
              <a:rPr lang="fr-FR" sz="1200" i="1" dirty="0"/>
              <a:t>https://www.eea.europa.eu/data-and-maps/figures/urban-trends-by-world-regions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6D64A83-A222-3648-C77E-4599DA8BF5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897"/>
          <a:stretch>
            <a:fillRect/>
          </a:stretch>
        </p:blipFill>
        <p:spPr>
          <a:xfrm>
            <a:off x="1112492" y="2465468"/>
            <a:ext cx="5196899" cy="219045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51966D0-B287-432C-C37A-2B0E95A442B3}"/>
              </a:ext>
            </a:extLst>
          </p:cNvPr>
          <p:cNvSpPr txBox="1"/>
          <p:nvPr/>
        </p:nvSpPr>
        <p:spPr>
          <a:xfrm>
            <a:off x="1106905" y="1335363"/>
            <a:ext cx="5202486" cy="106939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is estimated that </a:t>
            </a:r>
            <a:r>
              <a:rPr lang="en-US" sz="18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urban areas are expanding </a:t>
            </a:r>
            <a:r>
              <a:rPr lang="en-US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 </a:t>
            </a:r>
            <a:r>
              <a:rPr lang="en-US" sz="18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twice</a:t>
            </a:r>
            <a:r>
              <a:rPr lang="en-US" sz="18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rate of the </a:t>
            </a:r>
            <a:r>
              <a:rPr lang="en-US" sz="1800" b="1" kern="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urban population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(IPCC, 2022)</a:t>
            </a:r>
            <a:endParaRPr lang="fr-FR" sz="1800" b="1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5B3CD6-E350-131D-15A6-BD922985EED1}"/>
              </a:ext>
            </a:extLst>
          </p:cNvPr>
          <p:cNvSpPr txBox="1"/>
          <p:nvPr/>
        </p:nvSpPr>
        <p:spPr>
          <a:xfrm>
            <a:off x="6352737" y="4713676"/>
            <a:ext cx="5390515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Between now and </a:t>
            </a:r>
            <a:r>
              <a:rPr lang="en-US" sz="2000" b="1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2050</a:t>
            </a:r>
            <a:r>
              <a:rPr lang="en-US" sz="20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90% of the expected increase in the world’s urban population </a:t>
            </a:r>
            <a:r>
              <a:rPr lang="en-US" sz="2000" b="0" i="0" dirty="0"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will take place in the </a:t>
            </a:r>
            <a:r>
              <a:rPr lang="en-US" sz="2000" b="1" i="0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urban areas of Africa and Asia.</a:t>
            </a:r>
            <a:endParaRPr lang="en-US" sz="2000" b="1" dirty="0">
              <a:solidFill>
                <a:srgbClr val="00B05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i="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Prospects World Urbanization, 2014)</a:t>
            </a:r>
            <a:endParaRPr lang="fr-FR" sz="1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48E3553-D1F9-BCAA-205C-0061378C05DB}"/>
              </a:ext>
            </a:extLst>
          </p:cNvPr>
          <p:cNvGrpSpPr/>
          <p:nvPr/>
        </p:nvGrpSpPr>
        <p:grpSpPr>
          <a:xfrm>
            <a:off x="783999" y="-12263"/>
            <a:ext cx="10660431" cy="295515"/>
            <a:chOff x="476191" y="-12263"/>
            <a:chExt cx="10669858" cy="295515"/>
          </a:xfrm>
        </p:grpSpPr>
        <p:sp>
          <p:nvSpPr>
            <p:cNvPr id="26" name="Arrow: Pentagon 31">
              <a:extLst>
                <a:ext uri="{FF2B5EF4-FFF2-40B4-BE49-F238E27FC236}">
                  <a16:creationId xmlns:a16="http://schemas.microsoft.com/office/drawing/2014/main" id="{BD017DB4-4BA4-9BA0-C175-3EF83608894B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Arrow: Pentagon 33">
              <a:extLst>
                <a:ext uri="{FF2B5EF4-FFF2-40B4-BE49-F238E27FC236}">
                  <a16:creationId xmlns:a16="http://schemas.microsoft.com/office/drawing/2014/main" id="{584665BA-70C5-1DB5-AFF0-46887B3001B1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Arrow: Pentagon 34">
              <a:extLst>
                <a:ext uri="{FF2B5EF4-FFF2-40B4-BE49-F238E27FC236}">
                  <a16:creationId xmlns:a16="http://schemas.microsoft.com/office/drawing/2014/main" id="{91F34F91-EF54-3640-6C36-2A87B63F950A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75EC1DD-B415-C2F3-88A1-DD5EEE4600EC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30" name="Arrow: Pentagon 33">
              <a:extLst>
                <a:ext uri="{FF2B5EF4-FFF2-40B4-BE49-F238E27FC236}">
                  <a16:creationId xmlns:a16="http://schemas.microsoft.com/office/drawing/2014/main" id="{FBE9551A-73EB-234C-A8F4-1A710BF9E1AA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Arrow: Pentagon 33">
              <a:extLst>
                <a:ext uri="{FF2B5EF4-FFF2-40B4-BE49-F238E27FC236}">
                  <a16:creationId xmlns:a16="http://schemas.microsoft.com/office/drawing/2014/main" id="{F734EDF1-70B3-6DD4-FB08-78A4503182F1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Arrow: Pentagon 33">
              <a:extLst>
                <a:ext uri="{FF2B5EF4-FFF2-40B4-BE49-F238E27FC236}">
                  <a16:creationId xmlns:a16="http://schemas.microsoft.com/office/drawing/2014/main" id="{E202F0F0-759E-B062-907A-35490CD3B5DE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Arrow: Pentagon 33">
              <a:extLst>
                <a:ext uri="{FF2B5EF4-FFF2-40B4-BE49-F238E27FC236}">
                  <a16:creationId xmlns:a16="http://schemas.microsoft.com/office/drawing/2014/main" id="{EB251E8E-731C-9A52-398E-64A9DA394EBF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Arrow: Pentagon 33">
              <a:extLst>
                <a:ext uri="{FF2B5EF4-FFF2-40B4-BE49-F238E27FC236}">
                  <a16:creationId xmlns:a16="http://schemas.microsoft.com/office/drawing/2014/main" id="{7F83DF1E-1A3A-E000-B974-07F814582C69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9630CCB-98C1-5DA8-933F-808CC5C13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7220" y="2494687"/>
            <a:ext cx="1445982" cy="7779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A69CEC-FD51-989F-8CD4-398931F084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313" b="23241"/>
          <a:stretch>
            <a:fillRect/>
          </a:stretch>
        </p:blipFill>
        <p:spPr>
          <a:xfrm>
            <a:off x="1106906" y="4730852"/>
            <a:ext cx="5202486" cy="16140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3282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CC326-1533-652A-C5E2-F70103848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3F9ACFD-6CBF-009D-E023-90ED3108A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614" y="322059"/>
            <a:ext cx="4841508" cy="9143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fr-FR" sz="3600" b="1" i="1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8638E74-9908-06C6-3C8F-8905406B81DB}"/>
              </a:ext>
            </a:extLst>
          </p:cNvPr>
          <p:cNvSpPr txBox="1"/>
          <p:nvPr/>
        </p:nvSpPr>
        <p:spPr>
          <a:xfrm>
            <a:off x="1212094" y="863701"/>
            <a:ext cx="10357472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GB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addition, the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same populations are sometimes affected simultaneously by several climatic hazards. </a:t>
            </a:r>
          </a:p>
          <a:p>
            <a:pPr algn="just"/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study reveals that p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opulation density, degradation of vegetation, poor planning and lack of public awareness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are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factors that contribute to the recurrence of extreme weather events.</a:t>
            </a:r>
          </a:p>
          <a:p>
            <a:pPr algn="just"/>
            <a:endParaRPr lang="en-GB" sz="2400" b="1" dirty="0">
              <a:solidFill>
                <a:srgbClr val="00B05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findings revealed a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 level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adoption of climate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change mitigation measures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Households make little use of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renewable energy.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particular,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Ouagadougou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there is a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total lack of use of public transport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the population</a:t>
            </a:r>
            <a:endParaRPr lang="en-GB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GB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results also showed that the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authorities reacted poorly to extreme climate events in these two cities.</a:t>
            </a:r>
            <a:endParaRPr lang="fr-FR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5027D4-95DD-CCCA-96ED-57E88FF23263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64AC6DCF-EF3E-7028-3A0A-FDEDED912CF8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D7922FED-8F55-7538-5F36-41B126EF076D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4">
              <a:extLst>
                <a:ext uri="{FF2B5EF4-FFF2-40B4-BE49-F238E27FC236}">
                  <a16:creationId xmlns:a16="http://schemas.microsoft.com/office/drawing/2014/main" id="{97748BAC-60A4-7B02-465F-20878FD02C77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BAF1C10-8E63-1AC1-9F37-C80E58B9090C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rgbClr val="00B050"/>
                </a:solidFill>
              </a:endParaRPr>
            </a:p>
          </p:txBody>
        </p:sp>
        <p:sp>
          <p:nvSpPr>
            <p:cNvPr id="8" name="Arrow: Pentagon 33">
              <a:extLst>
                <a:ext uri="{FF2B5EF4-FFF2-40B4-BE49-F238E27FC236}">
                  <a16:creationId xmlns:a16="http://schemas.microsoft.com/office/drawing/2014/main" id="{0EF78E36-E9C5-787B-E128-3DCC8BA6D104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C698BAB8-36BB-8A18-9637-59463DB59973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D69B286E-246B-1C39-5F9C-0D988D3D9DD5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E8897F27-0B66-5652-45DC-5E2A326FFF6B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E448AF50-BEE6-78F2-52BF-F717EAA9F7BA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08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7DEEA-FA9D-A8FE-BDA4-FD26DD0EE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8EC8C17-4A98-9FD7-8C7C-0C016A7F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686" y="453479"/>
            <a:ext cx="4539181" cy="91439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endParaRPr lang="fr-FR" sz="2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1F6772A-C79D-3009-240C-E7CA4D7D8874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F02F8207-C2E5-8B12-8488-37B13E5D0860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119717D9-09E3-B9C0-4717-079E72D1D6D9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4">
              <a:extLst>
                <a:ext uri="{FF2B5EF4-FFF2-40B4-BE49-F238E27FC236}">
                  <a16:creationId xmlns:a16="http://schemas.microsoft.com/office/drawing/2014/main" id="{C3A0D815-7E83-0724-E62A-5C782FFE1B63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52AC2A5-7F33-C3DE-CA34-2FC32E8A401B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rgbClr val="00B050"/>
                </a:solidFill>
              </a:endParaRPr>
            </a:p>
          </p:txBody>
        </p:sp>
        <p:sp>
          <p:nvSpPr>
            <p:cNvPr id="8" name="Arrow: Pentagon 33">
              <a:extLst>
                <a:ext uri="{FF2B5EF4-FFF2-40B4-BE49-F238E27FC236}">
                  <a16:creationId xmlns:a16="http://schemas.microsoft.com/office/drawing/2014/main" id="{486E5696-9551-B7EE-8E64-D2FD04039067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A1AD47CB-2E05-A486-BF9A-A155D42E7A9D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5D3E84EF-39DF-1E27-D134-6C02DE0789BC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733F420E-948C-AAC3-14C9-E9C7CB35F792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FC9CE1FA-E10A-12EA-3EF3-084CE8309306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60EDBCF-0754-9421-1055-AAF3244D76E0}"/>
              </a:ext>
            </a:extLst>
          </p:cNvPr>
          <p:cNvSpPr txBox="1"/>
          <p:nvPr/>
        </p:nvSpPr>
        <p:spPr>
          <a:xfrm>
            <a:off x="3087307" y="2159337"/>
            <a:ext cx="8289754" cy="3416320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urban planning  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Improve urban infrastructure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Promote the use of public transport 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Promote environmental protection 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and conservation   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Promote the development of green spaces 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Encourage protection of vegetation   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Encourage tree planting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Encourage participation in reforestation campaigns</a:t>
            </a: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C82F4F40-97F9-8C56-8867-00758C27648B}"/>
              </a:ext>
            </a:extLst>
          </p:cNvPr>
          <p:cNvSpPr/>
          <p:nvPr/>
        </p:nvSpPr>
        <p:spPr>
          <a:xfrm>
            <a:off x="933651" y="2098307"/>
            <a:ext cx="3455469" cy="3506225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Policy Improvement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62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08514-8172-E9C4-948E-2808CA8BC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3688A8B-CADB-8467-D9C3-9F5C50107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4233" y="328352"/>
            <a:ext cx="3547594" cy="83631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  <a:endParaRPr lang="fr-FR" sz="24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034FDFC-60B2-2B1E-8041-C0E46EDA7E0C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FD930511-BADE-4503-DD18-A401E5D67060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39A4A454-550E-1715-F826-7ADCAA8D4B74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4">
              <a:extLst>
                <a:ext uri="{FF2B5EF4-FFF2-40B4-BE49-F238E27FC236}">
                  <a16:creationId xmlns:a16="http://schemas.microsoft.com/office/drawing/2014/main" id="{5B2DC416-1EEE-A0A1-6974-9D4623C8ADA0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DC19A9-B238-EB00-CC46-1F8F735A55B1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rgbClr val="00B050"/>
                </a:solidFill>
              </a:endParaRPr>
            </a:p>
          </p:txBody>
        </p:sp>
        <p:sp>
          <p:nvSpPr>
            <p:cNvPr id="8" name="Arrow: Pentagon 33">
              <a:extLst>
                <a:ext uri="{FF2B5EF4-FFF2-40B4-BE49-F238E27FC236}">
                  <a16:creationId xmlns:a16="http://schemas.microsoft.com/office/drawing/2014/main" id="{46687D26-A2D2-0501-AF4A-B37EC1BE4C01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62DB2404-9A1B-0313-2E0B-CFB2A4D07960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C242CB52-E57B-081B-14CF-59B950365F8E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871E24BA-D0F0-DF6A-E452-3FB2577325CE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96B530B4-4CAF-5531-5E83-B903F26428D2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25EF812-C9A1-3F71-AC54-9EFE8984B089}"/>
              </a:ext>
            </a:extLst>
          </p:cNvPr>
          <p:cNvGrpSpPr/>
          <p:nvPr/>
        </p:nvGrpSpPr>
        <p:grpSpPr>
          <a:xfrm>
            <a:off x="1944303" y="1209059"/>
            <a:ext cx="7928533" cy="5320589"/>
            <a:chOff x="1645922" y="1209059"/>
            <a:chExt cx="7928533" cy="532058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0D0C96-574E-A0EF-A8E8-D70FECC29B8E}"/>
                </a:ext>
              </a:extLst>
            </p:cNvPr>
            <p:cNvSpPr/>
            <p:nvPr/>
          </p:nvSpPr>
          <p:spPr>
            <a:xfrm>
              <a:off x="1645923" y="1246861"/>
              <a:ext cx="2935706" cy="251591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GB" sz="2400" b="1" dirty="0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Promote the use of materials that are suitable and affordable for the population</a:t>
              </a:r>
            </a:p>
            <a:p>
              <a:pPr algn="just"/>
              <a:endPara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just"/>
              <a:endPara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23C792-ADFA-0CA1-0AD0-B64E03CBF1DA}"/>
                </a:ext>
              </a:extLst>
            </p:cNvPr>
            <p:cNvSpPr/>
            <p:nvPr/>
          </p:nvSpPr>
          <p:spPr>
            <a:xfrm>
              <a:off x="1645922" y="4331365"/>
              <a:ext cx="2935706" cy="219828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sz="2400" b="1" dirty="0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Ensure that people already living in flood-prone areas are relocated to non-risk areas.  </a:t>
              </a: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F0396AF-4369-B5AC-3BE5-C1187B375409}"/>
                </a:ext>
              </a:extLst>
            </p:cNvPr>
            <p:cNvSpPr/>
            <p:nvPr/>
          </p:nvSpPr>
          <p:spPr>
            <a:xfrm>
              <a:off x="6301866" y="4215864"/>
              <a:ext cx="3272589" cy="22849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sz="2400" b="1" dirty="0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Promote the use of renewable energies such as solar panels, wind power, and biogas. </a:t>
              </a:r>
            </a:p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6130AF4-3606-9FDA-07B4-BDFB0EFEC359}"/>
                </a:ext>
              </a:extLst>
            </p:cNvPr>
            <p:cNvSpPr/>
            <p:nvPr/>
          </p:nvSpPr>
          <p:spPr>
            <a:xfrm>
              <a:off x="6301867" y="1209059"/>
              <a:ext cx="3272588" cy="251591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400" b="1" dirty="0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Develop and diversify public transport and encourage people </a:t>
              </a:r>
            </a:p>
            <a:p>
              <a:r>
                <a:rPr lang="en-GB" sz="2400" b="1" dirty="0">
                  <a:solidFill>
                    <a:srgbClr val="00B05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       to use  it. </a:t>
              </a:r>
              <a:endParaRPr lang="fr-FR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93F37021-5AF7-004A-8F75-AF4151000E86}"/>
                </a:ext>
              </a:extLst>
            </p:cNvPr>
            <p:cNvSpPr/>
            <p:nvPr/>
          </p:nvSpPr>
          <p:spPr>
            <a:xfrm>
              <a:off x="4055053" y="2603635"/>
              <a:ext cx="3048393" cy="2515919"/>
            </a:xfrm>
            <a:prstGeom prst="flowChartConnector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>
                  <a:solidFill>
                    <a:srgbClr val="FF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Performance Improvement</a:t>
              </a:r>
              <a:endPara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318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7DD47-1575-D81E-1496-B1BAE9BEB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4B8CAA1-9BDF-F084-CE21-C7A062BF24EF}"/>
              </a:ext>
            </a:extLst>
          </p:cNvPr>
          <p:cNvSpPr/>
          <p:nvPr/>
        </p:nvSpPr>
        <p:spPr>
          <a:xfrm>
            <a:off x="1045951" y="1245169"/>
            <a:ext cx="10504365" cy="551176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8A928E7-4B84-7C21-B582-0D765F11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0070" y="438301"/>
            <a:ext cx="5540025" cy="65181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ACKNOWLEDGEMENTS </a:t>
            </a:r>
            <a:endParaRPr lang="fr-FR" sz="31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FB35A90-A701-47E4-D6FA-E678A60E49A6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CAD579B2-3C36-57B6-CF87-2FC833BC4204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2ECA41C6-E6DA-BC6A-39C0-609A2969B529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4">
              <a:extLst>
                <a:ext uri="{FF2B5EF4-FFF2-40B4-BE49-F238E27FC236}">
                  <a16:creationId xmlns:a16="http://schemas.microsoft.com/office/drawing/2014/main" id="{D55CAECC-9278-41E0-3CDB-755FB07A986F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37A7077-852D-1C29-83EB-190ACED16BBA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rgbClr val="00B050"/>
                </a:solidFill>
              </a:endParaRPr>
            </a:p>
          </p:txBody>
        </p:sp>
        <p:sp>
          <p:nvSpPr>
            <p:cNvPr id="8" name="Arrow: Pentagon 33">
              <a:extLst>
                <a:ext uri="{FF2B5EF4-FFF2-40B4-BE49-F238E27FC236}">
                  <a16:creationId xmlns:a16="http://schemas.microsoft.com/office/drawing/2014/main" id="{54F77FB2-2DE6-2B09-09AF-5A090314D273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9BA18B48-14A9-846D-501D-9D1BFB168109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FD96B6F8-F7C7-3C90-68DB-AECBADEC0771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869C7C1A-2A4D-DA35-8A0C-3B838AD6BA37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091B90CB-99A3-C41B-B168-4C709F5CE7FA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068DDBF-229A-E6DE-BA9B-C54BB5713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65" y="1352427"/>
            <a:ext cx="1625402" cy="154588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21AB9AD-686E-590E-3543-692F58AE16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8" r="7331" b="11961"/>
          <a:stretch>
            <a:fillRect/>
          </a:stretch>
        </p:blipFill>
        <p:spPr bwMode="auto">
          <a:xfrm>
            <a:off x="8334772" y="1344509"/>
            <a:ext cx="3102659" cy="1529775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7EEB57-E9DE-E48D-9F3A-91717562FD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6" r="4952" b="14673"/>
          <a:stretch>
            <a:fillRect/>
          </a:stretch>
        </p:blipFill>
        <p:spPr bwMode="auto">
          <a:xfrm>
            <a:off x="5932843" y="1342802"/>
            <a:ext cx="2314829" cy="1529775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1BABE70-8943-5E8B-C621-7418423E52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3670" y="2992873"/>
            <a:ext cx="1690620" cy="1461749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D653A6D-9DC5-8B3E-0D54-449D8FA7E66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-441" r="1468" b="1"/>
          <a:stretch>
            <a:fillRect/>
          </a:stretch>
        </p:blipFill>
        <p:spPr>
          <a:xfrm>
            <a:off x="4242935" y="3004560"/>
            <a:ext cx="3542099" cy="147885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CE87CC-3677-2633-2EA9-E7385079A9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7024" y="2979402"/>
            <a:ext cx="1690620" cy="14617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D115E9-D55B-17AC-B303-1B2A85C9BD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7331" y="4579008"/>
            <a:ext cx="10236584" cy="150585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AF3FD0E-E48E-1B45-6081-2B891A56E4B7}"/>
              </a:ext>
            </a:extLst>
          </p:cNvPr>
          <p:cNvSpPr/>
          <p:nvPr/>
        </p:nvSpPr>
        <p:spPr>
          <a:xfrm>
            <a:off x="1197331" y="1340964"/>
            <a:ext cx="2954582" cy="310839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latin typeface="Cambria" panose="02040503050406030204" pitchFamily="18" charset="0"/>
                <a:ea typeface="Cambria" panose="02040503050406030204" pitchFamily="18" charset="0"/>
                <a:cs typeface="Aharoni" panose="02010803020104030203" pitchFamily="2" charset="-79"/>
              </a:rPr>
              <a:t>     </a:t>
            </a:r>
          </a:p>
          <a:p>
            <a:r>
              <a:rPr lang="en-US" sz="1400" b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  <a:cs typeface="Aharoni" panose="02010803020104030203" pitchFamily="2" charset="-79"/>
              </a:rPr>
              <a:t>     </a:t>
            </a:r>
          </a:p>
          <a:p>
            <a:pPr algn="ctr"/>
            <a:r>
              <a:rPr lang="en-US" b="1" u="sng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  <a:cs typeface="Aharoni" panose="02010803020104030203" pitchFamily="2" charset="-79"/>
              </a:rPr>
              <a:t>TEAM OF SUPERVISORS</a:t>
            </a:r>
          </a:p>
          <a:p>
            <a:pPr marL="342900" indent="-342900">
              <a:buAutoNum type="arabicPeriod"/>
            </a:pPr>
            <a:r>
              <a:rPr lang="en-US" sz="2000" b="1" dirty="0">
                <a:latin typeface="Cambria" panose="02040503050406030204" pitchFamily="18" charset="0"/>
                <a:ea typeface="Cambria" panose="02040503050406030204" pitchFamily="18" charset="0"/>
              </a:rPr>
              <a:t>Prof. Appollonia A. </a:t>
            </a:r>
            <a:r>
              <a:rPr lang="en-US" sz="2000" b="1" dirty="0" err="1">
                <a:latin typeface="Cambria" panose="02040503050406030204" pitchFamily="18" charset="0"/>
                <a:ea typeface="Cambria" panose="02040503050406030204" pitchFamily="18" charset="0"/>
              </a:rPr>
              <a:t>Okhimamhe</a:t>
            </a:r>
            <a:endParaRPr lang="en-US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sz="14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University of Technology, Minna, Niger State, </a:t>
            </a:r>
            <a:r>
              <a:rPr lang="en-US" sz="1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NIGERIA</a:t>
            </a:r>
            <a:endParaRPr lang="en-US" b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2. Dr Oble Neya</a:t>
            </a:r>
          </a:p>
          <a:p>
            <a:pPr algn="just"/>
            <a:r>
              <a:rPr lang="en-US" sz="14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Centre for Scientific and Technological Research, Ouagadougou, BURKINA FASO</a:t>
            </a:r>
          </a:p>
          <a:p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3. Dr Michael Thiel</a:t>
            </a:r>
          </a:p>
          <a:p>
            <a:pPr algn="just"/>
            <a:r>
              <a:rPr lang="en-US" sz="14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Julius-Maximilians-University of Würzburg, GERMANY</a:t>
            </a:r>
          </a:p>
          <a:p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  <a:cs typeface="Aharoni" panose="02010803020104030203" pitchFamily="2" charset="-79"/>
            </a:endParaRPr>
          </a:p>
          <a:p>
            <a:endParaRPr lang="en-US" sz="1600" b="1" dirty="0">
              <a:latin typeface="Cambria" panose="02040503050406030204" pitchFamily="18" charset="0"/>
              <a:ea typeface="Cambria" panose="02040503050406030204" pitchFamily="18" charset="0"/>
              <a:cs typeface="Aharoni" panose="02010803020104030203" pitchFamily="2" charset="-79"/>
            </a:endParaRPr>
          </a:p>
        </p:txBody>
      </p:sp>
      <p:grpSp>
        <p:nvGrpSpPr>
          <p:cNvPr id="27" name="Group 10">
            <a:extLst>
              <a:ext uri="{FF2B5EF4-FFF2-40B4-BE49-F238E27FC236}">
                <a16:creationId xmlns:a16="http://schemas.microsoft.com/office/drawing/2014/main" id="{2486CBFA-7120-C54F-399B-D3B979FB4F4B}"/>
              </a:ext>
            </a:extLst>
          </p:cNvPr>
          <p:cNvGrpSpPr/>
          <p:nvPr/>
        </p:nvGrpSpPr>
        <p:grpSpPr>
          <a:xfrm>
            <a:off x="-1" y="6112215"/>
            <a:ext cx="12183543" cy="725376"/>
            <a:chOff x="-1" y="6132624"/>
            <a:chExt cx="12183543" cy="725376"/>
          </a:xfrm>
        </p:grpSpPr>
        <p:pic>
          <p:nvPicPr>
            <p:cNvPr id="28" name="Image 7">
              <a:extLst>
                <a:ext uri="{FF2B5EF4-FFF2-40B4-BE49-F238E27FC236}">
                  <a16:creationId xmlns:a16="http://schemas.microsoft.com/office/drawing/2014/main" id="{975C81AB-F37F-8AC9-BB96-1CD74B7B8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6132626"/>
              <a:ext cx="858766" cy="725373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pic>
          <p:nvPicPr>
            <p:cNvPr id="29" name="Picture 12">
              <a:extLst>
                <a:ext uri="{FF2B5EF4-FFF2-40B4-BE49-F238E27FC236}">
                  <a16:creationId xmlns:a16="http://schemas.microsoft.com/office/drawing/2014/main" id="{C2A9349A-B205-5A5F-A926-217E24C439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14017" r="2188" b="8425"/>
            <a:stretch/>
          </p:blipFill>
          <p:spPr>
            <a:xfrm>
              <a:off x="1946958" y="6132626"/>
              <a:ext cx="10236584" cy="725374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pic>
          <p:nvPicPr>
            <p:cNvPr id="30" name="Picture 13">
              <a:extLst>
                <a:ext uri="{FF2B5EF4-FFF2-40B4-BE49-F238E27FC236}">
                  <a16:creationId xmlns:a16="http://schemas.microsoft.com/office/drawing/2014/main" id="{34515A86-B756-A6DB-6167-EE86AD0CC0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3916" r="5562"/>
            <a:stretch/>
          </p:blipFill>
          <p:spPr>
            <a:xfrm>
              <a:off x="901100" y="6132624"/>
              <a:ext cx="1003523" cy="725373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89274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6EE77-7B42-9D6B-6A8F-E60440244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97F620B-C931-189F-4D19-F3740E651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1043" y="314477"/>
            <a:ext cx="3248566" cy="624719"/>
          </a:xfrm>
        </p:spPr>
        <p:txBody>
          <a:bodyPr>
            <a:normAutofit/>
          </a:bodyPr>
          <a:lstStyle/>
          <a:p>
            <a:r>
              <a:rPr lang="en-US" sz="27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fr-FR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13EBAD-B0BD-BFC9-FA40-9CC9EE0F8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335" y="1841072"/>
            <a:ext cx="4380640" cy="459728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766CF7-2803-FA8F-60C9-41E870094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173" y="1885881"/>
            <a:ext cx="4043406" cy="457172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459F6C-88AC-7175-7782-219DEEE8C387}"/>
              </a:ext>
            </a:extLst>
          </p:cNvPr>
          <p:cNvSpPr txBox="1"/>
          <p:nvPr/>
        </p:nvSpPr>
        <p:spPr>
          <a:xfrm>
            <a:off x="1725727" y="1317852"/>
            <a:ext cx="2815643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FEFEFE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ln w="19050">
                  <a:solidFill>
                    <a:schemeClr val="tx1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BURKINA FASO</a:t>
            </a:r>
            <a:endParaRPr lang="fr-FR" sz="2800" dirty="0">
              <a:ln w="19050">
                <a:solidFill>
                  <a:schemeClr val="tx1"/>
                </a:solidFill>
              </a:ln>
              <a:solidFill>
                <a:srgbClr val="00B05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A8A646-4F37-7653-C6B0-DA7BC0DA3BA9}"/>
              </a:ext>
            </a:extLst>
          </p:cNvPr>
          <p:cNvSpPr txBox="1"/>
          <p:nvPr/>
        </p:nvSpPr>
        <p:spPr>
          <a:xfrm>
            <a:off x="6825979" y="1275394"/>
            <a:ext cx="165942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FEFEFE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ln w="19050">
                  <a:solidFill>
                    <a:schemeClr val="tx1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NIGERIA</a:t>
            </a:r>
            <a:endParaRPr lang="fr-FR" sz="2800" dirty="0">
              <a:ln w="19050">
                <a:solidFill>
                  <a:schemeClr val="tx1"/>
                </a:solidFill>
              </a:ln>
              <a:solidFill>
                <a:srgbClr val="00B050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78E752C-C947-0326-4892-DE53085A2E13}"/>
              </a:ext>
            </a:extLst>
          </p:cNvPr>
          <p:cNvGrpSpPr/>
          <p:nvPr/>
        </p:nvGrpSpPr>
        <p:grpSpPr>
          <a:xfrm>
            <a:off x="783999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5E165EA4-46F7-0D68-7D70-E1AFBD610AFF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3">
              <a:extLst>
                <a:ext uri="{FF2B5EF4-FFF2-40B4-BE49-F238E27FC236}">
                  <a16:creationId xmlns:a16="http://schemas.microsoft.com/office/drawing/2014/main" id="{40E1663C-1296-767F-3055-C99C02C520E7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Arrow: Pentagon 34">
              <a:extLst>
                <a:ext uri="{FF2B5EF4-FFF2-40B4-BE49-F238E27FC236}">
                  <a16:creationId xmlns:a16="http://schemas.microsoft.com/office/drawing/2014/main" id="{3AE2725B-41AF-DC55-0CC6-04CA3452C1E4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614EF66-3847-9807-98C9-76739720987A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12" name="Arrow: Pentagon 33">
              <a:extLst>
                <a:ext uri="{FF2B5EF4-FFF2-40B4-BE49-F238E27FC236}">
                  <a16:creationId xmlns:a16="http://schemas.microsoft.com/office/drawing/2014/main" id="{6B782A56-3577-A89F-DBE2-582D44533C44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DAD4D5B6-152E-929A-B7B8-49860463BD0A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rrow: Pentagon 33">
              <a:extLst>
                <a:ext uri="{FF2B5EF4-FFF2-40B4-BE49-F238E27FC236}">
                  <a16:creationId xmlns:a16="http://schemas.microsoft.com/office/drawing/2014/main" id="{68D82C67-873B-5387-82F8-556E9B505477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rrow: Pentagon 33">
              <a:extLst>
                <a:ext uri="{FF2B5EF4-FFF2-40B4-BE49-F238E27FC236}">
                  <a16:creationId xmlns:a16="http://schemas.microsoft.com/office/drawing/2014/main" id="{E7CA2471-8EB5-25D9-7882-C300832D627F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3">
              <a:extLst>
                <a:ext uri="{FF2B5EF4-FFF2-40B4-BE49-F238E27FC236}">
                  <a16:creationId xmlns:a16="http://schemas.microsoft.com/office/drawing/2014/main" id="{87FCB093-5649-53C5-3133-2E069B5023A0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01170857-45C7-0BE7-1BF8-CCF6DABACD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738" y="991817"/>
            <a:ext cx="1105054" cy="87165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CA832B-AAEE-4603-8C89-240AA3A47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7658" y="922080"/>
            <a:ext cx="989305" cy="87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3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6EE77-7B42-9D6B-6A8F-E60440244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97F620B-C931-189F-4D19-F3740E651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888" y="472559"/>
            <a:ext cx="3248566" cy="624719"/>
          </a:xfrm>
        </p:spPr>
        <p:txBody>
          <a:bodyPr>
            <a:normAutofit/>
          </a:bodyPr>
          <a:lstStyle/>
          <a:p>
            <a:r>
              <a:rPr lang="en-US" sz="27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fr-FR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5D0FAA-1662-DA08-B47E-EAF66B5A0F5E}"/>
              </a:ext>
            </a:extLst>
          </p:cNvPr>
          <p:cNvSpPr txBox="1"/>
          <p:nvPr/>
        </p:nvSpPr>
        <p:spPr>
          <a:xfrm>
            <a:off x="1068404" y="1504987"/>
            <a:ext cx="3628724" cy="465197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Africa’s urban </a:t>
            </a:r>
            <a:r>
              <a:rPr lang="en-US" sz="2000" b="1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r>
              <a:rPr lang="en-US" sz="20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are currently growing at an annual rate that is the </a:t>
            </a:r>
            <a:r>
              <a:rPr lang="en-US" sz="20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fastest</a:t>
            </a:r>
            <a:r>
              <a:rPr lang="en-US" sz="20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compared to other regions</a:t>
            </a:r>
            <a:r>
              <a:rPr lang="en-US" sz="200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i="0" dirty="0">
                <a:solidFill>
                  <a:srgbClr val="003D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urban</a:t>
            </a:r>
            <a:r>
              <a:rPr lang="en-US" sz="2000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expansion is expected to continue</a:t>
            </a:r>
            <a:r>
              <a:rPr lang="en-US" sz="2000" i="0" dirty="0">
                <a:solidFill>
                  <a:srgbClr val="003D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 cities like 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Abuja and Ouagadougou </a:t>
            </a:r>
            <a:r>
              <a:rPr lang="en-US" sz="2000" b="1" i="0" dirty="0">
                <a:solidFill>
                  <a:srgbClr val="003D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expecting 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very high growth</a:t>
            </a:r>
            <a:r>
              <a:rPr lang="en-US" sz="2000" b="1" i="0" dirty="0">
                <a:solidFill>
                  <a:srgbClr val="003D5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en-US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next decade </a:t>
            </a:r>
            <a:r>
              <a:rPr lang="en-US" sz="200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(UNDESA, 2010)</a:t>
            </a:r>
            <a:endParaRPr lang="fr-FR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53FB453-854D-9598-1F73-6AF5931B05FE}"/>
              </a:ext>
            </a:extLst>
          </p:cNvPr>
          <p:cNvGrpSpPr/>
          <p:nvPr/>
        </p:nvGrpSpPr>
        <p:grpSpPr>
          <a:xfrm>
            <a:off x="4774128" y="1520977"/>
            <a:ext cx="6799260" cy="4651979"/>
            <a:chOff x="4563982" y="1453603"/>
            <a:chExt cx="7011814" cy="447944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283E7F4-0C65-0DD7-48EF-F76917F87650}"/>
                </a:ext>
              </a:extLst>
            </p:cNvPr>
            <p:cNvGrpSpPr/>
            <p:nvPr/>
          </p:nvGrpSpPr>
          <p:grpSpPr>
            <a:xfrm>
              <a:off x="4563982" y="1453603"/>
              <a:ext cx="7011814" cy="4479449"/>
              <a:chOff x="4563982" y="1453603"/>
              <a:chExt cx="7011814" cy="4479449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A821B0EF-2D74-F819-0B74-D1BC538A8C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63982" y="1453603"/>
                <a:ext cx="7011814" cy="4479449"/>
              </a:xfrm>
              <a:prstGeom prst="rect">
                <a:avLst/>
              </a:prstGeom>
              <a:ln w="28575">
                <a:solidFill>
                  <a:schemeClr val="tx1"/>
                </a:solidFill>
              </a:ln>
            </p:spPr>
          </p:pic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B640399-21C2-D1FF-D694-7C6D400E8CC7}"/>
                  </a:ext>
                </a:extLst>
              </p:cNvPr>
              <p:cNvSpPr/>
              <p:nvPr/>
            </p:nvSpPr>
            <p:spPr>
              <a:xfrm>
                <a:off x="7283754" y="1529012"/>
                <a:ext cx="490888" cy="442385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B640399-21C2-D1FF-D694-7C6D400E8CC7}"/>
                </a:ext>
              </a:extLst>
            </p:cNvPr>
            <p:cNvSpPr/>
            <p:nvPr/>
          </p:nvSpPr>
          <p:spPr>
            <a:xfrm>
              <a:off x="6384258" y="2224840"/>
              <a:ext cx="721895" cy="60498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DA7D90F4-93F3-4CEC-FEE3-2DAE31A6DF07}"/>
              </a:ext>
            </a:extLst>
          </p:cNvPr>
          <p:cNvGrpSpPr/>
          <p:nvPr/>
        </p:nvGrpSpPr>
        <p:grpSpPr>
          <a:xfrm>
            <a:off x="783999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4B35F640-C2FA-89B6-6A37-86670202498F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Arrow: Pentagon 33">
              <a:extLst>
                <a:ext uri="{FF2B5EF4-FFF2-40B4-BE49-F238E27FC236}">
                  <a16:creationId xmlns:a16="http://schemas.microsoft.com/office/drawing/2014/main" id="{EA6CD5C6-4014-FD9B-6F69-288D33640658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4">
              <a:extLst>
                <a:ext uri="{FF2B5EF4-FFF2-40B4-BE49-F238E27FC236}">
                  <a16:creationId xmlns:a16="http://schemas.microsoft.com/office/drawing/2014/main" id="{B0D18032-A833-95BA-1B2C-BF834DB98422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44B2CBD-A138-A44C-F8D0-4BAE405E1BD8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7" name="Arrow: Pentagon 33">
              <a:extLst>
                <a:ext uri="{FF2B5EF4-FFF2-40B4-BE49-F238E27FC236}">
                  <a16:creationId xmlns:a16="http://schemas.microsoft.com/office/drawing/2014/main" id="{2F26E264-EA44-A911-0C77-F2473E82272B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Arrow: Pentagon 33">
              <a:extLst>
                <a:ext uri="{FF2B5EF4-FFF2-40B4-BE49-F238E27FC236}">
                  <a16:creationId xmlns:a16="http://schemas.microsoft.com/office/drawing/2014/main" id="{68EACEEE-86DA-C85A-C559-0AAF333F002C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17F5D91E-9D1B-29AC-06E7-A022320330F7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86AF395B-808B-F075-CC88-B3E71A6092D6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Arrow: Pentagon 33">
              <a:extLst>
                <a:ext uri="{FF2B5EF4-FFF2-40B4-BE49-F238E27FC236}">
                  <a16:creationId xmlns:a16="http://schemas.microsoft.com/office/drawing/2014/main" id="{3415FFEA-6D72-805E-046C-64D6323B59D4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12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DD477-88D2-1B7E-0FBC-7DBA17364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361EACF-B749-6513-4442-28722468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8245" y="639744"/>
            <a:ext cx="4385989" cy="423332"/>
          </a:xfrm>
        </p:spPr>
        <p:txBody>
          <a:bodyPr>
            <a:normAutofit fontScale="90000"/>
          </a:bodyPr>
          <a:lstStyle/>
          <a:p>
            <a:br>
              <a:rPr lang="en-US" sz="3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STATEMENT</a:t>
            </a:r>
            <a:br>
              <a:rPr lang="fr-FR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ZoneTexte 2">
            <a:extLst>
              <a:ext uri="{FF2B5EF4-FFF2-40B4-BE49-F238E27FC236}">
                <a16:creationId xmlns:a16="http://schemas.microsoft.com/office/drawing/2014/main" id="{15596987-80B7-B97B-3F23-B7A39016AAC4}"/>
              </a:ext>
            </a:extLst>
          </p:cNvPr>
          <p:cNvSpPr txBox="1"/>
          <p:nvPr/>
        </p:nvSpPr>
        <p:spPr>
          <a:xfrm>
            <a:off x="1130080" y="1331311"/>
            <a:ext cx="1001596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sz="2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rbanisation</a:t>
            </a:r>
            <a:r>
              <a:rPr lang="en-GB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 disadvantages because of its</a:t>
            </a:r>
            <a:r>
              <a:rPr lang="en-GB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influence on the climate and the extreme weather events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 are observed</a:t>
            </a:r>
            <a:r>
              <a:rPr lang="en-U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66FB092-A51C-8231-21DE-4606DC17C5A8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16" name="Arrow: Pentagon 31">
              <a:extLst>
                <a:ext uri="{FF2B5EF4-FFF2-40B4-BE49-F238E27FC236}">
                  <a16:creationId xmlns:a16="http://schemas.microsoft.com/office/drawing/2014/main" id="{AC8FEA52-6928-C073-252C-1DFDA4548A20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rrow: Pentagon 33">
              <a:extLst>
                <a:ext uri="{FF2B5EF4-FFF2-40B4-BE49-F238E27FC236}">
                  <a16:creationId xmlns:a16="http://schemas.microsoft.com/office/drawing/2014/main" id="{1D856752-9229-3828-7EFA-3E55953E7C61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Arrow: Pentagon 34">
              <a:extLst>
                <a:ext uri="{FF2B5EF4-FFF2-40B4-BE49-F238E27FC236}">
                  <a16:creationId xmlns:a16="http://schemas.microsoft.com/office/drawing/2014/main" id="{92F2A93F-8588-0D1D-EC98-2D7F7F2F5DD3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4D2271F-35A2-28D0-DBCF-E6AC0568A583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20" name="Arrow: Pentagon 33">
              <a:extLst>
                <a:ext uri="{FF2B5EF4-FFF2-40B4-BE49-F238E27FC236}">
                  <a16:creationId xmlns:a16="http://schemas.microsoft.com/office/drawing/2014/main" id="{1420720D-EC10-D4CC-93A1-F58BD9807688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Arrow: Pentagon 33">
              <a:extLst>
                <a:ext uri="{FF2B5EF4-FFF2-40B4-BE49-F238E27FC236}">
                  <a16:creationId xmlns:a16="http://schemas.microsoft.com/office/drawing/2014/main" id="{DF12EEDA-8816-9BE4-FC07-2EDB99700C72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rrow: Pentagon 33">
              <a:extLst>
                <a:ext uri="{FF2B5EF4-FFF2-40B4-BE49-F238E27FC236}">
                  <a16:creationId xmlns:a16="http://schemas.microsoft.com/office/drawing/2014/main" id="{ED611B5B-7C1D-5229-0473-A6ADA838F0C5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Arrow: Pentagon 33">
              <a:extLst>
                <a:ext uri="{FF2B5EF4-FFF2-40B4-BE49-F238E27FC236}">
                  <a16:creationId xmlns:a16="http://schemas.microsoft.com/office/drawing/2014/main" id="{A56916EC-A26A-B04B-7A10-7D0F6FE60E1C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Arrow: Pentagon 33">
              <a:extLst>
                <a:ext uri="{FF2B5EF4-FFF2-40B4-BE49-F238E27FC236}">
                  <a16:creationId xmlns:a16="http://schemas.microsoft.com/office/drawing/2014/main" id="{367F90E8-C96E-5F21-6C2E-FD58CD2FC9F7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B95CEC1-47C2-3D92-FA2B-9AC193581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211" y="2363352"/>
            <a:ext cx="5916345" cy="4121065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12" name="ZoneTexte 2">
            <a:extLst>
              <a:ext uri="{FF2B5EF4-FFF2-40B4-BE49-F238E27FC236}">
                <a16:creationId xmlns:a16="http://schemas.microsoft.com/office/drawing/2014/main" id="{1CF4D3A7-45B6-3FA1-B080-EA1947E177BC}"/>
              </a:ext>
            </a:extLst>
          </p:cNvPr>
          <p:cNvSpPr txBox="1"/>
          <p:nvPr/>
        </p:nvSpPr>
        <p:spPr>
          <a:xfrm>
            <a:off x="1130081" y="2363353"/>
            <a:ext cx="4103380" cy="41210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000" b="1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 change</a:t>
            </a:r>
            <a:r>
              <a:rPr lang="en-US" sz="20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through its direct and indirect effects</a:t>
            </a:r>
            <a:r>
              <a:rPr lang="en-US" sz="2000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is already </a:t>
            </a:r>
            <a:r>
              <a:rPr lang="en-US" sz="2000" b="1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threatening hundreds of millions of urban dwellers in low and middle-income countries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http://pubs.iied.org/pubs/pdfs/10549IIED.pdf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200000"/>
              </a:lnSpc>
            </a:pPr>
            <a:endParaRPr lang="en-US" sz="2000" b="1" i="0" u="none" strike="noStrike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0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23F8F-0ECD-0998-20AA-1CBECDE73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138CE1-1B78-BD73-D0C4-30FC70A8F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8418" y="557494"/>
            <a:ext cx="4995511" cy="702645"/>
          </a:xfrm>
        </p:spPr>
        <p:txBody>
          <a:bodyPr>
            <a:noAutofit/>
          </a:bodyPr>
          <a:lstStyle/>
          <a:p>
            <a:br>
              <a:rPr lang="en-US" sz="3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</a:t>
            </a:r>
            <a:br>
              <a:rPr lang="fr-FR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ZoneTexte 2">
            <a:extLst>
              <a:ext uri="{FF2B5EF4-FFF2-40B4-BE49-F238E27FC236}">
                <a16:creationId xmlns:a16="http://schemas.microsoft.com/office/drawing/2014/main" id="{97A9A8EC-82E4-B429-C81F-D181B29BEC11}"/>
              </a:ext>
            </a:extLst>
          </p:cNvPr>
          <p:cNvSpPr txBox="1"/>
          <p:nvPr/>
        </p:nvSpPr>
        <p:spPr>
          <a:xfrm>
            <a:off x="1134771" y="1342588"/>
            <a:ext cx="5547354" cy="26776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sz="2400" dirty="0">
                <a:latin typeface="Times New Roman" panose="02020603050405020304" pitchFamily="18" charset="0"/>
              </a:rPr>
              <a:t>Especially in fast-growing </a:t>
            </a:r>
            <a:r>
              <a:rPr lang="en-GB" sz="2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cities like Abuja, </a:t>
            </a:r>
            <a:r>
              <a:rPr lang="en-GB" sz="2400" dirty="0">
                <a:latin typeface="Times New Roman" panose="02020603050405020304" pitchFamily="18" charset="0"/>
              </a:rPr>
              <a:t>the </a:t>
            </a:r>
            <a:r>
              <a:rPr lang="en-GB" sz="2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main causes of flooding</a:t>
            </a:r>
            <a:r>
              <a:rPr lang="en-GB" sz="2400" dirty="0">
                <a:latin typeface="Times New Roman" panose="02020603050405020304" pitchFamily="18" charset="0"/>
              </a:rPr>
              <a:t> are attributable to the </a:t>
            </a:r>
            <a:r>
              <a:rPr lang="en-GB" sz="2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increase in human population</a:t>
            </a:r>
            <a:r>
              <a:rPr lang="en-GB" sz="2400" dirty="0">
                <a:latin typeface="Times New Roman" panose="02020603050405020304" pitchFamily="18" charset="0"/>
              </a:rPr>
              <a:t>, </a:t>
            </a:r>
            <a:r>
              <a:rPr lang="en-GB" sz="2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clogging of rivers </a:t>
            </a:r>
            <a:r>
              <a:rPr lang="en-GB" sz="2400" dirty="0">
                <a:latin typeface="Times New Roman" panose="02020603050405020304" pitchFamily="18" charset="0"/>
              </a:rPr>
              <a:t>and </a:t>
            </a:r>
            <a:r>
              <a:rPr lang="en-GB" sz="2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canals due to poor waste disposal </a:t>
            </a:r>
            <a:r>
              <a:rPr lang="en-GB" sz="2400" dirty="0">
                <a:latin typeface="Times New Roman" panose="02020603050405020304" pitchFamily="18" charset="0"/>
              </a:rPr>
              <a:t>habits and </a:t>
            </a:r>
            <a:r>
              <a:rPr lang="en-GB" sz="2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increase in paved areas </a:t>
            </a:r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(Balogun et al., 2020). 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AFAED0D-C312-15F5-7DE1-9AFC92CA107A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16" name="Arrow: Pentagon 31">
              <a:extLst>
                <a:ext uri="{FF2B5EF4-FFF2-40B4-BE49-F238E27FC236}">
                  <a16:creationId xmlns:a16="http://schemas.microsoft.com/office/drawing/2014/main" id="{B82335D8-FDEA-00C7-AC82-F70732834963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Arrow: Pentagon 33">
              <a:extLst>
                <a:ext uri="{FF2B5EF4-FFF2-40B4-BE49-F238E27FC236}">
                  <a16:creationId xmlns:a16="http://schemas.microsoft.com/office/drawing/2014/main" id="{C81C7FD1-D4FB-474B-F2DB-B40C4B0CD066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Arrow: Pentagon 34">
              <a:extLst>
                <a:ext uri="{FF2B5EF4-FFF2-40B4-BE49-F238E27FC236}">
                  <a16:creationId xmlns:a16="http://schemas.microsoft.com/office/drawing/2014/main" id="{5554550B-E1AF-723D-D836-9A3932D014EF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346720-73DE-7360-E5AA-FE8B36B8D783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20" name="Arrow: Pentagon 33">
              <a:extLst>
                <a:ext uri="{FF2B5EF4-FFF2-40B4-BE49-F238E27FC236}">
                  <a16:creationId xmlns:a16="http://schemas.microsoft.com/office/drawing/2014/main" id="{2147E59A-8ECE-D3B9-2909-70E6033E12E5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Arrow: Pentagon 33">
              <a:extLst>
                <a:ext uri="{FF2B5EF4-FFF2-40B4-BE49-F238E27FC236}">
                  <a16:creationId xmlns:a16="http://schemas.microsoft.com/office/drawing/2014/main" id="{1E073F2F-9F57-7477-C2AD-98BDDFBA7601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rrow: Pentagon 33">
              <a:extLst>
                <a:ext uri="{FF2B5EF4-FFF2-40B4-BE49-F238E27FC236}">
                  <a16:creationId xmlns:a16="http://schemas.microsoft.com/office/drawing/2014/main" id="{D1246DFD-BF48-8EE5-B04F-A66A0A2027C5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Arrow: Pentagon 33">
              <a:extLst>
                <a:ext uri="{FF2B5EF4-FFF2-40B4-BE49-F238E27FC236}">
                  <a16:creationId xmlns:a16="http://schemas.microsoft.com/office/drawing/2014/main" id="{BE3AC0AB-F630-FCF1-ECFD-846F6C7373B0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Arrow: Pentagon 33">
              <a:extLst>
                <a:ext uri="{FF2B5EF4-FFF2-40B4-BE49-F238E27FC236}">
                  <a16:creationId xmlns:a16="http://schemas.microsoft.com/office/drawing/2014/main" id="{328142C6-01B2-CF47-F913-75EBFF01C4CC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5F30610-96BE-1605-4B04-6B4CCF5F0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772" y="4070052"/>
            <a:ext cx="3562356" cy="24241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E9A1E4-3001-1000-9C3F-CFDF35B4B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632" y="1342589"/>
            <a:ext cx="4581377" cy="3916481"/>
          </a:xfrm>
          <a:prstGeom prst="rect">
            <a:avLst/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454B25BD-51D1-9F3F-4D9E-C3AB86448F3B}"/>
              </a:ext>
            </a:extLst>
          </p:cNvPr>
          <p:cNvSpPr txBox="1"/>
          <p:nvPr/>
        </p:nvSpPr>
        <p:spPr>
          <a:xfrm>
            <a:off x="4783755" y="5293842"/>
            <a:ext cx="6573629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sz="2400" dirty="0">
                <a:latin typeface="Times New Roman" panose="02020603050405020304" pitchFamily="18" charset="0"/>
              </a:rPr>
              <a:t>From </a:t>
            </a:r>
            <a:r>
              <a:rPr lang="en-GB" sz="2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1992 to 2018 </a:t>
            </a:r>
            <a:r>
              <a:rPr lang="en-GB" sz="2400" dirty="0">
                <a:latin typeface="Times New Roman" panose="02020603050405020304" pitchFamily="18" charset="0"/>
              </a:rPr>
              <a:t>the </a:t>
            </a:r>
            <a:r>
              <a:rPr lang="en-GB" sz="2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city of Ouagadougou </a:t>
            </a:r>
            <a:r>
              <a:rPr lang="en-GB" sz="2400" dirty="0">
                <a:latin typeface="Times New Roman" panose="02020603050405020304" pitchFamily="18" charset="0"/>
              </a:rPr>
              <a:t>has experienced </a:t>
            </a:r>
            <a:r>
              <a:rPr lang="en-GB" sz="24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more than 50 occurrences of flooding</a:t>
            </a:r>
            <a:r>
              <a:rPr lang="en-GB" sz="2400" dirty="0">
                <a:latin typeface="Times New Roman" panose="02020603050405020304" pitchFamily="18" charset="0"/>
              </a:rPr>
              <a:t> </a:t>
            </a:r>
            <a:r>
              <a:rPr lang="en-GB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(Francis, 2019).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8908C2-2EC4-59A5-8341-5C7BC8A0E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3379" y="4058742"/>
            <a:ext cx="1898371" cy="120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90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0A38561-D394-1E58-465C-B9D0A945D28C}"/>
              </a:ext>
            </a:extLst>
          </p:cNvPr>
          <p:cNvSpPr txBox="1">
            <a:spLocks/>
          </p:cNvSpPr>
          <p:nvPr/>
        </p:nvSpPr>
        <p:spPr>
          <a:xfrm>
            <a:off x="3307568" y="500514"/>
            <a:ext cx="5135705" cy="9006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27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7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 STATEMENT</a:t>
            </a:r>
            <a:endParaRPr lang="fr-FR" sz="27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700" b="1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67215B1-991D-1A68-4630-3DCAAC8F4C47}"/>
              </a:ext>
            </a:extLst>
          </p:cNvPr>
          <p:cNvSpPr txBox="1"/>
          <p:nvPr/>
        </p:nvSpPr>
        <p:spPr>
          <a:xfrm>
            <a:off x="1345929" y="1305092"/>
            <a:ext cx="9328484" cy="49552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Urban areas in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both developed and developing countries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will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increasingly feel the effects of climate change phenomena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resource depletion, food insecurity and economic instability, which is why they need to be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addressed effectively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if </a:t>
            </a:r>
            <a:r>
              <a:rPr lang="en-GB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cities are to be sustainable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United Nations, 2011).  </a:t>
            </a:r>
            <a:endParaRPr lang="fr-FR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Through </a:t>
            </a:r>
            <a:r>
              <a:rPr lang="en-US" sz="2800" b="1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urban practices</a:t>
            </a:r>
            <a:r>
              <a:rPr lang="en-US" sz="28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en-US" sz="2800" b="1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of cities on climate change can be mitigated</a:t>
            </a:r>
            <a:r>
              <a:rPr lang="en-US" sz="28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and, conversely, </a:t>
            </a:r>
            <a:r>
              <a:rPr lang="en-US" sz="2800" b="1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cities can reduce the impact of climate change</a:t>
            </a:r>
            <a:r>
              <a:rPr lang="en-US" sz="28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on themselves </a:t>
            </a:r>
            <a:r>
              <a:rPr lang="en-US" sz="20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i="0" u="none" strike="noStrike" baseline="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Quenault</a:t>
            </a:r>
            <a:r>
              <a:rPr lang="en-US" sz="2000" b="1" i="0" u="none" strike="noStrike" baseline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al., 2011)</a:t>
            </a:r>
            <a:endParaRPr lang="en-US" b="1" i="0" u="none" strike="noStrike" baseline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800" b="1" i="0" u="none" strike="noStrike" baseline="0" dirty="0">
              <a:latin typeface="Times New Roman" panose="02020603050405020304" pitchFamily="18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BD76F8-7C1C-FAE8-8229-BFA206287855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C0BCDFA5-48D2-DEE5-F46E-7249DEBA6ACA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Arrow: Pentagon 33">
              <a:extLst>
                <a:ext uri="{FF2B5EF4-FFF2-40B4-BE49-F238E27FC236}">
                  <a16:creationId xmlns:a16="http://schemas.microsoft.com/office/drawing/2014/main" id="{75CD878A-5AF4-8F76-C917-62852ADA7E73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Arrow: Pentagon 34">
              <a:extLst>
                <a:ext uri="{FF2B5EF4-FFF2-40B4-BE49-F238E27FC236}">
                  <a16:creationId xmlns:a16="http://schemas.microsoft.com/office/drawing/2014/main" id="{65AF36B8-05AC-DE37-622C-A1AB36F3A544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E36105-6AC7-A664-D5B8-CD5DD3A81CDD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7" name="Arrow: Pentagon 33">
              <a:extLst>
                <a:ext uri="{FF2B5EF4-FFF2-40B4-BE49-F238E27FC236}">
                  <a16:creationId xmlns:a16="http://schemas.microsoft.com/office/drawing/2014/main" id="{1505C37C-A76B-94E1-8CDD-E8C7704031C0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Arrow: Pentagon 33">
              <a:extLst>
                <a:ext uri="{FF2B5EF4-FFF2-40B4-BE49-F238E27FC236}">
                  <a16:creationId xmlns:a16="http://schemas.microsoft.com/office/drawing/2014/main" id="{9003F550-85B0-CAA7-F023-D1067B28DBD0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Arrow: Pentagon 33">
              <a:extLst>
                <a:ext uri="{FF2B5EF4-FFF2-40B4-BE49-F238E27FC236}">
                  <a16:creationId xmlns:a16="http://schemas.microsoft.com/office/drawing/2014/main" id="{61187A55-3D6A-34FE-1B4F-3FC65A5D3A86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Arrow: Pentagon 33">
              <a:extLst>
                <a:ext uri="{FF2B5EF4-FFF2-40B4-BE49-F238E27FC236}">
                  <a16:creationId xmlns:a16="http://schemas.microsoft.com/office/drawing/2014/main" id="{BF43B69B-4CBE-D7B8-991C-A95D2F1F5D22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Arrow: Pentagon 33">
              <a:extLst>
                <a:ext uri="{FF2B5EF4-FFF2-40B4-BE49-F238E27FC236}">
                  <a16:creationId xmlns:a16="http://schemas.microsoft.com/office/drawing/2014/main" id="{90D8A7D8-990B-F423-5B74-1C1E2EB6CE6F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4950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2DC51-3026-51D8-ED11-985CF3FF1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D2F9ED8-908C-5E19-DA5E-0FAA2D5B5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0142" y="365755"/>
            <a:ext cx="6025415" cy="423332"/>
          </a:xfrm>
        </p:spPr>
        <p:txBody>
          <a:bodyPr>
            <a:noAutofit/>
          </a:bodyPr>
          <a:lstStyle/>
          <a:p>
            <a:br>
              <a:rPr lang="en-US" sz="2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 AND OBJECTIVES OF THE STUDY</a:t>
            </a:r>
            <a:br>
              <a:rPr lang="fr-FR" sz="32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3200" b="1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9563CC-8BA3-BE84-1A08-DE318A707FC0}"/>
              </a:ext>
            </a:extLst>
          </p:cNvPr>
          <p:cNvGrpSpPr/>
          <p:nvPr/>
        </p:nvGrpSpPr>
        <p:grpSpPr>
          <a:xfrm>
            <a:off x="1066712" y="5301607"/>
            <a:ext cx="10079336" cy="1126156"/>
            <a:chOff x="1066712" y="5186101"/>
            <a:chExt cx="10079336" cy="1126156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52F1F36-BC20-C53B-E727-40E918B7C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3218" t="5685" r="16906"/>
            <a:stretch/>
          </p:blipFill>
          <p:spPr>
            <a:xfrm>
              <a:off x="9713004" y="5207231"/>
              <a:ext cx="1433044" cy="1105025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B0319EC-0078-0172-0935-8F6AD7F4DF44}"/>
                </a:ext>
              </a:extLst>
            </p:cNvPr>
            <p:cNvSpPr/>
            <p:nvPr/>
          </p:nvSpPr>
          <p:spPr>
            <a:xfrm>
              <a:off x="2322819" y="5186101"/>
              <a:ext cx="7344063" cy="112615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2000" b="1" i="0" u="none" strike="noStrike" kern="1200" baseline="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algn="just"/>
              <a:r>
                <a:rPr lang="en-US" sz="2000" b="1" i="0" u="none" strike="noStrike" kern="1200" baseline="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Identify and compare the adaptation and mitigation                                strategies employed by the two cities towards climate resilience. </a:t>
              </a:r>
            </a:p>
            <a:p>
              <a:pPr algn="ctr"/>
              <a:endParaRPr lang="fr-FR" sz="1600" dirty="0"/>
            </a:p>
          </p:txBody>
        </p:sp>
        <p:sp>
          <p:nvSpPr>
            <p:cNvPr id="8" name="Bulle narrative : rectangle 7">
              <a:extLst>
                <a:ext uri="{FF2B5EF4-FFF2-40B4-BE49-F238E27FC236}">
                  <a16:creationId xmlns:a16="http://schemas.microsoft.com/office/drawing/2014/main" id="{26C12B6E-C57C-B623-990A-281F0B3AC70B}"/>
                </a:ext>
              </a:extLst>
            </p:cNvPr>
            <p:cNvSpPr/>
            <p:nvPr/>
          </p:nvSpPr>
          <p:spPr>
            <a:xfrm rot="16200000">
              <a:off x="1131688" y="5121125"/>
              <a:ext cx="1126156" cy="1256107"/>
            </a:xfrm>
            <a:prstGeom prst="wedgeRectCallout">
              <a:avLst>
                <a:gd name="adj1" fmla="val -4741"/>
                <a:gd name="adj2" fmla="val 59338"/>
              </a:avLst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2D861AD-4F1C-3939-D023-27F7317DE310}"/>
              </a:ext>
            </a:extLst>
          </p:cNvPr>
          <p:cNvGrpSpPr/>
          <p:nvPr/>
        </p:nvGrpSpPr>
        <p:grpSpPr>
          <a:xfrm>
            <a:off x="1015048" y="1626666"/>
            <a:ext cx="10075584" cy="1126156"/>
            <a:chOff x="1015048" y="1578541"/>
            <a:chExt cx="10075584" cy="11261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A917D-6BC2-84D6-C68F-7BFD08793D29}"/>
                </a:ext>
              </a:extLst>
            </p:cNvPr>
            <p:cNvSpPr/>
            <p:nvPr/>
          </p:nvSpPr>
          <p:spPr>
            <a:xfrm>
              <a:off x="2271563" y="1578541"/>
              <a:ext cx="7344075" cy="112615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2000" b="1" i="0" u="none" strike="noStrike" kern="1200" baseline="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algn="just"/>
              <a:r>
                <a:rPr lang="en-US" sz="2000" b="1" i="0" u="none" strike="noStrike" kern="1200" baseline="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Evaluate, comparatively, the functional and structural long term temporal growth of two cities in the Savanna region of West Africa, namely Abuja and Ouagadougou.</a:t>
              </a:r>
            </a:p>
            <a:p>
              <a:pPr algn="ctr"/>
              <a:endParaRPr lang="fr-FR" sz="1600" dirty="0"/>
            </a:p>
          </p:txBody>
        </p:sp>
        <p:sp>
          <p:nvSpPr>
            <p:cNvPr id="5" name="Bulle narrative : rectangle 4">
              <a:extLst>
                <a:ext uri="{FF2B5EF4-FFF2-40B4-BE49-F238E27FC236}">
                  <a16:creationId xmlns:a16="http://schemas.microsoft.com/office/drawing/2014/main" id="{03B7D809-87F1-9BA2-1286-D888ABB1C67F}"/>
                </a:ext>
              </a:extLst>
            </p:cNvPr>
            <p:cNvSpPr/>
            <p:nvPr/>
          </p:nvSpPr>
          <p:spPr>
            <a:xfrm rot="16200000">
              <a:off x="1106060" y="1539193"/>
              <a:ext cx="1126156" cy="1204851"/>
            </a:xfrm>
            <a:prstGeom prst="wedgeRectCallout">
              <a:avLst>
                <a:gd name="adj1" fmla="val -9015"/>
                <a:gd name="adj2" fmla="val 58554"/>
              </a:avLst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026" name="Picture 2" descr="What are data, information, and knowledge?">
              <a:extLst>
                <a:ext uri="{FF2B5EF4-FFF2-40B4-BE49-F238E27FC236}">
                  <a16:creationId xmlns:a16="http://schemas.microsoft.com/office/drawing/2014/main" id="{2F039101-C3D6-C922-2209-E32BE80CDC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4671" y="1586997"/>
              <a:ext cx="1415961" cy="1105025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D3516065-F24A-3759-B29B-EF2D0263C845}"/>
                </a:ext>
              </a:extLst>
            </p:cNvPr>
            <p:cNvSpPr txBox="1"/>
            <p:nvPr/>
          </p:nvSpPr>
          <p:spPr>
            <a:xfrm>
              <a:off x="1015048" y="1793413"/>
              <a:ext cx="14504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Objective</a:t>
              </a:r>
            </a:p>
            <a:p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01</a:t>
              </a:r>
              <a:endPara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4185CA9-F68E-8393-8294-6A9C34DD9AFE}"/>
              </a:ext>
            </a:extLst>
          </p:cNvPr>
          <p:cNvSpPr txBox="1"/>
          <p:nvPr/>
        </p:nvSpPr>
        <p:spPr>
          <a:xfrm>
            <a:off x="1064870" y="5562713"/>
            <a:ext cx="1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</a:p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04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50034B9-8E92-416B-29DB-1E35E735E7B4}"/>
              </a:ext>
            </a:extLst>
          </p:cNvPr>
          <p:cNvSpPr/>
          <p:nvPr/>
        </p:nvSpPr>
        <p:spPr>
          <a:xfrm>
            <a:off x="2271563" y="736445"/>
            <a:ext cx="7344075" cy="8558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</a:p>
          <a:p>
            <a:pPr algn="just"/>
            <a:r>
              <a:rPr lang="en-US" sz="1600" b="1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 the impact of climate change in relation to the spatiotemporal dynamics of Ouagadougou and Abuja within the last three decades</a:t>
            </a:r>
            <a:r>
              <a:rPr lang="en-US" b="1" i="0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fr-F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A05E63-F509-FCB6-D1C0-BEF5AE6AE935}"/>
              </a:ext>
            </a:extLst>
          </p:cNvPr>
          <p:cNvGrpSpPr/>
          <p:nvPr/>
        </p:nvGrpSpPr>
        <p:grpSpPr>
          <a:xfrm>
            <a:off x="1050013" y="2839452"/>
            <a:ext cx="10021369" cy="1126156"/>
            <a:chOff x="1050013" y="2791327"/>
            <a:chExt cx="10021369" cy="112615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6C8C4C-BA77-37B6-F947-70653902554B}"/>
                </a:ext>
              </a:extLst>
            </p:cNvPr>
            <p:cNvSpPr/>
            <p:nvPr/>
          </p:nvSpPr>
          <p:spPr>
            <a:xfrm>
              <a:off x="2303556" y="2791327"/>
              <a:ext cx="7344075" cy="112615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2400" b="1" i="0" u="none" strike="noStrike" kern="1200" baseline="0" dirty="0">
                <a:solidFill>
                  <a:schemeClr val="dk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algn="just"/>
              <a:r>
                <a:rPr lang="en-US" sz="2000" b="1" i="0" u="none" strike="noStrike" kern="1200" baseline="0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Assessing the impacts of climate change on the growth of these two cities, with the view of establishing a link between them.</a:t>
              </a:r>
            </a:p>
            <a:p>
              <a:pPr algn="ctr"/>
              <a:endParaRPr lang="fr-FR" sz="1600" dirty="0"/>
            </a:p>
          </p:txBody>
        </p:sp>
        <p:sp>
          <p:nvSpPr>
            <p:cNvPr id="14" name="Bulle narrative : rectangle 13">
              <a:extLst>
                <a:ext uri="{FF2B5EF4-FFF2-40B4-BE49-F238E27FC236}">
                  <a16:creationId xmlns:a16="http://schemas.microsoft.com/office/drawing/2014/main" id="{F3CAE0F5-79C9-EF1D-5B8F-5AAED3557F24}"/>
                </a:ext>
              </a:extLst>
            </p:cNvPr>
            <p:cNvSpPr/>
            <p:nvPr/>
          </p:nvSpPr>
          <p:spPr>
            <a:xfrm rot="16200000">
              <a:off x="1117244" y="2740793"/>
              <a:ext cx="1126156" cy="1227224"/>
            </a:xfrm>
            <a:prstGeom prst="wedgeRectCallout">
              <a:avLst>
                <a:gd name="adj1" fmla="val -6451"/>
                <a:gd name="adj2" fmla="val 60907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AAF1EBCB-B108-B588-DD99-3A05292C13FB}"/>
                </a:ext>
              </a:extLst>
            </p:cNvPr>
            <p:cNvSpPr txBox="1"/>
            <p:nvPr/>
          </p:nvSpPr>
          <p:spPr>
            <a:xfrm>
              <a:off x="1050013" y="2994725"/>
              <a:ext cx="14504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Objective</a:t>
              </a:r>
            </a:p>
            <a:p>
              <a:r>
                <a:rPr lang="en-US" sz="2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02</a:t>
              </a:r>
              <a:endParaRPr lang="fr-F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28" name="Picture 4" descr="Urban Climate Change Resilience: How to Maintain Essential Functions |  Asian Development Blog">
              <a:extLst>
                <a:ext uri="{FF2B5EF4-FFF2-40B4-BE49-F238E27FC236}">
                  <a16:creationId xmlns:a16="http://schemas.microsoft.com/office/drawing/2014/main" id="{1A531A4C-7A85-7A3D-0BBA-56C2A7B9DF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95756" y="2812459"/>
              <a:ext cx="1375626" cy="110502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FFAF670-2EC6-E52C-8872-0FB0B0385B46}"/>
              </a:ext>
            </a:extLst>
          </p:cNvPr>
          <p:cNvGrpSpPr/>
          <p:nvPr/>
        </p:nvGrpSpPr>
        <p:grpSpPr>
          <a:xfrm>
            <a:off x="1066710" y="4076985"/>
            <a:ext cx="10070045" cy="1135496"/>
            <a:chOff x="1066710" y="3951051"/>
            <a:chExt cx="10041158" cy="113549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143360-19A1-4085-AC11-DFED6697FB98}"/>
                </a:ext>
              </a:extLst>
            </p:cNvPr>
            <p:cNvSpPr/>
            <p:nvPr/>
          </p:nvSpPr>
          <p:spPr>
            <a:xfrm>
              <a:off x="2303558" y="3951052"/>
              <a:ext cx="7344062" cy="112615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GB" sz="2000" b="1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the future urban growth in these two cities by 2052.</a:t>
              </a:r>
              <a:endParaRPr lang="fr-FR" sz="20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fr-FR" sz="1400" dirty="0"/>
            </a:p>
          </p:txBody>
        </p:sp>
        <p:sp>
          <p:nvSpPr>
            <p:cNvPr id="10" name="Bulle narrative : rectangle 9">
              <a:extLst>
                <a:ext uri="{FF2B5EF4-FFF2-40B4-BE49-F238E27FC236}">
                  <a16:creationId xmlns:a16="http://schemas.microsoft.com/office/drawing/2014/main" id="{20843BEE-F8AF-01EE-4B3B-BA1EEDCCED17}"/>
                </a:ext>
              </a:extLst>
            </p:cNvPr>
            <p:cNvSpPr/>
            <p:nvPr/>
          </p:nvSpPr>
          <p:spPr>
            <a:xfrm rot="16200000">
              <a:off x="1117243" y="3900519"/>
              <a:ext cx="1126156" cy="1227221"/>
            </a:xfrm>
            <a:prstGeom prst="wedgeRectCallout">
              <a:avLst>
                <a:gd name="adj1" fmla="val -5596"/>
                <a:gd name="adj2" fmla="val 59338"/>
              </a:avLst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F6EDD4A2-73BC-2230-18E7-377FCFEB9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8784" t="3370"/>
            <a:stretch/>
          </p:blipFill>
          <p:spPr>
            <a:xfrm>
              <a:off x="9691907" y="3951051"/>
              <a:ext cx="1415961" cy="1135496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59D653A9-B8C1-49C1-A41D-183D82EE958E}"/>
              </a:ext>
            </a:extLst>
          </p:cNvPr>
          <p:cNvGrpSpPr/>
          <p:nvPr/>
        </p:nvGrpSpPr>
        <p:grpSpPr>
          <a:xfrm>
            <a:off x="485617" y="-12263"/>
            <a:ext cx="10660431" cy="295515"/>
            <a:chOff x="476191" y="-12263"/>
            <a:chExt cx="10669858" cy="295515"/>
          </a:xfrm>
        </p:grpSpPr>
        <p:sp>
          <p:nvSpPr>
            <p:cNvPr id="3" name="Arrow: Pentagon 31">
              <a:extLst>
                <a:ext uri="{FF2B5EF4-FFF2-40B4-BE49-F238E27FC236}">
                  <a16:creationId xmlns:a16="http://schemas.microsoft.com/office/drawing/2014/main" id="{7FB191A8-40A4-67F6-38C4-471F02A63F0A}"/>
                </a:ext>
              </a:extLst>
            </p:cNvPr>
            <p:cNvSpPr/>
            <p:nvPr/>
          </p:nvSpPr>
          <p:spPr>
            <a:xfrm>
              <a:off x="476191" y="-1030"/>
              <a:ext cx="1171229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Arrow: Pentagon 33">
              <a:extLst>
                <a:ext uri="{FF2B5EF4-FFF2-40B4-BE49-F238E27FC236}">
                  <a16:creationId xmlns:a16="http://schemas.microsoft.com/office/drawing/2014/main" id="{BBCA2CDF-92FF-E58A-4889-E065AAC1D55E}"/>
                </a:ext>
              </a:extLst>
            </p:cNvPr>
            <p:cNvSpPr/>
            <p:nvPr/>
          </p:nvSpPr>
          <p:spPr>
            <a:xfrm>
              <a:off x="1656161" y="-1030"/>
              <a:ext cx="1488597" cy="284282"/>
            </a:xfrm>
            <a:prstGeom prst="homePlat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 Statement</a:t>
              </a:r>
              <a:endParaRPr lang="fr-FR" sz="1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Arrow: Pentagon 34">
              <a:extLst>
                <a:ext uri="{FF2B5EF4-FFF2-40B4-BE49-F238E27FC236}">
                  <a16:creationId xmlns:a16="http://schemas.microsoft.com/office/drawing/2014/main" id="{60ECA5F6-4618-97AB-CBE2-D3392EB874F1}"/>
                </a:ext>
              </a:extLst>
            </p:cNvPr>
            <p:cNvSpPr/>
            <p:nvPr/>
          </p:nvSpPr>
          <p:spPr>
            <a:xfrm>
              <a:off x="9337596" y="6085"/>
              <a:ext cx="826678" cy="272019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C442A2D-0E59-C6C3-5E8E-3C8F2F9B9707}"/>
                </a:ext>
              </a:extLst>
            </p:cNvPr>
            <p:cNvSpPr/>
            <p:nvPr/>
          </p:nvSpPr>
          <p:spPr>
            <a:xfrm>
              <a:off x="10181308" y="-1"/>
              <a:ext cx="964741" cy="2720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</a:t>
              </a:r>
            </a:p>
            <a:p>
              <a:pPr algn="ctr"/>
              <a:endParaRPr lang="fr-FR" sz="1100" dirty="0">
                <a:solidFill>
                  <a:schemeClr val="accent3"/>
                </a:solidFill>
              </a:endParaRPr>
            </a:p>
          </p:txBody>
        </p:sp>
        <p:sp>
          <p:nvSpPr>
            <p:cNvPr id="22" name="Arrow: Pentagon 33">
              <a:extLst>
                <a:ext uri="{FF2B5EF4-FFF2-40B4-BE49-F238E27FC236}">
                  <a16:creationId xmlns:a16="http://schemas.microsoft.com/office/drawing/2014/main" id="{0742228D-F526-E052-5E5D-8274A0F23C1E}"/>
                </a:ext>
              </a:extLst>
            </p:cNvPr>
            <p:cNvSpPr/>
            <p:nvPr/>
          </p:nvSpPr>
          <p:spPr>
            <a:xfrm>
              <a:off x="5251810" y="-12263"/>
              <a:ext cx="1745752" cy="28428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Conceptual Framework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Arrow: Pentagon 33">
              <a:extLst>
                <a:ext uri="{FF2B5EF4-FFF2-40B4-BE49-F238E27FC236}">
                  <a16:creationId xmlns:a16="http://schemas.microsoft.com/office/drawing/2014/main" id="{4085AAB8-225E-A1C4-3893-420025C411F7}"/>
                </a:ext>
              </a:extLst>
            </p:cNvPr>
            <p:cNvSpPr/>
            <p:nvPr/>
          </p:nvSpPr>
          <p:spPr>
            <a:xfrm>
              <a:off x="7012973" y="-4807"/>
              <a:ext cx="1144652" cy="276826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Type of  Data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Arrow: Pentagon 33">
              <a:extLst>
                <a:ext uri="{FF2B5EF4-FFF2-40B4-BE49-F238E27FC236}">
                  <a16:creationId xmlns:a16="http://schemas.microsoft.com/office/drawing/2014/main" id="{FFC68F64-776C-BE7F-21CF-45AB077346F5}"/>
                </a:ext>
              </a:extLst>
            </p:cNvPr>
            <p:cNvSpPr/>
            <p:nvPr/>
          </p:nvSpPr>
          <p:spPr>
            <a:xfrm>
              <a:off x="3167536" y="4817"/>
              <a:ext cx="1029082" cy="267202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Arrow: Pentagon 33">
              <a:extLst>
                <a:ext uri="{FF2B5EF4-FFF2-40B4-BE49-F238E27FC236}">
                  <a16:creationId xmlns:a16="http://schemas.microsoft.com/office/drawing/2014/main" id="{17A5CF6B-0194-E9E7-2904-C41977732DD5}"/>
                </a:ext>
              </a:extLst>
            </p:cNvPr>
            <p:cNvSpPr/>
            <p:nvPr/>
          </p:nvSpPr>
          <p:spPr>
            <a:xfrm>
              <a:off x="4209860" y="2411"/>
              <a:ext cx="1018375" cy="26960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Justification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Arrow: Pentagon 33">
              <a:extLst>
                <a:ext uri="{FF2B5EF4-FFF2-40B4-BE49-F238E27FC236}">
                  <a16:creationId xmlns:a16="http://schemas.microsoft.com/office/drawing/2014/main" id="{1AA3E8DB-DD80-EF79-1AF5-7E3F8F125B9B}"/>
                </a:ext>
              </a:extLst>
            </p:cNvPr>
            <p:cNvSpPr/>
            <p:nvPr/>
          </p:nvSpPr>
          <p:spPr>
            <a:xfrm>
              <a:off x="8176475" y="-9853"/>
              <a:ext cx="1130662" cy="281871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  <a:endParaRPr lang="fr-FR" sz="11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21851645-07C3-F09D-9308-2698B14CAA67}"/>
              </a:ext>
            </a:extLst>
          </p:cNvPr>
          <p:cNvSpPr txBox="1"/>
          <p:nvPr/>
        </p:nvSpPr>
        <p:spPr>
          <a:xfrm>
            <a:off x="1016745" y="4370331"/>
            <a:ext cx="1450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</a:p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03</a:t>
            </a:r>
            <a:endParaRPr lang="fr-FR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86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9991</TotalTime>
  <Words>2287</Words>
  <Application>Microsoft Office PowerPoint</Application>
  <PresentationFormat>Widescreen</PresentationFormat>
  <Paragraphs>678</Paragraphs>
  <Slides>33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Calibri Light</vt:lpstr>
      <vt:lpstr>Cambria</vt:lpstr>
      <vt:lpstr>Open Sans</vt:lpstr>
      <vt:lpstr>Roboto</vt:lpstr>
      <vt:lpstr>Times New Roman</vt:lpstr>
      <vt:lpstr>Wingdings</vt:lpstr>
      <vt:lpstr>Office Theme</vt:lpstr>
      <vt:lpstr>    </vt:lpstr>
      <vt:lpstr> PLAN OF PRESENTATION  </vt:lpstr>
      <vt:lpstr>INTRODUCTION </vt:lpstr>
      <vt:lpstr>INTRODUCTION </vt:lpstr>
      <vt:lpstr>INTRODUCTION </vt:lpstr>
      <vt:lpstr> PROBLEM STATEMENT </vt:lpstr>
      <vt:lpstr> PROBLEM STATEMENT </vt:lpstr>
      <vt:lpstr>PowerPoint Presentation</vt:lpstr>
      <vt:lpstr> AIM AND OBJECTIVES OF THE STUDY </vt:lpstr>
      <vt:lpstr>DESCRIPTION OF STUDY AREA </vt:lpstr>
      <vt:lpstr>JUSTIFICATION  OF THE STUDY</vt:lpstr>
      <vt:lpstr>PowerPoint Presentation</vt:lpstr>
      <vt:lpstr>                                 METHODOLOGY </vt:lpstr>
      <vt:lpstr>                                 METHODOLOGY </vt:lpstr>
      <vt:lpstr>                                 METHODOLOGY </vt:lpstr>
      <vt:lpstr>                                 METHODOLOGY </vt:lpstr>
      <vt:lpstr>                                 METHODOLOGY </vt:lpstr>
      <vt:lpstr>                                 METHODOLOGY </vt:lpstr>
      <vt:lpstr>                   RESULTS OBJECTIVE 1</vt:lpstr>
      <vt:lpstr>                   RESULTS OBJECTIVE 1</vt:lpstr>
      <vt:lpstr>                   RESULTS OBJECTIVE 1</vt:lpstr>
      <vt:lpstr>                   RESULTS OBJECTIVE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CONCLUSION</vt:lpstr>
      <vt:lpstr>       CONCLUSION</vt:lpstr>
      <vt:lpstr>RECOMMENDATIONS</vt:lpstr>
      <vt:lpstr>RECOMMENDATIONS</vt:lpstr>
      <vt:lpstr>       ACKNOWLEDGEMENTS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8TH WONDER</dc:creator>
  <cp:lastModifiedBy>ALIOU GADIAGGA</cp:lastModifiedBy>
  <cp:revision>264</cp:revision>
  <dcterms:created xsi:type="dcterms:W3CDTF">2022-04-20T10:04:30Z</dcterms:created>
  <dcterms:modified xsi:type="dcterms:W3CDTF">2025-08-27T16:37:01Z</dcterms:modified>
</cp:coreProperties>
</file>