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8" r:id="rId2"/>
    <p:sldId id="346" r:id="rId3"/>
    <p:sldId id="342" r:id="rId4"/>
    <p:sldId id="347" r:id="rId5"/>
    <p:sldId id="370" r:id="rId6"/>
    <p:sldId id="314" r:id="rId7"/>
    <p:sldId id="349" r:id="rId8"/>
    <p:sldId id="315" r:id="rId9"/>
    <p:sldId id="350" r:id="rId10"/>
    <p:sldId id="288" r:id="rId11"/>
    <p:sldId id="317" r:id="rId12"/>
    <p:sldId id="352" r:id="rId13"/>
    <p:sldId id="320" r:id="rId14"/>
    <p:sldId id="287" r:id="rId15"/>
    <p:sldId id="356" r:id="rId16"/>
    <p:sldId id="357" r:id="rId17"/>
    <p:sldId id="358" r:id="rId18"/>
    <p:sldId id="296" r:id="rId19"/>
    <p:sldId id="318" r:id="rId20"/>
    <p:sldId id="328" r:id="rId21"/>
    <p:sldId id="329" r:id="rId22"/>
    <p:sldId id="359" r:id="rId23"/>
    <p:sldId id="360" r:id="rId24"/>
    <p:sldId id="364" r:id="rId25"/>
    <p:sldId id="367" r:id="rId26"/>
    <p:sldId id="303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44" userDrawn="1">
          <p15:clr>
            <a:srgbClr val="A4A3A4"/>
          </p15:clr>
        </p15:guide>
        <p15:guide id="2" pos="2916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4B3E51E-457E-4EC1-49EB-8056BDEFA4FE}" name="Youssouf Sawadogo" initials="YS" userId="f0bfb022755a4ec9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6082"/>
    <a:srgbClr val="1D86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68" autoAdjust="0"/>
    <p:restoredTop sz="95033" autoAdjust="0"/>
  </p:normalViewPr>
  <p:slideViewPr>
    <p:cSldViewPr snapToGrid="0" showGuides="1">
      <p:cViewPr varScale="1">
        <p:scale>
          <a:sx n="78" d="100"/>
          <a:sy n="78" d="100"/>
        </p:scale>
        <p:origin x="1651" y="72"/>
      </p:cViewPr>
      <p:guideLst>
        <p:guide orient="horz" pos="2544"/>
        <p:guide pos="2916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8/10/relationships/authors" Target="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6B4906C-9E31-ECB5-7C45-17C60994C23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0244614-644D-5A07-EE2F-814D0B2F276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11A3CE-24C9-498E-BCB8-A38F1142707E}" type="datetimeFigureOut">
              <a:rPr lang="en-US" smtClean="0"/>
              <a:t>7/3/2025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D04973-1232-B1FE-272D-855E55B76BF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339CF4-C294-CC5E-3F24-35593AE7D95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67C7A7-DBFF-425D-B957-A1014648C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06712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89BE14-298F-466C-98B6-6886B24981A8}" type="datetimeFigureOut">
              <a:rPr lang="en-US" smtClean="0"/>
              <a:t>7/3/2025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D97A6E-C766-4202-BC8A-37BBB4007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0711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D97A6E-C766-4202-BC8A-37BBB400702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4886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D97A6E-C766-4202-BC8A-37BBB400702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0817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D97A6E-C766-4202-BC8A-37BBB400702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0025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D97A6E-C766-4202-BC8A-37BBB400702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7298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D97A6E-C766-4202-BC8A-37BBB400702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8590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C8E831-2909-B9ED-BCB5-7033777D7F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1CDDDE-38EE-EEA6-2BDA-9970CD2D16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AEE639-88F9-515E-A645-3BD0E74885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54664B-4B51-2DFA-C188-F382D7C8A1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D97A6E-C766-4202-BC8A-37BBB400702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2986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D97A6E-C766-4202-BC8A-37BBB400702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3148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D97A6E-C766-4202-BC8A-37BBB400702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3451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D97A6E-C766-4202-BC8A-37BBB400702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4816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D97A6E-C766-4202-BC8A-37BBB400702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2240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D97A6E-C766-4202-BC8A-37BBB400702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3473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D97A6E-C766-4202-BC8A-37BBB400702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149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fs et hypothès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88F9F5D-950C-0E66-BE4F-296046D6C3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1E3AC28-6468-28BD-EB3F-C49229B70175}"/>
              </a:ext>
            </a:extLst>
          </p:cNvPr>
          <p:cNvSpPr/>
          <p:nvPr userDrawn="1"/>
        </p:nvSpPr>
        <p:spPr>
          <a:xfrm>
            <a:off x="0" y="0"/>
            <a:ext cx="9144000" cy="55772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62DF45E-8FD1-D450-BEDA-405706521200}"/>
              </a:ext>
            </a:extLst>
          </p:cNvPr>
          <p:cNvSpPr/>
          <p:nvPr userDrawn="1"/>
        </p:nvSpPr>
        <p:spPr>
          <a:xfrm>
            <a:off x="8429017" y="49656"/>
            <a:ext cx="693095" cy="4863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64F394-A3F8-B7C4-D890-889FBBA63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29017" y="127400"/>
            <a:ext cx="693095" cy="330895"/>
          </a:xfrm>
        </p:spPr>
        <p:txBody>
          <a:bodyPr/>
          <a:lstStyle>
            <a:lvl1pPr algn="ctr">
              <a:defRPr sz="1800" b="1">
                <a:solidFill>
                  <a:schemeClr val="bg1"/>
                </a:solidFill>
                <a:latin typeface="Gill Sans MT" panose="020B0502020104020203" pitchFamily="34" charset="0"/>
              </a:defRPr>
            </a:lvl1pPr>
          </a:lstStyle>
          <a:p>
            <a:fld id="{93AD081B-BF69-4384-95E4-345FC8EF68B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BBD19B96-72BF-0C88-2243-4ADA8BE277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889" y="32426"/>
            <a:ext cx="8385239" cy="486385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  <a:latin typeface="Gill Sans MT" panose="020B0502020104020203" pitchFamily="34" charset="0"/>
              </a:defRPr>
            </a:lvl1pPr>
          </a:lstStyle>
          <a:p>
            <a:r>
              <a:rPr lang="fr-FR" dirty="0"/>
              <a:t>Titre de l’activité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7D50211-59AE-DD6C-D85A-B8038AE5C4F4}"/>
              </a:ext>
            </a:extLst>
          </p:cNvPr>
          <p:cNvSpPr/>
          <p:nvPr userDrawn="1"/>
        </p:nvSpPr>
        <p:spPr>
          <a:xfrm>
            <a:off x="-5513" y="592181"/>
            <a:ext cx="9144000" cy="62318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2D028A8-7631-74A3-B86E-E1135A418B92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871305561"/>
              </p:ext>
            </p:extLst>
          </p:nvPr>
        </p:nvGraphicFramePr>
        <p:xfrm>
          <a:off x="21888" y="772829"/>
          <a:ext cx="751365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7262">
                  <a:extLst>
                    <a:ext uri="{9D8B030D-6E8A-4147-A177-3AD203B41FA5}">
                      <a16:colId xmlns:a16="http://schemas.microsoft.com/office/drawing/2014/main" val="3261773397"/>
                    </a:ext>
                  </a:extLst>
                </a:gridCol>
                <a:gridCol w="1742543">
                  <a:extLst>
                    <a:ext uri="{9D8B030D-6E8A-4147-A177-3AD203B41FA5}">
                      <a16:colId xmlns:a16="http://schemas.microsoft.com/office/drawing/2014/main" val="1278456546"/>
                    </a:ext>
                  </a:extLst>
                </a:gridCol>
                <a:gridCol w="2062670">
                  <a:extLst>
                    <a:ext uri="{9D8B030D-6E8A-4147-A177-3AD203B41FA5}">
                      <a16:colId xmlns:a16="http://schemas.microsoft.com/office/drawing/2014/main" val="3157744492"/>
                    </a:ext>
                  </a:extLst>
                </a:gridCol>
                <a:gridCol w="1421177">
                  <a:extLst>
                    <a:ext uri="{9D8B030D-6E8A-4147-A177-3AD203B41FA5}">
                      <a16:colId xmlns:a16="http://schemas.microsoft.com/office/drawing/2014/main" val="14343588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Gill Sans MT" panose="020B0502020104020203" pitchFamily="34" charset="0"/>
                        </a:rPr>
                        <a:t>Objectives and </a:t>
                      </a:r>
                      <a:r>
                        <a:rPr lang="fr-FR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Gill Sans MT" panose="020B0502020104020203" pitchFamily="34" charset="0"/>
                        </a:rPr>
                        <a:t>hypotheses</a:t>
                      </a:r>
                      <a:endParaRPr lang="en-US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Gill Sans MT" panose="020B0502020104020203" pitchFamily="34" charset="0"/>
                      </a:endParaRPr>
                    </a:p>
                  </a:txBody>
                  <a:tcPr marL="68580" marR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Gill Sans MT" panose="020B0502020104020203" pitchFamily="34" charset="0"/>
                        </a:rPr>
                        <a:t>Methodology</a:t>
                      </a:r>
                      <a:endParaRPr lang="en-US" dirty="0">
                        <a:solidFill>
                          <a:schemeClr val="bg1">
                            <a:lumMod val="65000"/>
                          </a:schemeClr>
                        </a:solidFill>
                        <a:latin typeface="Gill Sans MT" panose="020B0502020104020203" pitchFamily="34" charset="0"/>
                      </a:endParaRPr>
                    </a:p>
                  </a:txBody>
                  <a:tcPr marL="68580" marR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Gill Sans MT" panose="020B0502020104020203" pitchFamily="34" charset="0"/>
                        </a:rPr>
                        <a:t>Results</a:t>
                      </a:r>
                      <a:r>
                        <a:rPr lang="fr-F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Gill Sans MT" panose="020B0502020104020203" pitchFamily="34" charset="0"/>
                        </a:rPr>
                        <a:t> and discussion</a:t>
                      </a:r>
                      <a:endParaRPr lang="en-US" dirty="0">
                        <a:solidFill>
                          <a:schemeClr val="bg1">
                            <a:lumMod val="65000"/>
                          </a:schemeClr>
                        </a:solidFill>
                        <a:latin typeface="Gill Sans MT" panose="020B0502020104020203" pitchFamily="34" charset="0"/>
                      </a:endParaRPr>
                    </a:p>
                  </a:txBody>
                  <a:tcPr marL="68580" marR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Gill Sans MT" panose="020B0502020104020203" pitchFamily="34" charset="0"/>
                        </a:rPr>
                        <a:t>Conclusion</a:t>
                      </a:r>
                      <a:endParaRPr lang="en-US" dirty="0">
                        <a:solidFill>
                          <a:schemeClr val="bg1">
                            <a:lumMod val="65000"/>
                          </a:schemeClr>
                        </a:solidFill>
                        <a:latin typeface="Gill Sans MT" panose="020B0502020104020203" pitchFamily="34" charset="0"/>
                      </a:endParaRPr>
                    </a:p>
                  </a:txBody>
                  <a:tcPr marL="68580" marR="68580">
                    <a:lnL w="12700" cmpd="sng">
                      <a:noFill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57306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37058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et métho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88F9F5D-950C-0E66-BE4F-296046D6C3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1E3AC28-6468-28BD-EB3F-C49229B70175}"/>
              </a:ext>
            </a:extLst>
          </p:cNvPr>
          <p:cNvSpPr/>
          <p:nvPr userDrawn="1"/>
        </p:nvSpPr>
        <p:spPr>
          <a:xfrm>
            <a:off x="0" y="0"/>
            <a:ext cx="9144000" cy="55772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62DF45E-8FD1-D450-BEDA-405706521200}"/>
              </a:ext>
            </a:extLst>
          </p:cNvPr>
          <p:cNvSpPr/>
          <p:nvPr userDrawn="1"/>
        </p:nvSpPr>
        <p:spPr>
          <a:xfrm>
            <a:off x="8429017" y="49656"/>
            <a:ext cx="693095" cy="4863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64F394-A3F8-B7C4-D890-889FBBA63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29017" y="127400"/>
            <a:ext cx="693095" cy="330895"/>
          </a:xfrm>
        </p:spPr>
        <p:txBody>
          <a:bodyPr/>
          <a:lstStyle>
            <a:lvl1pPr algn="ctr">
              <a:defRPr sz="1800" b="1">
                <a:solidFill>
                  <a:schemeClr val="bg1"/>
                </a:solidFill>
                <a:latin typeface="Gill Sans MT" panose="020B0502020104020203" pitchFamily="34" charset="0"/>
              </a:defRPr>
            </a:lvl1pPr>
          </a:lstStyle>
          <a:p>
            <a:fld id="{93AD081B-BF69-4384-95E4-345FC8EF68B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BBD19B96-72BF-0C88-2243-4ADA8BE277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889" y="32426"/>
            <a:ext cx="8385239" cy="486385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  <a:latin typeface="Gill Sans MT" panose="020B0502020104020203" pitchFamily="34" charset="0"/>
              </a:defRPr>
            </a:lvl1pPr>
          </a:lstStyle>
          <a:p>
            <a:r>
              <a:rPr lang="fr-FR" dirty="0"/>
              <a:t>Titre de l’activité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7D50211-59AE-DD6C-D85A-B8038AE5C4F4}"/>
              </a:ext>
            </a:extLst>
          </p:cNvPr>
          <p:cNvSpPr/>
          <p:nvPr userDrawn="1"/>
        </p:nvSpPr>
        <p:spPr>
          <a:xfrm>
            <a:off x="-5513" y="592181"/>
            <a:ext cx="9144000" cy="62318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27A36C0-932A-285D-327D-85E073873BE3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652729553"/>
              </p:ext>
            </p:extLst>
          </p:nvPr>
        </p:nvGraphicFramePr>
        <p:xfrm>
          <a:off x="21888" y="772829"/>
          <a:ext cx="751365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7262">
                  <a:extLst>
                    <a:ext uri="{9D8B030D-6E8A-4147-A177-3AD203B41FA5}">
                      <a16:colId xmlns:a16="http://schemas.microsoft.com/office/drawing/2014/main" val="3261773397"/>
                    </a:ext>
                  </a:extLst>
                </a:gridCol>
                <a:gridCol w="1742543">
                  <a:extLst>
                    <a:ext uri="{9D8B030D-6E8A-4147-A177-3AD203B41FA5}">
                      <a16:colId xmlns:a16="http://schemas.microsoft.com/office/drawing/2014/main" val="1278456546"/>
                    </a:ext>
                  </a:extLst>
                </a:gridCol>
                <a:gridCol w="2062670">
                  <a:extLst>
                    <a:ext uri="{9D8B030D-6E8A-4147-A177-3AD203B41FA5}">
                      <a16:colId xmlns:a16="http://schemas.microsoft.com/office/drawing/2014/main" val="3157744492"/>
                    </a:ext>
                  </a:extLst>
                </a:gridCol>
                <a:gridCol w="1421177">
                  <a:extLst>
                    <a:ext uri="{9D8B030D-6E8A-4147-A177-3AD203B41FA5}">
                      <a16:colId xmlns:a16="http://schemas.microsoft.com/office/drawing/2014/main" val="14343588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Gill Sans MT" panose="020B0502020104020203" pitchFamily="34" charset="0"/>
                        </a:rPr>
                        <a:t>Objectives and </a:t>
                      </a:r>
                      <a:r>
                        <a:rPr lang="fr-FR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Gill Sans MT" panose="020B0502020104020203" pitchFamily="34" charset="0"/>
                        </a:rPr>
                        <a:t>hypotheses</a:t>
                      </a:r>
                      <a:endParaRPr lang="en-US" dirty="0">
                        <a:solidFill>
                          <a:schemeClr val="bg1">
                            <a:lumMod val="65000"/>
                          </a:schemeClr>
                        </a:solidFill>
                        <a:latin typeface="Gill Sans MT" panose="020B0502020104020203" pitchFamily="34" charset="0"/>
                      </a:endParaRPr>
                    </a:p>
                  </a:txBody>
                  <a:tcPr marL="68580" marR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Gill Sans MT" panose="020B0502020104020203" pitchFamily="34" charset="0"/>
                        </a:rPr>
                        <a:t>Methodology</a:t>
                      </a:r>
                      <a:endParaRPr lang="en-US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Gill Sans MT" panose="020B0502020104020203" pitchFamily="34" charset="0"/>
                      </a:endParaRPr>
                    </a:p>
                  </a:txBody>
                  <a:tcPr marL="68580" marR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Gill Sans MT" panose="020B0502020104020203" pitchFamily="34" charset="0"/>
                        </a:rPr>
                        <a:t>Results</a:t>
                      </a:r>
                      <a:r>
                        <a:rPr lang="fr-F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Gill Sans MT" panose="020B0502020104020203" pitchFamily="34" charset="0"/>
                        </a:rPr>
                        <a:t> and discussion</a:t>
                      </a:r>
                      <a:endParaRPr lang="en-US" dirty="0">
                        <a:solidFill>
                          <a:schemeClr val="bg1">
                            <a:lumMod val="65000"/>
                          </a:schemeClr>
                        </a:solidFill>
                        <a:latin typeface="Gill Sans MT" panose="020B0502020104020203" pitchFamily="34" charset="0"/>
                      </a:endParaRPr>
                    </a:p>
                  </a:txBody>
                  <a:tcPr marL="68580" marR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Gill Sans MT" panose="020B0502020104020203" pitchFamily="34" charset="0"/>
                        </a:rPr>
                        <a:t>Conclusion</a:t>
                      </a:r>
                      <a:endParaRPr lang="en-US" dirty="0">
                        <a:solidFill>
                          <a:schemeClr val="bg1">
                            <a:lumMod val="65000"/>
                          </a:schemeClr>
                        </a:solidFill>
                        <a:latin typeface="Gill Sans MT" panose="020B0502020104020203" pitchFamily="34" charset="0"/>
                      </a:endParaRPr>
                    </a:p>
                  </a:txBody>
                  <a:tcPr marL="68580" marR="68580">
                    <a:lnL w="12700" cmpd="sng">
                      <a:noFill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57306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05479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ésultats et discus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88F9F5D-950C-0E66-BE4F-296046D6C3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1E3AC28-6468-28BD-EB3F-C49229B70175}"/>
              </a:ext>
            </a:extLst>
          </p:cNvPr>
          <p:cNvSpPr/>
          <p:nvPr userDrawn="1"/>
        </p:nvSpPr>
        <p:spPr>
          <a:xfrm>
            <a:off x="0" y="0"/>
            <a:ext cx="9144000" cy="55772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62DF45E-8FD1-D450-BEDA-405706521200}"/>
              </a:ext>
            </a:extLst>
          </p:cNvPr>
          <p:cNvSpPr/>
          <p:nvPr userDrawn="1"/>
        </p:nvSpPr>
        <p:spPr>
          <a:xfrm>
            <a:off x="8429017" y="49656"/>
            <a:ext cx="693095" cy="4863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64F394-A3F8-B7C4-D890-889FBBA63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29017" y="127400"/>
            <a:ext cx="693095" cy="330895"/>
          </a:xfrm>
        </p:spPr>
        <p:txBody>
          <a:bodyPr/>
          <a:lstStyle>
            <a:lvl1pPr algn="ctr">
              <a:defRPr sz="1800" b="1">
                <a:solidFill>
                  <a:schemeClr val="bg1"/>
                </a:solidFill>
                <a:latin typeface="Gill Sans MT" panose="020B0502020104020203" pitchFamily="34" charset="0"/>
              </a:defRPr>
            </a:lvl1pPr>
          </a:lstStyle>
          <a:p>
            <a:fld id="{93AD081B-BF69-4384-95E4-345FC8EF68B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BBD19B96-72BF-0C88-2243-4ADA8BE277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889" y="32426"/>
            <a:ext cx="8385239" cy="486385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  <a:latin typeface="Gill Sans MT" panose="020B0502020104020203" pitchFamily="34" charset="0"/>
              </a:defRPr>
            </a:lvl1pPr>
          </a:lstStyle>
          <a:p>
            <a:r>
              <a:rPr lang="fr-FR" dirty="0"/>
              <a:t>Titre de l’activité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7D50211-59AE-DD6C-D85A-B8038AE5C4F4}"/>
              </a:ext>
            </a:extLst>
          </p:cNvPr>
          <p:cNvSpPr/>
          <p:nvPr userDrawn="1"/>
        </p:nvSpPr>
        <p:spPr>
          <a:xfrm>
            <a:off x="-5513" y="592181"/>
            <a:ext cx="9144000" cy="62318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B9FD6F-2982-94BD-DB15-6A132EC901AA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705123486"/>
              </p:ext>
            </p:extLst>
          </p:nvPr>
        </p:nvGraphicFramePr>
        <p:xfrm>
          <a:off x="21888" y="772829"/>
          <a:ext cx="751365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7262">
                  <a:extLst>
                    <a:ext uri="{9D8B030D-6E8A-4147-A177-3AD203B41FA5}">
                      <a16:colId xmlns:a16="http://schemas.microsoft.com/office/drawing/2014/main" val="3261773397"/>
                    </a:ext>
                  </a:extLst>
                </a:gridCol>
                <a:gridCol w="1742543">
                  <a:extLst>
                    <a:ext uri="{9D8B030D-6E8A-4147-A177-3AD203B41FA5}">
                      <a16:colId xmlns:a16="http://schemas.microsoft.com/office/drawing/2014/main" val="1278456546"/>
                    </a:ext>
                  </a:extLst>
                </a:gridCol>
                <a:gridCol w="2062670">
                  <a:extLst>
                    <a:ext uri="{9D8B030D-6E8A-4147-A177-3AD203B41FA5}">
                      <a16:colId xmlns:a16="http://schemas.microsoft.com/office/drawing/2014/main" val="3157744492"/>
                    </a:ext>
                  </a:extLst>
                </a:gridCol>
                <a:gridCol w="1421177">
                  <a:extLst>
                    <a:ext uri="{9D8B030D-6E8A-4147-A177-3AD203B41FA5}">
                      <a16:colId xmlns:a16="http://schemas.microsoft.com/office/drawing/2014/main" val="14343588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Gill Sans MT" panose="020B0502020104020203" pitchFamily="34" charset="0"/>
                        </a:rPr>
                        <a:t>Objectives and </a:t>
                      </a:r>
                      <a:r>
                        <a:rPr lang="fr-FR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Gill Sans MT" panose="020B0502020104020203" pitchFamily="34" charset="0"/>
                        </a:rPr>
                        <a:t>hypotheses</a:t>
                      </a:r>
                      <a:endParaRPr lang="en-US" dirty="0">
                        <a:solidFill>
                          <a:schemeClr val="bg1">
                            <a:lumMod val="65000"/>
                          </a:schemeClr>
                        </a:solidFill>
                        <a:latin typeface="Gill Sans MT" panose="020B0502020104020203" pitchFamily="34" charset="0"/>
                      </a:endParaRPr>
                    </a:p>
                  </a:txBody>
                  <a:tcPr marL="68580" marR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Gill Sans MT" panose="020B0502020104020203" pitchFamily="34" charset="0"/>
                        </a:rPr>
                        <a:t>Methodology</a:t>
                      </a:r>
                      <a:endParaRPr lang="en-US" dirty="0">
                        <a:solidFill>
                          <a:schemeClr val="bg1">
                            <a:lumMod val="65000"/>
                          </a:schemeClr>
                        </a:solidFill>
                        <a:latin typeface="Gill Sans MT" panose="020B0502020104020203" pitchFamily="34" charset="0"/>
                      </a:endParaRPr>
                    </a:p>
                  </a:txBody>
                  <a:tcPr marL="68580" marR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Gill Sans MT" panose="020B0502020104020203" pitchFamily="34" charset="0"/>
                        </a:rPr>
                        <a:t>Results</a:t>
                      </a:r>
                      <a:r>
                        <a:rPr lang="fr-FR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Gill Sans MT" panose="020B0502020104020203" pitchFamily="34" charset="0"/>
                        </a:rPr>
                        <a:t> and discussion</a:t>
                      </a:r>
                      <a:endParaRPr lang="en-US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Gill Sans MT" panose="020B0502020104020203" pitchFamily="34" charset="0"/>
                      </a:endParaRPr>
                    </a:p>
                  </a:txBody>
                  <a:tcPr marL="68580" marR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Gill Sans MT" panose="020B0502020104020203" pitchFamily="34" charset="0"/>
                        </a:rPr>
                        <a:t>Conclusion</a:t>
                      </a:r>
                      <a:endParaRPr lang="en-US" dirty="0">
                        <a:solidFill>
                          <a:schemeClr val="bg1">
                            <a:lumMod val="65000"/>
                          </a:schemeClr>
                        </a:solidFill>
                        <a:latin typeface="Gill Sans MT" panose="020B0502020104020203" pitchFamily="34" charset="0"/>
                      </a:endParaRPr>
                    </a:p>
                  </a:txBody>
                  <a:tcPr marL="68580" marR="68580">
                    <a:lnL w="12700" cmpd="sng">
                      <a:noFill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57306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39876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88F9F5D-950C-0E66-BE4F-296046D6C3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1E3AC28-6468-28BD-EB3F-C49229B70175}"/>
              </a:ext>
            </a:extLst>
          </p:cNvPr>
          <p:cNvSpPr/>
          <p:nvPr userDrawn="1"/>
        </p:nvSpPr>
        <p:spPr>
          <a:xfrm>
            <a:off x="0" y="0"/>
            <a:ext cx="9144000" cy="55772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62DF45E-8FD1-D450-BEDA-405706521200}"/>
              </a:ext>
            </a:extLst>
          </p:cNvPr>
          <p:cNvSpPr/>
          <p:nvPr userDrawn="1"/>
        </p:nvSpPr>
        <p:spPr>
          <a:xfrm>
            <a:off x="8429017" y="49656"/>
            <a:ext cx="693095" cy="4863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64F394-A3F8-B7C4-D890-889FBBA63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29017" y="127400"/>
            <a:ext cx="693095" cy="330895"/>
          </a:xfrm>
        </p:spPr>
        <p:txBody>
          <a:bodyPr/>
          <a:lstStyle>
            <a:lvl1pPr algn="ctr">
              <a:defRPr sz="1800" b="1">
                <a:solidFill>
                  <a:schemeClr val="bg1"/>
                </a:solidFill>
                <a:latin typeface="Gill Sans MT" panose="020B0502020104020203" pitchFamily="34" charset="0"/>
              </a:defRPr>
            </a:lvl1pPr>
          </a:lstStyle>
          <a:p>
            <a:fld id="{93AD081B-BF69-4384-95E4-345FC8EF68B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BBD19B96-72BF-0C88-2243-4ADA8BE277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889" y="32426"/>
            <a:ext cx="8385239" cy="486385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  <a:latin typeface="Gill Sans MT" panose="020B0502020104020203" pitchFamily="34" charset="0"/>
              </a:defRPr>
            </a:lvl1pPr>
          </a:lstStyle>
          <a:p>
            <a:r>
              <a:rPr lang="fr-FR" dirty="0"/>
              <a:t>Titre de l’activité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7D50211-59AE-DD6C-D85A-B8038AE5C4F4}"/>
              </a:ext>
            </a:extLst>
          </p:cNvPr>
          <p:cNvSpPr/>
          <p:nvPr userDrawn="1"/>
        </p:nvSpPr>
        <p:spPr>
          <a:xfrm>
            <a:off x="-5513" y="592181"/>
            <a:ext cx="9144000" cy="62318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aphicFrame>
        <p:nvGraphicFramePr>
          <p:cNvPr id="5" name="Table 1">
            <a:extLst>
              <a:ext uri="{FF2B5EF4-FFF2-40B4-BE49-F238E27FC236}">
                <a16:creationId xmlns:a16="http://schemas.microsoft.com/office/drawing/2014/main" id="{6C7DCDD0-6F91-1709-1001-2C67DABC8B45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048896209"/>
              </p:ext>
            </p:extLst>
          </p:nvPr>
        </p:nvGraphicFramePr>
        <p:xfrm>
          <a:off x="21888" y="772829"/>
          <a:ext cx="751365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7262">
                  <a:extLst>
                    <a:ext uri="{9D8B030D-6E8A-4147-A177-3AD203B41FA5}">
                      <a16:colId xmlns:a16="http://schemas.microsoft.com/office/drawing/2014/main" val="3261773397"/>
                    </a:ext>
                  </a:extLst>
                </a:gridCol>
                <a:gridCol w="1742543">
                  <a:extLst>
                    <a:ext uri="{9D8B030D-6E8A-4147-A177-3AD203B41FA5}">
                      <a16:colId xmlns:a16="http://schemas.microsoft.com/office/drawing/2014/main" val="1278456546"/>
                    </a:ext>
                  </a:extLst>
                </a:gridCol>
                <a:gridCol w="2062670">
                  <a:extLst>
                    <a:ext uri="{9D8B030D-6E8A-4147-A177-3AD203B41FA5}">
                      <a16:colId xmlns:a16="http://schemas.microsoft.com/office/drawing/2014/main" val="3157744492"/>
                    </a:ext>
                  </a:extLst>
                </a:gridCol>
                <a:gridCol w="1421177">
                  <a:extLst>
                    <a:ext uri="{9D8B030D-6E8A-4147-A177-3AD203B41FA5}">
                      <a16:colId xmlns:a16="http://schemas.microsoft.com/office/drawing/2014/main" val="14343588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Gill Sans MT" panose="020B0502020104020203" pitchFamily="34" charset="0"/>
                        </a:rPr>
                        <a:t>Objectives and </a:t>
                      </a:r>
                      <a:r>
                        <a:rPr lang="fr-FR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Gill Sans MT" panose="020B0502020104020203" pitchFamily="34" charset="0"/>
                        </a:rPr>
                        <a:t>hypotheses</a:t>
                      </a:r>
                      <a:endParaRPr lang="en-US" dirty="0">
                        <a:solidFill>
                          <a:schemeClr val="bg1">
                            <a:lumMod val="65000"/>
                          </a:schemeClr>
                        </a:solidFill>
                        <a:latin typeface="Gill Sans MT" panose="020B0502020104020203" pitchFamily="34" charset="0"/>
                      </a:endParaRPr>
                    </a:p>
                  </a:txBody>
                  <a:tcPr marL="68580" marR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Gill Sans MT" panose="020B0502020104020203" pitchFamily="34" charset="0"/>
                        </a:rPr>
                        <a:t>Methodology</a:t>
                      </a:r>
                      <a:endParaRPr lang="en-US" dirty="0">
                        <a:solidFill>
                          <a:schemeClr val="bg1">
                            <a:lumMod val="65000"/>
                          </a:schemeClr>
                        </a:solidFill>
                        <a:latin typeface="Gill Sans MT" panose="020B0502020104020203" pitchFamily="34" charset="0"/>
                      </a:endParaRPr>
                    </a:p>
                  </a:txBody>
                  <a:tcPr marL="68580" marR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Gill Sans MT" panose="020B0502020104020203" pitchFamily="34" charset="0"/>
                        </a:rPr>
                        <a:t>Results</a:t>
                      </a:r>
                      <a:r>
                        <a:rPr lang="fr-FR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Gill Sans MT" panose="020B0502020104020203" pitchFamily="34" charset="0"/>
                        </a:rPr>
                        <a:t> and discussion</a:t>
                      </a:r>
                      <a:endParaRPr lang="en-US" dirty="0">
                        <a:solidFill>
                          <a:schemeClr val="bg1">
                            <a:lumMod val="65000"/>
                          </a:schemeClr>
                        </a:solidFill>
                        <a:latin typeface="Gill Sans MT" panose="020B0502020104020203" pitchFamily="34" charset="0"/>
                      </a:endParaRPr>
                    </a:p>
                  </a:txBody>
                  <a:tcPr marL="68580" marR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Gill Sans MT" panose="020B0502020104020203" pitchFamily="34" charset="0"/>
                        </a:rPr>
                        <a:t>Conclusion</a:t>
                      </a:r>
                      <a:endParaRPr lang="en-US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Gill Sans MT" panose="020B0502020104020203" pitchFamily="34" charset="0"/>
                      </a:endParaRPr>
                    </a:p>
                  </a:txBody>
                  <a:tcPr marL="68580" marR="68580">
                    <a:lnL w="12700" cmpd="sng">
                      <a:noFill/>
                    </a:lnL>
                    <a:lnB w="28575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57306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62787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à entê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88F9F5D-950C-0E66-BE4F-296046D6C3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06780" y="233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1E3AC28-6468-28BD-EB3F-C49229B70175}"/>
              </a:ext>
            </a:extLst>
          </p:cNvPr>
          <p:cNvSpPr/>
          <p:nvPr userDrawn="1"/>
        </p:nvSpPr>
        <p:spPr>
          <a:xfrm>
            <a:off x="0" y="0"/>
            <a:ext cx="9144000" cy="55772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62DF45E-8FD1-D450-BEDA-405706521200}"/>
              </a:ext>
            </a:extLst>
          </p:cNvPr>
          <p:cNvSpPr/>
          <p:nvPr userDrawn="1"/>
        </p:nvSpPr>
        <p:spPr>
          <a:xfrm>
            <a:off x="8429017" y="49656"/>
            <a:ext cx="693095" cy="4863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64F394-A3F8-B7C4-D890-889FBBA63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29017" y="127400"/>
            <a:ext cx="693095" cy="330895"/>
          </a:xfrm>
        </p:spPr>
        <p:txBody>
          <a:bodyPr/>
          <a:lstStyle>
            <a:lvl1pPr algn="ctr">
              <a:defRPr sz="1800" b="1">
                <a:solidFill>
                  <a:schemeClr val="bg1"/>
                </a:solidFill>
                <a:latin typeface="Gill Sans MT" panose="020B0502020104020203" pitchFamily="34" charset="0"/>
              </a:defRPr>
            </a:lvl1pPr>
          </a:lstStyle>
          <a:p>
            <a:fld id="{93AD081B-BF69-4384-95E4-345FC8EF68B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BBD19B96-72BF-0C88-2243-4ADA8BE277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889" y="32426"/>
            <a:ext cx="8385239" cy="486385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  <a:latin typeface="Gill Sans MT" panose="020B0502020104020203" pitchFamily="34" charset="0"/>
              </a:defRPr>
            </a:lvl1pPr>
          </a:lstStyle>
          <a:p>
            <a:r>
              <a:rPr lang="fr-FR" dirty="0"/>
              <a:t>Titre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7D50211-59AE-DD6C-D85A-B8038AE5C4F4}"/>
              </a:ext>
            </a:extLst>
          </p:cNvPr>
          <p:cNvSpPr/>
          <p:nvPr userDrawn="1"/>
        </p:nvSpPr>
        <p:spPr>
          <a:xfrm>
            <a:off x="-5513" y="592181"/>
            <a:ext cx="9144000" cy="62318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450825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uvelle activit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AF49736-8B75-F358-40CE-028D6D31138B}"/>
              </a:ext>
            </a:extLst>
          </p:cNvPr>
          <p:cNvSpPr/>
          <p:nvPr userDrawn="1"/>
        </p:nvSpPr>
        <p:spPr>
          <a:xfrm>
            <a:off x="0" y="1800520"/>
            <a:ext cx="9144000" cy="2686639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D6A060-9BED-C525-19F4-5705D8AC6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7422" y="2780908"/>
            <a:ext cx="8689157" cy="140459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Gill Sans MT" panose="020B0502020104020203" pitchFamily="34" charset="0"/>
              </a:defRPr>
            </a:lvl1pPr>
          </a:lstStyle>
          <a:p>
            <a:r>
              <a:rPr lang="en-US" dirty="0" err="1"/>
              <a:t>Titre</a:t>
            </a:r>
            <a:r>
              <a:rPr lang="en-US" dirty="0"/>
              <a:t> de </a:t>
            </a:r>
            <a:r>
              <a:rPr lang="en-US" dirty="0" err="1"/>
              <a:t>l’activité</a:t>
            </a:r>
            <a:endParaRPr lang="fr-FR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FCA77B7-C029-860A-F8CE-D899B59CB1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08660" y="1941514"/>
            <a:ext cx="4432697" cy="669925"/>
          </a:xfrm>
        </p:spPr>
        <p:txBody>
          <a:bodyPr>
            <a:norm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  <a:latin typeface="Gill Sans MT" panose="020B0502020104020203" pitchFamily="34" charset="0"/>
              </a:defRPr>
            </a:lvl1pPr>
          </a:lstStyle>
          <a:p>
            <a:pPr lvl="0"/>
            <a:r>
              <a:rPr lang="en-US" dirty="0" err="1"/>
              <a:t>Numéro</a:t>
            </a:r>
            <a:r>
              <a:rPr lang="en-US" dirty="0"/>
              <a:t> de </a:t>
            </a:r>
            <a:r>
              <a:rPr lang="en-US" dirty="0" err="1"/>
              <a:t>l’activité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384841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uvell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AF49736-8B75-F358-40CE-028D6D31138B}"/>
              </a:ext>
            </a:extLst>
          </p:cNvPr>
          <p:cNvSpPr/>
          <p:nvPr userDrawn="1"/>
        </p:nvSpPr>
        <p:spPr>
          <a:xfrm>
            <a:off x="0" y="1800520"/>
            <a:ext cx="9144000" cy="2686639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D6A060-9BED-C525-19F4-5705D8AC6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7422" y="2001521"/>
            <a:ext cx="8689157" cy="218398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Gill Sans MT" panose="020B0502020104020203" pitchFamily="34" charset="0"/>
              </a:defRPr>
            </a:lvl1pPr>
          </a:lstStyle>
          <a:p>
            <a:r>
              <a:rPr lang="en-US" dirty="0" err="1"/>
              <a:t>Titre</a:t>
            </a:r>
            <a:r>
              <a:rPr lang="en-US" dirty="0"/>
              <a:t> de la section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941333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6650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2A804A-99C6-1994-1F34-7EC89F455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C0B1C6-76A1-26D4-4374-B45F10CD03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10C04C-D663-B5CB-CD4F-219C4C5752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16FE56-5279-1A2B-7E81-DD5600B6A9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062E54-D78B-3057-5F19-0E09F16332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AD081B-BF69-4384-95E4-345FC8EF6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887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2" r:id="rId3"/>
    <p:sldLayoutId id="2147483663" r:id="rId4"/>
    <p:sldLayoutId id="2147483664" r:id="rId5"/>
    <p:sldLayoutId id="2147483666" r:id="rId6"/>
    <p:sldLayoutId id="2147483667" r:id="rId7"/>
    <p:sldLayoutId id="2147483655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emf"/><Relationship Id="rId5" Type="http://schemas.openxmlformats.org/officeDocument/2006/relationships/image" Target="../media/image29.emf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microsoft.com/office/2007/relationships/hdphoto" Target="../media/hdphoto3.wdp"/><Relationship Id="rId5" Type="http://schemas.openxmlformats.org/officeDocument/2006/relationships/image" Target="../media/image32.png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microsoft.com/office/2007/relationships/hdphoto" Target="../media/hdphoto5.wdp"/><Relationship Id="rId5" Type="http://schemas.openxmlformats.org/officeDocument/2006/relationships/image" Target="../media/image38.png"/><Relationship Id="rId4" Type="http://schemas.microsoft.com/office/2007/relationships/hdphoto" Target="../media/hdphoto4.wdp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94AEA3C-BFB2-C494-503D-E33ABE84F60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1230312" y="2070101"/>
            <a:ext cx="11898312" cy="2314575"/>
          </a:xfrm>
        </p:spPr>
        <p:txBody>
          <a:bodyPr>
            <a:normAutofit/>
          </a:bodyPr>
          <a:lstStyle/>
          <a:p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A82714BA-2A52-600A-C563-8C6227E2F0E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122741" y="47592"/>
            <a:ext cx="925512" cy="331788"/>
          </a:xfrm>
        </p:spPr>
        <p:txBody>
          <a:bodyPr/>
          <a:lstStyle/>
          <a:p>
            <a:fld id="{93AD081B-BF69-4384-95E4-345FC8EF68BF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6" name="Picture 2" descr="New Wascal Logo – WASCAL">
            <a:extLst>
              <a:ext uri="{FF2B5EF4-FFF2-40B4-BE49-F238E27FC236}">
                <a16:creationId xmlns:a16="http://schemas.microsoft.com/office/drawing/2014/main" id="{7AF14ED1-6E58-972F-2093-7853221072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305" y="133124"/>
            <a:ext cx="3614519" cy="1145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Federal University of Technology Minna in Nigeria : Reviews &amp; Rankings ...">
            <a:extLst>
              <a:ext uri="{FF2B5EF4-FFF2-40B4-BE49-F238E27FC236}">
                <a16:creationId xmlns:a16="http://schemas.microsoft.com/office/drawing/2014/main" id="{787D0841-F5BD-4E72-A31E-FDD2D24757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5096" y="127000"/>
            <a:ext cx="1346660" cy="1262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CA6E5D8-D652-2D14-5315-68CC1EEC44A3}"/>
              </a:ext>
            </a:extLst>
          </p:cNvPr>
          <p:cNvSpPr txBox="1"/>
          <p:nvPr/>
        </p:nvSpPr>
        <p:spPr>
          <a:xfrm>
            <a:off x="2575248" y="4542900"/>
            <a:ext cx="527179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</a:p>
          <a:p>
            <a:pPr algn="ctr"/>
            <a:r>
              <a:rPr lang="en-US" sz="20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Adjowa Yéwa TOSSOUKPE</a:t>
            </a:r>
          </a:p>
          <a:p>
            <a:pPr algn="ctr"/>
            <a:r>
              <a:rPr lang="en-GB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PhD/SPS/FT/2021/13010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02B2D5-1F8F-5007-6579-2876389C8788}"/>
              </a:ext>
            </a:extLst>
          </p:cNvPr>
          <p:cNvSpPr/>
          <p:nvPr/>
        </p:nvSpPr>
        <p:spPr>
          <a:xfrm>
            <a:off x="220305" y="5709212"/>
            <a:ext cx="4323910" cy="101566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i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Major supervisor: Prof Jiaye DUKIYA</a:t>
            </a:r>
          </a:p>
          <a:p>
            <a:r>
              <a:rPr lang="en-US" i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Co-supervisor: Dr. Fousseni FOLEGA</a:t>
            </a:r>
          </a:p>
          <a:p>
            <a:r>
              <a:rPr lang="en-US" i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Co-supervisor: Dr. Michael THIEL </a:t>
            </a:r>
            <a:endParaRPr lang="en-US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B4B9E8A-BB6E-2FC5-AE89-6132E8C905A9}"/>
              </a:ext>
            </a:extLst>
          </p:cNvPr>
          <p:cNvSpPr txBox="1"/>
          <p:nvPr/>
        </p:nvSpPr>
        <p:spPr>
          <a:xfrm>
            <a:off x="548977" y="2297311"/>
            <a:ext cx="8389723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EVALUATION OF THE IMPACT OF URBAN SPRAWL DYNAMICS ON ECOSYSTEM SERVICES IN SELECTED METROPOLITAN AREAS IN TOGO AND GHANA</a:t>
            </a:r>
            <a:endParaRPr lang="en-GB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CED873E-1298-C506-202E-834F4D44C006}"/>
              </a:ext>
            </a:extLst>
          </p:cNvPr>
          <p:cNvSpPr txBox="1"/>
          <p:nvPr/>
        </p:nvSpPr>
        <p:spPr>
          <a:xfrm>
            <a:off x="2894702" y="1068604"/>
            <a:ext cx="41007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PhD External defense</a:t>
            </a:r>
            <a:endParaRPr lang="en-GB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60C6E39-2D85-0EF5-5582-6F8FF2E85385}"/>
              </a:ext>
            </a:extLst>
          </p:cNvPr>
          <p:cNvCxnSpPr/>
          <p:nvPr/>
        </p:nvCxnSpPr>
        <p:spPr>
          <a:xfrm>
            <a:off x="579965" y="2139086"/>
            <a:ext cx="829347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4310AB9-DFE4-3A91-D3C1-6B353702C008}"/>
              </a:ext>
            </a:extLst>
          </p:cNvPr>
          <p:cNvCxnSpPr/>
          <p:nvPr/>
        </p:nvCxnSpPr>
        <p:spPr>
          <a:xfrm>
            <a:off x="628088" y="4438822"/>
            <a:ext cx="829347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26E60AB9-BE15-80A5-97FC-CDA1C4D42EEA}"/>
              </a:ext>
            </a:extLst>
          </p:cNvPr>
          <p:cNvSpPr txBox="1"/>
          <p:nvPr/>
        </p:nvSpPr>
        <p:spPr>
          <a:xfrm>
            <a:off x="1363053" y="1604479"/>
            <a:ext cx="69960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i="1" dirty="0">
                <a:solidFill>
                  <a:schemeClr val="accent2"/>
                </a:solidFill>
                <a:effectLst/>
                <a:latin typeface="Roboto" panose="02000000000000000000" pitchFamily="2" charset="0"/>
              </a:rPr>
              <a:t>Federal University of Technology, Minna, Nigeria, WASCAL CC&amp;HH</a:t>
            </a:r>
            <a:endParaRPr lang="en-GB" b="1" i="1" dirty="0">
              <a:solidFill>
                <a:schemeClr val="accent2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00AE640-1720-2CF3-3BE4-CA8E04C8F217}"/>
              </a:ext>
            </a:extLst>
          </p:cNvPr>
          <p:cNvSpPr txBox="1"/>
          <p:nvPr/>
        </p:nvSpPr>
        <p:spPr>
          <a:xfrm>
            <a:off x="6995451" y="6324765"/>
            <a:ext cx="187799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i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July, 2025</a:t>
            </a:r>
          </a:p>
        </p:txBody>
      </p:sp>
    </p:spTree>
    <p:extLst>
      <p:ext uri="{BB962C8B-B14F-4D97-AF65-F5344CB8AC3E}">
        <p14:creationId xmlns:p14="http://schemas.microsoft.com/office/powerpoint/2010/main" val="32972257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3879CA1-83F9-CC9A-C7E4-608C2A8DE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D081B-BF69-4384-95E4-345FC8EF68BF}" type="slidenum">
              <a:rPr lang="en-US" b="0" smtClean="0"/>
              <a:pPr/>
              <a:t>10</a:t>
            </a:fld>
            <a:endParaRPr lang="en-US" b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E7C969A-A998-3744-7560-28502F06B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 and Method (2/5)</a:t>
            </a: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19DCCC-6E2A-DD23-8321-57FBFE2E1A9C}"/>
              </a:ext>
            </a:extLst>
          </p:cNvPr>
          <p:cNvSpPr txBox="1"/>
          <p:nvPr/>
        </p:nvSpPr>
        <p:spPr>
          <a:xfrm>
            <a:off x="609793" y="6275306"/>
            <a:ext cx="83170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GB" sz="20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Flow chart 1: </a:t>
            </a:r>
            <a:r>
              <a:rPr lang="en-GB" sz="2000" u="sng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LULC /Urban expansion analysis/Urban sprawl quantification</a:t>
            </a:r>
            <a:endParaRPr lang="en-GB" u="sng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7910474-802F-24DD-15F4-3091642C6E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222" y="1253827"/>
            <a:ext cx="8913556" cy="500941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F4135B7-CD1A-9977-C5F7-9AA856B98B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9261" y="643210"/>
            <a:ext cx="7169517" cy="3115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227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025A92-C30B-96B9-7C94-43766B54CD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5352580-2F9B-B674-BC6C-9C7A9FB85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D081B-BF69-4384-95E4-345FC8EF68BF}" type="slidenum">
              <a:rPr lang="en-US" b="0" smtClean="0"/>
              <a:pPr/>
              <a:t>11</a:t>
            </a:fld>
            <a:endParaRPr lang="en-US" b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3BD056F-C67D-3C37-EE0B-950C3D415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 and Method (3/5) </a:t>
            </a: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A7C51E2-E171-3317-AE32-A4AD5C9423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4" y="1251566"/>
            <a:ext cx="6158275" cy="4354868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5EC034C9-0A83-46F5-A8FB-32E4EC1EDB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3401" y="939084"/>
            <a:ext cx="2312163" cy="70788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20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Urban expansion intensity (UEII)</a:t>
            </a:r>
            <a:endParaRPr lang="en-GB" altLang="en-US" sz="2000" b="1" dirty="0"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22A1AED-97EC-224A-D6B8-2DAF3581AD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1953" y="1950876"/>
            <a:ext cx="3980207" cy="33515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827DA0E-FB03-03EE-37E9-B9D8E12E8DBF}"/>
              </a:ext>
            </a:extLst>
          </p:cNvPr>
          <p:cNvSpPr txBox="1"/>
          <p:nvPr/>
        </p:nvSpPr>
        <p:spPr>
          <a:xfrm>
            <a:off x="42344" y="5951377"/>
            <a:ext cx="3260693" cy="7078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lvl="1">
              <a:spcAft>
                <a:spcPts val="800"/>
              </a:spcAft>
            </a:pPr>
            <a:r>
              <a:rPr lang="en-GB" sz="2000" b="1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Urban sprawl/ Relative Shannon Entropy</a:t>
            </a:r>
            <a:endParaRPr lang="en-GB" sz="2000" kern="1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C7436F-CCA8-8649-464C-43CD6E76A496}"/>
              </a:ext>
            </a:extLst>
          </p:cNvPr>
          <p:cNvSpPr txBox="1"/>
          <p:nvPr/>
        </p:nvSpPr>
        <p:spPr>
          <a:xfrm>
            <a:off x="4043872" y="5910340"/>
            <a:ext cx="4839057" cy="74892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n-GB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Value </a:t>
            </a:r>
            <a:r>
              <a:rPr lang="en-GB" b="1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closer to 0 </a:t>
            </a:r>
            <a:r>
              <a:rPr lang="en-GB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means compact urban growth, </a:t>
            </a:r>
          </a:p>
          <a:p>
            <a:pPr algn="just">
              <a:spcAft>
                <a:spcPts val="800"/>
              </a:spcAft>
            </a:pPr>
            <a:r>
              <a:rPr lang="en-GB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Values </a:t>
            </a:r>
            <a:r>
              <a:rPr lang="en-GB" b="1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closer to 1 </a:t>
            </a:r>
            <a:r>
              <a:rPr lang="en-GB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indicate dispersed distribution </a:t>
            </a:r>
          </a:p>
        </p:txBody>
      </p:sp>
      <p:sp>
        <p:nvSpPr>
          <p:cNvPr id="11" name="Subtitle 1">
            <a:extLst>
              <a:ext uri="{FF2B5EF4-FFF2-40B4-BE49-F238E27FC236}">
                <a16:creationId xmlns:a16="http://schemas.microsoft.com/office/drawing/2014/main" id="{F1AAB28B-9E5D-A30A-CD65-01A5FF9D9444}"/>
              </a:ext>
            </a:extLst>
          </p:cNvPr>
          <p:cNvSpPr txBox="1">
            <a:spLocks/>
          </p:cNvSpPr>
          <p:nvPr/>
        </p:nvSpPr>
        <p:spPr>
          <a:xfrm>
            <a:off x="42344" y="747971"/>
            <a:ext cx="5989243" cy="42639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Urban expansion analysis/ Directional analysis</a:t>
            </a:r>
          </a:p>
        </p:txBody>
      </p:sp>
    </p:spTree>
    <p:extLst>
      <p:ext uri="{BB962C8B-B14F-4D97-AF65-F5344CB8AC3E}">
        <p14:creationId xmlns:p14="http://schemas.microsoft.com/office/powerpoint/2010/main" val="956442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4ECE8B0-6DC6-A627-9425-617FAC9E5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D081B-BF69-4384-95E4-345FC8EF68BF}" type="slidenum">
              <a:rPr lang="en-US" b="0" smtClean="0"/>
              <a:pPr/>
              <a:t>12</a:t>
            </a:fld>
            <a:endParaRPr lang="en-US" b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0D62EF-264F-8ADB-5739-886459A59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Data and Method (4/5)</a:t>
            </a: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F6DF83A-53CA-0D6D-D8F3-AB22B1B94987}"/>
              </a:ext>
            </a:extLst>
          </p:cNvPr>
          <p:cNvSpPr/>
          <p:nvPr/>
        </p:nvSpPr>
        <p:spPr>
          <a:xfrm>
            <a:off x="3068454" y="2813315"/>
            <a:ext cx="3281990" cy="1833465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InVEST</a:t>
            </a:r>
          </a:p>
          <a:p>
            <a:pPr algn="ctr"/>
            <a:r>
              <a:rPr lang="en-GB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(Integrated Valuation of Ecosystem Services and Trade-offs) </a:t>
            </a:r>
          </a:p>
        </p:txBody>
      </p:sp>
      <p:sp>
        <p:nvSpPr>
          <p:cNvPr id="7" name="Shape 2">
            <a:extLst>
              <a:ext uri="{FF2B5EF4-FFF2-40B4-BE49-F238E27FC236}">
                <a16:creationId xmlns:a16="http://schemas.microsoft.com/office/drawing/2014/main" id="{4DCDDF46-EEBE-6FAB-EA44-7356E01AE882}"/>
              </a:ext>
            </a:extLst>
          </p:cNvPr>
          <p:cNvSpPr/>
          <p:nvPr/>
        </p:nvSpPr>
        <p:spPr>
          <a:xfrm>
            <a:off x="895740" y="1483567"/>
            <a:ext cx="2967134" cy="2085391"/>
          </a:xfrm>
          <a:prstGeom prst="roundRect">
            <a:avLst>
              <a:gd name="adj" fmla="val 389977"/>
            </a:avLst>
          </a:prstGeom>
          <a:solidFill>
            <a:srgbClr val="DABADD"/>
          </a:solidFill>
          <a:ln/>
        </p:spPr>
        <p:txBody>
          <a:bodyPr/>
          <a:lstStyle/>
          <a:p>
            <a:pPr algn="ctr"/>
            <a:r>
              <a:rPr lang="en-GB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Carbon storage and sequestration</a:t>
            </a:r>
          </a:p>
        </p:txBody>
      </p:sp>
      <p:sp>
        <p:nvSpPr>
          <p:cNvPr id="8" name="Shape 2">
            <a:extLst>
              <a:ext uri="{FF2B5EF4-FFF2-40B4-BE49-F238E27FC236}">
                <a16:creationId xmlns:a16="http://schemas.microsoft.com/office/drawing/2014/main" id="{716032C7-41E5-8170-124F-C71ECDEB2D6B}"/>
              </a:ext>
            </a:extLst>
          </p:cNvPr>
          <p:cNvSpPr/>
          <p:nvPr/>
        </p:nvSpPr>
        <p:spPr>
          <a:xfrm>
            <a:off x="3317522" y="4570268"/>
            <a:ext cx="2719384" cy="2085391"/>
          </a:xfrm>
          <a:prstGeom prst="roundRect">
            <a:avLst>
              <a:gd name="adj" fmla="val 389977"/>
            </a:avLst>
          </a:prstGeom>
          <a:solidFill>
            <a:srgbClr val="DABADD"/>
          </a:solidFill>
          <a:ln/>
        </p:spPr>
        <p:txBody>
          <a:bodyPr/>
          <a:lstStyle/>
          <a:p>
            <a:r>
              <a:rPr lang="en-GB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GB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Flood risk </a:t>
            </a:r>
          </a:p>
          <a:p>
            <a:r>
              <a:rPr lang="en-GB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mitigation</a:t>
            </a:r>
          </a:p>
        </p:txBody>
      </p:sp>
      <p:sp>
        <p:nvSpPr>
          <p:cNvPr id="9" name="Shape 2">
            <a:extLst>
              <a:ext uri="{FF2B5EF4-FFF2-40B4-BE49-F238E27FC236}">
                <a16:creationId xmlns:a16="http://schemas.microsoft.com/office/drawing/2014/main" id="{65655991-00A0-DD76-6DDC-182D065CB679}"/>
              </a:ext>
            </a:extLst>
          </p:cNvPr>
          <p:cNvSpPr/>
          <p:nvPr/>
        </p:nvSpPr>
        <p:spPr>
          <a:xfrm>
            <a:off x="5439995" y="1483567"/>
            <a:ext cx="2989022" cy="2085391"/>
          </a:xfrm>
          <a:prstGeom prst="roundRect">
            <a:avLst>
              <a:gd name="adj" fmla="val 389977"/>
            </a:avLst>
          </a:prstGeom>
          <a:solidFill>
            <a:srgbClr val="DABADD"/>
          </a:solidFill>
          <a:ln/>
        </p:spPr>
        <p:txBody>
          <a:bodyPr/>
          <a:lstStyle/>
          <a:p>
            <a:pPr algn="ctr"/>
            <a:endParaRPr lang="en-GB" sz="28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GB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Urban cooling</a:t>
            </a:r>
          </a:p>
        </p:txBody>
      </p:sp>
      <p:sp>
        <p:nvSpPr>
          <p:cNvPr id="14" name="Subtitle 1">
            <a:extLst>
              <a:ext uri="{FF2B5EF4-FFF2-40B4-BE49-F238E27FC236}">
                <a16:creationId xmlns:a16="http://schemas.microsoft.com/office/drawing/2014/main" id="{D68D0AF3-C2B9-BAB2-6E78-E562E679A7D8}"/>
              </a:ext>
            </a:extLst>
          </p:cNvPr>
          <p:cNvSpPr txBox="1">
            <a:spLocks/>
          </p:cNvSpPr>
          <p:nvPr/>
        </p:nvSpPr>
        <p:spPr>
          <a:xfrm>
            <a:off x="136849" y="743103"/>
            <a:ext cx="4201692" cy="42639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Ecosystem services assessment </a:t>
            </a:r>
          </a:p>
        </p:txBody>
      </p:sp>
    </p:spTree>
    <p:extLst>
      <p:ext uri="{BB962C8B-B14F-4D97-AF65-F5344CB8AC3E}">
        <p14:creationId xmlns:p14="http://schemas.microsoft.com/office/powerpoint/2010/main" val="1818653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9A5EB9-8581-541B-B670-649E66B917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EF8619D-2D5A-1FF9-30E6-483BC0AD2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D081B-BF69-4384-95E4-345FC8EF68BF}" type="slidenum">
              <a:rPr lang="en-US" b="0" smtClean="0"/>
              <a:pPr/>
              <a:t>13</a:t>
            </a:fld>
            <a:endParaRPr lang="en-US" b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397A741-4AEF-3FD8-360C-04322187B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 and Method (5/5) </a:t>
            </a: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" name="Image 0" descr="preencoded.png">
            <a:extLst>
              <a:ext uri="{FF2B5EF4-FFF2-40B4-BE49-F238E27FC236}">
                <a16:creationId xmlns:a16="http://schemas.microsoft.com/office/drawing/2014/main" id="{6E17D470-DDB4-8809-C74C-5E93779198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8041" t="6155" r="8157" b="5221"/>
          <a:stretch/>
        </p:blipFill>
        <p:spPr>
          <a:xfrm>
            <a:off x="2461088" y="1246729"/>
            <a:ext cx="3088433" cy="5572498"/>
          </a:xfrm>
          <a:prstGeom prst="rect">
            <a:avLst/>
          </a:prstGeom>
        </p:spPr>
      </p:pic>
      <p:sp>
        <p:nvSpPr>
          <p:cNvPr id="32" name="Text 0">
            <a:extLst>
              <a:ext uri="{FF2B5EF4-FFF2-40B4-BE49-F238E27FC236}">
                <a16:creationId xmlns:a16="http://schemas.microsoft.com/office/drawing/2014/main" id="{03ACC182-C22C-E0CA-8A0B-5218D7C459D3}"/>
              </a:ext>
            </a:extLst>
          </p:cNvPr>
          <p:cNvSpPr/>
          <p:nvPr/>
        </p:nvSpPr>
        <p:spPr>
          <a:xfrm>
            <a:off x="27066" y="742524"/>
            <a:ext cx="6784280" cy="48638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 marL="342900" indent="-342900" algn="ctr">
              <a:buFont typeface="Wingdings" panose="05000000000000000000" pitchFamily="2" charset="2"/>
              <a:buChar char="v"/>
            </a:pPr>
            <a:r>
              <a:rPr lang="en-US" sz="2400" kern="0" spc="-89" dirty="0">
                <a:latin typeface="Times New Roman" panose="02020603050405020304" pitchFamily="18" charset="0"/>
                <a:ea typeface="Source Serif Pro Semi Bold" pitchFamily="34" charset="-122"/>
                <a:cs typeface="Times New Roman" panose="02020603050405020304" pitchFamily="18" charset="0"/>
              </a:rPr>
              <a:t>Relationship between Urban Expansion and ESs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Shape 1">
            <a:extLst>
              <a:ext uri="{FF2B5EF4-FFF2-40B4-BE49-F238E27FC236}">
                <a16:creationId xmlns:a16="http://schemas.microsoft.com/office/drawing/2014/main" id="{08F40731-0DEB-A9EC-E210-0B9B5AD35AE4}"/>
              </a:ext>
            </a:extLst>
          </p:cNvPr>
          <p:cNvSpPr/>
          <p:nvPr/>
        </p:nvSpPr>
        <p:spPr>
          <a:xfrm>
            <a:off x="4571998" y="1330370"/>
            <a:ext cx="4478697" cy="1956498"/>
          </a:xfrm>
          <a:prstGeom prst="roundRect">
            <a:avLst>
              <a:gd name="adj" fmla="val 19277"/>
            </a:avLst>
          </a:prstGeom>
          <a:solidFill>
            <a:schemeClr val="bg2"/>
          </a:solidFill>
          <a:ln w="7620">
            <a:solidFill>
              <a:srgbClr val="DABA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4" name="Text 2">
            <a:extLst>
              <a:ext uri="{FF2B5EF4-FFF2-40B4-BE49-F238E27FC236}">
                <a16:creationId xmlns:a16="http://schemas.microsoft.com/office/drawing/2014/main" id="{43D73AE0-A23C-4A32-3DD2-EFD5F1DB1E17}"/>
              </a:ext>
            </a:extLst>
          </p:cNvPr>
          <p:cNvSpPr/>
          <p:nvPr/>
        </p:nvSpPr>
        <p:spPr>
          <a:xfrm>
            <a:off x="5021533" y="1517099"/>
            <a:ext cx="2816185" cy="351949"/>
          </a:xfrm>
          <a:prstGeom prst="rect">
            <a:avLst/>
          </a:prstGeom>
          <a:solidFill>
            <a:srgbClr val="FFFF00"/>
          </a:solidFill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200" b="1" kern="0" spc="-44" dirty="0">
                <a:solidFill>
                  <a:srgbClr val="272525"/>
                </a:solidFill>
                <a:latin typeface="Times New Roman" panose="02020603050405020304" pitchFamily="18" charset="0"/>
                <a:ea typeface="Source Serif Pro Semi Bold" pitchFamily="34" charset="-122"/>
                <a:cs typeface="Times New Roman" panose="02020603050405020304" pitchFamily="18" charset="0"/>
              </a:rPr>
              <a:t>   Correlation Analysis</a:t>
            </a:r>
            <a:endParaRPr lang="en-US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89C28585-07A8-85AE-7219-252DAB991F5D}"/>
              </a:ext>
            </a:extLst>
          </p:cNvPr>
          <p:cNvSpPr/>
          <p:nvPr/>
        </p:nvSpPr>
        <p:spPr>
          <a:xfrm>
            <a:off x="4571998" y="3884377"/>
            <a:ext cx="4478696" cy="2715732"/>
          </a:xfrm>
          <a:prstGeom prst="roundRect">
            <a:avLst>
              <a:gd name="adj" fmla="val 25311"/>
            </a:avLst>
          </a:prstGeom>
          <a:solidFill>
            <a:schemeClr val="bg2"/>
          </a:solidFill>
          <a:ln w="7620">
            <a:solidFill>
              <a:srgbClr val="DABADD"/>
            </a:solidFill>
            <a:prstDash val="solid"/>
          </a:ln>
        </p:spPr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B8DC67-6D18-981C-6DDB-2091C8F36580}"/>
              </a:ext>
            </a:extLst>
          </p:cNvPr>
          <p:cNvSpPr txBox="1"/>
          <p:nvPr/>
        </p:nvSpPr>
        <p:spPr>
          <a:xfrm>
            <a:off x="4657740" y="2285336"/>
            <a:ext cx="215360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Pearson’s </a:t>
            </a:r>
          </a:p>
          <a:p>
            <a:pPr algn="ctr"/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correlation</a:t>
            </a:r>
            <a:endParaRPr lang="en-GB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0ED1389-887B-6702-F417-5FCB7644DA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0433" y="2308869"/>
            <a:ext cx="1881174" cy="745908"/>
          </a:xfrm>
          <a:prstGeom prst="rect">
            <a:avLst/>
          </a:prstGeom>
        </p:spPr>
      </p:pic>
      <p:sp>
        <p:nvSpPr>
          <p:cNvPr id="28" name="Text 2">
            <a:extLst>
              <a:ext uri="{FF2B5EF4-FFF2-40B4-BE49-F238E27FC236}">
                <a16:creationId xmlns:a16="http://schemas.microsoft.com/office/drawing/2014/main" id="{9381A9F3-0B71-7770-500E-F891328AEB3E}"/>
              </a:ext>
            </a:extLst>
          </p:cNvPr>
          <p:cNvSpPr/>
          <p:nvPr/>
        </p:nvSpPr>
        <p:spPr>
          <a:xfrm>
            <a:off x="5021533" y="4101821"/>
            <a:ext cx="3493706" cy="351949"/>
          </a:xfrm>
          <a:prstGeom prst="rect">
            <a:avLst/>
          </a:prstGeom>
          <a:solidFill>
            <a:srgbClr val="FFFF00"/>
          </a:solidFill>
          <a:ln/>
        </p:spPr>
        <p:txBody>
          <a:bodyPr wrap="none" lIns="0" tIns="0" rIns="0" bIns="0" rtlCol="0" anchor="t"/>
          <a:lstStyle/>
          <a:p>
            <a:r>
              <a:rPr lang="en-GB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Spatial Regression Analysis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266B30A-F1BE-206A-FEB3-43B70369C307}"/>
              </a:ext>
            </a:extLst>
          </p:cNvPr>
          <p:cNvSpPr txBox="1"/>
          <p:nvPr/>
        </p:nvSpPr>
        <p:spPr>
          <a:xfrm>
            <a:off x="4749136" y="4904267"/>
            <a:ext cx="286259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Geographically Weighted Regression (GWR)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32C9FE5-F1A0-81D3-A229-0E07EB749DA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2245" t="17657" r="34989" b="26949"/>
          <a:stretch/>
        </p:blipFill>
        <p:spPr>
          <a:xfrm>
            <a:off x="7692964" y="4904267"/>
            <a:ext cx="1175188" cy="120032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BBEDB92-63DD-839F-88E9-315A8508E3B2}"/>
              </a:ext>
            </a:extLst>
          </p:cNvPr>
          <p:cNvSpPr txBox="1"/>
          <p:nvPr/>
        </p:nvSpPr>
        <p:spPr>
          <a:xfrm>
            <a:off x="164562" y="1517099"/>
            <a:ext cx="3682122" cy="246221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Independent variables</a:t>
            </a:r>
            <a:endParaRPr lang="en-GB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Urban/built-up area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Population density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NDVI (Normalized Difference Vegetation Index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NDBI (Normalized difference built-up index)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ADEF4A6-93B0-ACE0-7347-D68F26E0F3A4}"/>
              </a:ext>
            </a:extLst>
          </p:cNvPr>
          <p:cNvSpPr txBox="1"/>
          <p:nvPr/>
        </p:nvSpPr>
        <p:spPr>
          <a:xfrm>
            <a:off x="164562" y="5153559"/>
            <a:ext cx="3682122" cy="1446550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en-GB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Dependent variables (ESs)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Carbon storage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Urban cooling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Flood risk control </a:t>
            </a:r>
          </a:p>
        </p:txBody>
      </p:sp>
    </p:spTree>
    <p:extLst>
      <p:ext uri="{BB962C8B-B14F-4D97-AF65-F5344CB8AC3E}">
        <p14:creationId xmlns:p14="http://schemas.microsoft.com/office/powerpoint/2010/main" val="26361341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3123F58-9014-2925-B678-88708A80C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D081B-BF69-4384-95E4-345FC8EF68BF}" type="slidenum">
              <a:rPr lang="en-US" b="0" smtClean="0"/>
              <a:pPr/>
              <a:t>14</a:t>
            </a:fld>
            <a:endParaRPr lang="en-US" b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CE6273F-0853-B1BA-EFA2-E5AD3BC97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 and discussion (1/10)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FBBD90-BA73-1A27-6996-37FB3017C234}"/>
              </a:ext>
            </a:extLst>
          </p:cNvPr>
          <p:cNvSpPr txBox="1"/>
          <p:nvPr/>
        </p:nvSpPr>
        <p:spPr>
          <a:xfrm>
            <a:off x="2689373" y="6371527"/>
            <a:ext cx="354777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u="sng" dirty="0">
                <a:latin typeface="+mj-lt"/>
                <a:cs typeface="Times New Roman" panose="02020603050405020304" pitchFamily="18" charset="0"/>
              </a:rPr>
              <a:t>LULC Map for DAGL and GAMA</a:t>
            </a:r>
            <a:endParaRPr lang="en-GB" sz="2000" u="sng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B4D7535B-977F-8B92-C130-19712B56C5BC}"/>
              </a:ext>
            </a:extLst>
          </p:cNvPr>
          <p:cNvSpPr/>
          <p:nvPr/>
        </p:nvSpPr>
        <p:spPr>
          <a:xfrm>
            <a:off x="108612" y="697559"/>
            <a:ext cx="5397885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kern="0" spc="-89" dirty="0">
                <a:latin typeface="Times New Roman" panose="02020603050405020304" pitchFamily="18" charset="0"/>
                <a:ea typeface="Source Serif Pro Semi Bold" pitchFamily="34" charset="-122"/>
                <a:cs typeface="Times New Roman" panose="02020603050405020304" pitchFamily="18" charset="0"/>
              </a:rPr>
              <a:t>Trend in land use and land cover (LULC)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D5D9C7-E3BB-A980-9531-E1EDEA47AF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998" y="1108700"/>
            <a:ext cx="7436019" cy="5251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9838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4E28E2-C4A7-F250-6BA3-BF8599FC2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D081B-BF69-4384-95E4-345FC8EF68BF}" type="slidenum">
              <a:rPr lang="en-US" b="0" smtClean="0"/>
              <a:pPr/>
              <a:t>15</a:t>
            </a:fld>
            <a:endParaRPr lang="en-US" b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8EE51F6-EED1-EC05-BFF1-E980FE6C9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 and discussion (2/10)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5B1CD3-BBBB-C003-1ECD-04010E5322D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296" t="4646" r="2597" b="3011"/>
          <a:stretch/>
        </p:blipFill>
        <p:spPr>
          <a:xfrm>
            <a:off x="0" y="690465"/>
            <a:ext cx="5012906" cy="32593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8329E2F-0F12-5539-7474-E06D2BEF144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27" t="3796" r="2396" b="2457"/>
          <a:stretch/>
        </p:blipFill>
        <p:spPr>
          <a:xfrm>
            <a:off x="4419614" y="3740783"/>
            <a:ext cx="4702498" cy="308479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E8C34A2-2988-A17F-B485-4A7D4B7E7A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6788" y="1311148"/>
            <a:ext cx="3985460" cy="230856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8A20DC5-F0A5-3FF0-E83E-9C513AA65D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888" y="4368879"/>
            <a:ext cx="4419614" cy="2313117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8B125EDA-680F-E727-AF37-3A48B325A754}"/>
              </a:ext>
            </a:extLst>
          </p:cNvPr>
          <p:cNvSpPr/>
          <p:nvPr/>
        </p:nvSpPr>
        <p:spPr>
          <a:xfrm>
            <a:off x="7109926" y="2075340"/>
            <a:ext cx="317242" cy="547313"/>
          </a:xfrm>
          <a:prstGeom prst="ellipse">
            <a:avLst/>
          </a:prstGeom>
          <a:noFill/>
          <a:ln w="285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>
              <a:noFill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064EE22-2A9F-B71E-591B-210A9A5A92DA}"/>
              </a:ext>
            </a:extLst>
          </p:cNvPr>
          <p:cNvSpPr/>
          <p:nvPr/>
        </p:nvSpPr>
        <p:spPr>
          <a:xfrm>
            <a:off x="8279736" y="1347302"/>
            <a:ext cx="634482" cy="1275351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59962E4-7B1E-7C8F-415E-64240D6389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78860" y="2465432"/>
            <a:ext cx="634482" cy="896734"/>
          </a:xfrm>
          <a:prstGeom prst="rect">
            <a:avLst/>
          </a:prstGeom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92CE3F64-FA60-DB50-ACDC-E0E2C6823D3E}"/>
              </a:ext>
            </a:extLst>
          </p:cNvPr>
          <p:cNvSpPr/>
          <p:nvPr/>
        </p:nvSpPr>
        <p:spPr>
          <a:xfrm>
            <a:off x="3601615" y="4674637"/>
            <a:ext cx="681135" cy="997585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7E509A2-5FD0-F0D1-4678-9FB0D61192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2785" y="5174083"/>
            <a:ext cx="656508" cy="92786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A95CE77-E5C9-575B-3DF8-DD2AC09A6E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57944" y="5058845"/>
            <a:ext cx="347502" cy="57917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AEADEF6-CCAD-C562-EBD2-DD4896684374}"/>
              </a:ext>
            </a:extLst>
          </p:cNvPr>
          <p:cNvSpPr txBox="1"/>
          <p:nvPr/>
        </p:nvSpPr>
        <p:spPr>
          <a:xfrm>
            <a:off x="5865474" y="1700452"/>
            <a:ext cx="2296232" cy="338554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en-GB" sz="1600" kern="100" spc="25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Amouzoukpo </a:t>
            </a:r>
            <a:r>
              <a:rPr lang="en-GB" sz="1600" i="1" kern="100" spc="25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</a:t>
            </a:r>
            <a:r>
              <a:rPr lang="en-GB" sz="1600" kern="100" spc="25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600" i="1" kern="100" spc="25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</a:t>
            </a:r>
            <a:r>
              <a:rPr lang="en-GB" sz="1600" kern="100" spc="25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.2021</a:t>
            </a:r>
            <a:endParaRPr lang="en-GB" sz="1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991D17D-729C-EA1C-AFD9-24A543F6F07D}"/>
              </a:ext>
            </a:extLst>
          </p:cNvPr>
          <p:cNvSpPr txBox="1"/>
          <p:nvPr/>
        </p:nvSpPr>
        <p:spPr>
          <a:xfrm>
            <a:off x="1347876" y="4674637"/>
            <a:ext cx="1767638" cy="338554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Ghana </a:t>
            </a:r>
            <a:r>
              <a:rPr lang="en-US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MFA, 2018</a:t>
            </a:r>
            <a:endParaRPr lang="en-GB" sz="1600" dirty="0"/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86E9842A-7C87-71B3-A9BE-A6BB4330C20D}"/>
              </a:ext>
            </a:extLst>
          </p:cNvPr>
          <p:cNvSpPr/>
          <p:nvPr/>
        </p:nvSpPr>
        <p:spPr>
          <a:xfrm>
            <a:off x="5365102" y="714924"/>
            <a:ext cx="2631233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kern="0" spc="-89" dirty="0">
                <a:latin typeface="Times New Roman" panose="02020603050405020304" pitchFamily="18" charset="0"/>
                <a:ea typeface="Source Serif Pro Semi Bold" pitchFamily="34" charset="-122"/>
                <a:cs typeface="Times New Roman" panose="02020603050405020304" pitchFamily="18" charset="0"/>
              </a:rPr>
              <a:t>   Trend in LULC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038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7" grpId="0" animBg="1"/>
      <p:bldP spid="20" grpId="0" animBg="1"/>
      <p:bldP spid="2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6627860-B21F-DB6A-603E-CE5EF0567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D081B-BF69-4384-95E4-345FC8EF68BF}" type="slidenum">
              <a:rPr lang="en-US" b="0" smtClean="0"/>
              <a:pPr/>
              <a:t>16</a:t>
            </a:fld>
            <a:endParaRPr lang="en-US" b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CB2A1AD-721B-AB1E-48D5-4C6C7670F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 and discussion (3/10)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4D9D4C-57B2-EBBB-836A-0FF5853D03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44" y="700277"/>
            <a:ext cx="4937874" cy="3495514"/>
          </a:xfrm>
          <a:prstGeom prst="rect">
            <a:avLst/>
          </a:prstGeom>
        </p:spPr>
      </p:pic>
      <p:sp>
        <p:nvSpPr>
          <p:cNvPr id="8" name="Text 0">
            <a:extLst>
              <a:ext uri="{FF2B5EF4-FFF2-40B4-BE49-F238E27FC236}">
                <a16:creationId xmlns:a16="http://schemas.microsoft.com/office/drawing/2014/main" id="{4C5A5452-0C86-90CD-51E5-F19DDBEBE2FC}"/>
              </a:ext>
            </a:extLst>
          </p:cNvPr>
          <p:cNvSpPr/>
          <p:nvPr/>
        </p:nvSpPr>
        <p:spPr>
          <a:xfrm>
            <a:off x="5068478" y="755170"/>
            <a:ext cx="3944918" cy="7969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kern="0" spc="-89" dirty="0">
                <a:latin typeface="Times New Roman" panose="02020603050405020304" pitchFamily="18" charset="0"/>
                <a:ea typeface="Source Serif Pro Semi Bold" pitchFamily="34" charset="-122"/>
                <a:cs typeface="Times New Roman" panose="02020603050405020304" pitchFamily="18" charset="0"/>
              </a:rPr>
              <a:t> Spatial patterns of urban</a:t>
            </a:r>
          </a:p>
          <a:p>
            <a:r>
              <a:rPr lang="en-US" sz="2400" kern="0" spc="-89" dirty="0">
                <a:latin typeface="Times New Roman" panose="02020603050405020304" pitchFamily="18" charset="0"/>
                <a:ea typeface="Source Serif Pro Semi Bold" pitchFamily="34" charset="-122"/>
                <a:cs typeface="Times New Roman" panose="02020603050405020304" pitchFamily="18" charset="0"/>
              </a:rPr>
              <a:t>                  expansion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82E7683-3447-33DE-5654-6D98E55EC5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659" y="2026280"/>
            <a:ext cx="8000717" cy="399643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60531E9-2159-A9FB-21BA-3765194B3B31}"/>
              </a:ext>
            </a:extLst>
          </p:cNvPr>
          <p:cNvSpPr txBox="1"/>
          <p:nvPr/>
        </p:nvSpPr>
        <p:spPr>
          <a:xfrm>
            <a:off x="891210" y="6022714"/>
            <a:ext cx="8173616" cy="7078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development in GAMA is as fast as in DAGL; however, the urban density over distance is much higher in GAMA compared to DAGL</a:t>
            </a:r>
          </a:p>
        </p:txBody>
      </p:sp>
    </p:spTree>
    <p:extLst>
      <p:ext uri="{BB962C8B-B14F-4D97-AF65-F5344CB8AC3E}">
        <p14:creationId xmlns:p14="http://schemas.microsoft.com/office/powerpoint/2010/main" val="4129989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9C79-2E21-934F-0127-058617A53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E06D88B-B3B2-2264-0890-3C2A66B38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D081B-BF69-4384-95E4-345FC8EF68BF}" type="slidenum">
              <a:rPr lang="en-US" b="0" smtClean="0"/>
              <a:pPr/>
              <a:t>17</a:t>
            </a:fld>
            <a:endParaRPr lang="en-US" b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8B0DF5F-8FC8-2496-F692-B164C6DA2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 and discussion (4/10)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8BA1F0B-169B-FB00-ABAA-B4310311A5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89" y="713049"/>
            <a:ext cx="4677131" cy="350186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5169727-9342-E2C8-6682-0E791A6B51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1453" y="3131967"/>
            <a:ext cx="4861250" cy="36683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304089A-7CC8-E257-B8C6-9B73E61E57C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5177" r="26671" b="9900"/>
          <a:stretch/>
        </p:blipFill>
        <p:spPr>
          <a:xfrm>
            <a:off x="121297" y="4275427"/>
            <a:ext cx="2888016" cy="248783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FACAFCD-7534-EE4A-41A2-E44A23E804D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6851" r="26678" b="10660"/>
          <a:stretch/>
        </p:blipFill>
        <p:spPr>
          <a:xfrm>
            <a:off x="6132707" y="1041770"/>
            <a:ext cx="2705877" cy="209019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34CD24D-E3A6-A30B-D9DC-D7929B340E85}"/>
              </a:ext>
            </a:extLst>
          </p:cNvPr>
          <p:cNvSpPr/>
          <p:nvPr/>
        </p:nvSpPr>
        <p:spPr>
          <a:xfrm>
            <a:off x="6939442" y="1829958"/>
            <a:ext cx="1899142" cy="41987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noFill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3CD35FC-E45B-E3D5-A020-E8FEC17F3B37}"/>
              </a:ext>
            </a:extLst>
          </p:cNvPr>
          <p:cNvSpPr/>
          <p:nvPr/>
        </p:nvSpPr>
        <p:spPr>
          <a:xfrm>
            <a:off x="6939442" y="2429133"/>
            <a:ext cx="1899142" cy="41987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noFill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CB37E96-2908-C5E7-FA12-B4F3CB6934E9}"/>
              </a:ext>
            </a:extLst>
          </p:cNvPr>
          <p:cNvSpPr/>
          <p:nvPr/>
        </p:nvSpPr>
        <p:spPr>
          <a:xfrm>
            <a:off x="1110171" y="5082212"/>
            <a:ext cx="1791649" cy="23867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noFill/>
            </a:endParaRPr>
          </a:p>
        </p:txBody>
      </p:sp>
      <p:sp>
        <p:nvSpPr>
          <p:cNvPr id="5" name="Text 0">
            <a:extLst>
              <a:ext uri="{FF2B5EF4-FFF2-40B4-BE49-F238E27FC236}">
                <a16:creationId xmlns:a16="http://schemas.microsoft.com/office/drawing/2014/main" id="{58143B8B-ADDF-3B58-B077-084515B138F0}"/>
              </a:ext>
            </a:extLst>
          </p:cNvPr>
          <p:cNvSpPr/>
          <p:nvPr/>
        </p:nvSpPr>
        <p:spPr>
          <a:xfrm>
            <a:off x="4643397" y="652533"/>
            <a:ext cx="4434929" cy="4198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kern="0" spc="-89" dirty="0">
                <a:latin typeface="Times New Roman" panose="02020603050405020304" pitchFamily="18" charset="0"/>
                <a:ea typeface="Source Serif Pro Semi Bold" pitchFamily="34" charset="-122"/>
                <a:cs typeface="Times New Roman" panose="02020603050405020304" pitchFamily="18" charset="0"/>
              </a:rPr>
              <a:t> Spatial patterns of urban expansion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Arrow: Left-Right 8">
            <a:extLst>
              <a:ext uri="{FF2B5EF4-FFF2-40B4-BE49-F238E27FC236}">
                <a16:creationId xmlns:a16="http://schemas.microsoft.com/office/drawing/2014/main" id="{28857C8A-1844-65ED-24FD-2E71C292F067}"/>
              </a:ext>
            </a:extLst>
          </p:cNvPr>
          <p:cNvSpPr/>
          <p:nvPr/>
        </p:nvSpPr>
        <p:spPr>
          <a:xfrm>
            <a:off x="4982547" y="1954542"/>
            <a:ext cx="1150160" cy="614871"/>
          </a:xfrm>
          <a:prstGeom prst="leftRightArrow">
            <a:avLst>
              <a:gd name="adj1" fmla="val 50000"/>
              <a:gd name="adj2" fmla="val 48082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 dirty="0"/>
              <a:t>DAGL</a:t>
            </a:r>
          </a:p>
        </p:txBody>
      </p:sp>
      <p:sp>
        <p:nvSpPr>
          <p:cNvPr id="10" name="Arrow: Left-Right 9">
            <a:extLst>
              <a:ext uri="{FF2B5EF4-FFF2-40B4-BE49-F238E27FC236}">
                <a16:creationId xmlns:a16="http://schemas.microsoft.com/office/drawing/2014/main" id="{2CDB572F-4D80-4A29-1D65-59236F8F92EC}"/>
              </a:ext>
            </a:extLst>
          </p:cNvPr>
          <p:cNvSpPr/>
          <p:nvPr/>
        </p:nvSpPr>
        <p:spPr>
          <a:xfrm>
            <a:off x="3044709" y="4966143"/>
            <a:ext cx="1116744" cy="618556"/>
          </a:xfrm>
          <a:prstGeom prst="leftRightArrow">
            <a:avLst>
              <a:gd name="adj1" fmla="val 50000"/>
              <a:gd name="adj2" fmla="val 48082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 dirty="0"/>
              <a:t>GAMA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DE1FB21-CB2F-70F9-BEC2-E180D927D2EC}"/>
              </a:ext>
            </a:extLst>
          </p:cNvPr>
          <p:cNvSpPr/>
          <p:nvPr/>
        </p:nvSpPr>
        <p:spPr>
          <a:xfrm>
            <a:off x="1110171" y="5587700"/>
            <a:ext cx="1791649" cy="23867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noFill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71CABBD-025B-3BEC-31CF-5BC48521B36B}"/>
              </a:ext>
            </a:extLst>
          </p:cNvPr>
          <p:cNvSpPr/>
          <p:nvPr/>
        </p:nvSpPr>
        <p:spPr>
          <a:xfrm>
            <a:off x="1679510" y="5854518"/>
            <a:ext cx="597159" cy="238674"/>
          </a:xfrm>
          <a:prstGeom prst="ellipse">
            <a:avLst/>
          </a:prstGeom>
          <a:noFill/>
          <a:ln w="2857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3882302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10" grpId="0" animBg="1"/>
      <p:bldP spid="13" grpId="0" animBg="1"/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5BDFB1-4B6E-B616-3851-955826FEB6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387B68E-6376-754B-116C-69C989225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D081B-BF69-4384-95E4-345FC8EF68BF}" type="slidenum">
              <a:rPr lang="en-US" b="0" smtClean="0"/>
              <a:pPr/>
              <a:t>18</a:t>
            </a:fld>
            <a:endParaRPr lang="en-US" b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4AC15FF-BD69-A646-111F-4660F81F3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 and discussion (5/10)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8C7CB2F-FF30-E2B2-42D3-0E3BFDCBF1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1835969"/>
              </p:ext>
            </p:extLst>
          </p:nvPr>
        </p:nvGraphicFramePr>
        <p:xfrm>
          <a:off x="159220" y="2720046"/>
          <a:ext cx="6052864" cy="3902778"/>
        </p:xfrm>
        <a:graphic>
          <a:graphicData uri="http://schemas.openxmlformats.org/drawingml/2006/table">
            <a:tbl>
              <a:tblPr firstRow="1" firstCol="1" bandRow="1"/>
              <a:tblGrid>
                <a:gridCol w="1255584">
                  <a:extLst>
                    <a:ext uri="{9D8B030D-6E8A-4147-A177-3AD203B41FA5}">
                      <a16:colId xmlns:a16="http://schemas.microsoft.com/office/drawing/2014/main" val="2223392955"/>
                    </a:ext>
                  </a:extLst>
                </a:gridCol>
                <a:gridCol w="1362190">
                  <a:extLst>
                    <a:ext uri="{9D8B030D-6E8A-4147-A177-3AD203B41FA5}">
                      <a16:colId xmlns:a16="http://schemas.microsoft.com/office/drawing/2014/main" val="2282098919"/>
                    </a:ext>
                  </a:extLst>
                </a:gridCol>
                <a:gridCol w="1717545">
                  <a:extLst>
                    <a:ext uri="{9D8B030D-6E8A-4147-A177-3AD203B41FA5}">
                      <a16:colId xmlns:a16="http://schemas.microsoft.com/office/drawing/2014/main" val="1678410253"/>
                    </a:ext>
                  </a:extLst>
                </a:gridCol>
                <a:gridCol w="1717545">
                  <a:extLst>
                    <a:ext uri="{9D8B030D-6E8A-4147-A177-3AD203B41FA5}">
                      <a16:colId xmlns:a16="http://schemas.microsoft.com/office/drawing/2014/main" val="1532344024"/>
                    </a:ext>
                  </a:extLst>
                </a:gridCol>
              </a:tblGrid>
              <a:tr h="3254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</a:pPr>
                      <a:r>
                        <a:rPr lang="en-GB" sz="2400" kern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Area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</a:pPr>
                      <a:r>
                        <a:rPr lang="en-GB" sz="2400" kern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Period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</a:pPr>
                      <a:r>
                        <a:rPr lang="en-GB" sz="2400" kern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Entropy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</a:pPr>
                      <a:r>
                        <a:rPr lang="en-GB" sz="2400" kern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Relative Entropy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0196139"/>
                  </a:ext>
                </a:extLst>
              </a:tr>
              <a:tr h="325445">
                <a:tc row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</a:pPr>
                      <a:r>
                        <a:rPr lang="en-GB" sz="2400" kern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</a:pPr>
                      <a:r>
                        <a:rPr lang="en-GB" sz="2400" kern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DAGL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</a:pPr>
                      <a:r>
                        <a:rPr lang="en-GB" sz="2400" kern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1986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</a:pPr>
                      <a:r>
                        <a:rPr lang="en-GB" sz="2400" kern="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2.01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</a:pPr>
                      <a:r>
                        <a:rPr lang="en-GB" sz="2400" kern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0.76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2096629"/>
                  </a:ext>
                </a:extLst>
              </a:tr>
              <a:tr h="32544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</a:pPr>
                      <a:r>
                        <a:rPr lang="en-GB" sz="2400" kern="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</a:pPr>
                      <a:r>
                        <a:rPr lang="en-GB" sz="2400" kern="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2.33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</a:pPr>
                      <a:r>
                        <a:rPr lang="en-GB" sz="2400" kern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0.88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7501261"/>
                  </a:ext>
                </a:extLst>
              </a:tr>
              <a:tr h="32544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</a:pPr>
                      <a:r>
                        <a:rPr lang="en-GB" sz="2400" kern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</a:pPr>
                      <a:r>
                        <a:rPr lang="en-GB" sz="2400" kern="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2.43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</a:pPr>
                      <a:r>
                        <a:rPr lang="en-GB" sz="2400" kern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0.92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8105127"/>
                  </a:ext>
                </a:extLst>
              </a:tr>
              <a:tr h="32544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</a:pPr>
                      <a:r>
                        <a:rPr lang="en-GB" sz="2400" kern="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</a:pPr>
                      <a:r>
                        <a:rPr lang="en-GB" sz="2400" kern="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2.51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</a:pPr>
                      <a:r>
                        <a:rPr lang="en-GB" sz="2400" kern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0.95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7187773"/>
                  </a:ext>
                </a:extLst>
              </a:tr>
              <a:tr h="325445">
                <a:tc row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</a:pPr>
                      <a:r>
                        <a:rPr lang="en-GB" sz="2400" kern="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</a:pPr>
                      <a:r>
                        <a:rPr lang="en-GB" sz="2400" kern="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GAMA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</a:pPr>
                      <a:r>
                        <a:rPr lang="en-GB" sz="2400" kern="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1991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</a:pPr>
                      <a:r>
                        <a:rPr lang="en-GB" sz="2400" kern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2.46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</a:pPr>
                      <a:r>
                        <a:rPr lang="en-GB" sz="2400" kern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0.82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5617862"/>
                  </a:ext>
                </a:extLst>
              </a:tr>
              <a:tr h="32544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</a:pPr>
                      <a:r>
                        <a:rPr lang="en-GB" sz="2400" kern="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</a:pPr>
                      <a:r>
                        <a:rPr lang="en-GB" sz="2400" kern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2.72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</a:pPr>
                      <a:r>
                        <a:rPr lang="en-GB" sz="2400" kern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0.91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3160644"/>
                  </a:ext>
                </a:extLst>
              </a:tr>
              <a:tr h="32544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</a:pPr>
                      <a:r>
                        <a:rPr lang="en-GB" sz="2400" kern="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</a:pPr>
                      <a:r>
                        <a:rPr lang="en-GB" sz="2400" kern="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2.87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</a:pPr>
                      <a:r>
                        <a:rPr lang="en-GB" sz="2400" kern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0.96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6871681"/>
                  </a:ext>
                </a:extLst>
              </a:tr>
              <a:tr h="32544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</a:pPr>
                      <a:r>
                        <a:rPr lang="en-GB" sz="2400" kern="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</a:pPr>
                      <a:r>
                        <a:rPr lang="en-GB" sz="2400" kern="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2.85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</a:pPr>
                      <a:r>
                        <a:rPr lang="en-GB" sz="2400" kern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0.95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5959079"/>
                  </a:ext>
                </a:extLst>
              </a:tr>
            </a:tbl>
          </a:graphicData>
        </a:graphic>
      </p:graphicFrame>
      <p:sp>
        <p:nvSpPr>
          <p:cNvPr id="8" name="Rectangle 2">
            <a:extLst>
              <a:ext uri="{FF2B5EF4-FFF2-40B4-BE49-F238E27FC236}">
                <a16:creationId xmlns:a16="http://schemas.microsoft.com/office/drawing/2014/main" id="{E224F819-AD0A-BA8F-A758-74764A455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220" y="1852032"/>
            <a:ext cx="365654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Relative Shannon’s entropy for DAGL and GAMA </a:t>
            </a:r>
            <a:endParaRPr lang="en-GB" alt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0">
            <a:extLst>
              <a:ext uri="{FF2B5EF4-FFF2-40B4-BE49-F238E27FC236}">
                <a16:creationId xmlns:a16="http://schemas.microsoft.com/office/drawing/2014/main" id="{21957BDD-5FD8-E66F-C782-2B366A907804}"/>
              </a:ext>
            </a:extLst>
          </p:cNvPr>
          <p:cNvSpPr/>
          <p:nvPr/>
        </p:nvSpPr>
        <p:spPr>
          <a:xfrm>
            <a:off x="307911" y="772525"/>
            <a:ext cx="2877741" cy="4974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kern="0" spc="-89" dirty="0">
                <a:latin typeface="Times New Roman" panose="02020603050405020304" pitchFamily="18" charset="0"/>
                <a:ea typeface="Source Serif Pro Semi Bold" pitchFamily="34" charset="-122"/>
                <a:cs typeface="Times New Roman" panose="02020603050405020304" pitchFamily="18" charset="0"/>
              </a:rPr>
              <a:t>    Urban sprawl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22FEF726-8208-6556-2863-DC78055EC0EB}"/>
              </a:ext>
            </a:extLst>
          </p:cNvPr>
          <p:cNvSpPr/>
          <p:nvPr/>
        </p:nvSpPr>
        <p:spPr>
          <a:xfrm>
            <a:off x="4050845" y="827008"/>
            <a:ext cx="4933935" cy="147302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Major contributory factors are the improved transportation networks in the two cities that link them to other regions</a:t>
            </a:r>
            <a:endParaRPr lang="en-GB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E541C59-7798-3FF2-FDB7-58C113EDF21E}"/>
              </a:ext>
            </a:extLst>
          </p:cNvPr>
          <p:cNvSpPr txBox="1"/>
          <p:nvPr/>
        </p:nvSpPr>
        <p:spPr>
          <a:xfrm>
            <a:off x="6503436" y="2819028"/>
            <a:ext cx="2481343" cy="34778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endParaRPr lang="en-GB" sz="2000" dirty="0">
              <a:effectLst/>
              <a:latin typeface="+mj-l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dirty="0">
                <a:effectLst/>
                <a:latin typeface="+mj-lt"/>
                <a:ea typeface="Calibri" panose="020F0502020204030204" pitchFamily="34" charset="0"/>
              </a:rPr>
              <a:t>Value closer to 0</a:t>
            </a:r>
            <a:r>
              <a:rPr lang="en-GB" sz="2000" dirty="0">
                <a:effectLst/>
                <a:latin typeface="+mj-lt"/>
                <a:ea typeface="Calibri" panose="020F0502020204030204" pitchFamily="34" charset="0"/>
              </a:rPr>
              <a:t>, compact urban growth (higher density),</a:t>
            </a:r>
          </a:p>
          <a:p>
            <a:r>
              <a:rPr lang="en-GB" sz="2000" dirty="0">
                <a:effectLst/>
                <a:latin typeface="+mj-lt"/>
                <a:ea typeface="Calibri" panose="020F050202020403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dirty="0">
                <a:effectLst/>
                <a:latin typeface="+mj-lt"/>
                <a:ea typeface="Calibri" panose="020F0502020204030204" pitchFamily="34" charset="0"/>
              </a:rPr>
              <a:t>Value closer to 1</a:t>
            </a:r>
            <a:r>
              <a:rPr lang="en-GB" sz="2000" dirty="0">
                <a:effectLst/>
                <a:latin typeface="+mj-lt"/>
                <a:ea typeface="Calibri" panose="020F0502020204030204" pitchFamily="34" charset="0"/>
              </a:rPr>
              <a:t>, dispersed distribution (</a:t>
            </a:r>
            <a:r>
              <a:rPr lang="en-GB" sz="2000" kern="0" dirty="0">
                <a:effectLst/>
                <a:latin typeface="+mj-lt"/>
                <a:ea typeface="Calibri" panose="020F0502020204030204" pitchFamily="34" charset="0"/>
              </a:rPr>
              <a:t>low-density urban development)</a:t>
            </a:r>
          </a:p>
        </p:txBody>
      </p:sp>
    </p:spTree>
    <p:extLst>
      <p:ext uri="{BB962C8B-B14F-4D97-AF65-F5344CB8AC3E}">
        <p14:creationId xmlns:p14="http://schemas.microsoft.com/office/powerpoint/2010/main" val="3641799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58C45EE-CD62-76BC-5F2C-60F363983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D081B-BF69-4384-95E4-345FC8EF68BF}" type="slidenum">
              <a:rPr lang="en-US" b="0" smtClean="0"/>
              <a:pPr/>
              <a:t>19</a:t>
            </a:fld>
            <a:endParaRPr lang="en-US" b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5D5197A-2B96-A546-C0CF-8EC0B95AE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 and discussion (6/10) </a:t>
            </a: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8CAAEF3-5629-E607-EBF7-2E47F69C9A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36" t="1480" r="883" b="3173"/>
          <a:stretch/>
        </p:blipFill>
        <p:spPr bwMode="auto">
          <a:xfrm>
            <a:off x="0" y="1102588"/>
            <a:ext cx="6114662" cy="4229216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D88F845-50EB-8F38-8C45-8DBB32ACAE56}"/>
              </a:ext>
            </a:extLst>
          </p:cNvPr>
          <p:cNvSpPr txBox="1"/>
          <p:nvPr/>
        </p:nvSpPr>
        <p:spPr>
          <a:xfrm>
            <a:off x="273697" y="5207695"/>
            <a:ext cx="278363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Carbon storage map in DAGL and GAMA</a:t>
            </a:r>
            <a:endParaRPr lang="en-GB" sz="2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CD607592-5C65-46EB-0659-ED890D242550}"/>
              </a:ext>
            </a:extLst>
          </p:cNvPr>
          <p:cNvSpPr/>
          <p:nvPr/>
        </p:nvSpPr>
        <p:spPr>
          <a:xfrm>
            <a:off x="230153" y="719089"/>
            <a:ext cx="7057055" cy="4037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kern="0" spc="-89" dirty="0">
                <a:latin typeface="Times New Roman" panose="02020603050405020304" pitchFamily="18" charset="0"/>
                <a:ea typeface="Source Serif Pro Semi Bold" pitchFamily="34" charset="-122"/>
                <a:cs typeface="Times New Roman" panose="02020603050405020304" pitchFamily="18" charset="0"/>
              </a:rPr>
              <a:t> Carbon storage and sequestration: Greenery’s Powerhouse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3F338E-1378-2010-AF61-ACDB7A4CB0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81847" y="3407992"/>
            <a:ext cx="5413717" cy="33226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827433D-0167-E5DD-3DC9-D0FDE5B91E8A}"/>
              </a:ext>
            </a:extLst>
          </p:cNvPr>
          <p:cNvSpPr/>
          <p:nvPr/>
        </p:nvSpPr>
        <p:spPr>
          <a:xfrm>
            <a:off x="6114662" y="1526196"/>
            <a:ext cx="2880902" cy="150007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200" kern="1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Confirmed by Sun et al. (2018), in the Atlanta Metropolitan area, USA</a:t>
            </a:r>
            <a:endParaRPr lang="en-GB" sz="2200" kern="1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EABF654-4E62-FFA8-AB0A-8BF8B0DE02D1}"/>
              </a:ext>
            </a:extLst>
          </p:cNvPr>
          <p:cNvSpPr/>
          <p:nvPr/>
        </p:nvSpPr>
        <p:spPr>
          <a:xfrm>
            <a:off x="148436" y="6022714"/>
            <a:ext cx="3182593" cy="70788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Hailu et al. (2024) in Addis Ababa, Ethiopia</a:t>
            </a:r>
            <a:endParaRPr lang="en-GB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9163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7180FB-3E27-CD38-3DF7-AE7C76D77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D081B-BF69-4384-95E4-345FC8EF68BF}" type="slidenum">
              <a:rPr lang="en-US" b="0" smtClean="0"/>
              <a:pPr/>
              <a:t>2</a:t>
            </a:fld>
            <a:endParaRPr lang="en-US" b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6D9E20A-C2A9-C214-37FD-8D42B78E4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Outline</a:t>
            </a:r>
            <a:endParaRPr lang="en-GB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Shape 1">
            <a:extLst>
              <a:ext uri="{FF2B5EF4-FFF2-40B4-BE49-F238E27FC236}">
                <a16:creationId xmlns:a16="http://schemas.microsoft.com/office/drawing/2014/main" id="{E8534AFB-44B4-A17B-78C6-26430FDB6D48}"/>
              </a:ext>
            </a:extLst>
          </p:cNvPr>
          <p:cNvSpPr/>
          <p:nvPr/>
        </p:nvSpPr>
        <p:spPr>
          <a:xfrm rot="16200000">
            <a:off x="-2476229" y="3707684"/>
            <a:ext cx="5896949" cy="86448"/>
          </a:xfrm>
          <a:prstGeom prst="roundRect">
            <a:avLst>
              <a:gd name="adj" fmla="val 389977"/>
            </a:avLst>
          </a:prstGeom>
          <a:solidFill>
            <a:schemeClr val="accent2">
              <a:lumMod val="60000"/>
              <a:lumOff val="40000"/>
            </a:schemeClr>
          </a:solidFill>
          <a:ln/>
        </p:spPr>
      </p:sp>
      <p:sp>
        <p:nvSpPr>
          <p:cNvPr id="16" name="Shape 2">
            <a:extLst>
              <a:ext uri="{FF2B5EF4-FFF2-40B4-BE49-F238E27FC236}">
                <a16:creationId xmlns:a16="http://schemas.microsoft.com/office/drawing/2014/main" id="{D3199AFD-8D59-52A4-E473-B1B59548AE3E}"/>
              </a:ext>
            </a:extLst>
          </p:cNvPr>
          <p:cNvSpPr/>
          <p:nvPr/>
        </p:nvSpPr>
        <p:spPr>
          <a:xfrm rot="5400000">
            <a:off x="691087" y="1554279"/>
            <a:ext cx="45720" cy="501065"/>
          </a:xfrm>
          <a:prstGeom prst="roundRect">
            <a:avLst>
              <a:gd name="adj" fmla="val 389977"/>
            </a:avLst>
          </a:prstGeom>
          <a:solidFill>
            <a:schemeClr val="accent2">
              <a:lumMod val="60000"/>
              <a:lumOff val="40000"/>
            </a:schemeClr>
          </a:solidFill>
          <a:ln/>
        </p:spPr>
      </p:sp>
      <p:sp>
        <p:nvSpPr>
          <p:cNvPr id="20" name="Shape 7">
            <a:extLst>
              <a:ext uri="{FF2B5EF4-FFF2-40B4-BE49-F238E27FC236}">
                <a16:creationId xmlns:a16="http://schemas.microsoft.com/office/drawing/2014/main" id="{39D94682-BC74-680E-419B-5226E488875F}"/>
              </a:ext>
            </a:extLst>
          </p:cNvPr>
          <p:cNvSpPr/>
          <p:nvPr/>
        </p:nvSpPr>
        <p:spPr>
          <a:xfrm rot="16200000">
            <a:off x="720241" y="819613"/>
            <a:ext cx="45719" cy="501065"/>
          </a:xfrm>
          <a:prstGeom prst="roundRect">
            <a:avLst>
              <a:gd name="adj" fmla="val 389977"/>
            </a:avLst>
          </a:prstGeom>
          <a:solidFill>
            <a:schemeClr val="accent2">
              <a:lumMod val="60000"/>
              <a:lumOff val="40000"/>
            </a:schemeClr>
          </a:solidFill>
          <a:ln/>
        </p:spPr>
      </p:sp>
      <p:sp>
        <p:nvSpPr>
          <p:cNvPr id="8" name="Shape 2">
            <a:extLst>
              <a:ext uri="{FF2B5EF4-FFF2-40B4-BE49-F238E27FC236}">
                <a16:creationId xmlns:a16="http://schemas.microsoft.com/office/drawing/2014/main" id="{04142458-8726-D020-53B0-544E8275789D}"/>
              </a:ext>
            </a:extLst>
          </p:cNvPr>
          <p:cNvSpPr/>
          <p:nvPr/>
        </p:nvSpPr>
        <p:spPr>
          <a:xfrm rot="5400000">
            <a:off x="707231" y="2250051"/>
            <a:ext cx="45719" cy="559971"/>
          </a:xfrm>
          <a:prstGeom prst="roundRect">
            <a:avLst>
              <a:gd name="adj" fmla="val 389977"/>
            </a:avLst>
          </a:prstGeom>
          <a:solidFill>
            <a:schemeClr val="accent2">
              <a:lumMod val="60000"/>
              <a:lumOff val="40000"/>
            </a:schemeClr>
          </a:solidFill>
          <a:ln/>
        </p:spPr>
      </p:sp>
      <p:sp>
        <p:nvSpPr>
          <p:cNvPr id="9" name="Shape 2">
            <a:extLst>
              <a:ext uri="{FF2B5EF4-FFF2-40B4-BE49-F238E27FC236}">
                <a16:creationId xmlns:a16="http://schemas.microsoft.com/office/drawing/2014/main" id="{422404CA-C794-7E8F-FDB5-9C02836CCFAC}"/>
              </a:ext>
            </a:extLst>
          </p:cNvPr>
          <p:cNvSpPr/>
          <p:nvPr/>
        </p:nvSpPr>
        <p:spPr>
          <a:xfrm rot="5400000">
            <a:off x="716776" y="3731315"/>
            <a:ext cx="45719" cy="522927"/>
          </a:xfrm>
          <a:prstGeom prst="roundRect">
            <a:avLst>
              <a:gd name="adj" fmla="val 389977"/>
            </a:avLst>
          </a:prstGeom>
          <a:solidFill>
            <a:schemeClr val="accent2">
              <a:lumMod val="60000"/>
              <a:lumOff val="40000"/>
            </a:schemeClr>
          </a:solidFill>
          <a:ln/>
        </p:spPr>
      </p:sp>
      <p:sp>
        <p:nvSpPr>
          <p:cNvPr id="10" name="Shape 2">
            <a:extLst>
              <a:ext uri="{FF2B5EF4-FFF2-40B4-BE49-F238E27FC236}">
                <a16:creationId xmlns:a16="http://schemas.microsoft.com/office/drawing/2014/main" id="{9A8E67CE-13C4-795C-A82C-D91D8F2D4585}"/>
              </a:ext>
            </a:extLst>
          </p:cNvPr>
          <p:cNvSpPr/>
          <p:nvPr/>
        </p:nvSpPr>
        <p:spPr>
          <a:xfrm rot="5400000">
            <a:off x="664011" y="4593700"/>
            <a:ext cx="45721" cy="473533"/>
          </a:xfrm>
          <a:prstGeom prst="roundRect">
            <a:avLst>
              <a:gd name="adj" fmla="val 389977"/>
            </a:avLst>
          </a:prstGeom>
          <a:solidFill>
            <a:schemeClr val="accent2">
              <a:lumMod val="60000"/>
              <a:lumOff val="40000"/>
            </a:schemeClr>
          </a:solidFill>
          <a:ln/>
        </p:spPr>
      </p:sp>
      <p:sp>
        <p:nvSpPr>
          <p:cNvPr id="11" name="Shape 2">
            <a:extLst>
              <a:ext uri="{FF2B5EF4-FFF2-40B4-BE49-F238E27FC236}">
                <a16:creationId xmlns:a16="http://schemas.microsoft.com/office/drawing/2014/main" id="{1EFC0A73-166E-2946-7470-575D49EA6209}"/>
              </a:ext>
            </a:extLst>
          </p:cNvPr>
          <p:cNvSpPr/>
          <p:nvPr/>
        </p:nvSpPr>
        <p:spPr>
          <a:xfrm rot="5400000">
            <a:off x="707230" y="3004002"/>
            <a:ext cx="45719" cy="473535"/>
          </a:xfrm>
          <a:prstGeom prst="roundRect">
            <a:avLst>
              <a:gd name="adj" fmla="val 389977"/>
            </a:avLst>
          </a:prstGeom>
          <a:solidFill>
            <a:schemeClr val="accent2">
              <a:lumMod val="60000"/>
              <a:lumOff val="40000"/>
            </a:schemeClr>
          </a:solidFill>
          <a:ln/>
        </p:spPr>
      </p:sp>
      <p:sp>
        <p:nvSpPr>
          <p:cNvPr id="12" name="Shape 2">
            <a:extLst>
              <a:ext uri="{FF2B5EF4-FFF2-40B4-BE49-F238E27FC236}">
                <a16:creationId xmlns:a16="http://schemas.microsoft.com/office/drawing/2014/main" id="{932D4452-DA62-5376-D565-07D7396AE1D5}"/>
              </a:ext>
            </a:extLst>
          </p:cNvPr>
          <p:cNvSpPr/>
          <p:nvPr/>
        </p:nvSpPr>
        <p:spPr>
          <a:xfrm rot="5400000">
            <a:off x="655281" y="5390388"/>
            <a:ext cx="45719" cy="473532"/>
          </a:xfrm>
          <a:prstGeom prst="roundRect">
            <a:avLst>
              <a:gd name="adj" fmla="val 389977"/>
            </a:avLst>
          </a:prstGeom>
          <a:solidFill>
            <a:schemeClr val="accent2">
              <a:lumMod val="60000"/>
              <a:lumOff val="40000"/>
            </a:schemeClr>
          </a:solidFill>
          <a:ln/>
        </p:spPr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A876365-C0F5-C2D2-5655-C9C2CA128784}"/>
              </a:ext>
            </a:extLst>
          </p:cNvPr>
          <p:cNvSpPr/>
          <p:nvPr/>
        </p:nvSpPr>
        <p:spPr>
          <a:xfrm>
            <a:off x="969865" y="791203"/>
            <a:ext cx="7264788" cy="56321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650"/>
              </a:lnSpc>
            </a:pPr>
            <a:r>
              <a:rPr lang="en-US" sz="2800" kern="0" spc="-33" dirty="0">
                <a:solidFill>
                  <a:schemeClr val="tx1"/>
                </a:solidFill>
                <a:latin typeface="Times New Roman" panose="02020603050405020304" pitchFamily="18" charset="0"/>
                <a:ea typeface="Source Sans Pro" pitchFamily="34" charset="-122"/>
                <a:cs typeface="Times New Roman" panose="02020603050405020304" pitchFamily="18" charset="0"/>
              </a:rPr>
              <a:t>Background and problem statement 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2F2E2DB-B6C6-7A87-BBB9-6BFF29FB0BE1}"/>
              </a:ext>
            </a:extLst>
          </p:cNvPr>
          <p:cNvSpPr/>
          <p:nvPr/>
        </p:nvSpPr>
        <p:spPr>
          <a:xfrm>
            <a:off x="939606" y="1550137"/>
            <a:ext cx="7264788" cy="52861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650"/>
              </a:lnSpc>
            </a:pPr>
            <a:r>
              <a:rPr lang="en-US" sz="2800" kern="0" spc="-33" dirty="0">
                <a:solidFill>
                  <a:schemeClr val="tx1"/>
                </a:solidFill>
                <a:latin typeface="Times New Roman" panose="02020603050405020304" pitchFamily="18" charset="0"/>
                <a:ea typeface="Source Sans Pro" pitchFamily="34" charset="-122"/>
                <a:cs typeface="Times New Roman" panose="02020603050405020304" pitchFamily="18" charset="0"/>
              </a:rPr>
              <a:t>Aim and objectives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CEB14670-F5C3-ABE2-55AB-839CA19C8552}"/>
              </a:ext>
            </a:extLst>
          </p:cNvPr>
          <p:cNvSpPr/>
          <p:nvPr/>
        </p:nvSpPr>
        <p:spPr>
          <a:xfrm>
            <a:off x="982635" y="2291717"/>
            <a:ext cx="7240092" cy="47441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650"/>
              </a:lnSpc>
            </a:pPr>
            <a:r>
              <a:rPr lang="en-US" sz="2800" kern="0" spc="-33" dirty="0">
                <a:solidFill>
                  <a:schemeClr val="tx1"/>
                </a:solidFill>
                <a:latin typeface="Times New Roman" panose="02020603050405020304" pitchFamily="18" charset="0"/>
                <a:ea typeface="Source Sans Pro" pitchFamily="34" charset="-122"/>
                <a:cs typeface="Times New Roman" panose="02020603050405020304" pitchFamily="18" charset="0"/>
              </a:rPr>
              <a:t>Justification to the study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4435F321-293C-80BD-2318-9A0C106E007D}"/>
              </a:ext>
            </a:extLst>
          </p:cNvPr>
          <p:cNvSpPr/>
          <p:nvPr/>
        </p:nvSpPr>
        <p:spPr>
          <a:xfrm>
            <a:off x="945775" y="3734729"/>
            <a:ext cx="7240092" cy="51576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650"/>
              </a:lnSpc>
            </a:pPr>
            <a:r>
              <a:rPr lang="en-US" sz="2800" kern="0" spc="-33" dirty="0">
                <a:solidFill>
                  <a:schemeClr val="tx1"/>
                </a:solidFill>
                <a:latin typeface="Times New Roman" panose="02020603050405020304" pitchFamily="18" charset="0"/>
                <a:ea typeface="Source Sans Pro" pitchFamily="34" charset="-122"/>
                <a:cs typeface="Times New Roman" panose="02020603050405020304" pitchFamily="18" charset="0"/>
              </a:rPr>
              <a:t>Data and Methods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1BEFAC0F-34E8-2F1B-C8C9-58C059B73E3F}"/>
              </a:ext>
            </a:extLst>
          </p:cNvPr>
          <p:cNvSpPr/>
          <p:nvPr/>
        </p:nvSpPr>
        <p:spPr>
          <a:xfrm>
            <a:off x="877859" y="4502692"/>
            <a:ext cx="7289484" cy="60982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650"/>
              </a:lnSpc>
            </a:pPr>
            <a:r>
              <a:rPr lang="en-US" sz="2800" kern="0" spc="-33" dirty="0">
                <a:solidFill>
                  <a:schemeClr val="tx1"/>
                </a:solidFill>
                <a:latin typeface="Times New Roman" panose="02020603050405020304" pitchFamily="18" charset="0"/>
                <a:ea typeface="Source Sans Pro" pitchFamily="34" charset="-122"/>
                <a:cs typeface="Times New Roman" panose="02020603050405020304" pitchFamily="18" charset="0"/>
              </a:rPr>
              <a:t>Results and discussion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8ECF8DD6-5A42-F309-5E62-E9F71D24F4FA}"/>
              </a:ext>
            </a:extLst>
          </p:cNvPr>
          <p:cNvSpPr/>
          <p:nvPr/>
        </p:nvSpPr>
        <p:spPr>
          <a:xfrm>
            <a:off x="905644" y="2981323"/>
            <a:ext cx="7289485" cy="50656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650"/>
              </a:lnSpc>
            </a:pPr>
            <a:r>
              <a:rPr lang="en-US" sz="2800" kern="0" spc="-33" dirty="0">
                <a:solidFill>
                  <a:schemeClr val="tx1"/>
                </a:solidFill>
                <a:latin typeface="Times New Roman" panose="02020603050405020304" pitchFamily="18" charset="0"/>
                <a:ea typeface="Source Sans Pro" pitchFamily="34" charset="-122"/>
                <a:cs typeface="Times New Roman" panose="02020603050405020304" pitchFamily="18" charset="0"/>
              </a:rPr>
              <a:t>Study area 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F1BC68BB-202E-1B2C-1B78-94487F33DB46}"/>
              </a:ext>
            </a:extLst>
          </p:cNvPr>
          <p:cNvSpPr/>
          <p:nvPr/>
        </p:nvSpPr>
        <p:spPr>
          <a:xfrm>
            <a:off x="914907" y="5344019"/>
            <a:ext cx="7314180" cy="56193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650"/>
              </a:lnSpc>
            </a:pPr>
            <a:r>
              <a:rPr lang="en-US" sz="2800" kern="0" spc="-33" dirty="0">
                <a:solidFill>
                  <a:schemeClr val="tx1"/>
                </a:solidFill>
                <a:latin typeface="Times New Roman" panose="02020603050405020304" pitchFamily="18" charset="0"/>
                <a:ea typeface="Source Sans Pro" pitchFamily="34" charset="-122"/>
                <a:cs typeface="Times New Roman" panose="02020603050405020304" pitchFamily="18" charset="0"/>
              </a:rPr>
              <a:t>Conclusion and recommendations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Shape 2">
            <a:extLst>
              <a:ext uri="{FF2B5EF4-FFF2-40B4-BE49-F238E27FC236}">
                <a16:creationId xmlns:a16="http://schemas.microsoft.com/office/drawing/2014/main" id="{E8FC020A-002F-CECD-C08A-629D2ACBC45C}"/>
              </a:ext>
            </a:extLst>
          </p:cNvPr>
          <p:cNvSpPr/>
          <p:nvPr/>
        </p:nvSpPr>
        <p:spPr>
          <a:xfrm rot="5400000">
            <a:off x="650239" y="6126102"/>
            <a:ext cx="45720" cy="485878"/>
          </a:xfrm>
          <a:prstGeom prst="roundRect">
            <a:avLst>
              <a:gd name="adj" fmla="val 389977"/>
            </a:avLst>
          </a:prstGeom>
          <a:solidFill>
            <a:schemeClr val="accent2">
              <a:lumMod val="60000"/>
              <a:lumOff val="40000"/>
            </a:schemeClr>
          </a:solidFill>
          <a:ln/>
        </p:spPr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111DA07D-2DAE-E1D9-F97D-7F059F394A40}"/>
              </a:ext>
            </a:extLst>
          </p:cNvPr>
          <p:cNvSpPr/>
          <p:nvPr/>
        </p:nvSpPr>
        <p:spPr>
          <a:xfrm>
            <a:off x="890207" y="6079373"/>
            <a:ext cx="7314180" cy="561933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650"/>
              </a:lnSpc>
            </a:pPr>
            <a:r>
              <a:rPr lang="en-US" sz="2800" kern="0" spc="-33" dirty="0">
                <a:solidFill>
                  <a:schemeClr val="tx1"/>
                </a:solidFill>
                <a:latin typeface="Times New Roman" panose="02020603050405020304" pitchFamily="18" charset="0"/>
                <a:ea typeface="Source Sans Pro" pitchFamily="34" charset="-122"/>
                <a:cs typeface="Times New Roman" panose="02020603050405020304" pitchFamily="18" charset="0"/>
              </a:rPr>
              <a:t>Contribution to knowledge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Shape 1">
            <a:extLst>
              <a:ext uri="{FF2B5EF4-FFF2-40B4-BE49-F238E27FC236}">
                <a16:creationId xmlns:a16="http://schemas.microsoft.com/office/drawing/2014/main" id="{E99147BD-B4CD-5DCC-2C45-9CD6A70B3AAB}"/>
              </a:ext>
            </a:extLst>
          </p:cNvPr>
          <p:cNvSpPr/>
          <p:nvPr/>
        </p:nvSpPr>
        <p:spPr>
          <a:xfrm rot="16200000">
            <a:off x="5797371" y="3707683"/>
            <a:ext cx="5896949" cy="86450"/>
          </a:xfrm>
          <a:prstGeom prst="roundRect">
            <a:avLst>
              <a:gd name="adj" fmla="val 389977"/>
            </a:avLst>
          </a:prstGeom>
          <a:solidFill>
            <a:schemeClr val="accent2">
              <a:lumMod val="60000"/>
              <a:lumOff val="40000"/>
            </a:schemeClr>
          </a:solidFill>
          <a:ln/>
        </p:spPr>
      </p:sp>
      <p:sp>
        <p:nvSpPr>
          <p:cNvPr id="38" name="Shape 7">
            <a:extLst>
              <a:ext uri="{FF2B5EF4-FFF2-40B4-BE49-F238E27FC236}">
                <a16:creationId xmlns:a16="http://schemas.microsoft.com/office/drawing/2014/main" id="{0B8BF38F-B20D-DB0E-29E1-51731BBDC65B}"/>
              </a:ext>
            </a:extLst>
          </p:cNvPr>
          <p:cNvSpPr/>
          <p:nvPr/>
        </p:nvSpPr>
        <p:spPr>
          <a:xfrm rot="16200000">
            <a:off x="8487378" y="793247"/>
            <a:ext cx="49587" cy="553799"/>
          </a:xfrm>
          <a:prstGeom prst="roundRect">
            <a:avLst>
              <a:gd name="adj" fmla="val 389977"/>
            </a:avLst>
          </a:prstGeom>
          <a:solidFill>
            <a:schemeClr val="accent2">
              <a:lumMod val="60000"/>
              <a:lumOff val="40000"/>
            </a:schemeClr>
          </a:solidFill>
          <a:ln/>
        </p:spPr>
      </p:sp>
      <p:sp>
        <p:nvSpPr>
          <p:cNvPr id="39" name="Shape 7">
            <a:extLst>
              <a:ext uri="{FF2B5EF4-FFF2-40B4-BE49-F238E27FC236}">
                <a16:creationId xmlns:a16="http://schemas.microsoft.com/office/drawing/2014/main" id="{AED623CB-7EDF-CA53-9B4C-292C2ACAA8A8}"/>
              </a:ext>
            </a:extLst>
          </p:cNvPr>
          <p:cNvSpPr/>
          <p:nvPr/>
        </p:nvSpPr>
        <p:spPr>
          <a:xfrm rot="16200000">
            <a:off x="8439907" y="2968566"/>
            <a:ext cx="45719" cy="553799"/>
          </a:xfrm>
          <a:prstGeom prst="roundRect">
            <a:avLst>
              <a:gd name="adj" fmla="val 389977"/>
            </a:avLst>
          </a:prstGeom>
          <a:solidFill>
            <a:schemeClr val="accent2">
              <a:lumMod val="60000"/>
              <a:lumOff val="40000"/>
            </a:schemeClr>
          </a:solidFill>
          <a:ln/>
        </p:spPr>
      </p:sp>
      <p:sp>
        <p:nvSpPr>
          <p:cNvPr id="40" name="Shape 7">
            <a:extLst>
              <a:ext uri="{FF2B5EF4-FFF2-40B4-BE49-F238E27FC236}">
                <a16:creationId xmlns:a16="http://schemas.microsoft.com/office/drawing/2014/main" id="{88A08DAA-5DC9-ED1D-212A-A39FA7495EE2}"/>
              </a:ext>
            </a:extLst>
          </p:cNvPr>
          <p:cNvSpPr/>
          <p:nvPr/>
        </p:nvSpPr>
        <p:spPr>
          <a:xfrm rot="16200000">
            <a:off x="8458430" y="1529042"/>
            <a:ext cx="45719" cy="572321"/>
          </a:xfrm>
          <a:prstGeom prst="roundRect">
            <a:avLst>
              <a:gd name="adj" fmla="val 389977"/>
            </a:avLst>
          </a:prstGeom>
          <a:solidFill>
            <a:schemeClr val="accent2">
              <a:lumMod val="60000"/>
              <a:lumOff val="40000"/>
            </a:schemeClr>
          </a:solidFill>
          <a:ln/>
        </p:spPr>
      </p:sp>
      <p:sp>
        <p:nvSpPr>
          <p:cNvPr id="41" name="Shape 7">
            <a:extLst>
              <a:ext uri="{FF2B5EF4-FFF2-40B4-BE49-F238E27FC236}">
                <a16:creationId xmlns:a16="http://schemas.microsoft.com/office/drawing/2014/main" id="{55CCBBF7-C937-ABEB-E2DB-216EFD5C97B7}"/>
              </a:ext>
            </a:extLst>
          </p:cNvPr>
          <p:cNvSpPr/>
          <p:nvPr/>
        </p:nvSpPr>
        <p:spPr>
          <a:xfrm rot="16200000">
            <a:off x="8458429" y="2256302"/>
            <a:ext cx="45719" cy="553803"/>
          </a:xfrm>
          <a:prstGeom prst="roundRect">
            <a:avLst>
              <a:gd name="adj" fmla="val 389977"/>
            </a:avLst>
          </a:prstGeom>
          <a:solidFill>
            <a:schemeClr val="accent2">
              <a:lumMod val="60000"/>
              <a:lumOff val="40000"/>
            </a:schemeClr>
          </a:solidFill>
          <a:ln/>
        </p:spPr>
      </p:sp>
      <p:sp>
        <p:nvSpPr>
          <p:cNvPr id="42" name="Shape 7">
            <a:extLst>
              <a:ext uri="{FF2B5EF4-FFF2-40B4-BE49-F238E27FC236}">
                <a16:creationId xmlns:a16="http://schemas.microsoft.com/office/drawing/2014/main" id="{9890A8C1-99BA-D6F4-A8D0-F66FBF50085A}"/>
              </a:ext>
            </a:extLst>
          </p:cNvPr>
          <p:cNvSpPr/>
          <p:nvPr/>
        </p:nvSpPr>
        <p:spPr>
          <a:xfrm rot="16200000">
            <a:off x="8430647" y="3722366"/>
            <a:ext cx="45719" cy="553800"/>
          </a:xfrm>
          <a:prstGeom prst="roundRect">
            <a:avLst>
              <a:gd name="adj" fmla="val 389977"/>
            </a:avLst>
          </a:prstGeom>
          <a:solidFill>
            <a:schemeClr val="accent2">
              <a:lumMod val="60000"/>
              <a:lumOff val="40000"/>
            </a:schemeClr>
          </a:solidFill>
          <a:ln/>
        </p:spPr>
      </p:sp>
      <p:sp>
        <p:nvSpPr>
          <p:cNvPr id="43" name="Shape 7">
            <a:extLst>
              <a:ext uri="{FF2B5EF4-FFF2-40B4-BE49-F238E27FC236}">
                <a16:creationId xmlns:a16="http://schemas.microsoft.com/office/drawing/2014/main" id="{C352FD32-A0C1-3054-9CB8-3C1E9A56D616}"/>
              </a:ext>
            </a:extLst>
          </p:cNvPr>
          <p:cNvSpPr/>
          <p:nvPr/>
        </p:nvSpPr>
        <p:spPr>
          <a:xfrm rot="16200000">
            <a:off x="8421384" y="4540502"/>
            <a:ext cx="45720" cy="572323"/>
          </a:xfrm>
          <a:prstGeom prst="roundRect">
            <a:avLst>
              <a:gd name="adj" fmla="val 389977"/>
            </a:avLst>
          </a:prstGeom>
          <a:solidFill>
            <a:schemeClr val="accent2">
              <a:lumMod val="60000"/>
              <a:lumOff val="40000"/>
            </a:schemeClr>
          </a:solidFill>
          <a:ln/>
        </p:spPr>
      </p:sp>
      <p:sp>
        <p:nvSpPr>
          <p:cNvPr id="44" name="Shape 7">
            <a:extLst>
              <a:ext uri="{FF2B5EF4-FFF2-40B4-BE49-F238E27FC236}">
                <a16:creationId xmlns:a16="http://schemas.microsoft.com/office/drawing/2014/main" id="{1895DEF3-A433-A2BA-4847-F82010034619}"/>
              </a:ext>
            </a:extLst>
          </p:cNvPr>
          <p:cNvSpPr/>
          <p:nvPr/>
        </p:nvSpPr>
        <p:spPr>
          <a:xfrm rot="16200000">
            <a:off x="8449165" y="6101908"/>
            <a:ext cx="45723" cy="535279"/>
          </a:xfrm>
          <a:prstGeom prst="roundRect">
            <a:avLst>
              <a:gd name="adj" fmla="val 389977"/>
            </a:avLst>
          </a:prstGeom>
          <a:solidFill>
            <a:schemeClr val="accent2">
              <a:lumMod val="60000"/>
              <a:lumOff val="40000"/>
            </a:schemeClr>
          </a:solidFill>
          <a:ln/>
        </p:spPr>
      </p:sp>
      <p:sp>
        <p:nvSpPr>
          <p:cNvPr id="45" name="Shape 7">
            <a:extLst>
              <a:ext uri="{FF2B5EF4-FFF2-40B4-BE49-F238E27FC236}">
                <a16:creationId xmlns:a16="http://schemas.microsoft.com/office/drawing/2014/main" id="{E164B5F9-3946-4285-B350-A85FE2519E3C}"/>
              </a:ext>
            </a:extLst>
          </p:cNvPr>
          <p:cNvSpPr/>
          <p:nvPr/>
        </p:nvSpPr>
        <p:spPr>
          <a:xfrm rot="16200000">
            <a:off x="8467690" y="5357524"/>
            <a:ext cx="45721" cy="553799"/>
          </a:xfrm>
          <a:prstGeom prst="roundRect">
            <a:avLst>
              <a:gd name="adj" fmla="val 389977"/>
            </a:avLst>
          </a:prstGeom>
          <a:solidFill>
            <a:schemeClr val="accent2">
              <a:lumMod val="60000"/>
              <a:lumOff val="40000"/>
            </a:schemeClr>
          </a:solidFill>
          <a:ln/>
        </p:spPr>
      </p:sp>
    </p:spTree>
    <p:extLst>
      <p:ext uri="{BB962C8B-B14F-4D97-AF65-F5344CB8AC3E}">
        <p14:creationId xmlns:p14="http://schemas.microsoft.com/office/powerpoint/2010/main" val="35611404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F38B107-F33E-B3F3-A123-E8D63B362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D081B-BF69-4384-95E4-345FC8EF68BF}" type="slidenum">
              <a:rPr lang="en-US" b="0" smtClean="0"/>
              <a:pPr/>
              <a:t>20</a:t>
            </a:fld>
            <a:endParaRPr lang="en-US" b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F413A4B-6A06-CA5E-1918-2E709E45D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 and discussion (7/10)</a:t>
            </a:r>
            <a:endParaRPr lang="en-GB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Shape 2">
            <a:extLst>
              <a:ext uri="{FF2B5EF4-FFF2-40B4-BE49-F238E27FC236}">
                <a16:creationId xmlns:a16="http://schemas.microsoft.com/office/drawing/2014/main" id="{759CFF9F-EBFD-8963-A14D-1D6605B7E08A}"/>
              </a:ext>
            </a:extLst>
          </p:cNvPr>
          <p:cNvSpPr/>
          <p:nvPr/>
        </p:nvSpPr>
        <p:spPr>
          <a:xfrm>
            <a:off x="6584829" y="1332343"/>
            <a:ext cx="721162" cy="22860"/>
          </a:xfrm>
          <a:prstGeom prst="roundRect">
            <a:avLst>
              <a:gd name="adj" fmla="val 378591"/>
            </a:avLst>
          </a:prstGeom>
          <a:solidFill>
            <a:srgbClr val="DABADD"/>
          </a:solidFill>
          <a:ln/>
        </p:spPr>
      </p:sp>
      <p:sp>
        <p:nvSpPr>
          <p:cNvPr id="31" name="Shape 7">
            <a:extLst>
              <a:ext uri="{FF2B5EF4-FFF2-40B4-BE49-F238E27FC236}">
                <a16:creationId xmlns:a16="http://schemas.microsoft.com/office/drawing/2014/main" id="{B6F3B6CB-9269-8463-5397-89F04EB7773C}"/>
              </a:ext>
            </a:extLst>
          </p:cNvPr>
          <p:cNvSpPr/>
          <p:nvPr/>
        </p:nvSpPr>
        <p:spPr>
          <a:xfrm>
            <a:off x="6594398" y="1936968"/>
            <a:ext cx="721162" cy="22860"/>
          </a:xfrm>
          <a:prstGeom prst="roundRect">
            <a:avLst>
              <a:gd name="adj" fmla="val 378591"/>
            </a:avLst>
          </a:prstGeom>
          <a:solidFill>
            <a:srgbClr val="DABADD"/>
          </a:solidFill>
          <a:ln/>
        </p:spPr>
      </p:sp>
      <p:sp>
        <p:nvSpPr>
          <p:cNvPr id="35" name="Shape 12">
            <a:extLst>
              <a:ext uri="{FF2B5EF4-FFF2-40B4-BE49-F238E27FC236}">
                <a16:creationId xmlns:a16="http://schemas.microsoft.com/office/drawing/2014/main" id="{5D0994F5-829C-AAF2-8537-7EA9E2442773}"/>
              </a:ext>
            </a:extLst>
          </p:cNvPr>
          <p:cNvSpPr/>
          <p:nvPr/>
        </p:nvSpPr>
        <p:spPr>
          <a:xfrm>
            <a:off x="6594398" y="2463818"/>
            <a:ext cx="721162" cy="22860"/>
          </a:xfrm>
          <a:prstGeom prst="roundRect">
            <a:avLst>
              <a:gd name="adj" fmla="val 378591"/>
            </a:avLst>
          </a:prstGeom>
          <a:solidFill>
            <a:srgbClr val="DABADD"/>
          </a:solidFill>
          <a:ln/>
        </p:spPr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522F9027-D05C-2359-657F-1865BF6D38D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773"/>
          <a:stretch>
            <a:fillRect/>
          </a:stretch>
        </p:blipFill>
        <p:spPr>
          <a:xfrm>
            <a:off x="84392" y="918676"/>
            <a:ext cx="7268191" cy="523251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48CD05-E201-4DE2-10B8-AE2CF5D668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5387" y="4169367"/>
            <a:ext cx="4694221" cy="2395486"/>
          </a:xfrm>
          <a:prstGeom prst="rect">
            <a:avLst/>
          </a:prstGeom>
        </p:spPr>
      </p:pic>
      <p:sp>
        <p:nvSpPr>
          <p:cNvPr id="9" name="Text 0">
            <a:extLst>
              <a:ext uri="{FF2B5EF4-FFF2-40B4-BE49-F238E27FC236}">
                <a16:creationId xmlns:a16="http://schemas.microsoft.com/office/drawing/2014/main" id="{3B1364A5-6F9F-8864-36E2-6A63FFED337F}"/>
              </a:ext>
            </a:extLst>
          </p:cNvPr>
          <p:cNvSpPr/>
          <p:nvPr/>
        </p:nvSpPr>
        <p:spPr>
          <a:xfrm>
            <a:off x="21889" y="690478"/>
            <a:ext cx="6058128" cy="3829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kern="0" spc="-89" dirty="0">
                <a:latin typeface="Times New Roman" panose="02020603050405020304" pitchFamily="18" charset="0"/>
                <a:ea typeface="Source Serif Pro Semi Bold" pitchFamily="34" charset="-122"/>
                <a:cs typeface="Times New Roman" panose="02020603050405020304" pitchFamily="18" charset="0"/>
              </a:rPr>
              <a:t>Flood risk mitigation: Greenery’s Resilience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443C5A6-E4A7-DEC0-3318-F82638AE2EAD}"/>
              </a:ext>
            </a:extLst>
          </p:cNvPr>
          <p:cNvSpPr/>
          <p:nvPr/>
        </p:nvSpPr>
        <p:spPr>
          <a:xfrm>
            <a:off x="7352829" y="1433653"/>
            <a:ext cx="1707026" cy="193960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Confirmed by Li et al. (2018) in Shenyang, China</a:t>
            </a:r>
            <a:endParaRPr lang="en-GB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A6A3E23-76BC-A166-4C85-237B40129D5B}"/>
              </a:ext>
            </a:extLst>
          </p:cNvPr>
          <p:cNvSpPr/>
          <p:nvPr/>
        </p:nvSpPr>
        <p:spPr>
          <a:xfrm>
            <a:off x="321530" y="5996209"/>
            <a:ext cx="3806719" cy="76634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Bose and Mazumdar (2023) in Kolkata City, India</a:t>
            </a:r>
            <a:endParaRPr lang="en-GB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5811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50F625-CA1D-B099-0266-EB00DC00C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D081B-BF69-4384-95E4-345FC8EF68BF}" type="slidenum">
              <a:rPr lang="en-US" b="0" smtClean="0"/>
              <a:pPr/>
              <a:t>21</a:t>
            </a:fld>
            <a:endParaRPr lang="en-US" b="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DD9454-E832-4630-15A6-9B627F2171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9" t="2670" r="6881" b="2538"/>
          <a:stretch/>
        </p:blipFill>
        <p:spPr>
          <a:xfrm>
            <a:off x="155728" y="1115230"/>
            <a:ext cx="6875417" cy="51038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4692538-F6D2-4D33-1968-185C52DE58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2833" y="3777715"/>
            <a:ext cx="5073159" cy="295288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6DF8393-C997-B780-8002-942C6452E744}"/>
              </a:ext>
            </a:extLst>
          </p:cNvPr>
          <p:cNvSpPr/>
          <p:nvPr/>
        </p:nvSpPr>
        <p:spPr>
          <a:xfrm>
            <a:off x="298008" y="6218938"/>
            <a:ext cx="3079102" cy="3097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>
                <a:solidFill>
                  <a:schemeClr val="tx1"/>
                </a:solidFill>
              </a:rPr>
              <a:t>HMI: Heat Mitigation Index</a:t>
            </a:r>
          </a:p>
        </p:txBody>
      </p:sp>
      <p:sp>
        <p:nvSpPr>
          <p:cNvPr id="5" name="Text 0">
            <a:extLst>
              <a:ext uri="{FF2B5EF4-FFF2-40B4-BE49-F238E27FC236}">
                <a16:creationId xmlns:a16="http://schemas.microsoft.com/office/drawing/2014/main" id="{4217B8D2-4B98-DDE7-D5D0-AD0E63FDFBBB}"/>
              </a:ext>
            </a:extLst>
          </p:cNvPr>
          <p:cNvSpPr/>
          <p:nvPr/>
        </p:nvSpPr>
        <p:spPr>
          <a:xfrm>
            <a:off x="155728" y="703348"/>
            <a:ext cx="3943999" cy="41201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kern="0" spc="-89" dirty="0">
                <a:latin typeface="Times New Roman" panose="02020603050405020304" pitchFamily="18" charset="0"/>
                <a:ea typeface="Source Serif Pro Semi Bold" pitchFamily="34" charset="-122"/>
                <a:cs typeface="Times New Roman" panose="02020603050405020304" pitchFamily="18" charset="0"/>
              </a:rPr>
              <a:t>Urban cooling: Beat the heat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917A8AB1-2110-652F-034F-B643FE4AC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89" y="32426"/>
            <a:ext cx="8385239" cy="486385"/>
          </a:xfrm>
        </p:spPr>
        <p:txBody>
          <a:bodyPr>
            <a:noAutofit/>
          </a:bodyPr>
          <a:lstStyle/>
          <a:p>
            <a:r>
              <a:rPr lang="en-GB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 and discussion (8/10)</a:t>
            </a: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04ECE6C-F55E-5B97-F838-877B6C470BDC}"/>
              </a:ext>
            </a:extLst>
          </p:cNvPr>
          <p:cNvSpPr/>
          <p:nvPr/>
        </p:nvSpPr>
        <p:spPr>
          <a:xfrm>
            <a:off x="5044275" y="799381"/>
            <a:ext cx="3819113" cy="86460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Confirmed by Wu et al. (2024) in Yangzhou City, China</a:t>
            </a:r>
            <a:endParaRPr lang="en-GB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2817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94BEA24-6665-15D5-02CD-AB7CA9DA4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D081B-BF69-4384-95E4-345FC8EF68BF}" type="slidenum">
              <a:rPr lang="en-US" b="0" smtClean="0"/>
              <a:pPr/>
              <a:t>22</a:t>
            </a:fld>
            <a:endParaRPr lang="en-US" b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68F9AE5-0699-3B5B-463C-8406F102B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 and discussion (9/10)</a:t>
            </a:r>
            <a:endParaRPr lang="en-GB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991FD6-514C-1B6B-FCEF-2B127BEA1A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552" y="1371643"/>
            <a:ext cx="4534559" cy="37992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A2F1589-57C9-C99C-85A5-05AE1809B4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69456" y="1345340"/>
            <a:ext cx="4473426" cy="3799225"/>
          </a:xfrm>
          <a:prstGeom prst="rect">
            <a:avLst/>
          </a:prstGeom>
        </p:spPr>
      </p:pic>
      <p:sp>
        <p:nvSpPr>
          <p:cNvPr id="7" name="Text 0">
            <a:extLst>
              <a:ext uri="{FF2B5EF4-FFF2-40B4-BE49-F238E27FC236}">
                <a16:creationId xmlns:a16="http://schemas.microsoft.com/office/drawing/2014/main" id="{29278FC1-DEEE-D268-A642-DEABAB86197F}"/>
              </a:ext>
            </a:extLst>
          </p:cNvPr>
          <p:cNvSpPr/>
          <p:nvPr/>
        </p:nvSpPr>
        <p:spPr>
          <a:xfrm>
            <a:off x="1959951" y="4858474"/>
            <a:ext cx="1312506" cy="6068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>
              <a:lnSpc>
                <a:spcPts val="5500"/>
              </a:lnSpc>
              <a:buFont typeface="Wingdings" panose="05000000000000000000" pitchFamily="2" charset="2"/>
              <a:buChar char="v"/>
            </a:pPr>
            <a:r>
              <a:rPr lang="en-US" sz="2000" u="sng" kern="0" spc="-89" dirty="0">
                <a:solidFill>
                  <a:srgbClr val="D73AD7"/>
                </a:solidFill>
                <a:latin typeface="+mj-lt"/>
                <a:ea typeface="Source Serif Pro Semi Bold" pitchFamily="34" charset="-122"/>
                <a:cs typeface="Source Serif Pro Semi Bold" pitchFamily="34" charset="-120"/>
              </a:rPr>
              <a:t>DAGL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C4E7C70-BC69-B3D8-3924-AB3280B172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63733" y="4826508"/>
            <a:ext cx="1463167" cy="74987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A6E3DFB-D2A0-243A-99FF-7B5A7AF5EF66}"/>
              </a:ext>
            </a:extLst>
          </p:cNvPr>
          <p:cNvSpPr txBox="1"/>
          <p:nvPr/>
        </p:nvSpPr>
        <p:spPr>
          <a:xfrm>
            <a:off x="2728883" y="1279951"/>
            <a:ext cx="3483429" cy="400110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r>
              <a:rPr lang="en-US" sz="2000" b="1" dirty="0">
                <a:latin typeface="+mj-lt"/>
              </a:rPr>
              <a:t>Pearson’s correlation analysis </a:t>
            </a:r>
            <a:endParaRPr lang="en-GB" sz="2000" dirty="0">
              <a:latin typeface="+mj-lt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F306636-204F-5058-69C5-71142989FF36}"/>
              </a:ext>
            </a:extLst>
          </p:cNvPr>
          <p:cNvSpPr/>
          <p:nvPr/>
        </p:nvSpPr>
        <p:spPr>
          <a:xfrm>
            <a:off x="2424257" y="3783474"/>
            <a:ext cx="485192" cy="999091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D2F5D11-CBD8-4554-0CB7-9E42E45F5CE6}"/>
              </a:ext>
            </a:extLst>
          </p:cNvPr>
          <p:cNvSpPr/>
          <p:nvPr/>
        </p:nvSpPr>
        <p:spPr>
          <a:xfrm rot="5400000">
            <a:off x="1681314" y="2960839"/>
            <a:ext cx="503849" cy="1067159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B2F97AF-46AE-43E1-0539-3D1198822B30}"/>
              </a:ext>
            </a:extLst>
          </p:cNvPr>
          <p:cNvSpPr/>
          <p:nvPr/>
        </p:nvSpPr>
        <p:spPr>
          <a:xfrm>
            <a:off x="6886656" y="3755841"/>
            <a:ext cx="496219" cy="1054359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ACB433D-01C3-7EC9-D4E8-0D61F1E555D4}"/>
              </a:ext>
            </a:extLst>
          </p:cNvPr>
          <p:cNvSpPr/>
          <p:nvPr/>
        </p:nvSpPr>
        <p:spPr>
          <a:xfrm rot="5400000">
            <a:off x="6062545" y="2861834"/>
            <a:ext cx="580664" cy="1174733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 0">
            <a:extLst>
              <a:ext uri="{FF2B5EF4-FFF2-40B4-BE49-F238E27FC236}">
                <a16:creationId xmlns:a16="http://schemas.microsoft.com/office/drawing/2014/main" id="{3A5B9940-4B07-FF55-2675-2086371224B6}"/>
              </a:ext>
            </a:extLst>
          </p:cNvPr>
          <p:cNvSpPr/>
          <p:nvPr/>
        </p:nvSpPr>
        <p:spPr>
          <a:xfrm>
            <a:off x="21889" y="688883"/>
            <a:ext cx="6784280" cy="48638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 marL="342900" indent="-342900" algn="ctr">
              <a:buFont typeface="Wingdings" panose="05000000000000000000" pitchFamily="2" charset="2"/>
              <a:buChar char="v"/>
            </a:pPr>
            <a:r>
              <a:rPr lang="en-US" sz="2400" kern="0" spc="-89" dirty="0">
                <a:latin typeface="Times New Roman" panose="02020603050405020304" pitchFamily="18" charset="0"/>
                <a:ea typeface="Source Serif Pro Semi Bold" pitchFamily="34" charset="-122"/>
                <a:cs typeface="Times New Roman" panose="02020603050405020304" pitchFamily="18" charset="0"/>
              </a:rPr>
              <a:t>Relationship between Urban Expansion and ESs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DF1DA9A1-E9F7-92C7-AC42-3D6D27B9186F}"/>
              </a:ext>
            </a:extLst>
          </p:cNvPr>
          <p:cNvSpPr/>
          <p:nvPr/>
        </p:nvSpPr>
        <p:spPr>
          <a:xfrm>
            <a:off x="70552" y="5581652"/>
            <a:ext cx="4361332" cy="115304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GAMA's geographic location makes it particularly vulnerable to flooding due to its coastal position </a:t>
            </a:r>
            <a:endParaRPr lang="en-GB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E1924DD-3852-86E0-3F7F-FC6B933ADC2B}"/>
              </a:ext>
            </a:extLst>
          </p:cNvPr>
          <p:cNvSpPr/>
          <p:nvPr/>
        </p:nvSpPr>
        <p:spPr>
          <a:xfrm>
            <a:off x="5141166" y="5576381"/>
            <a:ext cx="3932281" cy="115421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 population density in informal settlements in GAMA located in flood-prone zones</a:t>
            </a:r>
            <a:endParaRPr lang="en-GB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9272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7" grpId="0" animBg="1"/>
      <p:bldP spid="1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5C6B6E-C092-3C3E-9096-2EFF8EF28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D081B-BF69-4384-95E4-345FC8EF68BF}" type="slidenum">
              <a:rPr lang="en-US" b="0" smtClean="0"/>
              <a:pPr/>
              <a:t>23</a:t>
            </a:fld>
            <a:endParaRPr lang="en-US" b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DDB3E38-5665-EA14-2BCB-0CF272A13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 and discussion (10/10)</a:t>
            </a:r>
            <a:endParaRPr lang="en-GB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3B77F00C-736C-E43F-89E9-50CD3DBFC192}"/>
              </a:ext>
            </a:extLst>
          </p:cNvPr>
          <p:cNvSpPr/>
          <p:nvPr/>
        </p:nvSpPr>
        <p:spPr>
          <a:xfrm>
            <a:off x="21889" y="734816"/>
            <a:ext cx="6784280" cy="45905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 marL="342900" indent="-342900" algn="ctr">
              <a:buFont typeface="Wingdings" panose="05000000000000000000" pitchFamily="2" charset="2"/>
              <a:buChar char="v"/>
            </a:pPr>
            <a:r>
              <a:rPr lang="en-US" sz="2400" kern="0" spc="-89" dirty="0">
                <a:latin typeface="Times New Roman" panose="02020603050405020304" pitchFamily="18" charset="0"/>
                <a:ea typeface="Source Serif Pro Semi Bold" pitchFamily="34" charset="-122"/>
                <a:cs typeface="Times New Roman" panose="02020603050405020304" pitchFamily="18" charset="0"/>
              </a:rPr>
              <a:t>Relationship between Urban Expansion and ESs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2CA388-6866-50C8-4BD0-F9DB272FD980}"/>
              </a:ext>
            </a:extLst>
          </p:cNvPr>
          <p:cNvSpPr txBox="1"/>
          <p:nvPr/>
        </p:nvSpPr>
        <p:spPr>
          <a:xfrm>
            <a:off x="760446" y="3408005"/>
            <a:ext cx="7105257" cy="430887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ctr"/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Geographic Weighted Regression (GWR)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377A105-88CD-B983-E256-7C72F174455A}"/>
              </a:ext>
            </a:extLst>
          </p:cNvPr>
          <p:cNvCxnSpPr>
            <a:cxnSpLocks/>
          </p:cNvCxnSpPr>
          <p:nvPr/>
        </p:nvCxnSpPr>
        <p:spPr>
          <a:xfrm>
            <a:off x="4186584" y="1730589"/>
            <a:ext cx="0" cy="1677416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DC8F27D-96B5-A91E-91E7-1E7CB90B254B}"/>
              </a:ext>
            </a:extLst>
          </p:cNvPr>
          <p:cNvCxnSpPr>
            <a:cxnSpLocks/>
          </p:cNvCxnSpPr>
          <p:nvPr/>
        </p:nvCxnSpPr>
        <p:spPr>
          <a:xfrm>
            <a:off x="4186584" y="3838892"/>
            <a:ext cx="0" cy="1806128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EB0F7886-D8CA-9637-9EFD-E75DD5A01941}"/>
              </a:ext>
            </a:extLst>
          </p:cNvPr>
          <p:cNvSpPr/>
          <p:nvPr/>
        </p:nvSpPr>
        <p:spPr>
          <a:xfrm>
            <a:off x="760446" y="1730589"/>
            <a:ext cx="3237717" cy="152555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Urban expansion’s ecological impact is service-specific</a:t>
            </a:r>
            <a:endParaRPr lang="en-GB" dirty="0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E10CFCE9-345B-7525-9713-CACA6E6B579C}"/>
              </a:ext>
            </a:extLst>
          </p:cNvPr>
          <p:cNvSpPr/>
          <p:nvPr/>
        </p:nvSpPr>
        <p:spPr>
          <a:xfrm>
            <a:off x="4375006" y="1730589"/>
            <a:ext cx="3435102" cy="152555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while vegetation loss and built-up growth jointly explain carbon storage and urban cooling patterns,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FF617B11-3762-ECA1-E7C1-E0A1C81AFFE7}"/>
              </a:ext>
            </a:extLst>
          </p:cNvPr>
          <p:cNvSpPr/>
          <p:nvPr/>
        </p:nvSpPr>
        <p:spPr>
          <a:xfrm>
            <a:off x="824334" y="4012163"/>
            <a:ext cx="3237719" cy="152555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Runoff retention appears less directly linked to these factors</a:t>
            </a:r>
            <a:endParaRPr lang="en-GB" sz="2200" dirty="0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2385783D-C16F-E00B-36CA-25E6CDBBD9C0}"/>
              </a:ext>
            </a:extLst>
          </p:cNvPr>
          <p:cNvSpPr/>
          <p:nvPr/>
        </p:nvSpPr>
        <p:spPr>
          <a:xfrm>
            <a:off x="4380049" y="4012162"/>
            <a:ext cx="3430059" cy="152555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NDVI is a strong predictor, highlighting the critical role of vegetation in these services.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5071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4" grpId="0" animBg="1"/>
      <p:bldP spid="28" grpId="0" animBg="1"/>
      <p:bldP spid="2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A5A80E1-2C02-17C0-D755-55EA38859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D081B-BF69-4384-95E4-345FC8EF68BF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A670F9-ED2D-73E4-7007-3CBD7F78A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b="1" dirty="0">
                <a:solidFill>
                  <a:prstClr val="white"/>
                </a:solidFill>
              </a:rPr>
              <a:t>Conclusion and recommendations (1/2)</a:t>
            </a:r>
            <a:endParaRPr lang="en-GB" sz="32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2F0B077-250F-53A1-1851-8280045E0FA3}"/>
              </a:ext>
            </a:extLst>
          </p:cNvPr>
          <p:cNvSpPr txBox="1"/>
          <p:nvPr/>
        </p:nvSpPr>
        <p:spPr>
          <a:xfrm>
            <a:off x="77871" y="2780232"/>
            <a:ext cx="8955103" cy="430887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ctr"/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Performance improvement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04DE34A-6AFC-1A89-E61C-EE315C0ECB52}"/>
              </a:ext>
            </a:extLst>
          </p:cNvPr>
          <p:cNvSpPr txBox="1"/>
          <p:nvPr/>
        </p:nvSpPr>
        <p:spPr>
          <a:xfrm>
            <a:off x="94448" y="4515828"/>
            <a:ext cx="8955103" cy="430887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ctr"/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Further research 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C8A3E8A-7E73-E025-2E5D-0A81D255ADD3}"/>
              </a:ext>
            </a:extLst>
          </p:cNvPr>
          <p:cNvSpPr/>
          <p:nvPr/>
        </p:nvSpPr>
        <p:spPr>
          <a:xfrm>
            <a:off x="179565" y="5035042"/>
            <a:ext cx="4205821" cy="167671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research provides a pathway for further investigation into urban sustainability and ecosystem protection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509E7FF-D94A-4A00-055B-4E3359E5FB36}"/>
              </a:ext>
            </a:extLst>
          </p:cNvPr>
          <p:cNvSpPr/>
          <p:nvPr/>
        </p:nvSpPr>
        <p:spPr>
          <a:xfrm>
            <a:off x="4758612" y="5041322"/>
            <a:ext cx="4205822" cy="167671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Further research should expand the comparative analysis to include additional cities in West Africa. </a:t>
            </a:r>
            <a:endParaRPr lang="en-GB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8CF87A1-AE7B-16FD-3D5D-6D4370220C4E}"/>
              </a:ext>
            </a:extLst>
          </p:cNvPr>
          <p:cNvSpPr/>
          <p:nvPr/>
        </p:nvSpPr>
        <p:spPr>
          <a:xfrm>
            <a:off x="93304" y="3296301"/>
            <a:ext cx="3946851" cy="106819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Encouraging community participation in urban planning processes</a:t>
            </a:r>
            <a:endParaRPr kumimoji="0" lang="en-GB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C4E1FAC-44C2-2269-4E2E-2125A000D9BE}"/>
              </a:ext>
            </a:extLst>
          </p:cNvPr>
          <p:cNvSpPr/>
          <p:nvPr/>
        </p:nvSpPr>
        <p:spPr>
          <a:xfrm>
            <a:off x="4780881" y="3296301"/>
            <a:ext cx="4183553" cy="106819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Communities should also be encouraged to adopt nature-based solutions</a:t>
            </a:r>
            <a:endParaRPr kumimoji="0" lang="en-GB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0558313-F6DF-2258-1FC2-EBBE9124E968}"/>
              </a:ext>
            </a:extLst>
          </p:cNvPr>
          <p:cNvSpPr txBox="1"/>
          <p:nvPr/>
        </p:nvSpPr>
        <p:spPr>
          <a:xfrm>
            <a:off x="77871" y="753087"/>
            <a:ext cx="8955103" cy="430887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ctr"/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Policy improvement 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68C633A-95D0-0607-D1BF-BE4D697F8F8B}"/>
              </a:ext>
            </a:extLst>
          </p:cNvPr>
          <p:cNvSpPr/>
          <p:nvPr/>
        </p:nvSpPr>
        <p:spPr>
          <a:xfrm>
            <a:off x="77871" y="1262876"/>
            <a:ext cx="3757011" cy="139438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The Ministry of Urban Planning in Togo and Ghana should adopt mixed land use and vertical development</a:t>
            </a:r>
            <a:endParaRPr kumimoji="0" lang="en-GB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0C20C9D-9C98-2F32-920E-0BA852E2A254}"/>
              </a:ext>
            </a:extLst>
          </p:cNvPr>
          <p:cNvSpPr/>
          <p:nvPr/>
        </p:nvSpPr>
        <p:spPr>
          <a:xfrm>
            <a:off x="4663022" y="1275934"/>
            <a:ext cx="4301412" cy="1394387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Governmental agencies should promote urban agriculture, green corridors, and integrate green infrastructure into building design</a:t>
            </a:r>
            <a:endParaRPr kumimoji="0" lang="en-GB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944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2" grpId="0" animBg="1"/>
      <p:bldP spid="6" grpId="0" animBg="1"/>
      <p:bldP spid="8" grpId="0" animBg="1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38BA434-8A7B-78EA-4BB2-0DEC39D07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D081B-BF69-4384-95E4-345FC8EF68BF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A85CE45-B266-C672-ABC2-59664E370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/>
              <a:t>Contributions to the Body of Knowledge </a:t>
            </a:r>
            <a:endParaRPr lang="en-GB" sz="3200" b="1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FA7C078-2228-A8FC-4908-3C3C50649D03}"/>
              </a:ext>
            </a:extLst>
          </p:cNvPr>
          <p:cNvSpPr/>
          <p:nvPr/>
        </p:nvSpPr>
        <p:spPr>
          <a:xfrm>
            <a:off x="235974" y="1198772"/>
            <a:ext cx="4215268" cy="223022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rovides valuable insights into the interplay between urbanisation, land use change, and ecosystem services. 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69C82B5-BD2E-2987-E8BF-9507F7F3CE70}"/>
              </a:ext>
            </a:extLst>
          </p:cNvPr>
          <p:cNvSpPr/>
          <p:nvPr/>
        </p:nvSpPr>
        <p:spPr>
          <a:xfrm>
            <a:off x="235974" y="4004026"/>
            <a:ext cx="4220811" cy="2230226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study's methodological approach, incorporating machine learning, geospatial techniques, and directional analysis, provides insights into the spatial patterns of urban expansion in each city. 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80C379A8-B2A8-A418-6493-732D889D0875}"/>
              </a:ext>
            </a:extLst>
          </p:cNvPr>
          <p:cNvSpPr/>
          <p:nvPr/>
        </p:nvSpPr>
        <p:spPr>
          <a:xfrm>
            <a:off x="4876800" y="1198773"/>
            <a:ext cx="4031226" cy="223022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assessing a suite of ecosystem services, including carbon storage, heat mitigation, cooling capacity, and runoff retention, this study offers a more holistic perspective. 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EC467C43-0221-8B06-C352-5448CC050E08}"/>
              </a:ext>
            </a:extLst>
          </p:cNvPr>
          <p:cNvSpPr/>
          <p:nvPr/>
        </p:nvSpPr>
        <p:spPr>
          <a:xfrm>
            <a:off x="4876800" y="4004026"/>
            <a:ext cx="4031226" cy="223022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iv.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serves as a model for similar studies in other regions, facilitating comparative analyses and the development of broader theories. </a:t>
            </a:r>
            <a:endParaRPr lang="en-GB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F52EB4A-CA58-0C84-1585-45A2A7A01DAA}"/>
              </a:ext>
            </a:extLst>
          </p:cNvPr>
          <p:cNvCxnSpPr>
            <a:cxnSpLocks/>
          </p:cNvCxnSpPr>
          <p:nvPr/>
        </p:nvCxnSpPr>
        <p:spPr>
          <a:xfrm>
            <a:off x="4674637" y="1082351"/>
            <a:ext cx="0" cy="5281127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BCE2A28-0620-50C0-3D74-B639DF9BFD39}"/>
              </a:ext>
            </a:extLst>
          </p:cNvPr>
          <p:cNvCxnSpPr>
            <a:cxnSpLocks/>
          </p:cNvCxnSpPr>
          <p:nvPr/>
        </p:nvCxnSpPr>
        <p:spPr>
          <a:xfrm>
            <a:off x="235974" y="3769567"/>
            <a:ext cx="8672052" cy="0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986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A0B07E-14F5-F181-E722-5474D1347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F508D3E-1A94-A8A3-8931-46386E4D8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483" y="1996751"/>
            <a:ext cx="7744408" cy="2388637"/>
          </a:xfrm>
        </p:spPr>
        <p:txBody>
          <a:bodyPr>
            <a:normAutofit fontScale="90000"/>
          </a:bodyPr>
          <a:lstStyle/>
          <a:p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Thanks for your attention</a:t>
            </a:r>
            <a:br>
              <a:rPr lang="en-US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dirty="0">
              <a:solidFill>
                <a:schemeClr val="accent2"/>
              </a:solidFill>
            </a:endParaRPr>
          </a:p>
        </p:txBody>
      </p:sp>
      <p:pic>
        <p:nvPicPr>
          <p:cNvPr id="2" name="Picture 2" descr="New Wascal Logo – WASCAL">
            <a:extLst>
              <a:ext uri="{FF2B5EF4-FFF2-40B4-BE49-F238E27FC236}">
                <a16:creationId xmlns:a16="http://schemas.microsoft.com/office/drawing/2014/main" id="{4F345576-95E4-72F9-573A-46AE1A2C88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53" y="182071"/>
            <a:ext cx="4202404" cy="1332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Federal University of Technology Minna in Nigeria : Reviews &amp; Rankings ...">
            <a:extLst>
              <a:ext uri="{FF2B5EF4-FFF2-40B4-BE49-F238E27FC236}">
                <a16:creationId xmlns:a16="http://schemas.microsoft.com/office/drawing/2014/main" id="{721262FC-5AEE-F1E7-7390-0DDFA81DD6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5951" y="127000"/>
            <a:ext cx="1479193" cy="1386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8E72F94-AC30-7A00-B445-BDAA15638F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1548" y="4988574"/>
            <a:ext cx="2341700" cy="17636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91CCBE3-5E85-CAC6-5280-A254E1E7D9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5347176"/>
            <a:ext cx="1239115" cy="140502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83BC28-7E66-3626-04A8-4F2E43AE13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9454" y="5375790"/>
            <a:ext cx="3135086" cy="1376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926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A167DD4-BC9A-B3EB-7B36-4633FBC49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D081B-BF69-4384-95E4-345FC8EF68BF}" type="slidenum">
              <a:rPr lang="en-US" b="0" smtClean="0"/>
              <a:pPr/>
              <a:t>3</a:t>
            </a:fld>
            <a:endParaRPr lang="en-US" b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ECF61A0-0ADE-12D3-4E38-F19DF7DC2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AU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 and problem statement </a:t>
            </a: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(1/3)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E53E2F8-458D-F419-C6B6-E373409E471C}"/>
              </a:ext>
            </a:extLst>
          </p:cNvPr>
          <p:cNvSpPr/>
          <p:nvPr/>
        </p:nvSpPr>
        <p:spPr>
          <a:xfrm>
            <a:off x="4329403" y="845755"/>
            <a:ext cx="4609323" cy="89906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200" dirty="0">
                <a:solidFill>
                  <a:srgbClr val="2E2D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2050, 68 % of the world’s population will live in cities </a:t>
            </a:r>
            <a:endParaRPr lang="en-GB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C2AE646-B5D3-285F-EFA3-90B09B634828}"/>
              </a:ext>
            </a:extLst>
          </p:cNvPr>
          <p:cNvSpPr/>
          <p:nvPr/>
        </p:nvSpPr>
        <p:spPr>
          <a:xfrm>
            <a:off x="4329403" y="1916608"/>
            <a:ext cx="4609323" cy="151239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billion people may be at risk from diminishing ecosystem services, particularly in Africa </a:t>
            </a:r>
            <a:r>
              <a:rPr lang="en-GB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(Chaplin-Kramer </a:t>
            </a:r>
            <a:r>
              <a:rPr lang="en-GB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 al</a:t>
            </a:r>
            <a:r>
              <a:rPr lang="en-GB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2019)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DCFC92-AC77-C4A9-FD59-3D3B79227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7195" y="3600784"/>
            <a:ext cx="7394248" cy="315743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92B8450-240E-23E3-1088-FA373952EC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57" y="845755"/>
            <a:ext cx="3882285" cy="548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113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EA2A27B-970C-AA10-DD2A-1C86C45BF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D081B-BF69-4384-95E4-345FC8EF68BF}" type="slidenum">
              <a:rPr lang="en-US" b="0" smtClean="0"/>
              <a:pPr/>
              <a:t>4</a:t>
            </a:fld>
            <a:endParaRPr lang="en-US" b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C29A15C-5645-0A39-8460-A3DE3ED17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AU" altLang="en-US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Background and problem statement </a:t>
            </a:r>
            <a:r>
              <a:rPr lang="en-GB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(2/3)</a:t>
            </a:r>
            <a:endParaRPr lang="en-GB" b="1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FC0A577-E7DE-EC2B-0C08-2A45EE912054}"/>
              </a:ext>
            </a:extLst>
          </p:cNvPr>
          <p:cNvSpPr/>
          <p:nvPr/>
        </p:nvSpPr>
        <p:spPr>
          <a:xfrm>
            <a:off x="139956" y="1379328"/>
            <a:ext cx="4805265" cy="74246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Insecure tenure systems, </a:t>
            </a:r>
          </a:p>
          <a:p>
            <a:pPr algn="ctr"/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unregulated land markets,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09933A9-E1D4-ABF4-9E78-B8C0BBC1D1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5684" y="662873"/>
            <a:ext cx="3938357" cy="245080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460D1C7-B375-C6A8-7B00-3E513B6189EB}"/>
              </a:ext>
            </a:extLst>
          </p:cNvPr>
          <p:cNvSpPr txBox="1"/>
          <p:nvPr/>
        </p:nvSpPr>
        <p:spPr>
          <a:xfrm>
            <a:off x="5187820" y="2652790"/>
            <a:ext cx="24166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inadequate housing</a:t>
            </a:r>
            <a:endParaRPr kumimoji="0" lang="en-GB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E911314-7E1B-E68D-7FBB-D2BCC0FEDDDC}"/>
              </a:ext>
            </a:extLst>
          </p:cNvPr>
          <p:cNvSpPr/>
          <p:nvPr/>
        </p:nvSpPr>
        <p:spPr>
          <a:xfrm>
            <a:off x="152299" y="2305451"/>
            <a:ext cx="4805265" cy="74246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Uncontrolled expansion, without considering the nature of the soil</a:t>
            </a:r>
            <a:endParaRPr lang="en-GB" sz="2200" dirty="0">
              <a:solidFill>
                <a:schemeClr val="tx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3143F5B-F52F-3E35-3C3C-0045E1B2E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299" y="4160293"/>
            <a:ext cx="4170025" cy="251786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5C46788-EFCC-21F7-3DDA-405925D5F45D}"/>
              </a:ext>
            </a:extLst>
          </p:cNvPr>
          <p:cNvSpPr txBox="1"/>
          <p:nvPr/>
        </p:nvSpPr>
        <p:spPr>
          <a:xfrm>
            <a:off x="290768" y="6221915"/>
            <a:ext cx="38930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Reduction of infiltration capacity</a:t>
            </a:r>
            <a:endParaRPr lang="en-GB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FE7EB2B-0579-CAC0-A490-9BA633B26D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1999" y="4210952"/>
            <a:ext cx="4456506" cy="2467207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95224BD-540B-728E-126B-9315FDCBC9BA}"/>
              </a:ext>
            </a:extLst>
          </p:cNvPr>
          <p:cNvSpPr txBox="1"/>
          <p:nvPr/>
        </p:nvSpPr>
        <p:spPr>
          <a:xfrm>
            <a:off x="5758901" y="5123694"/>
            <a:ext cx="25519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Rise in temperature</a:t>
            </a:r>
            <a:endParaRPr lang="en-GB" dirty="0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83F8A07-9D2E-2093-9116-F1258D0C2DC3}"/>
              </a:ext>
            </a:extLst>
          </p:cNvPr>
          <p:cNvSpPr/>
          <p:nvPr/>
        </p:nvSpPr>
        <p:spPr>
          <a:xfrm>
            <a:off x="139958" y="3287652"/>
            <a:ext cx="8864083" cy="704141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DAGL and GAMA, expansion has mainly been at the expense of their vegetation cover</a:t>
            </a:r>
            <a:endParaRPr lang="en-GB" sz="2200" dirty="0">
              <a:solidFill>
                <a:schemeClr val="tx1"/>
              </a:solidFill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F9015EC-5FFD-F47B-33DB-7EF04B7F140E}"/>
              </a:ext>
            </a:extLst>
          </p:cNvPr>
          <p:cNvSpPr/>
          <p:nvPr/>
        </p:nvSpPr>
        <p:spPr>
          <a:xfrm>
            <a:off x="139956" y="760528"/>
            <a:ext cx="4805265" cy="48638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Both cities face significant challenges</a:t>
            </a:r>
            <a:endParaRPr lang="en-GB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4471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3F865-C22A-DE2C-0C27-664ED3A69F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2E51802-772C-02DF-8DB9-0B272589F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D081B-BF69-4384-95E4-345FC8EF68BF}" type="slidenum">
              <a:rPr lang="en-US" b="0" smtClean="0"/>
              <a:pPr/>
              <a:t>5</a:t>
            </a:fld>
            <a:endParaRPr lang="en-US" b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0D34018-F3F9-17F2-4029-854D0EB9D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en-US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Background and problem statement (3/3)</a:t>
            </a:r>
            <a:endParaRPr lang="en-GB" b="1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E3B9F49-8A83-1E46-28B8-594EF492A4F8}"/>
              </a:ext>
            </a:extLst>
          </p:cNvPr>
          <p:cNvSpPr/>
          <p:nvPr/>
        </p:nvSpPr>
        <p:spPr>
          <a:xfrm>
            <a:off x="256379" y="823158"/>
            <a:ext cx="8631240" cy="85895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LULC changes and urban expansion in DAGL (</a:t>
            </a:r>
            <a:r>
              <a:rPr lang="en-GB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Somadjago </a:t>
            </a:r>
            <a:r>
              <a:rPr lang="en-GB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en-GB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en-GB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2020; Amouzoukpo, 2021)</a:t>
            </a:r>
            <a:endParaRPr lang="en-GB" sz="2200" dirty="0">
              <a:solidFill>
                <a:schemeClr val="tx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C6FB439-8CA0-EECB-6250-F40C9996FE5B}"/>
              </a:ext>
            </a:extLst>
          </p:cNvPr>
          <p:cNvSpPr/>
          <p:nvPr/>
        </p:nvSpPr>
        <p:spPr>
          <a:xfrm>
            <a:off x="242595" y="1917258"/>
            <a:ext cx="8631239" cy="102319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LULC changes and urban expansion in GAMA </a:t>
            </a:r>
            <a:r>
              <a:rPr lang="en-GB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(Asabere </a:t>
            </a:r>
            <a:r>
              <a:rPr lang="en-GB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 al</a:t>
            </a:r>
            <a:r>
              <a:rPr lang="en-GB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2020; Addae and Oppelt, 2019; Akubia and Bruns, 2019)</a:t>
            </a:r>
            <a:endParaRPr lang="en-GB" sz="2200" dirty="0">
              <a:solidFill>
                <a:schemeClr val="tx1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F92870D-CB84-E4FD-C258-DF0D0DB83C5F}"/>
              </a:ext>
            </a:extLst>
          </p:cNvPr>
          <p:cNvSpPr/>
          <p:nvPr/>
        </p:nvSpPr>
        <p:spPr>
          <a:xfrm>
            <a:off x="242596" y="3183966"/>
            <a:ext cx="3368351" cy="92722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do these changes affect ecosystem services?</a:t>
            </a:r>
            <a:endParaRPr lang="en-GB" sz="2200" dirty="0">
              <a:solidFill>
                <a:schemeClr val="tx1"/>
              </a:solidFill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A5B289A-1285-EF71-A335-21B901CE9413}"/>
              </a:ext>
            </a:extLst>
          </p:cNvPr>
          <p:cNvSpPr/>
          <p:nvPr/>
        </p:nvSpPr>
        <p:spPr>
          <a:xfrm>
            <a:off x="4208105" y="3284376"/>
            <a:ext cx="4693299" cy="1266338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Flood risk control, Urban cooling, and </a:t>
            </a: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Carbon storage services have not been thoroughly evaluated in prior studies.</a:t>
            </a:r>
            <a:endParaRPr lang="en-GB" sz="22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E0D7278-0605-A41D-1B53-6A8422DA4776}"/>
              </a:ext>
            </a:extLst>
          </p:cNvPr>
          <p:cNvSpPr txBox="1"/>
          <p:nvPr/>
        </p:nvSpPr>
        <p:spPr>
          <a:xfrm>
            <a:off x="270165" y="5274498"/>
            <a:ext cx="8631239" cy="110799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decline of these services can exacerbate vulnerabilities to climate-related hazards, making it imperative to assess their status within the context of ongoing urban development in DAGL and GAMA. </a:t>
            </a:r>
            <a:endParaRPr lang="en-GB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128C937-46A2-12E0-FD4F-98A432BD132B}"/>
              </a:ext>
            </a:extLst>
          </p:cNvPr>
          <p:cNvCxnSpPr>
            <a:cxnSpLocks/>
            <a:stCxn id="16" idx="1"/>
          </p:cNvCxnSpPr>
          <p:nvPr/>
        </p:nvCxnSpPr>
        <p:spPr>
          <a:xfrm flipH="1">
            <a:off x="2332653" y="3917545"/>
            <a:ext cx="1875452" cy="1356953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4904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F8DCE-8E4C-9A83-46DF-A1B4B19576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3100199-EA3D-DD40-9D8C-6DD28E125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D081B-BF69-4384-95E4-345FC8EF68BF}" type="slidenum">
              <a:rPr lang="en-US" b="0" smtClean="0"/>
              <a:pPr/>
              <a:t>6</a:t>
            </a:fld>
            <a:endParaRPr lang="en-US" b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5A70AAB-7370-A715-DE90-8750507C3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Aim and objectives (1/1)</a:t>
            </a: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Shape 3">
            <a:extLst>
              <a:ext uri="{FF2B5EF4-FFF2-40B4-BE49-F238E27FC236}">
                <a16:creationId xmlns:a16="http://schemas.microsoft.com/office/drawing/2014/main" id="{589BFB51-B8EF-C458-782D-92773903F10E}"/>
              </a:ext>
            </a:extLst>
          </p:cNvPr>
          <p:cNvSpPr/>
          <p:nvPr/>
        </p:nvSpPr>
        <p:spPr>
          <a:xfrm>
            <a:off x="2304662" y="2502153"/>
            <a:ext cx="6699380" cy="56520"/>
          </a:xfrm>
          <a:prstGeom prst="roundRect">
            <a:avLst>
              <a:gd name="adj" fmla="val 659712"/>
            </a:avLst>
          </a:prstGeom>
          <a:solidFill>
            <a:schemeClr val="accent3"/>
          </a:solidFill>
          <a:ln/>
        </p:spPr>
      </p:sp>
      <p:sp>
        <p:nvSpPr>
          <p:cNvPr id="32" name="Shape 6">
            <a:extLst>
              <a:ext uri="{FF2B5EF4-FFF2-40B4-BE49-F238E27FC236}">
                <a16:creationId xmlns:a16="http://schemas.microsoft.com/office/drawing/2014/main" id="{7164D093-B1C9-EBA2-6F6E-4BF8D35AB183}"/>
              </a:ext>
            </a:extLst>
          </p:cNvPr>
          <p:cNvSpPr/>
          <p:nvPr/>
        </p:nvSpPr>
        <p:spPr>
          <a:xfrm>
            <a:off x="2321325" y="3924282"/>
            <a:ext cx="6699379" cy="68891"/>
          </a:xfrm>
          <a:prstGeom prst="roundRect">
            <a:avLst>
              <a:gd name="adj" fmla="val 659712"/>
            </a:avLst>
          </a:prstGeom>
          <a:solidFill>
            <a:schemeClr val="accent3"/>
          </a:solidFill>
          <a:ln/>
        </p:spPr>
      </p:sp>
      <p:sp>
        <p:nvSpPr>
          <p:cNvPr id="34" name="Text 7">
            <a:extLst>
              <a:ext uri="{FF2B5EF4-FFF2-40B4-BE49-F238E27FC236}">
                <a16:creationId xmlns:a16="http://schemas.microsoft.com/office/drawing/2014/main" id="{C57D9DBC-EC42-5A8B-52CA-EC57B362C2D8}"/>
              </a:ext>
            </a:extLst>
          </p:cNvPr>
          <p:cNvSpPr/>
          <p:nvPr/>
        </p:nvSpPr>
        <p:spPr>
          <a:xfrm>
            <a:off x="1607345" y="3865695"/>
            <a:ext cx="149543" cy="4786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3750"/>
              </a:lnSpc>
            </a:pPr>
            <a:endParaRPr lang="en-US" sz="2350" dirty="0"/>
          </a:p>
        </p:txBody>
      </p:sp>
      <p:sp>
        <p:nvSpPr>
          <p:cNvPr id="36" name="Shape 9">
            <a:extLst>
              <a:ext uri="{FF2B5EF4-FFF2-40B4-BE49-F238E27FC236}">
                <a16:creationId xmlns:a16="http://schemas.microsoft.com/office/drawing/2014/main" id="{182FAD0B-7BFA-7D6F-1215-ADCA0F9FC148}"/>
              </a:ext>
            </a:extLst>
          </p:cNvPr>
          <p:cNvSpPr/>
          <p:nvPr/>
        </p:nvSpPr>
        <p:spPr>
          <a:xfrm>
            <a:off x="2321324" y="5358782"/>
            <a:ext cx="6682716" cy="54741"/>
          </a:xfrm>
          <a:prstGeom prst="roundRect">
            <a:avLst>
              <a:gd name="adj" fmla="val 659712"/>
            </a:avLst>
          </a:prstGeom>
          <a:solidFill>
            <a:schemeClr val="accent3"/>
          </a:solidFill>
          <a:ln/>
        </p:spPr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A71CA54-4BC3-62B2-A411-F70B23B826E7}"/>
              </a:ext>
            </a:extLst>
          </p:cNvPr>
          <p:cNvSpPr txBox="1"/>
          <p:nvPr/>
        </p:nvSpPr>
        <p:spPr>
          <a:xfrm>
            <a:off x="2304661" y="861840"/>
            <a:ext cx="6699379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study aims at assessing and comparing the impact of urban sprawl development on ecosystem services in Togo and Ghana towards the achievement of sustainable urban development in both countries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8DB7291-B64B-3512-1EDB-7A3D7A4EB13A}"/>
              </a:ext>
            </a:extLst>
          </p:cNvPr>
          <p:cNvSpPr txBox="1"/>
          <p:nvPr/>
        </p:nvSpPr>
        <p:spPr>
          <a:xfrm>
            <a:off x="2304661" y="2682392"/>
            <a:ext cx="669938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Assess the spatial and temporal changes in the expansion of urban areas and the change in land use and land cover in DAGL and GAMA</a:t>
            </a:r>
            <a:endParaRPr lang="en-GB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FFD3BB5-62B6-C035-14E4-7981FF06CEF0}"/>
              </a:ext>
            </a:extLst>
          </p:cNvPr>
          <p:cNvSpPr txBox="1"/>
          <p:nvPr/>
        </p:nvSpPr>
        <p:spPr>
          <a:xfrm>
            <a:off x="2304661" y="4112917"/>
            <a:ext cx="669937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  Analyze the distribution and variation in the provision of the selected ecosystem</a:t>
            </a:r>
          </a:p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services from 1986 to 2023 in DAGL and GAMA</a:t>
            </a:r>
            <a:endParaRPr lang="en-GB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5268B50-9619-DB37-F14E-2260AE63E0D6}"/>
              </a:ext>
            </a:extLst>
          </p:cNvPr>
          <p:cNvSpPr txBox="1"/>
          <p:nvPr/>
        </p:nvSpPr>
        <p:spPr>
          <a:xfrm>
            <a:off x="2321324" y="5543442"/>
            <a:ext cx="668271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 Evaluate the relationship between urban sprawl and ecosystem service provision in the selected metropolitan areas DAGL and GAMA</a:t>
            </a:r>
            <a:endParaRPr lang="en-GB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686B002-0532-1F9D-D9DA-5BD36C8EE10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299" r="34184"/>
          <a:stretch/>
        </p:blipFill>
        <p:spPr>
          <a:xfrm>
            <a:off x="60463" y="688692"/>
            <a:ext cx="2094908" cy="6099687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A9169C3F-0D00-47B1-F87C-CDF6D9756D94}"/>
              </a:ext>
            </a:extLst>
          </p:cNvPr>
          <p:cNvSpPr/>
          <p:nvPr/>
        </p:nvSpPr>
        <p:spPr>
          <a:xfrm>
            <a:off x="2211354" y="2678417"/>
            <a:ext cx="503854" cy="456669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90B693A-8811-C63C-21AD-532E13FD8E3B}"/>
              </a:ext>
            </a:extLst>
          </p:cNvPr>
          <p:cNvSpPr/>
          <p:nvPr/>
        </p:nvSpPr>
        <p:spPr>
          <a:xfrm>
            <a:off x="2211353" y="4108853"/>
            <a:ext cx="503853" cy="456669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788C254-4DCF-FFC7-BFE5-992BD42C305D}"/>
              </a:ext>
            </a:extLst>
          </p:cNvPr>
          <p:cNvSpPr/>
          <p:nvPr/>
        </p:nvSpPr>
        <p:spPr>
          <a:xfrm>
            <a:off x="2211353" y="5501967"/>
            <a:ext cx="503853" cy="456669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5951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5C97F1D-D738-9CC6-0DF6-B3B929112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D081B-BF69-4384-95E4-345FC8EF68BF}" type="slidenum">
              <a:rPr lang="en-US" b="0" smtClean="0"/>
              <a:pPr/>
              <a:t>7</a:t>
            </a:fld>
            <a:endParaRPr lang="en-US" b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7D8AEA3-BD0D-1F01-0ED9-3EDA7BA4B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Justificatio</a:t>
            </a:r>
            <a:r>
              <a:rPr lang="en-GB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to the study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(1/1)</a:t>
            </a:r>
            <a:endParaRPr lang="en-GB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DED3329-6C1A-3B1D-1A48-4C7C20E4F7AC}"/>
              </a:ext>
            </a:extLst>
          </p:cNvPr>
          <p:cNvSpPr/>
          <p:nvPr/>
        </p:nvSpPr>
        <p:spPr>
          <a:xfrm>
            <a:off x="149287" y="760450"/>
            <a:ext cx="2444621" cy="48638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POLICIES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984E681-D3D2-8BC2-8D37-F6D00A956BA7}"/>
              </a:ext>
            </a:extLst>
          </p:cNvPr>
          <p:cNvSpPr txBox="1"/>
          <p:nvPr/>
        </p:nvSpPr>
        <p:spPr>
          <a:xfrm>
            <a:off x="1786811" y="765773"/>
            <a:ext cx="52718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??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39041BD3-D4B9-E94D-E5DD-4D23A20707B0}"/>
              </a:ext>
            </a:extLst>
          </p:cNvPr>
          <p:cNvSpPr/>
          <p:nvPr/>
        </p:nvSpPr>
        <p:spPr>
          <a:xfrm>
            <a:off x="99532" y="1542017"/>
            <a:ext cx="2839603" cy="1265953"/>
          </a:xfrm>
          <a:prstGeom prst="rect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Disconnect between urban policies and land used by the population</a:t>
            </a:r>
            <a:endParaRPr lang="en-GB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7AE13EFA-5205-BBB5-7BFF-0DC9EA3FD10B}"/>
              </a:ext>
            </a:extLst>
          </p:cNvPr>
          <p:cNvSpPr/>
          <p:nvPr/>
        </p:nvSpPr>
        <p:spPr>
          <a:xfrm>
            <a:off x="99529" y="3179448"/>
            <a:ext cx="2839603" cy="2099005"/>
          </a:xfrm>
          <a:prstGeom prst="ellipse">
            <a:avLst/>
          </a:prstGeom>
          <a:solidFill>
            <a:srgbClr val="FFFF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Uncontrolled development, driven by customary landowners</a:t>
            </a:r>
            <a:endParaRPr lang="en-GB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2CEE766A-45F7-EAEC-A4A5-ADADC8F2BFD2}"/>
              </a:ext>
            </a:extLst>
          </p:cNvPr>
          <p:cNvSpPr/>
          <p:nvPr/>
        </p:nvSpPr>
        <p:spPr>
          <a:xfrm>
            <a:off x="99528" y="5529751"/>
            <a:ext cx="2839603" cy="1132306"/>
          </a:xfrm>
          <a:prstGeom prst="roundRect">
            <a:avLst/>
          </a:prstGeom>
          <a:solidFill>
            <a:srgbClr val="FFFF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housing shortages,  structural imbalances exacerbated</a:t>
            </a:r>
            <a:endParaRPr lang="en-GB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80F72FE3-384A-7116-F52B-12860A47E25E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1371598" y="1246835"/>
            <a:ext cx="0" cy="29518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Rectangle 68">
            <a:extLst>
              <a:ext uri="{FF2B5EF4-FFF2-40B4-BE49-F238E27FC236}">
                <a16:creationId xmlns:a16="http://schemas.microsoft.com/office/drawing/2014/main" id="{0DE842B7-DADE-83D8-9493-055C54F02DF0}"/>
              </a:ext>
            </a:extLst>
          </p:cNvPr>
          <p:cNvSpPr/>
          <p:nvPr/>
        </p:nvSpPr>
        <p:spPr>
          <a:xfrm>
            <a:off x="3144415" y="969184"/>
            <a:ext cx="5900052" cy="126595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Empower planners and decision makers to make informed choices regarding land use, infrastructure development, and environmental protection. </a:t>
            </a:r>
            <a:endParaRPr lang="en-GB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6FAC4863-636F-DE91-3C61-BC3E1FC69BE3}"/>
              </a:ext>
            </a:extLst>
          </p:cNvPr>
          <p:cNvSpPr/>
          <p:nvPr/>
        </p:nvSpPr>
        <p:spPr>
          <a:xfrm>
            <a:off x="3144415" y="2662316"/>
            <a:ext cx="5900052" cy="99370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Provide  insights for urban planners and environmental managers working towards the achievement of SDG, Goal 11, Goal 13, Goal 15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85FB84FF-1D78-AC19-1A8A-AB51F4FF5F0B}"/>
              </a:ext>
            </a:extLst>
          </p:cNvPr>
          <p:cNvSpPr/>
          <p:nvPr/>
        </p:nvSpPr>
        <p:spPr>
          <a:xfrm>
            <a:off x="3144415" y="3984202"/>
            <a:ext cx="5900052" cy="99370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Provide a pathway for further research on urban sustainability, resilience and ecosystem protection, </a:t>
            </a:r>
            <a:endParaRPr lang="en-GB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62C594D-E027-12BD-C537-2EC42DF89FF8}"/>
              </a:ext>
            </a:extLst>
          </p:cNvPr>
          <p:cNvSpPr/>
          <p:nvPr/>
        </p:nvSpPr>
        <p:spPr>
          <a:xfrm>
            <a:off x="3144416" y="5278453"/>
            <a:ext cx="5900052" cy="123431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Enhance scientific knowledge on the relationship between urbanisation, land use change, and ecosystem services. 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5988D13F-900F-E28C-C4A0-ADAAFBB8022B}"/>
              </a:ext>
            </a:extLst>
          </p:cNvPr>
          <p:cNvCxnSpPr>
            <a:cxnSpLocks/>
          </p:cNvCxnSpPr>
          <p:nvPr/>
        </p:nvCxnSpPr>
        <p:spPr>
          <a:xfrm>
            <a:off x="1371597" y="5278453"/>
            <a:ext cx="0" cy="25129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FB48D0FD-2004-4462-B189-B621AB4C1C60}"/>
              </a:ext>
            </a:extLst>
          </p:cNvPr>
          <p:cNvCxnSpPr>
            <a:cxnSpLocks/>
          </p:cNvCxnSpPr>
          <p:nvPr/>
        </p:nvCxnSpPr>
        <p:spPr>
          <a:xfrm>
            <a:off x="1371597" y="2807970"/>
            <a:ext cx="0" cy="37147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2947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3" grpId="0" animBg="1"/>
      <p:bldP spid="54" grpId="0" animBg="1"/>
      <p:bldP spid="69" grpId="0" animBg="1"/>
      <p:bldP spid="71" grpId="0" animBg="1"/>
      <p:bldP spid="72" grpId="0" animBg="1"/>
      <p:bldP spid="7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F2C46-3896-E599-7B90-33E7A3E3D4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FAF8D31-4FC4-3AE8-C022-6DA0B3479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D081B-BF69-4384-95E4-345FC8EF68BF}" type="slidenum">
              <a:rPr lang="en-US" b="0" smtClean="0"/>
              <a:pPr/>
              <a:t>8</a:t>
            </a:fld>
            <a:endParaRPr lang="en-US" b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8180A97-4ECA-FD67-525F-4E15C3E24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Study area (1/1)</a:t>
            </a: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CF82A17-B587-02AD-35B0-F80518A474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29" y="703475"/>
            <a:ext cx="5535648" cy="39322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842FFF-65C0-FB82-76F0-C209ADA4CE3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2698" r="1480" b="4930"/>
          <a:stretch/>
        </p:blipFill>
        <p:spPr>
          <a:xfrm>
            <a:off x="3226290" y="4093882"/>
            <a:ext cx="5736451" cy="257524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A843100-33B0-ABCD-A5AC-B3738182870D}"/>
              </a:ext>
            </a:extLst>
          </p:cNvPr>
          <p:cNvSpPr txBox="1"/>
          <p:nvPr/>
        </p:nvSpPr>
        <p:spPr>
          <a:xfrm>
            <a:off x="100329" y="4728667"/>
            <a:ext cx="3034757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Tropical savannah climate</a:t>
            </a:r>
          </a:p>
          <a:p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Natural vegetation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28278A-A9D5-78C1-3D84-1E19526E17A3}"/>
              </a:ext>
            </a:extLst>
          </p:cNvPr>
          <p:cNvSpPr txBox="1"/>
          <p:nvPr/>
        </p:nvSpPr>
        <p:spPr>
          <a:xfrm>
            <a:off x="5635977" y="905963"/>
            <a:ext cx="3407694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District Autonome du Grand Lomé (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DAGL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in Togo </a:t>
            </a:r>
          </a:p>
          <a:p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Greater Accra Metropolitan Area (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in Ghana </a:t>
            </a:r>
          </a:p>
        </p:txBody>
      </p:sp>
    </p:spTree>
    <p:extLst>
      <p:ext uri="{BB962C8B-B14F-4D97-AF65-F5344CB8AC3E}">
        <p14:creationId xmlns:p14="http://schemas.microsoft.com/office/powerpoint/2010/main" val="3259392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3E6F0C9-4AFC-CA28-19F1-15FA30F33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D081B-BF69-4384-95E4-345FC8EF68BF}" type="slidenum">
              <a:rPr lang="en-US" b="0" smtClean="0"/>
              <a:pPr/>
              <a:t>9</a:t>
            </a:fld>
            <a:endParaRPr lang="en-US" b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E70FFA6-E16D-0F26-4A3A-DD6E77A91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Data and Method (1/5)</a:t>
            </a: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3F4372A4-D6B7-D020-FCE5-7909A63B8D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1742473"/>
              </p:ext>
            </p:extLst>
          </p:nvPr>
        </p:nvGraphicFramePr>
        <p:xfrm>
          <a:off x="126025" y="708342"/>
          <a:ext cx="8891950" cy="59436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659101">
                  <a:extLst>
                    <a:ext uri="{9D8B030D-6E8A-4147-A177-3AD203B41FA5}">
                      <a16:colId xmlns:a16="http://schemas.microsoft.com/office/drawing/2014/main" val="2012209185"/>
                    </a:ext>
                  </a:extLst>
                </a:gridCol>
                <a:gridCol w="3722914">
                  <a:extLst>
                    <a:ext uri="{9D8B030D-6E8A-4147-A177-3AD203B41FA5}">
                      <a16:colId xmlns:a16="http://schemas.microsoft.com/office/drawing/2014/main" val="2939822984"/>
                    </a:ext>
                  </a:extLst>
                </a:gridCol>
                <a:gridCol w="2509935">
                  <a:extLst>
                    <a:ext uri="{9D8B030D-6E8A-4147-A177-3AD203B41FA5}">
                      <a16:colId xmlns:a16="http://schemas.microsoft.com/office/drawing/2014/main" val="1256119006"/>
                    </a:ext>
                  </a:extLst>
                </a:gridCol>
              </a:tblGrid>
              <a:tr h="33251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Data type</a:t>
                      </a:r>
                      <a:endParaRPr lang="en-GB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Sources</a:t>
                      </a:r>
                      <a:endParaRPr lang="en-GB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Date</a:t>
                      </a:r>
                      <a:endParaRPr lang="en-GB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088698"/>
                  </a:ext>
                </a:extLst>
              </a:tr>
              <a:tr h="5739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Landsat data</a:t>
                      </a:r>
                    </a:p>
                    <a:p>
                      <a:endParaRPr lang="en-GB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Google Earth Engine  (GEE)</a:t>
                      </a:r>
                    </a:p>
                    <a:p>
                      <a:endParaRPr lang="en-GB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800" dirty="0"/>
                        <a:t>1986-2023 (DAGL)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800" dirty="0"/>
                        <a:t>1991-2023 (GAMA)</a:t>
                      </a:r>
                      <a:endParaRPr lang="en-GB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9640545"/>
                  </a:ext>
                </a:extLst>
              </a:tr>
              <a:tr h="106585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Climate data</a:t>
                      </a:r>
                    </a:p>
                    <a:p>
                      <a:endParaRPr lang="en-GB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800" dirty="0"/>
                        <a:t>Togolese meteorological office (DGMN)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800" dirty="0"/>
                        <a:t>Ghana Meteorological Agency (GMet)</a:t>
                      </a:r>
                      <a:endParaRPr lang="en-GB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1992-2022</a:t>
                      </a:r>
                      <a:endParaRPr lang="en-GB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4936992"/>
                  </a:ext>
                </a:extLst>
              </a:tr>
              <a:tr h="81989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Global settlement/World settlement Footprint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Google Earth images</a:t>
                      </a:r>
                      <a:endParaRPr lang="en-GB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Google Earth Engine  (GEE)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GB" sz="1800" dirty="0"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800" dirty="0"/>
                        <a:t>Google Earth Pro</a:t>
                      </a:r>
                      <a:endParaRPr lang="en-GB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2018/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800" b="0" dirty="0"/>
                        <a:t>2015</a:t>
                      </a:r>
                      <a:endParaRPr lang="en-GB" sz="18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/>
                        <a:t>2002/2015/2017/2023</a:t>
                      </a:r>
                      <a:endParaRPr lang="en-GB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9105300"/>
                  </a:ext>
                </a:extLst>
              </a:tr>
              <a:tr h="33251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Ground truth data</a:t>
                      </a:r>
                      <a:endParaRPr lang="en-GB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Field</a:t>
                      </a:r>
                      <a:endParaRPr lang="en-GB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2023</a:t>
                      </a:r>
                      <a:endParaRPr lang="en-GB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9563406"/>
                  </a:ext>
                </a:extLst>
              </a:tr>
              <a:tr h="13118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dk1"/>
                          </a:solidFill>
                        </a:rPr>
                        <a:t>aboveground biomass, belowground biomass, soil and dead organic matter</a:t>
                      </a:r>
                      <a:endParaRPr lang="en-GB" sz="1800" b="0" dirty="0"/>
                    </a:p>
                    <a:p>
                      <a:endParaRPr lang="en-GB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800" b="0" dirty="0"/>
                        <a:t>(IPCC) 2006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kumimoji="0" lang="en-US" sz="1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ESA CCI Global Forest Above Ground Biomass on Earth Map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800" b="0" dirty="0"/>
                        <a:t>Owoade et al. (2020)</a:t>
                      </a:r>
                      <a:endParaRPr lang="en-GB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0628708"/>
                  </a:ext>
                </a:extLst>
              </a:tr>
              <a:tr h="33251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Evapotranspiration data</a:t>
                      </a:r>
                      <a:endParaRPr kumimoji="0" lang="en-GB" sz="18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GEE</a:t>
                      </a:r>
                      <a:endParaRPr lang="en-GB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2001-2023</a:t>
                      </a:r>
                      <a:endParaRPr lang="en-GB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509322"/>
                  </a:ext>
                </a:extLst>
              </a:tr>
              <a:tr h="5739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kern="1200" dirty="0">
                          <a:solidFill>
                            <a:schemeClr val="dk1"/>
                          </a:solidFill>
                        </a:rPr>
                        <a:t>Hydrologic Group Data</a:t>
                      </a:r>
                      <a:endParaRPr lang="en-GB" sz="1800" b="0" dirty="0"/>
                    </a:p>
                    <a:p>
                      <a:endParaRPr lang="en-GB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dirty="0"/>
                        <a:t>United States Department of Agriculture</a:t>
                      </a:r>
                      <a:endParaRPr lang="en-GB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3054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14366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56030</TotalTime>
  <Words>1457</Words>
  <Application>Microsoft Office PowerPoint</Application>
  <PresentationFormat>On-screen Show (4:3)</PresentationFormat>
  <Paragraphs>263</Paragraphs>
  <Slides>26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6" baseType="lpstr">
      <vt:lpstr>Aptos</vt:lpstr>
      <vt:lpstr>Aptos Display</vt:lpstr>
      <vt:lpstr>Arial</vt:lpstr>
      <vt:lpstr>Calibri</vt:lpstr>
      <vt:lpstr>Courier New</vt:lpstr>
      <vt:lpstr>Gill Sans MT</vt:lpstr>
      <vt:lpstr>Roboto</vt:lpstr>
      <vt:lpstr>Times New Roman</vt:lpstr>
      <vt:lpstr>Wingdings</vt:lpstr>
      <vt:lpstr>Office Theme</vt:lpstr>
      <vt:lpstr> </vt:lpstr>
      <vt:lpstr>Outline</vt:lpstr>
      <vt:lpstr>Background and problem statement (1/3)</vt:lpstr>
      <vt:lpstr>Background and problem statement (2/3)</vt:lpstr>
      <vt:lpstr>Background and problem statement (3/3)</vt:lpstr>
      <vt:lpstr>Aim and objectives (1/1)</vt:lpstr>
      <vt:lpstr>Justification to the study (1/1)</vt:lpstr>
      <vt:lpstr>Study area (1/1)</vt:lpstr>
      <vt:lpstr>Data and Method (1/5)</vt:lpstr>
      <vt:lpstr>Data and Method (2/5)</vt:lpstr>
      <vt:lpstr>Data and Method (3/5) </vt:lpstr>
      <vt:lpstr>Data and Method (4/5)</vt:lpstr>
      <vt:lpstr>Data and Method (5/5) </vt:lpstr>
      <vt:lpstr>Results and discussion (1/10)</vt:lpstr>
      <vt:lpstr>Results and discussion (2/10)</vt:lpstr>
      <vt:lpstr>Results and discussion (3/10)</vt:lpstr>
      <vt:lpstr>Results and discussion (4/10)</vt:lpstr>
      <vt:lpstr>Results and discussion (5/10)</vt:lpstr>
      <vt:lpstr>Results and discussion (6/10) </vt:lpstr>
      <vt:lpstr>Results and discussion (7/10)</vt:lpstr>
      <vt:lpstr>Results and discussion (8/10)</vt:lpstr>
      <vt:lpstr>Results and discussion (9/10)</vt:lpstr>
      <vt:lpstr>Results and discussion (10/10)</vt:lpstr>
      <vt:lpstr>Conclusion and recommendations (1/2)</vt:lpstr>
      <vt:lpstr>Contributions to the Body of Knowledge </vt:lpstr>
      <vt:lpstr> Thanks for your attention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Youssouf Sawadogo</dc:creator>
  <cp:lastModifiedBy>Adjowa TOSSOUKPE</cp:lastModifiedBy>
  <cp:revision>1793</cp:revision>
  <dcterms:created xsi:type="dcterms:W3CDTF">2024-06-20T00:35:16Z</dcterms:created>
  <dcterms:modified xsi:type="dcterms:W3CDTF">2025-07-03T13:56:49Z</dcterms:modified>
</cp:coreProperties>
</file>