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6"/>
  </p:notesMasterIdLst>
  <p:sldIdLst>
    <p:sldId id="263" r:id="rId2"/>
    <p:sldId id="350" r:id="rId3"/>
    <p:sldId id="318" r:id="rId4"/>
    <p:sldId id="310" r:id="rId5"/>
    <p:sldId id="327" r:id="rId6"/>
    <p:sldId id="326" r:id="rId7"/>
    <p:sldId id="257" r:id="rId8"/>
    <p:sldId id="341" r:id="rId9"/>
    <p:sldId id="264" r:id="rId10"/>
    <p:sldId id="315" r:id="rId11"/>
    <p:sldId id="335" r:id="rId12"/>
    <p:sldId id="270" r:id="rId13"/>
    <p:sldId id="351" r:id="rId14"/>
    <p:sldId id="336" r:id="rId15"/>
    <p:sldId id="343" r:id="rId16"/>
    <p:sldId id="268" r:id="rId17"/>
    <p:sldId id="330" r:id="rId18"/>
    <p:sldId id="342" r:id="rId19"/>
    <p:sldId id="275" r:id="rId20"/>
    <p:sldId id="274" r:id="rId21"/>
    <p:sldId id="339" r:id="rId22"/>
    <p:sldId id="344" r:id="rId23"/>
    <p:sldId id="355" r:id="rId24"/>
    <p:sldId id="26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ppollonia Okhimamhe" initials="AO" lastIdx="1" clrIdx="0">
    <p:extLst>
      <p:ext uri="{19B8F6BF-5375-455C-9EA6-DF929625EA0E}">
        <p15:presenceInfo xmlns:p15="http://schemas.microsoft.com/office/powerpoint/2012/main" userId="18844469f625a16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86" autoAdjust="0"/>
    <p:restoredTop sz="96247" autoAdjust="0"/>
  </p:normalViewPr>
  <p:slideViewPr>
    <p:cSldViewPr snapToGrid="0">
      <p:cViewPr varScale="1">
        <p:scale>
          <a:sx n="107" d="100"/>
          <a:sy n="107" d="100"/>
        </p:scale>
        <p:origin x="68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45DE98-F2DF-4C4E-82FC-1C7A29193906}" type="doc">
      <dgm:prSet loTypeId="urn:microsoft.com/office/officeart/2008/layout/VerticalCurvedList" loCatId="list" qsTypeId="urn:microsoft.com/office/officeart/2005/8/quickstyle/simple4" qsCatId="simple" csTypeId="urn:microsoft.com/office/officeart/2005/8/colors/accent1_2" csCatId="accent1" phldr="1"/>
      <dgm:spPr/>
      <dgm:t>
        <a:bodyPr/>
        <a:lstStyle/>
        <a:p>
          <a:endParaRPr lang="fr-FR"/>
        </a:p>
      </dgm:t>
    </dgm:pt>
    <dgm:pt modelId="{E75892C3-1E6D-4219-AE35-3B7B87BB3E83}">
      <dgm:prSet/>
      <dgm:spPr/>
      <dgm:t>
        <a:bodyPr/>
        <a:lstStyle/>
        <a:p>
          <a:r>
            <a:rPr lang="fr-FR" dirty="0"/>
            <a:t>Background</a:t>
          </a:r>
          <a:endParaRPr lang="en-GB" dirty="0"/>
        </a:p>
      </dgm:t>
    </dgm:pt>
    <dgm:pt modelId="{DEAB57BF-5C11-4FE9-977F-B036FB6BF76F}" type="parTrans" cxnId="{F563F649-C5C5-4455-BA7C-2D3C856661B6}">
      <dgm:prSet/>
      <dgm:spPr/>
      <dgm:t>
        <a:bodyPr/>
        <a:lstStyle/>
        <a:p>
          <a:endParaRPr lang="fr-FR"/>
        </a:p>
      </dgm:t>
    </dgm:pt>
    <dgm:pt modelId="{5D2FC4DE-D78B-4A7C-BB4A-C53D13EBDC45}" type="sibTrans" cxnId="{F563F649-C5C5-4455-BA7C-2D3C856661B6}">
      <dgm:prSet/>
      <dgm:spPr/>
      <dgm:t>
        <a:bodyPr/>
        <a:lstStyle/>
        <a:p>
          <a:endParaRPr lang="fr-FR"/>
        </a:p>
      </dgm:t>
    </dgm:pt>
    <dgm:pt modelId="{6EC98D50-45E0-48C8-AD48-73A052E7237F}">
      <dgm:prSet/>
      <dgm:spPr/>
      <dgm:t>
        <a:bodyPr/>
        <a:lstStyle/>
        <a:p>
          <a:r>
            <a:rPr lang="fr-FR"/>
            <a:t>Statement of problem</a:t>
          </a:r>
          <a:endParaRPr lang="en-GB"/>
        </a:p>
      </dgm:t>
    </dgm:pt>
    <dgm:pt modelId="{A0BF20DD-F630-432F-9B13-842FCDD36E50}" type="parTrans" cxnId="{D71CD92D-D913-4BB2-B2B6-D1B823F24867}">
      <dgm:prSet/>
      <dgm:spPr/>
      <dgm:t>
        <a:bodyPr/>
        <a:lstStyle/>
        <a:p>
          <a:endParaRPr lang="fr-FR"/>
        </a:p>
      </dgm:t>
    </dgm:pt>
    <dgm:pt modelId="{F69508BA-F851-4A76-941F-86C6D341C4D1}" type="sibTrans" cxnId="{D71CD92D-D913-4BB2-B2B6-D1B823F24867}">
      <dgm:prSet/>
      <dgm:spPr/>
      <dgm:t>
        <a:bodyPr/>
        <a:lstStyle/>
        <a:p>
          <a:endParaRPr lang="fr-FR"/>
        </a:p>
      </dgm:t>
    </dgm:pt>
    <dgm:pt modelId="{7960DDA3-A91A-491C-A24E-58D56B973933}">
      <dgm:prSet/>
      <dgm:spPr/>
      <dgm:t>
        <a:bodyPr/>
        <a:lstStyle/>
        <a:p>
          <a:r>
            <a:rPr lang="fr-FR"/>
            <a:t>Aim and Objectives</a:t>
          </a:r>
          <a:endParaRPr lang="en-GB"/>
        </a:p>
      </dgm:t>
    </dgm:pt>
    <dgm:pt modelId="{19BEC3D1-CF46-4A7C-AA0B-73AD0E4D0DC6}" type="parTrans" cxnId="{D62A74D2-E12A-4D6D-B04C-A0913A4F41BF}">
      <dgm:prSet/>
      <dgm:spPr/>
      <dgm:t>
        <a:bodyPr/>
        <a:lstStyle/>
        <a:p>
          <a:endParaRPr lang="fr-FR"/>
        </a:p>
      </dgm:t>
    </dgm:pt>
    <dgm:pt modelId="{B560A114-3952-4D14-99FE-885963EA7AC3}" type="sibTrans" cxnId="{D62A74D2-E12A-4D6D-B04C-A0913A4F41BF}">
      <dgm:prSet/>
      <dgm:spPr/>
      <dgm:t>
        <a:bodyPr/>
        <a:lstStyle/>
        <a:p>
          <a:endParaRPr lang="fr-FR"/>
        </a:p>
      </dgm:t>
    </dgm:pt>
    <dgm:pt modelId="{AB8961D9-6296-4AA4-A79C-2176E1940551}">
      <dgm:prSet/>
      <dgm:spPr/>
      <dgm:t>
        <a:bodyPr/>
        <a:lstStyle/>
        <a:p>
          <a:r>
            <a:rPr lang="fr-FR"/>
            <a:t>Materials and Methods</a:t>
          </a:r>
          <a:endParaRPr lang="en-GB"/>
        </a:p>
      </dgm:t>
    </dgm:pt>
    <dgm:pt modelId="{43D0A0F6-A37D-4841-A5AD-619111852058}" type="parTrans" cxnId="{301D64FC-439B-45BD-AD96-9C62A4D18325}">
      <dgm:prSet/>
      <dgm:spPr/>
      <dgm:t>
        <a:bodyPr/>
        <a:lstStyle/>
        <a:p>
          <a:endParaRPr lang="fr-FR"/>
        </a:p>
      </dgm:t>
    </dgm:pt>
    <dgm:pt modelId="{51F78ECB-82F5-46AC-AC22-26B95F7F283A}" type="sibTrans" cxnId="{301D64FC-439B-45BD-AD96-9C62A4D18325}">
      <dgm:prSet/>
      <dgm:spPr/>
      <dgm:t>
        <a:bodyPr/>
        <a:lstStyle/>
        <a:p>
          <a:endParaRPr lang="fr-FR"/>
        </a:p>
      </dgm:t>
    </dgm:pt>
    <dgm:pt modelId="{F0E2BAF4-A064-4AA3-BB23-8F49DCA99720}">
      <dgm:prSet/>
      <dgm:spPr/>
      <dgm:t>
        <a:bodyPr/>
        <a:lstStyle/>
        <a:p>
          <a:r>
            <a:rPr lang="fr-FR"/>
            <a:t>Findings </a:t>
          </a:r>
          <a:endParaRPr lang="en-GB"/>
        </a:p>
      </dgm:t>
    </dgm:pt>
    <dgm:pt modelId="{B19C9A3E-2190-408B-822B-EA1D8986D60B}" type="parTrans" cxnId="{E020588E-44FD-4FB7-A382-018EF2C0F574}">
      <dgm:prSet/>
      <dgm:spPr/>
      <dgm:t>
        <a:bodyPr/>
        <a:lstStyle/>
        <a:p>
          <a:endParaRPr lang="fr-FR"/>
        </a:p>
      </dgm:t>
    </dgm:pt>
    <dgm:pt modelId="{6CBDDB6B-88A5-49C8-867C-5F08B5D9BF45}" type="sibTrans" cxnId="{E020588E-44FD-4FB7-A382-018EF2C0F574}">
      <dgm:prSet/>
      <dgm:spPr/>
      <dgm:t>
        <a:bodyPr/>
        <a:lstStyle/>
        <a:p>
          <a:endParaRPr lang="fr-FR"/>
        </a:p>
      </dgm:t>
    </dgm:pt>
    <dgm:pt modelId="{F5101E72-776F-4CFC-9648-9D9567158CDA}">
      <dgm:prSet/>
      <dgm:spPr/>
      <dgm:t>
        <a:bodyPr/>
        <a:lstStyle/>
        <a:p>
          <a:r>
            <a:rPr lang="fr-FR" dirty="0"/>
            <a:t>Conclusions</a:t>
          </a:r>
          <a:endParaRPr lang="en-GB" dirty="0"/>
        </a:p>
      </dgm:t>
    </dgm:pt>
    <dgm:pt modelId="{0650648A-FAEA-4586-9D16-50F273B8ACDA}" type="parTrans" cxnId="{D498A1E0-1451-4B56-9D79-26E98A85B4FF}">
      <dgm:prSet/>
      <dgm:spPr/>
      <dgm:t>
        <a:bodyPr/>
        <a:lstStyle/>
        <a:p>
          <a:endParaRPr lang="fr-FR"/>
        </a:p>
      </dgm:t>
    </dgm:pt>
    <dgm:pt modelId="{F8090436-4404-4CBA-99D8-9CB46541E39E}" type="sibTrans" cxnId="{D498A1E0-1451-4B56-9D79-26E98A85B4FF}">
      <dgm:prSet/>
      <dgm:spPr/>
      <dgm:t>
        <a:bodyPr/>
        <a:lstStyle/>
        <a:p>
          <a:endParaRPr lang="fr-FR"/>
        </a:p>
      </dgm:t>
    </dgm:pt>
    <dgm:pt modelId="{6764CEE4-B447-4884-B311-500453DD31AF}" type="pres">
      <dgm:prSet presAssocID="{DA45DE98-F2DF-4C4E-82FC-1C7A29193906}" presName="Name0" presStyleCnt="0">
        <dgm:presLayoutVars>
          <dgm:chMax val="7"/>
          <dgm:chPref val="7"/>
          <dgm:dir/>
        </dgm:presLayoutVars>
      </dgm:prSet>
      <dgm:spPr/>
    </dgm:pt>
    <dgm:pt modelId="{BD3DF739-2872-40B2-8B60-C71A00060DC1}" type="pres">
      <dgm:prSet presAssocID="{DA45DE98-F2DF-4C4E-82FC-1C7A29193906}" presName="Name1" presStyleCnt="0"/>
      <dgm:spPr/>
    </dgm:pt>
    <dgm:pt modelId="{069FB224-B2FD-49A6-9027-6CE350052E85}" type="pres">
      <dgm:prSet presAssocID="{DA45DE98-F2DF-4C4E-82FC-1C7A29193906}" presName="cycle" presStyleCnt="0"/>
      <dgm:spPr/>
    </dgm:pt>
    <dgm:pt modelId="{026DCBFF-840B-453F-9FDE-3D4D28A08B6A}" type="pres">
      <dgm:prSet presAssocID="{DA45DE98-F2DF-4C4E-82FC-1C7A29193906}" presName="srcNode" presStyleLbl="node1" presStyleIdx="0" presStyleCnt="6"/>
      <dgm:spPr/>
    </dgm:pt>
    <dgm:pt modelId="{0AFAE32F-50D2-48E6-8797-34032080B95F}" type="pres">
      <dgm:prSet presAssocID="{DA45DE98-F2DF-4C4E-82FC-1C7A29193906}" presName="conn" presStyleLbl="parChTrans1D2" presStyleIdx="0" presStyleCnt="1"/>
      <dgm:spPr/>
    </dgm:pt>
    <dgm:pt modelId="{24C6A56E-8814-4625-AB5B-68DAE7812667}" type="pres">
      <dgm:prSet presAssocID="{DA45DE98-F2DF-4C4E-82FC-1C7A29193906}" presName="extraNode" presStyleLbl="node1" presStyleIdx="0" presStyleCnt="6"/>
      <dgm:spPr/>
    </dgm:pt>
    <dgm:pt modelId="{8757DE18-7AA4-4389-8C81-49B09284B23D}" type="pres">
      <dgm:prSet presAssocID="{DA45DE98-F2DF-4C4E-82FC-1C7A29193906}" presName="dstNode" presStyleLbl="node1" presStyleIdx="0" presStyleCnt="6"/>
      <dgm:spPr/>
    </dgm:pt>
    <dgm:pt modelId="{D8542BD6-A0AB-42CA-ACE0-52BCDEF462A4}" type="pres">
      <dgm:prSet presAssocID="{E75892C3-1E6D-4219-AE35-3B7B87BB3E83}" presName="text_1" presStyleLbl="node1" presStyleIdx="0" presStyleCnt="6">
        <dgm:presLayoutVars>
          <dgm:bulletEnabled val="1"/>
        </dgm:presLayoutVars>
      </dgm:prSet>
      <dgm:spPr/>
    </dgm:pt>
    <dgm:pt modelId="{2D9F44AC-D778-464E-ABDF-98543F340A41}" type="pres">
      <dgm:prSet presAssocID="{E75892C3-1E6D-4219-AE35-3B7B87BB3E83}" presName="accent_1" presStyleCnt="0"/>
      <dgm:spPr/>
    </dgm:pt>
    <dgm:pt modelId="{0AB3C139-30C1-4647-9071-A10F94045BF3}" type="pres">
      <dgm:prSet presAssocID="{E75892C3-1E6D-4219-AE35-3B7B87BB3E83}" presName="accentRepeatNode" presStyleLbl="solidFgAcc1" presStyleIdx="0" presStyleCnt="6"/>
      <dgm:spPr/>
    </dgm:pt>
    <dgm:pt modelId="{A367C6E4-BC96-42B8-A3CB-EDC80BE1E077}" type="pres">
      <dgm:prSet presAssocID="{6EC98D50-45E0-48C8-AD48-73A052E7237F}" presName="text_2" presStyleLbl="node1" presStyleIdx="1" presStyleCnt="6">
        <dgm:presLayoutVars>
          <dgm:bulletEnabled val="1"/>
        </dgm:presLayoutVars>
      </dgm:prSet>
      <dgm:spPr/>
    </dgm:pt>
    <dgm:pt modelId="{1D447735-E6CB-4619-9449-872664A3E791}" type="pres">
      <dgm:prSet presAssocID="{6EC98D50-45E0-48C8-AD48-73A052E7237F}" presName="accent_2" presStyleCnt="0"/>
      <dgm:spPr/>
    </dgm:pt>
    <dgm:pt modelId="{57B4D88C-D49B-456A-8E3D-7CAD2025982A}" type="pres">
      <dgm:prSet presAssocID="{6EC98D50-45E0-48C8-AD48-73A052E7237F}" presName="accentRepeatNode" presStyleLbl="solidFgAcc1" presStyleIdx="1" presStyleCnt="6"/>
      <dgm:spPr/>
    </dgm:pt>
    <dgm:pt modelId="{0F1DAF06-DA0B-42C9-9CF7-DCF5850A913B}" type="pres">
      <dgm:prSet presAssocID="{7960DDA3-A91A-491C-A24E-58D56B973933}" presName="text_3" presStyleLbl="node1" presStyleIdx="2" presStyleCnt="6">
        <dgm:presLayoutVars>
          <dgm:bulletEnabled val="1"/>
        </dgm:presLayoutVars>
      </dgm:prSet>
      <dgm:spPr/>
    </dgm:pt>
    <dgm:pt modelId="{C223C92A-749C-44A6-A523-C4378B6ED80D}" type="pres">
      <dgm:prSet presAssocID="{7960DDA3-A91A-491C-A24E-58D56B973933}" presName="accent_3" presStyleCnt="0"/>
      <dgm:spPr/>
    </dgm:pt>
    <dgm:pt modelId="{8798A5BA-3F1D-4830-AD7A-5529C399C794}" type="pres">
      <dgm:prSet presAssocID="{7960DDA3-A91A-491C-A24E-58D56B973933}" presName="accentRepeatNode" presStyleLbl="solidFgAcc1" presStyleIdx="2" presStyleCnt="6"/>
      <dgm:spPr/>
    </dgm:pt>
    <dgm:pt modelId="{420732EC-65FC-4CFA-B83A-2F651C8074D2}" type="pres">
      <dgm:prSet presAssocID="{AB8961D9-6296-4AA4-A79C-2176E1940551}" presName="text_4" presStyleLbl="node1" presStyleIdx="3" presStyleCnt="6">
        <dgm:presLayoutVars>
          <dgm:bulletEnabled val="1"/>
        </dgm:presLayoutVars>
      </dgm:prSet>
      <dgm:spPr/>
    </dgm:pt>
    <dgm:pt modelId="{96E12B74-1875-43C8-9EBF-11BA155FDDBB}" type="pres">
      <dgm:prSet presAssocID="{AB8961D9-6296-4AA4-A79C-2176E1940551}" presName="accent_4" presStyleCnt="0"/>
      <dgm:spPr/>
    </dgm:pt>
    <dgm:pt modelId="{CFB94F88-CC13-4217-9FB3-B20277C0DBA7}" type="pres">
      <dgm:prSet presAssocID="{AB8961D9-6296-4AA4-A79C-2176E1940551}" presName="accentRepeatNode" presStyleLbl="solidFgAcc1" presStyleIdx="3" presStyleCnt="6"/>
      <dgm:spPr/>
    </dgm:pt>
    <dgm:pt modelId="{4DC769B6-666C-4023-A6D2-4D5AF7B10A49}" type="pres">
      <dgm:prSet presAssocID="{F0E2BAF4-A064-4AA3-BB23-8F49DCA99720}" presName="text_5" presStyleLbl="node1" presStyleIdx="4" presStyleCnt="6">
        <dgm:presLayoutVars>
          <dgm:bulletEnabled val="1"/>
        </dgm:presLayoutVars>
      </dgm:prSet>
      <dgm:spPr/>
    </dgm:pt>
    <dgm:pt modelId="{47F4B067-A49F-453E-ABF0-789377BE1E73}" type="pres">
      <dgm:prSet presAssocID="{F0E2BAF4-A064-4AA3-BB23-8F49DCA99720}" presName="accent_5" presStyleCnt="0"/>
      <dgm:spPr/>
    </dgm:pt>
    <dgm:pt modelId="{D6BD920E-1F9A-4F88-9961-1B6095CCF069}" type="pres">
      <dgm:prSet presAssocID="{F0E2BAF4-A064-4AA3-BB23-8F49DCA99720}" presName="accentRepeatNode" presStyleLbl="solidFgAcc1" presStyleIdx="4" presStyleCnt="6"/>
      <dgm:spPr/>
    </dgm:pt>
    <dgm:pt modelId="{B82BF560-67EB-40C5-8EB8-8307202391D5}" type="pres">
      <dgm:prSet presAssocID="{F5101E72-776F-4CFC-9648-9D9567158CDA}" presName="text_6" presStyleLbl="node1" presStyleIdx="5" presStyleCnt="6">
        <dgm:presLayoutVars>
          <dgm:bulletEnabled val="1"/>
        </dgm:presLayoutVars>
      </dgm:prSet>
      <dgm:spPr/>
    </dgm:pt>
    <dgm:pt modelId="{E92D9C4F-7E0C-4C00-84CD-5F787866C19F}" type="pres">
      <dgm:prSet presAssocID="{F5101E72-776F-4CFC-9648-9D9567158CDA}" presName="accent_6" presStyleCnt="0"/>
      <dgm:spPr/>
    </dgm:pt>
    <dgm:pt modelId="{58AC8CA8-6D2D-4A84-89EE-73CAE9189BDA}" type="pres">
      <dgm:prSet presAssocID="{F5101E72-776F-4CFC-9648-9D9567158CDA}" presName="accentRepeatNode" presStyleLbl="solidFgAcc1" presStyleIdx="5" presStyleCnt="6"/>
      <dgm:spPr/>
    </dgm:pt>
  </dgm:ptLst>
  <dgm:cxnLst>
    <dgm:cxn modelId="{28397705-101E-4E4A-B07A-B7AFF03C2A37}" type="presOf" srcId="{AB8961D9-6296-4AA4-A79C-2176E1940551}" destId="{420732EC-65FC-4CFA-B83A-2F651C8074D2}" srcOrd="0" destOrd="0" presId="urn:microsoft.com/office/officeart/2008/layout/VerticalCurvedList"/>
    <dgm:cxn modelId="{DAED5906-5713-4BEC-9ED8-E1BA1EE66C45}" type="presOf" srcId="{F5101E72-776F-4CFC-9648-9D9567158CDA}" destId="{B82BF560-67EB-40C5-8EB8-8307202391D5}" srcOrd="0" destOrd="0" presId="urn:microsoft.com/office/officeart/2008/layout/VerticalCurvedList"/>
    <dgm:cxn modelId="{DB8D1110-E7A9-4069-A4D3-26B91F1B0024}" type="presOf" srcId="{5D2FC4DE-D78B-4A7C-BB4A-C53D13EBDC45}" destId="{0AFAE32F-50D2-48E6-8797-34032080B95F}" srcOrd="0" destOrd="0" presId="urn:microsoft.com/office/officeart/2008/layout/VerticalCurvedList"/>
    <dgm:cxn modelId="{D71CD92D-D913-4BB2-B2B6-D1B823F24867}" srcId="{DA45DE98-F2DF-4C4E-82FC-1C7A29193906}" destId="{6EC98D50-45E0-48C8-AD48-73A052E7237F}" srcOrd="1" destOrd="0" parTransId="{A0BF20DD-F630-432F-9B13-842FCDD36E50}" sibTransId="{F69508BA-F851-4A76-941F-86C6D341C4D1}"/>
    <dgm:cxn modelId="{3966B12F-AAD2-4AC2-8EED-80A88031D398}" type="presOf" srcId="{DA45DE98-F2DF-4C4E-82FC-1C7A29193906}" destId="{6764CEE4-B447-4884-B311-500453DD31AF}" srcOrd="0" destOrd="0" presId="urn:microsoft.com/office/officeart/2008/layout/VerticalCurvedList"/>
    <dgm:cxn modelId="{A9D7D361-30ED-4207-A435-DCB98EC2770B}" type="presOf" srcId="{7960DDA3-A91A-491C-A24E-58D56B973933}" destId="{0F1DAF06-DA0B-42C9-9CF7-DCF5850A913B}" srcOrd="0" destOrd="0" presId="urn:microsoft.com/office/officeart/2008/layout/VerticalCurvedList"/>
    <dgm:cxn modelId="{F563F649-C5C5-4455-BA7C-2D3C856661B6}" srcId="{DA45DE98-F2DF-4C4E-82FC-1C7A29193906}" destId="{E75892C3-1E6D-4219-AE35-3B7B87BB3E83}" srcOrd="0" destOrd="0" parTransId="{DEAB57BF-5C11-4FE9-977F-B036FB6BF76F}" sibTransId="{5D2FC4DE-D78B-4A7C-BB4A-C53D13EBDC45}"/>
    <dgm:cxn modelId="{E020588E-44FD-4FB7-A382-018EF2C0F574}" srcId="{DA45DE98-F2DF-4C4E-82FC-1C7A29193906}" destId="{F0E2BAF4-A064-4AA3-BB23-8F49DCA99720}" srcOrd="4" destOrd="0" parTransId="{B19C9A3E-2190-408B-822B-EA1D8986D60B}" sibTransId="{6CBDDB6B-88A5-49C8-867C-5F08B5D9BF45}"/>
    <dgm:cxn modelId="{E7A0D8B1-824E-4EC9-B1A0-24FB58619117}" type="presOf" srcId="{F0E2BAF4-A064-4AA3-BB23-8F49DCA99720}" destId="{4DC769B6-666C-4023-A6D2-4D5AF7B10A49}" srcOrd="0" destOrd="0" presId="urn:microsoft.com/office/officeart/2008/layout/VerticalCurvedList"/>
    <dgm:cxn modelId="{630F48C9-B3B2-48FA-8843-9792EEEBCC4C}" type="presOf" srcId="{6EC98D50-45E0-48C8-AD48-73A052E7237F}" destId="{A367C6E4-BC96-42B8-A3CB-EDC80BE1E077}" srcOrd="0" destOrd="0" presId="urn:microsoft.com/office/officeart/2008/layout/VerticalCurvedList"/>
    <dgm:cxn modelId="{D62A74D2-E12A-4D6D-B04C-A0913A4F41BF}" srcId="{DA45DE98-F2DF-4C4E-82FC-1C7A29193906}" destId="{7960DDA3-A91A-491C-A24E-58D56B973933}" srcOrd="2" destOrd="0" parTransId="{19BEC3D1-CF46-4A7C-AA0B-73AD0E4D0DC6}" sibTransId="{B560A114-3952-4D14-99FE-885963EA7AC3}"/>
    <dgm:cxn modelId="{7C3A2CDA-B74B-4A55-9004-D453590C40F8}" type="presOf" srcId="{E75892C3-1E6D-4219-AE35-3B7B87BB3E83}" destId="{D8542BD6-A0AB-42CA-ACE0-52BCDEF462A4}" srcOrd="0" destOrd="0" presId="urn:microsoft.com/office/officeart/2008/layout/VerticalCurvedList"/>
    <dgm:cxn modelId="{D498A1E0-1451-4B56-9D79-26E98A85B4FF}" srcId="{DA45DE98-F2DF-4C4E-82FC-1C7A29193906}" destId="{F5101E72-776F-4CFC-9648-9D9567158CDA}" srcOrd="5" destOrd="0" parTransId="{0650648A-FAEA-4586-9D16-50F273B8ACDA}" sibTransId="{F8090436-4404-4CBA-99D8-9CB46541E39E}"/>
    <dgm:cxn modelId="{301D64FC-439B-45BD-AD96-9C62A4D18325}" srcId="{DA45DE98-F2DF-4C4E-82FC-1C7A29193906}" destId="{AB8961D9-6296-4AA4-A79C-2176E1940551}" srcOrd="3" destOrd="0" parTransId="{43D0A0F6-A37D-4841-A5AD-619111852058}" sibTransId="{51F78ECB-82F5-46AC-AC22-26B95F7F283A}"/>
    <dgm:cxn modelId="{A7DDCDBB-1EC8-4AB4-A6A3-5C2AC4199A42}" type="presParOf" srcId="{6764CEE4-B447-4884-B311-500453DD31AF}" destId="{BD3DF739-2872-40B2-8B60-C71A00060DC1}" srcOrd="0" destOrd="0" presId="urn:microsoft.com/office/officeart/2008/layout/VerticalCurvedList"/>
    <dgm:cxn modelId="{A631B45E-213B-46AD-8298-74576DCC8B2F}" type="presParOf" srcId="{BD3DF739-2872-40B2-8B60-C71A00060DC1}" destId="{069FB224-B2FD-49A6-9027-6CE350052E85}" srcOrd="0" destOrd="0" presId="urn:microsoft.com/office/officeart/2008/layout/VerticalCurvedList"/>
    <dgm:cxn modelId="{AA76B874-54A2-4575-A2B5-9FF460C60EA2}" type="presParOf" srcId="{069FB224-B2FD-49A6-9027-6CE350052E85}" destId="{026DCBFF-840B-453F-9FDE-3D4D28A08B6A}" srcOrd="0" destOrd="0" presId="urn:microsoft.com/office/officeart/2008/layout/VerticalCurvedList"/>
    <dgm:cxn modelId="{74FCFAFF-62F8-44F4-AE9F-F0CEF32E2591}" type="presParOf" srcId="{069FB224-B2FD-49A6-9027-6CE350052E85}" destId="{0AFAE32F-50D2-48E6-8797-34032080B95F}" srcOrd="1" destOrd="0" presId="urn:microsoft.com/office/officeart/2008/layout/VerticalCurvedList"/>
    <dgm:cxn modelId="{2F855D99-0FB0-4C54-98A0-90D16C926305}" type="presParOf" srcId="{069FB224-B2FD-49A6-9027-6CE350052E85}" destId="{24C6A56E-8814-4625-AB5B-68DAE7812667}" srcOrd="2" destOrd="0" presId="urn:microsoft.com/office/officeart/2008/layout/VerticalCurvedList"/>
    <dgm:cxn modelId="{5B55A0F3-7F01-45B8-9AAE-822736BAF707}" type="presParOf" srcId="{069FB224-B2FD-49A6-9027-6CE350052E85}" destId="{8757DE18-7AA4-4389-8C81-49B09284B23D}" srcOrd="3" destOrd="0" presId="urn:microsoft.com/office/officeart/2008/layout/VerticalCurvedList"/>
    <dgm:cxn modelId="{CC38B215-E198-44DD-924E-BACAC6C31C2C}" type="presParOf" srcId="{BD3DF739-2872-40B2-8B60-C71A00060DC1}" destId="{D8542BD6-A0AB-42CA-ACE0-52BCDEF462A4}" srcOrd="1" destOrd="0" presId="urn:microsoft.com/office/officeart/2008/layout/VerticalCurvedList"/>
    <dgm:cxn modelId="{369090E4-F130-4B92-B62A-AEFB13F991F0}" type="presParOf" srcId="{BD3DF739-2872-40B2-8B60-C71A00060DC1}" destId="{2D9F44AC-D778-464E-ABDF-98543F340A41}" srcOrd="2" destOrd="0" presId="urn:microsoft.com/office/officeart/2008/layout/VerticalCurvedList"/>
    <dgm:cxn modelId="{9351AE14-7452-4BA6-97C5-BCDFF92F41A0}" type="presParOf" srcId="{2D9F44AC-D778-464E-ABDF-98543F340A41}" destId="{0AB3C139-30C1-4647-9071-A10F94045BF3}" srcOrd="0" destOrd="0" presId="urn:microsoft.com/office/officeart/2008/layout/VerticalCurvedList"/>
    <dgm:cxn modelId="{F8E2ED1F-270B-4B94-97D2-BD0373B1935F}" type="presParOf" srcId="{BD3DF739-2872-40B2-8B60-C71A00060DC1}" destId="{A367C6E4-BC96-42B8-A3CB-EDC80BE1E077}" srcOrd="3" destOrd="0" presId="urn:microsoft.com/office/officeart/2008/layout/VerticalCurvedList"/>
    <dgm:cxn modelId="{D41478F6-6144-463D-91CD-C2DD6204D932}" type="presParOf" srcId="{BD3DF739-2872-40B2-8B60-C71A00060DC1}" destId="{1D447735-E6CB-4619-9449-872664A3E791}" srcOrd="4" destOrd="0" presId="urn:microsoft.com/office/officeart/2008/layout/VerticalCurvedList"/>
    <dgm:cxn modelId="{A83D6C55-FDAB-4103-BF79-FA3166F7E36A}" type="presParOf" srcId="{1D447735-E6CB-4619-9449-872664A3E791}" destId="{57B4D88C-D49B-456A-8E3D-7CAD2025982A}" srcOrd="0" destOrd="0" presId="urn:microsoft.com/office/officeart/2008/layout/VerticalCurvedList"/>
    <dgm:cxn modelId="{EE5DF01A-AB38-469C-8FD7-127CC48936D4}" type="presParOf" srcId="{BD3DF739-2872-40B2-8B60-C71A00060DC1}" destId="{0F1DAF06-DA0B-42C9-9CF7-DCF5850A913B}" srcOrd="5" destOrd="0" presId="urn:microsoft.com/office/officeart/2008/layout/VerticalCurvedList"/>
    <dgm:cxn modelId="{EBD29043-B243-4FD7-B661-E5931BAB8A8C}" type="presParOf" srcId="{BD3DF739-2872-40B2-8B60-C71A00060DC1}" destId="{C223C92A-749C-44A6-A523-C4378B6ED80D}" srcOrd="6" destOrd="0" presId="urn:microsoft.com/office/officeart/2008/layout/VerticalCurvedList"/>
    <dgm:cxn modelId="{A8048C06-C125-4788-82C1-3F9D8148B229}" type="presParOf" srcId="{C223C92A-749C-44A6-A523-C4378B6ED80D}" destId="{8798A5BA-3F1D-4830-AD7A-5529C399C794}" srcOrd="0" destOrd="0" presId="urn:microsoft.com/office/officeart/2008/layout/VerticalCurvedList"/>
    <dgm:cxn modelId="{747B26A0-5538-49F9-A42A-C3ECCF373059}" type="presParOf" srcId="{BD3DF739-2872-40B2-8B60-C71A00060DC1}" destId="{420732EC-65FC-4CFA-B83A-2F651C8074D2}" srcOrd="7" destOrd="0" presId="urn:microsoft.com/office/officeart/2008/layout/VerticalCurvedList"/>
    <dgm:cxn modelId="{83952199-AC99-46E2-B826-9D2B9BD45FB2}" type="presParOf" srcId="{BD3DF739-2872-40B2-8B60-C71A00060DC1}" destId="{96E12B74-1875-43C8-9EBF-11BA155FDDBB}" srcOrd="8" destOrd="0" presId="urn:microsoft.com/office/officeart/2008/layout/VerticalCurvedList"/>
    <dgm:cxn modelId="{6C7A812E-5D9E-40A0-826B-2FE60E3FEDCE}" type="presParOf" srcId="{96E12B74-1875-43C8-9EBF-11BA155FDDBB}" destId="{CFB94F88-CC13-4217-9FB3-B20277C0DBA7}" srcOrd="0" destOrd="0" presId="urn:microsoft.com/office/officeart/2008/layout/VerticalCurvedList"/>
    <dgm:cxn modelId="{75C121C6-3DCD-4B2F-8EB9-FC344C59E268}" type="presParOf" srcId="{BD3DF739-2872-40B2-8B60-C71A00060DC1}" destId="{4DC769B6-666C-4023-A6D2-4D5AF7B10A49}" srcOrd="9" destOrd="0" presId="urn:microsoft.com/office/officeart/2008/layout/VerticalCurvedList"/>
    <dgm:cxn modelId="{386402FE-2121-43B8-9749-4D38FD438845}" type="presParOf" srcId="{BD3DF739-2872-40B2-8B60-C71A00060DC1}" destId="{47F4B067-A49F-453E-ABF0-789377BE1E73}" srcOrd="10" destOrd="0" presId="urn:microsoft.com/office/officeart/2008/layout/VerticalCurvedList"/>
    <dgm:cxn modelId="{C49C422E-950B-43A1-A09D-FDB73EC1FBE3}" type="presParOf" srcId="{47F4B067-A49F-453E-ABF0-789377BE1E73}" destId="{D6BD920E-1F9A-4F88-9961-1B6095CCF069}" srcOrd="0" destOrd="0" presId="urn:microsoft.com/office/officeart/2008/layout/VerticalCurvedList"/>
    <dgm:cxn modelId="{EBF5CF5F-F0E4-4328-BAD0-BB22F4AB393B}" type="presParOf" srcId="{BD3DF739-2872-40B2-8B60-C71A00060DC1}" destId="{B82BF560-67EB-40C5-8EB8-8307202391D5}" srcOrd="11" destOrd="0" presId="urn:microsoft.com/office/officeart/2008/layout/VerticalCurvedList"/>
    <dgm:cxn modelId="{FE484C1E-2D86-4326-9963-D6C9C2E97D81}" type="presParOf" srcId="{BD3DF739-2872-40B2-8B60-C71A00060DC1}" destId="{E92D9C4F-7E0C-4C00-84CD-5F787866C19F}" srcOrd="12" destOrd="0" presId="urn:microsoft.com/office/officeart/2008/layout/VerticalCurvedList"/>
    <dgm:cxn modelId="{C8467EF7-4E6F-410C-8B9E-8861F938BD08}" type="presParOf" srcId="{E92D9C4F-7E0C-4C00-84CD-5F787866C19F}" destId="{58AC8CA8-6D2D-4A84-89EE-73CAE9189BDA}"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FAE32F-50D2-48E6-8797-34032080B95F}">
      <dsp:nvSpPr>
        <dsp:cNvPr id="0" name=""/>
        <dsp:cNvSpPr/>
      </dsp:nvSpPr>
      <dsp:spPr>
        <a:xfrm>
          <a:off x="-5815662" y="-588643"/>
          <a:ext cx="6923664" cy="6923664"/>
        </a:xfrm>
        <a:prstGeom prst="blockArc">
          <a:avLst>
            <a:gd name="adj1" fmla="val 18900000"/>
            <a:gd name="adj2" fmla="val 2700000"/>
            <a:gd name="adj3" fmla="val 312"/>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8542BD6-A0AB-42CA-ACE0-52BCDEF462A4}">
      <dsp:nvSpPr>
        <dsp:cNvPr id="0" name=""/>
        <dsp:cNvSpPr/>
      </dsp:nvSpPr>
      <dsp:spPr>
        <a:xfrm>
          <a:off x="412795" y="572294"/>
          <a:ext cx="3629767" cy="541507"/>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29822" tIns="50800" rIns="50800" bIns="50800" numCol="1" spcCol="1270" anchor="ctr" anchorCtr="0">
          <a:noAutofit/>
        </a:bodyPr>
        <a:lstStyle/>
        <a:p>
          <a:pPr marL="0" lvl="0" indent="0" algn="l" defTabSz="889000">
            <a:lnSpc>
              <a:spcPct val="90000"/>
            </a:lnSpc>
            <a:spcBef>
              <a:spcPct val="0"/>
            </a:spcBef>
            <a:spcAft>
              <a:spcPct val="35000"/>
            </a:spcAft>
            <a:buNone/>
          </a:pPr>
          <a:r>
            <a:rPr lang="fr-FR" sz="2000" kern="1200" dirty="0"/>
            <a:t>Background</a:t>
          </a:r>
          <a:endParaRPr lang="en-GB" sz="2000" kern="1200" dirty="0"/>
        </a:p>
      </dsp:txBody>
      <dsp:txXfrm>
        <a:off x="412795" y="572294"/>
        <a:ext cx="3629767" cy="541507"/>
      </dsp:txXfrm>
    </dsp:sp>
    <dsp:sp modelId="{0AB3C139-30C1-4647-9071-A10F94045BF3}">
      <dsp:nvSpPr>
        <dsp:cNvPr id="0" name=""/>
        <dsp:cNvSpPr/>
      </dsp:nvSpPr>
      <dsp:spPr>
        <a:xfrm>
          <a:off x="74353" y="504606"/>
          <a:ext cx="676884" cy="676884"/>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A367C6E4-BC96-42B8-A3CB-EDC80BE1E077}">
      <dsp:nvSpPr>
        <dsp:cNvPr id="0" name=""/>
        <dsp:cNvSpPr/>
      </dsp:nvSpPr>
      <dsp:spPr>
        <a:xfrm>
          <a:off x="858223" y="1384453"/>
          <a:ext cx="3184340" cy="541507"/>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29822" tIns="50800" rIns="50800" bIns="50800" numCol="1" spcCol="1270" anchor="ctr" anchorCtr="0">
          <a:noAutofit/>
        </a:bodyPr>
        <a:lstStyle/>
        <a:p>
          <a:pPr marL="0" lvl="0" indent="0" algn="l" defTabSz="889000">
            <a:lnSpc>
              <a:spcPct val="90000"/>
            </a:lnSpc>
            <a:spcBef>
              <a:spcPct val="0"/>
            </a:spcBef>
            <a:spcAft>
              <a:spcPct val="35000"/>
            </a:spcAft>
            <a:buNone/>
          </a:pPr>
          <a:r>
            <a:rPr lang="fr-FR" sz="2000" kern="1200"/>
            <a:t>Statement of problem</a:t>
          </a:r>
          <a:endParaRPr lang="en-GB" sz="2000" kern="1200"/>
        </a:p>
      </dsp:txBody>
      <dsp:txXfrm>
        <a:off x="858223" y="1384453"/>
        <a:ext cx="3184340" cy="541507"/>
      </dsp:txXfrm>
    </dsp:sp>
    <dsp:sp modelId="{57B4D88C-D49B-456A-8E3D-7CAD2025982A}">
      <dsp:nvSpPr>
        <dsp:cNvPr id="0" name=""/>
        <dsp:cNvSpPr/>
      </dsp:nvSpPr>
      <dsp:spPr>
        <a:xfrm>
          <a:off x="519780" y="1316764"/>
          <a:ext cx="676884" cy="676884"/>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0F1DAF06-DA0B-42C9-9CF7-DCF5850A913B}">
      <dsp:nvSpPr>
        <dsp:cNvPr id="0" name=""/>
        <dsp:cNvSpPr/>
      </dsp:nvSpPr>
      <dsp:spPr>
        <a:xfrm>
          <a:off x="1061905" y="2196612"/>
          <a:ext cx="2980658" cy="541507"/>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29822" tIns="50800" rIns="50800" bIns="50800" numCol="1" spcCol="1270" anchor="ctr" anchorCtr="0">
          <a:noAutofit/>
        </a:bodyPr>
        <a:lstStyle/>
        <a:p>
          <a:pPr marL="0" lvl="0" indent="0" algn="l" defTabSz="889000">
            <a:lnSpc>
              <a:spcPct val="90000"/>
            </a:lnSpc>
            <a:spcBef>
              <a:spcPct val="0"/>
            </a:spcBef>
            <a:spcAft>
              <a:spcPct val="35000"/>
            </a:spcAft>
            <a:buNone/>
          </a:pPr>
          <a:r>
            <a:rPr lang="fr-FR" sz="2000" kern="1200"/>
            <a:t>Aim and Objectives</a:t>
          </a:r>
          <a:endParaRPr lang="en-GB" sz="2000" kern="1200"/>
        </a:p>
      </dsp:txBody>
      <dsp:txXfrm>
        <a:off x="1061905" y="2196612"/>
        <a:ext cx="2980658" cy="541507"/>
      </dsp:txXfrm>
    </dsp:sp>
    <dsp:sp modelId="{8798A5BA-3F1D-4830-AD7A-5529C399C794}">
      <dsp:nvSpPr>
        <dsp:cNvPr id="0" name=""/>
        <dsp:cNvSpPr/>
      </dsp:nvSpPr>
      <dsp:spPr>
        <a:xfrm>
          <a:off x="723463" y="2128923"/>
          <a:ext cx="676884" cy="676884"/>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420732EC-65FC-4CFA-B83A-2F651C8074D2}">
      <dsp:nvSpPr>
        <dsp:cNvPr id="0" name=""/>
        <dsp:cNvSpPr/>
      </dsp:nvSpPr>
      <dsp:spPr>
        <a:xfrm>
          <a:off x="1061905" y="3008256"/>
          <a:ext cx="2980658" cy="541507"/>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29822" tIns="50800" rIns="50800" bIns="50800" numCol="1" spcCol="1270" anchor="ctr" anchorCtr="0">
          <a:noAutofit/>
        </a:bodyPr>
        <a:lstStyle/>
        <a:p>
          <a:pPr marL="0" lvl="0" indent="0" algn="l" defTabSz="889000">
            <a:lnSpc>
              <a:spcPct val="90000"/>
            </a:lnSpc>
            <a:spcBef>
              <a:spcPct val="0"/>
            </a:spcBef>
            <a:spcAft>
              <a:spcPct val="35000"/>
            </a:spcAft>
            <a:buNone/>
          </a:pPr>
          <a:r>
            <a:rPr lang="fr-FR" sz="2000" kern="1200"/>
            <a:t>Materials and Methods</a:t>
          </a:r>
          <a:endParaRPr lang="en-GB" sz="2000" kern="1200"/>
        </a:p>
      </dsp:txBody>
      <dsp:txXfrm>
        <a:off x="1061905" y="3008256"/>
        <a:ext cx="2980658" cy="541507"/>
      </dsp:txXfrm>
    </dsp:sp>
    <dsp:sp modelId="{CFB94F88-CC13-4217-9FB3-B20277C0DBA7}">
      <dsp:nvSpPr>
        <dsp:cNvPr id="0" name=""/>
        <dsp:cNvSpPr/>
      </dsp:nvSpPr>
      <dsp:spPr>
        <a:xfrm>
          <a:off x="723463" y="2940567"/>
          <a:ext cx="676884" cy="676884"/>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4DC769B6-666C-4023-A6D2-4D5AF7B10A49}">
      <dsp:nvSpPr>
        <dsp:cNvPr id="0" name=""/>
        <dsp:cNvSpPr/>
      </dsp:nvSpPr>
      <dsp:spPr>
        <a:xfrm>
          <a:off x="858223" y="3820414"/>
          <a:ext cx="3184340" cy="541507"/>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29822" tIns="50800" rIns="50800" bIns="50800" numCol="1" spcCol="1270" anchor="ctr" anchorCtr="0">
          <a:noAutofit/>
        </a:bodyPr>
        <a:lstStyle/>
        <a:p>
          <a:pPr marL="0" lvl="0" indent="0" algn="l" defTabSz="889000">
            <a:lnSpc>
              <a:spcPct val="90000"/>
            </a:lnSpc>
            <a:spcBef>
              <a:spcPct val="0"/>
            </a:spcBef>
            <a:spcAft>
              <a:spcPct val="35000"/>
            </a:spcAft>
            <a:buNone/>
          </a:pPr>
          <a:r>
            <a:rPr lang="fr-FR" sz="2000" kern="1200"/>
            <a:t>Findings </a:t>
          </a:r>
          <a:endParaRPr lang="en-GB" sz="2000" kern="1200"/>
        </a:p>
      </dsp:txBody>
      <dsp:txXfrm>
        <a:off x="858223" y="3820414"/>
        <a:ext cx="3184340" cy="541507"/>
      </dsp:txXfrm>
    </dsp:sp>
    <dsp:sp modelId="{D6BD920E-1F9A-4F88-9961-1B6095CCF069}">
      <dsp:nvSpPr>
        <dsp:cNvPr id="0" name=""/>
        <dsp:cNvSpPr/>
      </dsp:nvSpPr>
      <dsp:spPr>
        <a:xfrm>
          <a:off x="519780" y="3752726"/>
          <a:ext cx="676884" cy="676884"/>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B82BF560-67EB-40C5-8EB8-8307202391D5}">
      <dsp:nvSpPr>
        <dsp:cNvPr id="0" name=""/>
        <dsp:cNvSpPr/>
      </dsp:nvSpPr>
      <dsp:spPr>
        <a:xfrm>
          <a:off x="412795" y="4632573"/>
          <a:ext cx="3629767" cy="541507"/>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29822" tIns="50800" rIns="50800" bIns="50800" numCol="1" spcCol="1270" anchor="ctr" anchorCtr="0">
          <a:noAutofit/>
        </a:bodyPr>
        <a:lstStyle/>
        <a:p>
          <a:pPr marL="0" lvl="0" indent="0" algn="l" defTabSz="889000">
            <a:lnSpc>
              <a:spcPct val="90000"/>
            </a:lnSpc>
            <a:spcBef>
              <a:spcPct val="0"/>
            </a:spcBef>
            <a:spcAft>
              <a:spcPct val="35000"/>
            </a:spcAft>
            <a:buNone/>
          </a:pPr>
          <a:r>
            <a:rPr lang="fr-FR" sz="2000" kern="1200" dirty="0"/>
            <a:t>Conclusions</a:t>
          </a:r>
          <a:endParaRPr lang="en-GB" sz="2000" kern="1200" dirty="0"/>
        </a:p>
      </dsp:txBody>
      <dsp:txXfrm>
        <a:off x="412795" y="4632573"/>
        <a:ext cx="3629767" cy="541507"/>
      </dsp:txXfrm>
    </dsp:sp>
    <dsp:sp modelId="{58AC8CA8-6D2D-4A84-89EE-73CAE9189BDA}">
      <dsp:nvSpPr>
        <dsp:cNvPr id="0" name=""/>
        <dsp:cNvSpPr/>
      </dsp:nvSpPr>
      <dsp:spPr>
        <a:xfrm>
          <a:off x="74353" y="4564885"/>
          <a:ext cx="676884" cy="676884"/>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7D1AE7-4D7F-4A6D-8D33-C41CA61D58D7}" type="datetimeFigureOut">
              <a:rPr lang="fr-FR" smtClean="0"/>
              <a:t>27/04/2025</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E74929-125B-4B01-8FC0-92C348242EBE}" type="slidenum">
              <a:rPr lang="fr-FR" smtClean="0"/>
              <a:t>‹#›</a:t>
            </a:fld>
            <a:endParaRPr lang="fr-FR"/>
          </a:p>
        </p:txBody>
      </p:sp>
    </p:spTree>
    <p:extLst>
      <p:ext uri="{BB962C8B-B14F-4D97-AF65-F5344CB8AC3E}">
        <p14:creationId xmlns:p14="http://schemas.microsoft.com/office/powerpoint/2010/main" val="1620761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BA9C94B-484C-484A-A7EB-70542C91166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4560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Times New Roman" panose="02020603050405020304" pitchFamily="18" charset="0"/>
                <a:cs typeface="Times New Roman" panose="02020603050405020304" pitchFamily="18" charset="0"/>
              </a:rPr>
              <a:t>Therefore, quantitative and qualitative assessments of changes in flood characteristics under climate change in river basins are critically important and are strongly requested by policy-makers, river engineers, and flood fighters for practical river basin management against increasing flood risk</a:t>
            </a:r>
          </a:p>
          <a:p>
            <a:pPr algn="l"/>
            <a:endParaRPr lang="en-GB" dirty="0"/>
          </a:p>
        </p:txBody>
      </p:sp>
      <p:sp>
        <p:nvSpPr>
          <p:cNvPr id="4" name="Slide Number Placeholder 3"/>
          <p:cNvSpPr>
            <a:spLocks noGrp="1"/>
          </p:cNvSpPr>
          <p:nvPr>
            <p:ph type="sldNum" sz="quarter" idx="5"/>
          </p:nvPr>
        </p:nvSpPr>
        <p:spPr/>
        <p:txBody>
          <a:bodyPr/>
          <a:lstStyle/>
          <a:p>
            <a:fld id="{7A15CAF8-D473-49D8-8631-DB7A72BD7439}" type="slidenum">
              <a:rPr lang="en-GB" smtClean="0"/>
              <a:t>3</a:t>
            </a:fld>
            <a:endParaRPr lang="en-GB"/>
          </a:p>
        </p:txBody>
      </p:sp>
    </p:spTree>
    <p:extLst>
      <p:ext uri="{BB962C8B-B14F-4D97-AF65-F5344CB8AC3E}">
        <p14:creationId xmlns:p14="http://schemas.microsoft.com/office/powerpoint/2010/main" val="489613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7C7A3-AE36-4513-BC02-5470A6FF09A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DB5B271-B8BA-404D-BADC-4BF91B141D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EADFC36-434D-4B6D-8B1A-B53565B9488E}"/>
              </a:ext>
            </a:extLst>
          </p:cNvPr>
          <p:cNvSpPr>
            <a:spLocks noGrp="1"/>
          </p:cNvSpPr>
          <p:nvPr>
            <p:ph type="dt" sz="half" idx="10"/>
          </p:nvPr>
        </p:nvSpPr>
        <p:spPr/>
        <p:txBody>
          <a:bodyPr/>
          <a:lstStyle/>
          <a:p>
            <a:fld id="{BE963D13-5DAD-471D-8555-1F27FB4A232D}" type="datetimeFigureOut">
              <a:rPr lang="en-US" smtClean="0"/>
              <a:t>4/27/2025</a:t>
            </a:fld>
            <a:endParaRPr lang="en-US"/>
          </a:p>
        </p:txBody>
      </p:sp>
      <p:sp>
        <p:nvSpPr>
          <p:cNvPr id="5" name="Footer Placeholder 4">
            <a:extLst>
              <a:ext uri="{FF2B5EF4-FFF2-40B4-BE49-F238E27FC236}">
                <a16:creationId xmlns:a16="http://schemas.microsoft.com/office/drawing/2014/main" id="{2B178D6E-E45C-4F24-920E-35DD12EAEE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210785-8E7C-4B60-9490-45C9BD930434}"/>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1811294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90F9B-5578-4B41-9639-2581C4D3291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2E22AD-7838-4D0E-BA5E-DBF9895659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A0505D-B8AB-4745-9B71-652A1A6AE410}"/>
              </a:ext>
            </a:extLst>
          </p:cNvPr>
          <p:cNvSpPr>
            <a:spLocks noGrp="1"/>
          </p:cNvSpPr>
          <p:nvPr>
            <p:ph type="dt" sz="half" idx="10"/>
          </p:nvPr>
        </p:nvSpPr>
        <p:spPr/>
        <p:txBody>
          <a:bodyPr/>
          <a:lstStyle/>
          <a:p>
            <a:fld id="{BE963D13-5DAD-471D-8555-1F27FB4A232D}" type="datetimeFigureOut">
              <a:rPr lang="en-US" smtClean="0"/>
              <a:t>4/27/2025</a:t>
            </a:fld>
            <a:endParaRPr lang="en-US"/>
          </a:p>
        </p:txBody>
      </p:sp>
      <p:sp>
        <p:nvSpPr>
          <p:cNvPr id="5" name="Footer Placeholder 4">
            <a:extLst>
              <a:ext uri="{FF2B5EF4-FFF2-40B4-BE49-F238E27FC236}">
                <a16:creationId xmlns:a16="http://schemas.microsoft.com/office/drawing/2014/main" id="{4F9C9689-C106-4797-AD62-9E53C50AC5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EFDA78-74AF-4D4E-AD81-C15E79794BE1}"/>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3955724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864D177-20FE-44FF-9598-B13E3DCAEDC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28AEDA7-2BCA-4F2E-BC44-CAB4546ADB3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4FD644-71DE-45C4-91B3-BB3E429FFA71}"/>
              </a:ext>
            </a:extLst>
          </p:cNvPr>
          <p:cNvSpPr>
            <a:spLocks noGrp="1"/>
          </p:cNvSpPr>
          <p:nvPr>
            <p:ph type="dt" sz="half" idx="10"/>
          </p:nvPr>
        </p:nvSpPr>
        <p:spPr/>
        <p:txBody>
          <a:bodyPr/>
          <a:lstStyle/>
          <a:p>
            <a:fld id="{BE963D13-5DAD-471D-8555-1F27FB4A232D}" type="datetimeFigureOut">
              <a:rPr lang="en-US" smtClean="0"/>
              <a:t>4/27/2025</a:t>
            </a:fld>
            <a:endParaRPr lang="en-US"/>
          </a:p>
        </p:txBody>
      </p:sp>
      <p:sp>
        <p:nvSpPr>
          <p:cNvPr id="5" name="Footer Placeholder 4">
            <a:extLst>
              <a:ext uri="{FF2B5EF4-FFF2-40B4-BE49-F238E27FC236}">
                <a16:creationId xmlns:a16="http://schemas.microsoft.com/office/drawing/2014/main" id="{A5171BF1-0F42-4D46-9B87-91EEC10D15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0D17C8-0EF0-497D-9577-35408C057865}"/>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42591000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833E5-811A-6A78-D316-F94E6C63C07D}"/>
              </a:ext>
            </a:extLst>
          </p:cNvPr>
          <p:cNvSpPr>
            <a:spLocks noGrp="1"/>
          </p:cNvSpPr>
          <p:nvPr>
            <p:ph type="title"/>
          </p:nvPr>
        </p:nvSpPr>
        <p:spPr/>
        <p:txBody>
          <a:bodyPr/>
          <a:lstStyle/>
          <a:p>
            <a:r>
              <a:rPr lang="en-GB"/>
              <a:t>Click to edit Master title style</a:t>
            </a:r>
            <a:endParaRPr lang="fr-FR"/>
          </a:p>
        </p:txBody>
      </p:sp>
      <p:sp>
        <p:nvSpPr>
          <p:cNvPr id="3" name="Text Placeholder 2">
            <a:extLst>
              <a:ext uri="{FF2B5EF4-FFF2-40B4-BE49-F238E27FC236}">
                <a16:creationId xmlns:a16="http://schemas.microsoft.com/office/drawing/2014/main" id="{859D7EE8-5D98-5C47-8C7F-741DF99B84CC}"/>
              </a:ext>
            </a:extLst>
          </p:cNvPr>
          <p:cNvSpPr>
            <a:spLocks noGrp="1"/>
          </p:cNvSpPr>
          <p:nvPr>
            <p:ph type="body"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71414140-54EA-AE48-CA4C-D4885EEB0A3B}"/>
              </a:ext>
            </a:extLst>
          </p:cNvPr>
          <p:cNvSpPr>
            <a:spLocks noGrp="1"/>
          </p:cNvSpPr>
          <p:nvPr>
            <p:ph type="dt" sz="half" idx="10"/>
          </p:nvPr>
        </p:nvSpPr>
        <p:spPr/>
        <p:txBody>
          <a:bodyPr/>
          <a:lstStyle/>
          <a:p>
            <a:fld id="{834C52D9-4157-4D77-810B-9FE92F52D325}" type="datetimeFigureOut">
              <a:rPr lang="fr-FR" smtClean="0"/>
              <a:t>27/04/2025</a:t>
            </a:fld>
            <a:endParaRPr lang="fr-FR"/>
          </a:p>
        </p:txBody>
      </p:sp>
      <p:sp>
        <p:nvSpPr>
          <p:cNvPr id="5" name="Footer Placeholder 4">
            <a:extLst>
              <a:ext uri="{FF2B5EF4-FFF2-40B4-BE49-F238E27FC236}">
                <a16:creationId xmlns:a16="http://schemas.microsoft.com/office/drawing/2014/main" id="{427A9A44-411F-CDF3-E1B5-7BC4B538D78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55128C4C-A4E3-F0D9-A73D-6A7A14DB27CF}"/>
              </a:ext>
            </a:extLst>
          </p:cNvPr>
          <p:cNvSpPr>
            <a:spLocks noGrp="1"/>
          </p:cNvSpPr>
          <p:nvPr>
            <p:ph type="sldNum" sz="quarter" idx="12"/>
          </p:nvPr>
        </p:nvSpPr>
        <p:spPr/>
        <p:txBody>
          <a:bodyPr/>
          <a:lstStyle/>
          <a:p>
            <a:fld id="{ED38C982-30F4-4927-9B20-4E18BF1FF69E}" type="slidenum">
              <a:rPr lang="fr-FR" smtClean="0"/>
              <a:t>‹#›</a:t>
            </a:fld>
            <a:endParaRPr lang="fr-FR"/>
          </a:p>
        </p:txBody>
      </p:sp>
    </p:spTree>
    <p:extLst>
      <p:ext uri="{BB962C8B-B14F-4D97-AF65-F5344CB8AC3E}">
        <p14:creationId xmlns:p14="http://schemas.microsoft.com/office/powerpoint/2010/main" val="3596626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8846C-EDB8-47C8-96ED-640BADB717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A59015-ECFC-4193-9542-3C40F0ED71F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248814-935E-43AC-AC1B-C57F759B2C71}"/>
              </a:ext>
            </a:extLst>
          </p:cNvPr>
          <p:cNvSpPr>
            <a:spLocks noGrp="1"/>
          </p:cNvSpPr>
          <p:nvPr>
            <p:ph type="dt" sz="half" idx="10"/>
          </p:nvPr>
        </p:nvSpPr>
        <p:spPr/>
        <p:txBody>
          <a:bodyPr/>
          <a:lstStyle/>
          <a:p>
            <a:fld id="{BE963D13-5DAD-471D-8555-1F27FB4A232D}" type="datetimeFigureOut">
              <a:rPr lang="en-US" smtClean="0"/>
              <a:t>4/27/2025</a:t>
            </a:fld>
            <a:endParaRPr lang="en-US"/>
          </a:p>
        </p:txBody>
      </p:sp>
      <p:sp>
        <p:nvSpPr>
          <p:cNvPr id="5" name="Footer Placeholder 4">
            <a:extLst>
              <a:ext uri="{FF2B5EF4-FFF2-40B4-BE49-F238E27FC236}">
                <a16:creationId xmlns:a16="http://schemas.microsoft.com/office/drawing/2014/main" id="{6E7A9405-9C8B-49BF-8293-C8772CE7A1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1A15E3-D9C1-417A-9538-B8AF4B1AE71C}"/>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2712634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EA4C8-8355-4C96-A02A-D0637E1E0B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AAF300A-1C9C-4B11-AEF8-7C9EEB5BEA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D782C45-E820-4231-A2C4-23124B858D7F}"/>
              </a:ext>
            </a:extLst>
          </p:cNvPr>
          <p:cNvSpPr>
            <a:spLocks noGrp="1"/>
          </p:cNvSpPr>
          <p:nvPr>
            <p:ph type="dt" sz="half" idx="10"/>
          </p:nvPr>
        </p:nvSpPr>
        <p:spPr/>
        <p:txBody>
          <a:bodyPr/>
          <a:lstStyle/>
          <a:p>
            <a:fld id="{BE963D13-5DAD-471D-8555-1F27FB4A232D}" type="datetimeFigureOut">
              <a:rPr lang="en-US" smtClean="0"/>
              <a:t>4/27/2025</a:t>
            </a:fld>
            <a:endParaRPr lang="en-US"/>
          </a:p>
        </p:txBody>
      </p:sp>
      <p:sp>
        <p:nvSpPr>
          <p:cNvPr id="5" name="Footer Placeholder 4">
            <a:extLst>
              <a:ext uri="{FF2B5EF4-FFF2-40B4-BE49-F238E27FC236}">
                <a16:creationId xmlns:a16="http://schemas.microsoft.com/office/drawing/2014/main" id="{83444C56-A42D-4CB6-89D2-22D00DA0C2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C6E6CD-4AAF-4A5E-82D7-2659557D7433}"/>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3728255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FBBBC-DCB7-4229-AFFA-48C4389633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38AE09-97DF-4206-A091-041B9C3D8C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85B56A0-29FA-4DF5-BEC7-306346CCA1D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45C0BFC-F010-4E6D-AA9E-CBBECC6EA2FD}"/>
              </a:ext>
            </a:extLst>
          </p:cNvPr>
          <p:cNvSpPr>
            <a:spLocks noGrp="1"/>
          </p:cNvSpPr>
          <p:nvPr>
            <p:ph type="dt" sz="half" idx="10"/>
          </p:nvPr>
        </p:nvSpPr>
        <p:spPr/>
        <p:txBody>
          <a:bodyPr/>
          <a:lstStyle/>
          <a:p>
            <a:fld id="{BE963D13-5DAD-471D-8555-1F27FB4A232D}" type="datetimeFigureOut">
              <a:rPr lang="en-US" smtClean="0"/>
              <a:t>4/27/2025</a:t>
            </a:fld>
            <a:endParaRPr lang="en-US"/>
          </a:p>
        </p:txBody>
      </p:sp>
      <p:sp>
        <p:nvSpPr>
          <p:cNvPr id="6" name="Footer Placeholder 5">
            <a:extLst>
              <a:ext uri="{FF2B5EF4-FFF2-40B4-BE49-F238E27FC236}">
                <a16:creationId xmlns:a16="http://schemas.microsoft.com/office/drawing/2014/main" id="{BA0C7A04-6D93-473E-9E20-5AF8C125EE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B0C4DD-851A-4261-8BCF-130EAEE9374C}"/>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2063594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00DB3-29C5-48E8-BF1E-84DAD70E0EA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380000F-7A3F-45E5-B52E-ACB0617105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7EF42-6D3A-40E3-8AC2-6FBB9FAEB31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189A262-3B3C-4173-827A-DC43AAB525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158C24B-81AC-4052-8634-86C2DE57E0D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E12DBAE-681E-4B3E-8AB2-329FAB38228B}"/>
              </a:ext>
            </a:extLst>
          </p:cNvPr>
          <p:cNvSpPr>
            <a:spLocks noGrp="1"/>
          </p:cNvSpPr>
          <p:nvPr>
            <p:ph type="dt" sz="half" idx="10"/>
          </p:nvPr>
        </p:nvSpPr>
        <p:spPr/>
        <p:txBody>
          <a:bodyPr/>
          <a:lstStyle/>
          <a:p>
            <a:fld id="{BE963D13-5DAD-471D-8555-1F27FB4A232D}" type="datetimeFigureOut">
              <a:rPr lang="en-US" smtClean="0"/>
              <a:t>4/27/2025</a:t>
            </a:fld>
            <a:endParaRPr lang="en-US"/>
          </a:p>
        </p:txBody>
      </p:sp>
      <p:sp>
        <p:nvSpPr>
          <p:cNvPr id="8" name="Footer Placeholder 7">
            <a:extLst>
              <a:ext uri="{FF2B5EF4-FFF2-40B4-BE49-F238E27FC236}">
                <a16:creationId xmlns:a16="http://schemas.microsoft.com/office/drawing/2014/main" id="{3988DD80-E085-48AB-BBF6-240E7D3FE3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C258E2-764B-43F6-B2C6-CD0C1670C3A8}"/>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8180715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1A118-3D56-4B70-AEA2-F7D2A0537AC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221FAE-9787-4FA0-ADF0-8CCF3050D277}"/>
              </a:ext>
            </a:extLst>
          </p:cNvPr>
          <p:cNvSpPr>
            <a:spLocks noGrp="1"/>
          </p:cNvSpPr>
          <p:nvPr>
            <p:ph type="dt" sz="half" idx="10"/>
          </p:nvPr>
        </p:nvSpPr>
        <p:spPr/>
        <p:txBody>
          <a:bodyPr/>
          <a:lstStyle/>
          <a:p>
            <a:fld id="{BE963D13-5DAD-471D-8555-1F27FB4A232D}" type="datetimeFigureOut">
              <a:rPr lang="en-US" smtClean="0"/>
              <a:t>4/27/2025</a:t>
            </a:fld>
            <a:endParaRPr lang="en-US"/>
          </a:p>
        </p:txBody>
      </p:sp>
      <p:sp>
        <p:nvSpPr>
          <p:cNvPr id="4" name="Footer Placeholder 3">
            <a:extLst>
              <a:ext uri="{FF2B5EF4-FFF2-40B4-BE49-F238E27FC236}">
                <a16:creationId xmlns:a16="http://schemas.microsoft.com/office/drawing/2014/main" id="{5DD1632A-45FD-4362-8A66-35A8A0C8865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10F44C-A4FF-4CE4-B244-7A5A4D54191F}"/>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1070801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D95192-742F-4F4F-83F3-CCF48F176B3D}"/>
              </a:ext>
            </a:extLst>
          </p:cNvPr>
          <p:cNvSpPr>
            <a:spLocks noGrp="1"/>
          </p:cNvSpPr>
          <p:nvPr>
            <p:ph type="dt" sz="half" idx="10"/>
          </p:nvPr>
        </p:nvSpPr>
        <p:spPr/>
        <p:txBody>
          <a:bodyPr/>
          <a:lstStyle/>
          <a:p>
            <a:fld id="{BE963D13-5DAD-471D-8555-1F27FB4A232D}" type="datetimeFigureOut">
              <a:rPr lang="en-US" smtClean="0"/>
              <a:t>4/27/2025</a:t>
            </a:fld>
            <a:endParaRPr lang="en-US"/>
          </a:p>
        </p:txBody>
      </p:sp>
      <p:sp>
        <p:nvSpPr>
          <p:cNvPr id="3" name="Footer Placeholder 2">
            <a:extLst>
              <a:ext uri="{FF2B5EF4-FFF2-40B4-BE49-F238E27FC236}">
                <a16:creationId xmlns:a16="http://schemas.microsoft.com/office/drawing/2014/main" id="{8762885D-8405-4470-A5A0-FDDE15B35EC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6C057BD-E5EB-4D97-A177-825199333163}"/>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1577950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17793-1CD6-4D5C-944E-88A6C1E9EB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BEBD140-E040-4EC3-8581-E8EBEC7233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4941116-82EF-4E15-B79C-1DF3B48930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961C04-6D78-4A1C-90B6-952AE1CE8B79}"/>
              </a:ext>
            </a:extLst>
          </p:cNvPr>
          <p:cNvSpPr>
            <a:spLocks noGrp="1"/>
          </p:cNvSpPr>
          <p:nvPr>
            <p:ph type="dt" sz="half" idx="10"/>
          </p:nvPr>
        </p:nvSpPr>
        <p:spPr/>
        <p:txBody>
          <a:bodyPr/>
          <a:lstStyle/>
          <a:p>
            <a:fld id="{BE963D13-5DAD-471D-8555-1F27FB4A232D}" type="datetimeFigureOut">
              <a:rPr lang="en-US" smtClean="0"/>
              <a:t>4/27/2025</a:t>
            </a:fld>
            <a:endParaRPr lang="en-US"/>
          </a:p>
        </p:txBody>
      </p:sp>
      <p:sp>
        <p:nvSpPr>
          <p:cNvPr id="6" name="Footer Placeholder 5">
            <a:extLst>
              <a:ext uri="{FF2B5EF4-FFF2-40B4-BE49-F238E27FC236}">
                <a16:creationId xmlns:a16="http://schemas.microsoft.com/office/drawing/2014/main" id="{3C520608-9980-48B7-9458-7093BC7258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696B69-0F85-4FBE-BBF4-D3EEA8CE8680}"/>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1403513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C4C60-EAEB-495A-A731-E51047650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93379F1-BEA4-4E19-9AD6-7470B6C014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8F5F97B-FFAC-4DB2-9CD4-D7E81E1969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BA1F71-518B-468B-A4AE-A66578A2E733}"/>
              </a:ext>
            </a:extLst>
          </p:cNvPr>
          <p:cNvSpPr>
            <a:spLocks noGrp="1"/>
          </p:cNvSpPr>
          <p:nvPr>
            <p:ph type="dt" sz="half" idx="10"/>
          </p:nvPr>
        </p:nvSpPr>
        <p:spPr/>
        <p:txBody>
          <a:bodyPr/>
          <a:lstStyle/>
          <a:p>
            <a:fld id="{BE963D13-5DAD-471D-8555-1F27FB4A232D}" type="datetimeFigureOut">
              <a:rPr lang="en-US" smtClean="0"/>
              <a:t>4/27/2025</a:t>
            </a:fld>
            <a:endParaRPr lang="en-US"/>
          </a:p>
        </p:txBody>
      </p:sp>
      <p:sp>
        <p:nvSpPr>
          <p:cNvPr id="6" name="Footer Placeholder 5">
            <a:extLst>
              <a:ext uri="{FF2B5EF4-FFF2-40B4-BE49-F238E27FC236}">
                <a16:creationId xmlns:a16="http://schemas.microsoft.com/office/drawing/2014/main" id="{118240EB-D590-431C-8704-6AB46C55FF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F12AFE-2B3E-4AE8-8707-F51C49BF2170}"/>
              </a:ext>
            </a:extLst>
          </p:cNvPr>
          <p:cNvSpPr>
            <a:spLocks noGrp="1"/>
          </p:cNvSpPr>
          <p:nvPr>
            <p:ph type="sldNum" sz="quarter" idx="12"/>
          </p:nvPr>
        </p:nvSpPr>
        <p:spPr/>
        <p:txBody>
          <a:bodyPr/>
          <a:lstStyle/>
          <a:p>
            <a:fld id="{C01E168F-91DF-435C-AC77-1F0369919946}" type="slidenum">
              <a:rPr lang="en-US" smtClean="0"/>
              <a:t>‹#›</a:t>
            </a:fld>
            <a:endParaRPr lang="en-US"/>
          </a:p>
        </p:txBody>
      </p:sp>
    </p:spTree>
    <p:extLst>
      <p:ext uri="{BB962C8B-B14F-4D97-AF65-F5344CB8AC3E}">
        <p14:creationId xmlns:p14="http://schemas.microsoft.com/office/powerpoint/2010/main" val="157105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47B6FD-D55B-461E-A862-92BB2A8243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CA61026-AD3E-49E9-867C-A7766A1777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0663E5-8952-49E4-9D8E-2BA4C444BD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963D13-5DAD-471D-8555-1F27FB4A232D}" type="datetimeFigureOut">
              <a:rPr lang="en-US" smtClean="0"/>
              <a:t>4/27/2025</a:t>
            </a:fld>
            <a:endParaRPr lang="en-US"/>
          </a:p>
        </p:txBody>
      </p:sp>
      <p:sp>
        <p:nvSpPr>
          <p:cNvPr id="5" name="Footer Placeholder 4">
            <a:extLst>
              <a:ext uri="{FF2B5EF4-FFF2-40B4-BE49-F238E27FC236}">
                <a16:creationId xmlns:a16="http://schemas.microsoft.com/office/drawing/2014/main" id="{4029B5D5-75E1-4842-8A6B-D52A7A43CE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807BC49-BA78-4B74-8137-3918590DCD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1E168F-91DF-435C-AC77-1F0369919946}" type="slidenum">
              <a:rPr lang="en-US" smtClean="0"/>
              <a:t>‹#›</a:t>
            </a:fld>
            <a:endParaRPr lang="en-US"/>
          </a:p>
        </p:txBody>
      </p:sp>
      <p:sp>
        <p:nvSpPr>
          <p:cNvPr id="7" name="Oval 6">
            <a:extLst>
              <a:ext uri="{FF2B5EF4-FFF2-40B4-BE49-F238E27FC236}">
                <a16:creationId xmlns:a16="http://schemas.microsoft.com/office/drawing/2014/main" id="{026F8297-DBFC-05D3-9477-70AAA7BE12A7}"/>
              </a:ext>
            </a:extLst>
          </p:cNvPr>
          <p:cNvSpPr/>
          <p:nvPr userDrawn="1"/>
        </p:nvSpPr>
        <p:spPr>
          <a:xfrm>
            <a:off x="9694606" y="252464"/>
            <a:ext cx="943898" cy="994697"/>
          </a:xfrm>
          <a:prstGeom prst="ellipse">
            <a:avLst/>
          </a:prstGeom>
          <a:blipFill dpi="0" rotWithShape="1">
            <a:blip r:embed="rId1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G"/>
          </a:p>
        </p:txBody>
      </p:sp>
    </p:spTree>
    <p:extLst>
      <p:ext uri="{BB962C8B-B14F-4D97-AF65-F5344CB8AC3E}">
        <p14:creationId xmlns:p14="http://schemas.microsoft.com/office/powerpoint/2010/main" val="15426323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hyperlink" Target="https://www.unocha.org/publications/report/chad/west-and-central-africa-flooding-situation-overview-6-september-2024"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3C59753-8D66-B04F-C7AF-1173290353F2}"/>
              </a:ext>
            </a:extLst>
          </p:cNvPr>
          <p:cNvSpPr txBox="1"/>
          <p:nvPr/>
        </p:nvSpPr>
        <p:spPr>
          <a:xfrm>
            <a:off x="1099908" y="2044649"/>
            <a:ext cx="10811436" cy="1384351"/>
          </a:xfrm>
          <a:prstGeom prst="round2DiagRect">
            <a:avLst/>
          </a:prstGeom>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lnSpc>
                <a:spcPct val="107000"/>
              </a:lnSpc>
              <a:spcAft>
                <a:spcPts val="800"/>
              </a:spcAft>
            </a:pPr>
            <a:r>
              <a:rPr lang="en-GB" sz="2400" b="1" dirty="0">
                <a:effectLst/>
                <a:latin typeface="Times New Roman" panose="02020603050405020304" pitchFamily="18" charset="0"/>
                <a:ea typeface="Calibri" panose="020F0502020204030204" pitchFamily="34" charset="0"/>
              </a:rPr>
              <a:t>EVALUATION AND MODELLING OF CLIMATE CHANGE EFFECT ON RIVER NIGER FLOOD DYNAMICS AND ADAPTATION STRATEGIES IN LOKOJA AND NIAMEY, WEST AFRICA</a:t>
            </a:r>
          </a:p>
        </p:txBody>
      </p:sp>
      <p:sp>
        <p:nvSpPr>
          <p:cNvPr id="3" name="TextBox 2">
            <a:extLst>
              <a:ext uri="{FF2B5EF4-FFF2-40B4-BE49-F238E27FC236}">
                <a16:creationId xmlns:a16="http://schemas.microsoft.com/office/drawing/2014/main" id="{6DD59A06-1EA6-379F-8729-4CFACE140B2E}"/>
              </a:ext>
            </a:extLst>
          </p:cNvPr>
          <p:cNvSpPr txBox="1"/>
          <p:nvPr/>
        </p:nvSpPr>
        <p:spPr>
          <a:xfrm>
            <a:off x="3345191" y="3783653"/>
            <a:ext cx="5901666" cy="966803"/>
          </a:xfrm>
          <a:prstGeom prst="rect">
            <a:avLst/>
          </a:prstGeom>
          <a:noFill/>
        </p:spPr>
        <p:txBody>
          <a:bodyPr wrap="square" rtlCol="0">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GB" sz="1800" b="1" i="1" u="none" strike="noStrike" kern="1200" cap="none" spc="0" normalizeH="0" baseline="0" noProof="0" dirty="0">
                <a:ln>
                  <a:noFill/>
                </a:ln>
                <a:solidFill>
                  <a:srgbClr val="355071">
                    <a:lumMod val="50000"/>
                  </a:srgbClr>
                </a:solidFill>
                <a:effectLst>
                  <a:outerShdw blurRad="38100" dist="38100" dir="2700000" algn="tl">
                    <a:srgbClr val="000000">
                      <a:alpha val="43137"/>
                    </a:srgbClr>
                  </a:outerShdw>
                </a:effectLst>
                <a:uLnTx/>
                <a:uFillTx/>
                <a:latin typeface="Bell MT" panose="02020503060305020303" pitchFamily="18" charset="0"/>
                <a:ea typeface="Calibri" panose="020F0502020204030204" pitchFamily="34" charset="0"/>
                <a:cs typeface="Times New Roman" panose="02020603050405020304" pitchFamily="18" charset="0"/>
              </a:rPr>
              <a:t>Presented by :</a:t>
            </a: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fr-FR" sz="1800" b="1" i="1" u="none" strike="noStrike" kern="1200" cap="none" spc="0" normalizeH="0" baseline="0" noProof="0" dirty="0">
                <a:ln>
                  <a:noFill/>
                </a:ln>
                <a:solidFill>
                  <a:srgbClr val="355071">
                    <a:lumMod val="50000"/>
                  </a:srgbClr>
                </a:solidFill>
                <a:effectLst>
                  <a:outerShdw blurRad="38100" dist="38100" dir="2700000" algn="tl">
                    <a:srgbClr val="000000">
                      <a:alpha val="43137"/>
                    </a:srgbClr>
                  </a:outerShdw>
                </a:effectLst>
                <a:uLnTx/>
                <a:uFillTx/>
                <a:latin typeface="Bell MT" panose="02020503060305020303" pitchFamily="18" charset="0"/>
                <a:ea typeface="Calibri" panose="020F0502020204030204" pitchFamily="34" charset="0"/>
                <a:cs typeface="Times New Roman" panose="02020603050405020304" pitchFamily="18" charset="0"/>
              </a:rPr>
              <a:t>DOULLA NOUHOU Youssoufa</a:t>
            </a:r>
            <a:endParaRPr kumimoji="0" lang="en-GB" sz="1800" b="1" i="1" u="none" strike="noStrike" kern="1200" cap="none" spc="0" normalizeH="0" baseline="0" noProof="0" dirty="0">
              <a:ln>
                <a:noFill/>
              </a:ln>
              <a:solidFill>
                <a:srgbClr val="355071">
                  <a:lumMod val="50000"/>
                </a:srgbClr>
              </a:solidFill>
              <a:effectLst>
                <a:outerShdw blurRad="38100" dist="38100" dir="2700000" algn="tl">
                  <a:srgbClr val="000000">
                    <a:alpha val="43137"/>
                  </a:srgbClr>
                </a:outerShdw>
              </a:effectLst>
              <a:uLnTx/>
              <a:uFillTx/>
              <a:latin typeface="Bell MT" panose="02020503060305020303" pitchFamily="18"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fr-FR" sz="1800" b="1" i="1" u="none" strike="noStrike" kern="1200" cap="none" spc="0" normalizeH="0" baseline="0" noProof="0" dirty="0">
                <a:ln>
                  <a:noFill/>
                </a:ln>
                <a:solidFill>
                  <a:srgbClr val="355071">
                    <a:lumMod val="50000"/>
                  </a:srgbClr>
                </a:solidFill>
                <a:effectLst>
                  <a:outerShdw blurRad="38100" dist="38100" dir="2700000" algn="tl">
                    <a:srgbClr val="000000">
                      <a:alpha val="43137"/>
                    </a:srgbClr>
                  </a:outerShdw>
                </a:effectLst>
                <a:uLnTx/>
                <a:uFillTx/>
                <a:latin typeface="Bell MT" panose="02020503060305020303" pitchFamily="18" charset="0"/>
                <a:ea typeface="Calibri" panose="020F0502020204030204" pitchFamily="34" charset="0"/>
                <a:cs typeface="Times New Roman" panose="02020603050405020304" pitchFamily="18" charset="0"/>
              </a:rPr>
              <a:t>PhD/SPS/FT/2021/13006</a:t>
            </a:r>
            <a:endParaRPr kumimoji="0" lang="en-GB" sz="1800" b="1" i="1" u="none" strike="noStrike" kern="1200" cap="none" spc="0" normalizeH="0" baseline="0" noProof="0" dirty="0">
              <a:ln>
                <a:noFill/>
              </a:ln>
              <a:solidFill>
                <a:srgbClr val="355071">
                  <a:lumMod val="50000"/>
                </a:srgbClr>
              </a:solidFill>
              <a:effectLst>
                <a:outerShdw blurRad="38100" dist="38100" dir="2700000" algn="tl">
                  <a:srgbClr val="000000">
                    <a:alpha val="43137"/>
                  </a:srgbClr>
                </a:outerShdw>
              </a:effectLst>
              <a:uLnTx/>
              <a:uFillTx/>
              <a:latin typeface="Bell MT" panose="02020503060305020303" pitchFamily="18"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245E603A-2FAC-E2C2-518E-C2DF20DD8976}"/>
              </a:ext>
            </a:extLst>
          </p:cNvPr>
          <p:cNvSpPr txBox="1"/>
          <p:nvPr/>
        </p:nvSpPr>
        <p:spPr>
          <a:xfrm>
            <a:off x="1099908" y="5105109"/>
            <a:ext cx="6128135" cy="1270604"/>
          </a:xfrm>
          <a:prstGeom prst="rect">
            <a:avLst/>
          </a:prstGeom>
          <a:noFill/>
        </p:spPr>
        <p:txBody>
          <a:bodyPr wrap="square" rtlCol="0">
            <a:spAutoFit/>
          </a:bodyPr>
          <a:lstStyle/>
          <a:p>
            <a:pPr lvl="0" algn="just">
              <a:lnSpc>
                <a:spcPct val="107000"/>
              </a:lnSpc>
              <a:defRPr/>
            </a:pPr>
            <a:r>
              <a:rPr kumimoji="0" lang="en-GB" sz="1800" b="1" i="0" u="none" strike="noStrike" kern="1200" cap="none" spc="0" normalizeH="0" baseline="0" noProof="0" dirty="0">
                <a:ln>
                  <a:noFill/>
                </a:ln>
                <a:solidFill>
                  <a:schemeClr val="tx1">
                    <a:lumMod val="95000"/>
                    <a:lumOff val="5000"/>
                  </a:schemeClr>
                </a:solidFill>
                <a:effectLst>
                  <a:outerShdw blurRad="38100" dist="38100" dir="2700000" algn="tl">
                    <a:srgbClr val="000000">
                      <a:alpha val="43137"/>
                    </a:srgbClr>
                  </a:outerShdw>
                </a:effectLst>
                <a:uLnTx/>
                <a:uFillTx/>
                <a:latin typeface="Bell MT" panose="02020503060305020303" pitchFamily="18" charset="0"/>
                <a:ea typeface="Calibri" panose="020F0502020204030204" pitchFamily="34" charset="0"/>
                <a:cs typeface="Times New Roman" panose="02020603050405020304" pitchFamily="18" charset="0"/>
              </a:rPr>
              <a:t>Major Supervisor</a:t>
            </a:r>
            <a:r>
              <a:rPr kumimoji="0" lang="en-GB" sz="1800" b="0" i="0" u="none" strike="noStrike" kern="1200" cap="none" spc="0" normalizeH="0" baseline="0" noProof="0" dirty="0">
                <a:ln>
                  <a:noFill/>
                </a:ln>
                <a:solidFill>
                  <a:schemeClr val="tx1">
                    <a:lumMod val="95000"/>
                    <a:lumOff val="5000"/>
                  </a:schemeClr>
                </a:solidFill>
                <a:effectLst/>
                <a:uLnTx/>
                <a:uFillTx/>
                <a:latin typeface="Bell MT" panose="02020503060305020303" pitchFamily="18" charset="0"/>
                <a:ea typeface="Calibri" panose="020F0502020204030204" pitchFamily="34" charset="0"/>
                <a:cs typeface="Times New Roman" panose="02020603050405020304" pitchFamily="18" charset="0"/>
              </a:rPr>
              <a:t>:</a:t>
            </a:r>
          </a:p>
          <a:p>
            <a:pPr lvl="0" algn="just">
              <a:lnSpc>
                <a:spcPct val="107000"/>
              </a:lnSpc>
              <a:defRPr/>
            </a:pPr>
            <a:r>
              <a:rPr lang="en-GB" dirty="0">
                <a:solidFill>
                  <a:schemeClr val="tx1">
                    <a:lumMod val="95000"/>
                    <a:lumOff val="5000"/>
                  </a:schemeClr>
                </a:solidFill>
                <a:latin typeface="Bell MT" panose="02020503060305020303" pitchFamily="18" charset="0"/>
                <a:ea typeface="Calibri" panose="020F0502020204030204" pitchFamily="34" charset="0"/>
                <a:cs typeface="Times New Roman" panose="02020603050405020304" pitchFamily="18" charset="0"/>
              </a:rPr>
              <a:t>Engr.</a:t>
            </a:r>
            <a:r>
              <a:rPr kumimoji="0" lang="en-GB" sz="1800" b="0" i="0" u="none" strike="noStrike" kern="1200" cap="none" spc="0" normalizeH="0" baseline="0" noProof="0" dirty="0">
                <a:ln>
                  <a:noFill/>
                </a:ln>
                <a:solidFill>
                  <a:schemeClr val="tx1">
                    <a:lumMod val="95000"/>
                    <a:lumOff val="5000"/>
                  </a:schemeClr>
                </a:solidFill>
                <a:effectLst/>
                <a:uLnTx/>
                <a:uFillTx/>
                <a:latin typeface="Bell MT" panose="02020503060305020303" pitchFamily="18" charset="0"/>
                <a:ea typeface="Calibri" panose="020F0502020204030204" pitchFamily="34" charset="0"/>
                <a:cs typeface="Times New Roman" panose="02020603050405020304" pitchFamily="18" charset="0"/>
              </a:rPr>
              <a:t>Prof. Martins Yusuf Otache, </a:t>
            </a:r>
          </a:p>
          <a:p>
            <a:pPr marL="0" marR="0" lvl="0" indent="0" algn="just" defTabSz="914400" rtl="0" eaLnBrk="1" fontAlgn="auto" latinLnBrk="0" hangingPunct="1">
              <a:lnSpc>
                <a:spcPct val="107000"/>
              </a:lnSpc>
              <a:spcBef>
                <a:spcPts val="0"/>
              </a:spcBef>
              <a:spcAft>
                <a:spcPts val="0"/>
              </a:spcAft>
              <a:buClrTx/>
              <a:buSzTx/>
              <a:buFontTx/>
              <a:buNone/>
              <a:tabLst/>
              <a:defRPr/>
            </a:pPr>
            <a:r>
              <a:rPr kumimoji="0" lang="fr-FR" sz="1800" b="0" i="0" u="none" strike="noStrike" kern="1200" cap="none" spc="0" normalizeH="0" baseline="0" noProof="0" dirty="0">
                <a:ln>
                  <a:noFill/>
                </a:ln>
                <a:solidFill>
                  <a:schemeClr val="tx1">
                    <a:lumMod val="95000"/>
                    <a:lumOff val="5000"/>
                  </a:schemeClr>
                </a:solidFill>
                <a:effectLst/>
                <a:uLnTx/>
                <a:uFillTx/>
                <a:latin typeface="Bell MT" panose="02020503060305020303" pitchFamily="18" charset="0"/>
                <a:ea typeface="Calibri" panose="020F0502020204030204" pitchFamily="34" charset="0"/>
                <a:cs typeface="Times New Roman" panose="02020603050405020304" pitchFamily="18" charset="0"/>
              </a:rPr>
              <a:t>Dr. Abdourahamane Illiasou Salamatou, </a:t>
            </a:r>
          </a:p>
          <a:p>
            <a:pPr marL="0" marR="0" lvl="0" indent="0" algn="just" defTabSz="914400" rtl="0" eaLnBrk="1" fontAlgn="auto" latinLnBrk="0" hangingPunct="1">
              <a:lnSpc>
                <a:spcPct val="107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lumMod val="95000"/>
                    <a:lumOff val="5000"/>
                  </a:schemeClr>
                </a:solidFill>
                <a:effectLst/>
                <a:uLnTx/>
                <a:uFillTx/>
                <a:latin typeface="Bell MT" panose="02020503060305020303" pitchFamily="18" charset="0"/>
                <a:ea typeface="Calibri" panose="020F0502020204030204" pitchFamily="34" charset="0"/>
                <a:cs typeface="Times New Roman" panose="02020603050405020304" pitchFamily="18" charset="0"/>
              </a:rPr>
              <a:t>Dr. Olasunkanmi Habeeb Okunola</a:t>
            </a:r>
            <a:endParaRPr kumimoji="0" lang="en-GB" sz="1800" b="0" i="0" u="none" strike="noStrike" kern="1200" cap="none" spc="0" normalizeH="0" baseline="0" noProof="0" dirty="0">
              <a:ln>
                <a:noFill/>
              </a:ln>
              <a:solidFill>
                <a:schemeClr val="tx1">
                  <a:lumMod val="95000"/>
                  <a:lumOff val="5000"/>
                </a:schemeClr>
              </a:solidFill>
              <a:effectLst/>
              <a:uLnTx/>
              <a:uFillTx/>
              <a:latin typeface="Bell MT" panose="02020503060305020303" pitchFamily="18" charset="0"/>
              <a:ea typeface="+mn-ea"/>
              <a:cs typeface="+mn-cs"/>
            </a:endParaRPr>
          </a:p>
        </p:txBody>
      </p:sp>
      <p:sp>
        <p:nvSpPr>
          <p:cNvPr id="6" name="Slide Number Placeholder 5">
            <a:extLst>
              <a:ext uri="{FF2B5EF4-FFF2-40B4-BE49-F238E27FC236}">
                <a16:creationId xmlns:a16="http://schemas.microsoft.com/office/drawing/2014/main" id="{9B01CA96-2FA5-F522-B31A-2F7A3A563D3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1E168F-91DF-435C-AC77-1F036991994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7EB55E33-0E0E-FED5-CE95-0CC8DCEE577A}"/>
              </a:ext>
            </a:extLst>
          </p:cNvPr>
          <p:cNvSpPr txBox="1"/>
          <p:nvPr/>
        </p:nvSpPr>
        <p:spPr>
          <a:xfrm>
            <a:off x="4097300" y="1058163"/>
            <a:ext cx="3693459" cy="461665"/>
          </a:xfrm>
          <a:prstGeom prst="rect">
            <a:avLst/>
          </a:prstGeom>
          <a:noFill/>
        </p:spPr>
        <p:txBody>
          <a:bodyPr wrap="square" rtlCol="0">
            <a:spAutoFit/>
          </a:bodyPr>
          <a:lstStyle/>
          <a:p>
            <a:pPr algn="ctr"/>
            <a:r>
              <a:rPr lang="fr-FR" sz="24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External</a:t>
            </a:r>
            <a:r>
              <a:rPr lang="fr-FR"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fr-FR" sz="24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Defense</a:t>
            </a:r>
            <a:endParaRPr lang="fr-FR" sz="2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47145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4ACAAEC-40AA-3B3B-0422-D6FE95E41B12}"/>
              </a:ext>
            </a:extLst>
          </p:cNvPr>
          <p:cNvSpPr txBox="1"/>
          <p:nvPr/>
        </p:nvSpPr>
        <p:spPr>
          <a:xfrm>
            <a:off x="3049138" y="98141"/>
            <a:ext cx="6093724" cy="369332"/>
          </a:xfrm>
          <a:prstGeom prst="rect">
            <a:avLst/>
          </a:prstGeom>
          <a:noFill/>
        </p:spPr>
        <p:txBody>
          <a:bodyPr wrap="square">
            <a:spAutoFit/>
          </a:bodyPr>
          <a:lstStyle/>
          <a:p>
            <a:pPr algn="ctr"/>
            <a:r>
              <a:rPr lang="en-GB" sz="1800" dirty="0">
                <a:effectLst/>
                <a:latin typeface="Bahnschrift SemiBold SemiConden" panose="020B0502040204020203" pitchFamily="34" charset="0"/>
                <a:ea typeface="Calibri" panose="020F0502020204030204" pitchFamily="34" charset="0"/>
                <a:cs typeface="Times New Roman" panose="02020603050405020304" pitchFamily="18" charset="0"/>
              </a:rPr>
              <a:t>Methods of Data Analysis</a:t>
            </a:r>
            <a:endParaRPr lang="en-GB" dirty="0">
              <a:latin typeface="Bahnschrift SemiBold SemiConden" panose="020B0502040204020203" pitchFamily="34" charset="0"/>
            </a:endParaRPr>
          </a:p>
        </p:txBody>
      </p:sp>
      <p:sp>
        <p:nvSpPr>
          <p:cNvPr id="5" name="TextBox 4">
            <a:extLst>
              <a:ext uri="{FF2B5EF4-FFF2-40B4-BE49-F238E27FC236}">
                <a16:creationId xmlns:a16="http://schemas.microsoft.com/office/drawing/2014/main" id="{CACC2744-E200-DEAD-D572-097AFFD6806B}"/>
              </a:ext>
            </a:extLst>
          </p:cNvPr>
          <p:cNvSpPr txBox="1"/>
          <p:nvPr/>
        </p:nvSpPr>
        <p:spPr>
          <a:xfrm>
            <a:off x="2530867" y="708741"/>
            <a:ext cx="7130266" cy="498534"/>
          </a:xfrm>
          <a:prstGeom prst="rect">
            <a:avLst/>
          </a:prstGeom>
          <a:ln>
            <a:noFill/>
          </a:ln>
        </p:spPr>
        <p:style>
          <a:lnRef idx="2">
            <a:schemeClr val="accent5"/>
          </a:lnRef>
          <a:fillRef idx="1">
            <a:schemeClr val="lt1"/>
          </a:fillRef>
          <a:effectRef idx="0">
            <a:schemeClr val="accent5"/>
          </a:effectRef>
          <a:fontRef idx="minor">
            <a:schemeClr val="dk1"/>
          </a:fontRef>
        </p:style>
        <p:txBody>
          <a:bodyPr wrap="square">
            <a:spAutoFit/>
          </a:bodyPr>
          <a:lstStyle/>
          <a:p>
            <a:pPr marL="342900" marR="0" indent="-342900">
              <a:lnSpc>
                <a:spcPct val="150000"/>
              </a:lnSpc>
              <a:spcBef>
                <a:spcPts val="0"/>
              </a:spcBef>
              <a:spcAft>
                <a:spcPts val="65"/>
              </a:spcAft>
              <a:buFont typeface="Wingdings" panose="05000000000000000000" pitchFamily="2" charset="2"/>
              <a:buChar char="v"/>
            </a:pPr>
            <a:r>
              <a:rPr lang="en-GB" sz="2000" b="1" i="1" dirty="0" err="1">
                <a:solidFill>
                  <a:srgbClr val="000000"/>
                </a:solidFill>
                <a:effectLst/>
                <a:latin typeface="Times New Roman" panose="02020603050405020304" pitchFamily="18" charset="0"/>
                <a:ea typeface="Calibri" panose="020F0502020204030204" pitchFamily="34" charset="0"/>
                <a:cs typeface="Georgia" panose="02040502050405020303" pitchFamily="18" charset="0"/>
              </a:rPr>
              <a:t>Obj</a:t>
            </a:r>
            <a:r>
              <a:rPr lang="en-GB" sz="2000" b="1" i="1" dirty="0">
                <a:solidFill>
                  <a:srgbClr val="000000"/>
                </a:solidFill>
                <a:effectLst/>
                <a:latin typeface="Times New Roman" panose="02020603050405020304" pitchFamily="18" charset="0"/>
                <a:ea typeface="Calibri" panose="020F0502020204030204" pitchFamily="34" charset="0"/>
                <a:cs typeface="Georgia" panose="02040502050405020303" pitchFamily="18" charset="0"/>
              </a:rPr>
              <a:t> 1: Assessment of Land Use and Land cover patterns</a:t>
            </a:r>
            <a:endParaRPr lang="en-GB" sz="2000" b="1" dirty="0">
              <a:solidFill>
                <a:srgbClr val="000000"/>
              </a:solidFill>
              <a:effectLst/>
              <a:latin typeface="Georgia" panose="02040502050405020303" pitchFamily="18" charset="0"/>
              <a:ea typeface="Calibri" panose="020F0502020204030204" pitchFamily="34" charset="0"/>
              <a:cs typeface="Georgia" panose="02040502050405020303" pitchFamily="18" charset="0"/>
            </a:endParaRPr>
          </a:p>
        </p:txBody>
      </p:sp>
      <p:sp>
        <p:nvSpPr>
          <p:cNvPr id="7" name="Rectangle 4">
            <a:extLst>
              <a:ext uri="{FF2B5EF4-FFF2-40B4-BE49-F238E27FC236}">
                <a16:creationId xmlns:a16="http://schemas.microsoft.com/office/drawing/2014/main" id="{57F5C890-018A-E56A-CCA6-E5594F8FC4CE}"/>
              </a:ext>
            </a:extLst>
          </p:cNvPr>
          <p:cNvSpPr>
            <a:spLocks noChangeArrowheads="1"/>
          </p:cNvSpPr>
          <p:nvPr/>
        </p:nvSpPr>
        <p:spPr bwMode="auto">
          <a:xfrm>
            <a:off x="1072874" y="1625916"/>
            <a:ext cx="10903368" cy="4197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just" defTabSz="914400" rtl="0" eaLnBrk="0" fontAlgn="base" latinLnBrk="0" hangingPunct="0">
              <a:lnSpc>
                <a:spcPct val="150000"/>
              </a:lnSpc>
              <a:spcBef>
                <a:spcPct val="0"/>
              </a:spcBef>
              <a:spcAft>
                <a:spcPct val="0"/>
              </a:spcAft>
              <a:buClrTx/>
              <a:buSzTx/>
              <a:tabLst/>
            </a:pPr>
            <a:endPar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just" defTabSz="914400" rtl="0" eaLnBrk="0" fontAlgn="base" latinLnBrk="0" hangingPunct="0">
              <a:lnSpc>
                <a:spcPct val="150000"/>
              </a:lnSpc>
              <a:spcBef>
                <a:spcPct val="0"/>
              </a:spcBef>
              <a:spcAft>
                <a:spcPct val="0"/>
              </a:spcAft>
              <a:buClrTx/>
              <a:buSzTx/>
              <a:buFont typeface="+mj-lt"/>
              <a:buAutoNum type="arabicPeriod"/>
              <a:tabLst/>
            </a:pP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Methodology: Remote sensing and GIS techniques were used to assess Land Use and Land Cover (LULC) changes over 30 years (1991–2021) at 15-year intervals in two study areas, enabling detailed spatial and temporal analysis of land use patterns.</a:t>
            </a:r>
          </a:p>
          <a:p>
            <a:pPr marL="342900" marR="0" lvl="0" indent="-342900" algn="just" defTabSz="914400" rtl="0" eaLnBrk="0" fontAlgn="base" latinLnBrk="0" hangingPunct="0">
              <a:lnSpc>
                <a:spcPct val="150000"/>
              </a:lnSpc>
              <a:spcBef>
                <a:spcPct val="0"/>
              </a:spcBef>
              <a:spcAft>
                <a:spcPct val="0"/>
              </a:spcAft>
              <a:buClrTx/>
              <a:buSzTx/>
              <a:buFont typeface="+mj-lt"/>
              <a:buAutoNum type="arabicPeriod"/>
              <a:tabLst/>
            </a:pP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Data Sources: Satellite images from the USGS, specifically Landsat, were obtained for 1991, 2006, and 2021, chosen for their high-quality data suitable for LULC studies.</a:t>
            </a:r>
          </a:p>
          <a:p>
            <a:pPr marL="342900" marR="0" lvl="0" indent="-342900" algn="just" defTabSz="914400" rtl="0" eaLnBrk="0" fontAlgn="base" latinLnBrk="0" hangingPunct="0">
              <a:lnSpc>
                <a:spcPct val="150000"/>
              </a:lnSpc>
              <a:spcBef>
                <a:spcPct val="0"/>
              </a:spcBef>
              <a:spcAft>
                <a:spcPct val="0"/>
              </a:spcAft>
              <a:buClrTx/>
              <a:buSzTx/>
              <a:buFont typeface="+mj-lt"/>
              <a:buAutoNum type="arabicPeriod"/>
              <a:tabLst/>
            </a:pP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Data Processing: ArcGIS software was </a:t>
            </a:r>
            <a:r>
              <a:rPr kumimoji="0" lang="en-US" altLang="en-US"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utilised</a:t>
            </a: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to create composite images by combining spectral bands, improving the detection and classification of features like water bodies, vegetation, and urban areas.</a:t>
            </a:r>
          </a:p>
          <a:p>
            <a:pPr marL="342900" marR="0" lvl="0" indent="-342900" algn="just" defTabSz="914400" rtl="0" eaLnBrk="0" fontAlgn="base" latinLnBrk="0" hangingPunct="0">
              <a:lnSpc>
                <a:spcPct val="150000"/>
              </a:lnSpc>
              <a:spcBef>
                <a:spcPct val="0"/>
              </a:spcBef>
              <a:spcAft>
                <a:spcPct val="0"/>
              </a:spcAft>
              <a:buClrTx/>
              <a:buSzTx/>
              <a:buFont typeface="+mj-lt"/>
              <a:buAutoNum type="arabicPeriod"/>
              <a:tabLst/>
            </a:pP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Accuracy Assessment: The reliability of the classifications was evaluated using precision tests, including the Kappa index and overall accuracy metrics, to ensure the results accurately reflected actual land cover conditions.</a:t>
            </a:r>
          </a:p>
        </p:txBody>
      </p:sp>
      <p:sp>
        <p:nvSpPr>
          <p:cNvPr id="2" name="Title 1">
            <a:extLst>
              <a:ext uri="{FF2B5EF4-FFF2-40B4-BE49-F238E27FC236}">
                <a16:creationId xmlns:a16="http://schemas.microsoft.com/office/drawing/2014/main" id="{B312F6AD-0F4D-0C33-7D80-58EB4B63DBBF}"/>
              </a:ext>
            </a:extLst>
          </p:cNvPr>
          <p:cNvSpPr txBox="1">
            <a:spLocks/>
          </p:cNvSpPr>
          <p:nvPr/>
        </p:nvSpPr>
        <p:spPr>
          <a:xfrm rot="16200000">
            <a:off x="-4820475" y="2772886"/>
            <a:ext cx="10482728" cy="811688"/>
          </a:xfrm>
          <a:prstGeom prst="rect">
            <a:avLst/>
          </a:prstGeom>
          <a:noFill/>
          <a:ln w="15875" cap="flat" cmpd="sng" algn="ctr">
            <a:noFill/>
            <a:prstDash val="solid"/>
          </a:ln>
        </p:spPr>
        <p:style>
          <a:lnRef idx="2">
            <a:schemeClr val="accent5"/>
          </a:lnRef>
          <a:fillRef idx="1">
            <a:schemeClr val="lt1"/>
          </a:fillRef>
          <a:effectRef idx="0">
            <a:schemeClr val="accent5"/>
          </a:effectRef>
          <a:fontRef idx="minor">
            <a:schemeClr val="dk1"/>
          </a:fontRef>
        </p:style>
        <p:txBody>
          <a:bodyPr vert="horz" lIns="91440" tIns="45720" rIns="91440" bIns="45720" rtlCol="0" anchor="ctr">
            <a:normAutofit/>
          </a:bodyPr>
          <a:lstStyle>
            <a:lvl1pPr algn="ctr" defTabSz="914400" rtl="0" eaLnBrk="1" latinLnBrk="0" hangingPunct="1">
              <a:lnSpc>
                <a:spcPct val="90000"/>
              </a:lnSpc>
              <a:spcBef>
                <a:spcPct val="0"/>
              </a:spcBef>
              <a:buNone/>
              <a:defRPr sz="3600" kern="1200" cap="all" baseline="0">
                <a:solidFill>
                  <a:schemeClr val="dk1"/>
                </a:solidFill>
                <a:effectLst/>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GB" dirty="0">
                <a:solidFill>
                  <a:schemeClr val="bg1"/>
                </a:solidFill>
                <a:latin typeface="Times New Roman" panose="02020603050405020304" pitchFamily="18" charset="0"/>
              </a:rPr>
              <a:t>Methods</a:t>
            </a:r>
            <a:endParaRPr lang="fr-FR" dirty="0">
              <a:solidFill>
                <a:schemeClr val="bg1"/>
              </a:solidFill>
              <a:latin typeface="Times New Roman" panose="02020603050405020304" pitchFamily="18" charset="0"/>
            </a:endParaRPr>
          </a:p>
        </p:txBody>
      </p:sp>
    </p:spTree>
    <p:extLst>
      <p:ext uri="{BB962C8B-B14F-4D97-AF65-F5344CB8AC3E}">
        <p14:creationId xmlns:p14="http://schemas.microsoft.com/office/powerpoint/2010/main" val="14268168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E739C91-45A9-998E-C44A-6356D32731BA}"/>
              </a:ext>
            </a:extLst>
          </p:cNvPr>
          <p:cNvSpPr>
            <a:spLocks noGrp="1"/>
          </p:cNvSpPr>
          <p:nvPr>
            <p:ph type="sldNum" sz="quarter" idx="12"/>
          </p:nvPr>
        </p:nvSpPr>
        <p:spPr/>
        <p:txBody>
          <a:bodyPr/>
          <a:lstStyle/>
          <a:p>
            <a:fld id="{A6B159A0-206D-4DD6-82D9-D3923CF3ABCC}" type="slidenum">
              <a:rPr lang="en-US" smtClean="0"/>
              <a:t>11</a:t>
            </a:fld>
            <a:endParaRPr lang="en-US"/>
          </a:p>
        </p:txBody>
      </p:sp>
      <p:sp>
        <p:nvSpPr>
          <p:cNvPr id="6" name="TextBox 5">
            <a:extLst>
              <a:ext uri="{FF2B5EF4-FFF2-40B4-BE49-F238E27FC236}">
                <a16:creationId xmlns:a16="http://schemas.microsoft.com/office/drawing/2014/main" id="{D62D9F88-0EA0-F22E-03B7-D52D703E228A}"/>
              </a:ext>
            </a:extLst>
          </p:cNvPr>
          <p:cNvSpPr txBox="1"/>
          <p:nvPr/>
        </p:nvSpPr>
        <p:spPr>
          <a:xfrm>
            <a:off x="1077451" y="1252683"/>
            <a:ext cx="11003061" cy="1021556"/>
          </a:xfrm>
          <a:prstGeom prst="flowChartAlternateProcess">
            <a:avLst/>
          </a:prstGeom>
          <a:noFill/>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GB" i="1" dirty="0">
                <a:latin typeface="Times New Roman" panose="02020603050405020304" pitchFamily="18" charset="0"/>
                <a:cs typeface="Times New Roman" panose="02020603050405020304" pitchFamily="18" charset="0"/>
              </a:rPr>
              <a:t>In this objective</a:t>
            </a:r>
            <a:r>
              <a:rPr lang="en-US" i="1" dirty="0">
                <a:latin typeface="Times New Roman" panose="02020603050405020304" pitchFamily="18" charset="0"/>
                <a:cs typeface="Times New Roman" panose="02020603050405020304" pitchFamily="18" charset="0"/>
              </a:rPr>
              <a:t>, the multi-criteria analysis technique AHP combined with the GIS environment was used to produce the flood susceptibility, vulnerability and risk map</a:t>
            </a:r>
            <a:r>
              <a:rPr lang="en-GB" i="1" dirty="0">
                <a:latin typeface="Times New Roman" panose="02020603050405020304" pitchFamily="18" charset="0"/>
                <a:cs typeface="Times New Roman" panose="02020603050405020304" pitchFamily="18" charset="0"/>
              </a:rPr>
              <a:t>. This technique provides a systematic approach to evaluated and integrating the impacts of various factors that involve different degrees of information</a:t>
            </a:r>
          </a:p>
        </p:txBody>
      </p:sp>
      <p:pic>
        <p:nvPicPr>
          <p:cNvPr id="7" name="Picture 6">
            <a:extLst>
              <a:ext uri="{FF2B5EF4-FFF2-40B4-BE49-F238E27FC236}">
                <a16:creationId xmlns:a16="http://schemas.microsoft.com/office/drawing/2014/main" id="{3D569DE9-2AA9-E0FB-317C-3D94180B459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90502" y="2557515"/>
            <a:ext cx="6819905" cy="3981398"/>
          </a:xfrm>
          <a:prstGeom prst="rect">
            <a:avLst/>
          </a:prstGeom>
        </p:spPr>
      </p:pic>
      <p:sp>
        <p:nvSpPr>
          <p:cNvPr id="5" name="TextBox 4">
            <a:extLst>
              <a:ext uri="{FF2B5EF4-FFF2-40B4-BE49-F238E27FC236}">
                <a16:creationId xmlns:a16="http://schemas.microsoft.com/office/drawing/2014/main" id="{B646966D-9DF6-E5C6-B304-3E6D6C5B6E28}"/>
              </a:ext>
            </a:extLst>
          </p:cNvPr>
          <p:cNvSpPr txBox="1"/>
          <p:nvPr/>
        </p:nvSpPr>
        <p:spPr>
          <a:xfrm>
            <a:off x="2698375" y="600076"/>
            <a:ext cx="6664699" cy="369332"/>
          </a:xfrm>
          <a:prstGeom prst="rect">
            <a:avLst/>
          </a:prstGeom>
          <a:noFill/>
        </p:spPr>
        <p:txBody>
          <a:bodyPr wrap="square">
            <a:spAutoFit/>
          </a:bodyPr>
          <a:lstStyle/>
          <a:p>
            <a:pPr marL="285750" indent="-285750">
              <a:buFont typeface="Wingdings" panose="05000000000000000000" pitchFamily="2" charset="2"/>
              <a:buChar char="v"/>
            </a:pPr>
            <a:r>
              <a:rPr lang="en-GB" sz="1800" b="1" i="1" dirty="0" err="1">
                <a:solidFill>
                  <a:srgbClr val="000000"/>
                </a:solidFill>
                <a:effectLst/>
                <a:latin typeface="Times New Roman" panose="02020603050405020304" pitchFamily="18" charset="0"/>
                <a:ea typeface="Calibri" panose="020F0502020204030204" pitchFamily="34" charset="0"/>
                <a:cs typeface="Georgia" panose="02040502050405020303" pitchFamily="18" charset="0"/>
              </a:rPr>
              <a:t>Obj</a:t>
            </a:r>
            <a:r>
              <a:rPr lang="en-GB" sz="1800" b="1" i="1" dirty="0">
                <a:solidFill>
                  <a:srgbClr val="000000"/>
                </a:solidFill>
                <a:effectLst/>
                <a:latin typeface="Times New Roman" panose="02020603050405020304" pitchFamily="18" charset="0"/>
                <a:ea typeface="Calibri" panose="020F0502020204030204" pitchFamily="34" charset="0"/>
                <a:cs typeface="Georgia" panose="02040502050405020303" pitchFamily="18" charset="0"/>
              </a:rPr>
              <a:t> 2 :</a:t>
            </a:r>
            <a:r>
              <a:rPr lang="en-GB" sz="1800" dirty="0">
                <a:effectLst/>
                <a:latin typeface="Times New Roman" panose="02020603050405020304" pitchFamily="18" charset="0"/>
                <a:ea typeface="Calibri" panose="020F0502020204030204" pitchFamily="34" charset="0"/>
              </a:rPr>
              <a:t> Determination of  flood vulnerability and risk distribution</a:t>
            </a:r>
            <a:endParaRPr lang="fr-FR" dirty="0"/>
          </a:p>
        </p:txBody>
      </p:sp>
    </p:spTree>
    <p:extLst>
      <p:ext uri="{BB962C8B-B14F-4D97-AF65-F5344CB8AC3E}">
        <p14:creationId xmlns:p14="http://schemas.microsoft.com/office/powerpoint/2010/main" val="10390874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9009FC-BEDD-7AFB-0D7C-ADE17F0E0193}"/>
              </a:ext>
            </a:extLst>
          </p:cNvPr>
          <p:cNvSpPr>
            <a:spLocks noGrp="1"/>
          </p:cNvSpPr>
          <p:nvPr>
            <p:ph type="sldNum" sz="quarter" idx="12"/>
          </p:nvPr>
        </p:nvSpPr>
        <p:spPr>
          <a:xfrm>
            <a:off x="9300084" y="6393177"/>
            <a:ext cx="2910611" cy="395434"/>
          </a:xfrm>
        </p:spPr>
        <p:txBody>
          <a:bodyPr/>
          <a:lstStyle/>
          <a:p>
            <a:fld id="{A6B159A0-206D-4DD6-82D9-D3923CF3ABCC}" type="slidenum">
              <a:rPr lang="en-US" smtClean="0"/>
              <a:t>12</a:t>
            </a:fld>
            <a:endParaRPr lang="en-US" dirty="0"/>
          </a:p>
        </p:txBody>
      </p:sp>
      <p:pic>
        <p:nvPicPr>
          <p:cNvPr id="5" name="Picture 4">
            <a:extLst>
              <a:ext uri="{FF2B5EF4-FFF2-40B4-BE49-F238E27FC236}">
                <a16:creationId xmlns:a16="http://schemas.microsoft.com/office/drawing/2014/main" id="{E7536A1B-033A-0B70-7656-E5137EC2E5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8979" y="1715610"/>
            <a:ext cx="2517462" cy="3257987"/>
          </a:xfrm>
          <a:prstGeom prst="rect">
            <a:avLst/>
          </a:prstGeom>
        </p:spPr>
      </p:pic>
      <p:grpSp>
        <p:nvGrpSpPr>
          <p:cNvPr id="6" name="Group 5">
            <a:extLst>
              <a:ext uri="{FF2B5EF4-FFF2-40B4-BE49-F238E27FC236}">
                <a16:creationId xmlns:a16="http://schemas.microsoft.com/office/drawing/2014/main" id="{04FBAA90-893F-ABCE-C6EE-057C145A3BDF}"/>
              </a:ext>
            </a:extLst>
          </p:cNvPr>
          <p:cNvGrpSpPr/>
          <p:nvPr/>
        </p:nvGrpSpPr>
        <p:grpSpPr>
          <a:xfrm>
            <a:off x="1160225" y="1901920"/>
            <a:ext cx="3730022" cy="3054159"/>
            <a:chOff x="0" y="0"/>
            <a:chExt cx="7038591" cy="5934075"/>
          </a:xfrm>
        </p:grpSpPr>
        <p:pic>
          <p:nvPicPr>
            <p:cNvPr id="7" name="Picture 6">
              <a:extLst>
                <a:ext uri="{FF2B5EF4-FFF2-40B4-BE49-F238E27FC236}">
                  <a16:creationId xmlns:a16="http://schemas.microsoft.com/office/drawing/2014/main" id="{9DC9392B-A219-1C6E-AB2A-3F8FCD8A11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4585335" cy="5934075"/>
            </a:xfrm>
            <a:prstGeom prst="rect">
              <a:avLst/>
            </a:prstGeom>
          </p:spPr>
        </p:pic>
        <p:pic>
          <p:nvPicPr>
            <p:cNvPr id="8" name="Picture 7">
              <a:extLst>
                <a:ext uri="{FF2B5EF4-FFF2-40B4-BE49-F238E27FC236}">
                  <a16:creationId xmlns:a16="http://schemas.microsoft.com/office/drawing/2014/main" id="{5224541C-C3E1-4634-E996-401F2B641D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63386" y="1105786"/>
              <a:ext cx="2275205" cy="2944495"/>
            </a:xfrm>
            <a:prstGeom prst="rect">
              <a:avLst/>
            </a:prstGeom>
          </p:spPr>
        </p:pic>
        <p:sp>
          <p:nvSpPr>
            <p:cNvPr id="9" name="Text Box 24">
              <a:extLst>
                <a:ext uri="{FF2B5EF4-FFF2-40B4-BE49-F238E27FC236}">
                  <a16:creationId xmlns:a16="http://schemas.microsoft.com/office/drawing/2014/main" id="{1280A9E8-8524-AD6B-E0A7-18437D6587E2}"/>
                </a:ext>
              </a:extLst>
            </p:cNvPr>
            <p:cNvSpPr txBox="1"/>
            <p:nvPr/>
          </p:nvSpPr>
          <p:spPr>
            <a:xfrm>
              <a:off x="6592186" y="1180214"/>
              <a:ext cx="382772" cy="287079"/>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Aft>
                  <a:spcPts val="800"/>
                </a:spcAft>
              </a:pPr>
              <a:r>
                <a:rPr lang="en-GB" sz="1400">
                  <a:effectLst/>
                  <a:latin typeface="Calibri" panose="020F0502020204030204" pitchFamily="34" charset="0"/>
                  <a:ea typeface="Calibri" panose="020F0502020204030204" pitchFamily="34" charset="0"/>
                  <a:cs typeface="Arial" panose="020B0604020202020204" pitchFamily="34" charset="0"/>
                </a:rPr>
                <a:t>e)</a:t>
              </a:r>
              <a:endParaRPr lang="en-GB" sz="1100">
                <a:effectLst/>
                <a:latin typeface="Calibri" panose="020F0502020204030204" pitchFamily="34" charset="0"/>
                <a:ea typeface="Calibri" panose="020F0502020204030204" pitchFamily="34" charset="0"/>
                <a:cs typeface="Arial" panose="020B0604020202020204" pitchFamily="34" charset="0"/>
              </a:endParaRPr>
            </a:p>
          </p:txBody>
        </p:sp>
      </p:grpSp>
      <p:sp>
        <p:nvSpPr>
          <p:cNvPr id="16" name="TextBox 15">
            <a:extLst>
              <a:ext uri="{FF2B5EF4-FFF2-40B4-BE49-F238E27FC236}">
                <a16:creationId xmlns:a16="http://schemas.microsoft.com/office/drawing/2014/main" id="{1AA2D97E-956D-E493-D74C-016AD8E517FB}"/>
              </a:ext>
            </a:extLst>
          </p:cNvPr>
          <p:cNvSpPr txBox="1"/>
          <p:nvPr/>
        </p:nvSpPr>
        <p:spPr>
          <a:xfrm>
            <a:off x="2375198" y="514763"/>
            <a:ext cx="7646894" cy="830997"/>
          </a:xfrm>
          <a:prstGeom prst="rect">
            <a:avLst/>
          </a:prstGeom>
          <a:noFill/>
        </p:spPr>
        <p:txBody>
          <a:bodyPr wrap="square">
            <a:spAutoFit/>
          </a:bodyPr>
          <a:lstStyle/>
          <a:p>
            <a:pPr algn="ctr"/>
            <a:r>
              <a:rPr lang="en-GB" sz="2400" b="1" dirty="0">
                <a:latin typeface="Times New Roman" panose="02020603050405020304" pitchFamily="18" charset="0"/>
                <a:ea typeface="Calibri" panose="020F0502020204030204" pitchFamily="34" charset="0"/>
              </a:rPr>
              <a:t>Thematic layer for flood  susceptibility and vulnerability for Niamey </a:t>
            </a:r>
            <a:endParaRPr lang="fr-FR" sz="2400" dirty="0"/>
          </a:p>
        </p:txBody>
      </p:sp>
      <p:pic>
        <p:nvPicPr>
          <p:cNvPr id="17" name="Picture 16">
            <a:extLst>
              <a:ext uri="{FF2B5EF4-FFF2-40B4-BE49-F238E27FC236}">
                <a16:creationId xmlns:a16="http://schemas.microsoft.com/office/drawing/2014/main" id="{96381EE8-00EB-4EE8-925D-EDF4964818A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65173" y="1967715"/>
            <a:ext cx="3889965" cy="3005882"/>
          </a:xfrm>
          <a:prstGeom prst="rect">
            <a:avLst/>
          </a:prstGeom>
        </p:spPr>
      </p:pic>
      <p:sp>
        <p:nvSpPr>
          <p:cNvPr id="18" name="Left Brace 17">
            <a:extLst>
              <a:ext uri="{FF2B5EF4-FFF2-40B4-BE49-F238E27FC236}">
                <a16:creationId xmlns:a16="http://schemas.microsoft.com/office/drawing/2014/main" id="{5221526E-D699-C66A-05A1-0F175BE858AF}"/>
              </a:ext>
            </a:extLst>
          </p:cNvPr>
          <p:cNvSpPr/>
          <p:nvPr/>
        </p:nvSpPr>
        <p:spPr>
          <a:xfrm rot="16200000">
            <a:off x="4032469" y="2069783"/>
            <a:ext cx="709921" cy="6598023"/>
          </a:xfrm>
          <a:prstGeom prst="leftBrace">
            <a:avLst>
              <a:gd name="adj1" fmla="val 25000"/>
              <a:gd name="adj2" fmla="val 50000"/>
            </a:avLst>
          </a:prstGeom>
          <a:ln>
            <a:solidFill>
              <a:schemeClr val="tx1">
                <a:lumMod val="95000"/>
                <a:lumOff val="5000"/>
              </a:schemeClr>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fr-FR" dirty="0"/>
          </a:p>
        </p:txBody>
      </p:sp>
      <p:sp>
        <p:nvSpPr>
          <p:cNvPr id="20" name="TextBox 19">
            <a:extLst>
              <a:ext uri="{FF2B5EF4-FFF2-40B4-BE49-F238E27FC236}">
                <a16:creationId xmlns:a16="http://schemas.microsoft.com/office/drawing/2014/main" id="{0501E3D8-9464-16A2-C0A6-A1E992D01D02}"/>
              </a:ext>
            </a:extLst>
          </p:cNvPr>
          <p:cNvSpPr txBox="1"/>
          <p:nvPr/>
        </p:nvSpPr>
        <p:spPr>
          <a:xfrm>
            <a:off x="2451846" y="5729553"/>
            <a:ext cx="6104964" cy="369332"/>
          </a:xfrm>
          <a:prstGeom prst="rect">
            <a:avLst/>
          </a:prstGeom>
          <a:noFill/>
        </p:spPr>
        <p:txBody>
          <a:bodyPr wrap="square">
            <a:spAutoFit/>
          </a:bodyPr>
          <a:lstStyle/>
          <a:p>
            <a:r>
              <a:rPr lang="en-GB" sz="1800" b="1" dirty="0">
                <a:latin typeface="Times New Roman" panose="02020603050405020304" pitchFamily="18" charset="0"/>
                <a:ea typeface="Calibri" panose="020F0502020204030204" pitchFamily="34" charset="0"/>
              </a:rPr>
              <a:t>Thematic layer for flood  susceptibility </a:t>
            </a:r>
            <a:endParaRPr lang="fr-FR" dirty="0"/>
          </a:p>
        </p:txBody>
      </p:sp>
      <p:sp>
        <p:nvSpPr>
          <p:cNvPr id="21" name="Left Brace 20">
            <a:extLst>
              <a:ext uri="{FF2B5EF4-FFF2-40B4-BE49-F238E27FC236}">
                <a16:creationId xmlns:a16="http://schemas.microsoft.com/office/drawing/2014/main" id="{A26FD44D-DCE6-1BB6-A57F-16175B98B831}"/>
              </a:ext>
            </a:extLst>
          </p:cNvPr>
          <p:cNvSpPr/>
          <p:nvPr/>
        </p:nvSpPr>
        <p:spPr>
          <a:xfrm rot="16200000">
            <a:off x="9593486" y="3421864"/>
            <a:ext cx="727438" cy="3795867"/>
          </a:xfrm>
          <a:prstGeom prst="leftBrace">
            <a:avLst>
              <a:gd name="adj1" fmla="val 25000"/>
              <a:gd name="adj2" fmla="val 50000"/>
            </a:avLst>
          </a:prstGeom>
          <a:ln>
            <a:solidFill>
              <a:schemeClr val="tx1">
                <a:lumMod val="95000"/>
                <a:lumOff val="5000"/>
              </a:schemeClr>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fr-FR"/>
          </a:p>
        </p:txBody>
      </p:sp>
      <p:sp>
        <p:nvSpPr>
          <p:cNvPr id="22" name="TextBox 21">
            <a:extLst>
              <a:ext uri="{FF2B5EF4-FFF2-40B4-BE49-F238E27FC236}">
                <a16:creationId xmlns:a16="http://schemas.microsoft.com/office/drawing/2014/main" id="{8FCE5629-8D78-6C16-B283-DC4C7D2A81B8}"/>
              </a:ext>
            </a:extLst>
          </p:cNvPr>
          <p:cNvSpPr txBox="1"/>
          <p:nvPr/>
        </p:nvSpPr>
        <p:spPr>
          <a:xfrm>
            <a:off x="8660672" y="5775719"/>
            <a:ext cx="3550023" cy="646331"/>
          </a:xfrm>
          <a:prstGeom prst="rect">
            <a:avLst/>
          </a:prstGeom>
          <a:noFill/>
        </p:spPr>
        <p:txBody>
          <a:bodyPr wrap="square">
            <a:spAutoFit/>
          </a:bodyPr>
          <a:lstStyle/>
          <a:p>
            <a:r>
              <a:rPr lang="en-GB" sz="1800" b="1" dirty="0">
                <a:latin typeface="Times New Roman" panose="02020603050405020304" pitchFamily="18" charset="0"/>
                <a:ea typeface="Calibri" panose="020F0502020204030204" pitchFamily="34" charset="0"/>
              </a:rPr>
              <a:t>Thematic layer for flood Vulnerability </a:t>
            </a:r>
            <a:endParaRPr lang="fr-FR" dirty="0"/>
          </a:p>
        </p:txBody>
      </p:sp>
    </p:spTree>
    <p:extLst>
      <p:ext uri="{BB962C8B-B14F-4D97-AF65-F5344CB8AC3E}">
        <p14:creationId xmlns:p14="http://schemas.microsoft.com/office/powerpoint/2010/main" val="4160554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542CEB6-5CA6-23D9-8CD6-6AC9E6B4FD7B}"/>
              </a:ext>
            </a:extLst>
          </p:cNvPr>
          <p:cNvGrpSpPr/>
          <p:nvPr/>
        </p:nvGrpSpPr>
        <p:grpSpPr>
          <a:xfrm>
            <a:off x="1061487" y="1980685"/>
            <a:ext cx="4272513" cy="3527405"/>
            <a:chOff x="0" y="0"/>
            <a:chExt cx="7454900" cy="6292215"/>
          </a:xfrm>
        </p:grpSpPr>
        <p:grpSp>
          <p:nvGrpSpPr>
            <p:cNvPr id="3" name="Group 2">
              <a:extLst>
                <a:ext uri="{FF2B5EF4-FFF2-40B4-BE49-F238E27FC236}">
                  <a16:creationId xmlns:a16="http://schemas.microsoft.com/office/drawing/2014/main" id="{533DDC64-57D2-2702-DB7B-64FA1BC052D9}"/>
                </a:ext>
              </a:extLst>
            </p:cNvPr>
            <p:cNvGrpSpPr/>
            <p:nvPr/>
          </p:nvGrpSpPr>
          <p:grpSpPr>
            <a:xfrm>
              <a:off x="0" y="0"/>
              <a:ext cx="7454900" cy="6292215"/>
              <a:chOff x="0" y="0"/>
              <a:chExt cx="7454929" cy="6292215"/>
            </a:xfrm>
          </p:grpSpPr>
          <p:pic>
            <p:nvPicPr>
              <p:cNvPr id="5" name="Picture 4">
                <a:extLst>
                  <a:ext uri="{FF2B5EF4-FFF2-40B4-BE49-F238E27FC236}">
                    <a16:creationId xmlns:a16="http://schemas.microsoft.com/office/drawing/2014/main" id="{46466E07-872E-9900-C34B-2C15EED47E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4862195" cy="6292215"/>
              </a:xfrm>
              <a:prstGeom prst="rect">
                <a:avLst/>
              </a:prstGeom>
            </p:spPr>
          </p:pic>
          <p:pic>
            <p:nvPicPr>
              <p:cNvPr id="6" name="Picture 5">
                <a:extLst>
                  <a:ext uri="{FF2B5EF4-FFF2-40B4-BE49-F238E27FC236}">
                    <a16:creationId xmlns:a16="http://schemas.microsoft.com/office/drawing/2014/main" id="{DBF6FD56-6444-56B5-6A24-47609E1FCA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77159" y="1574358"/>
                <a:ext cx="2477770" cy="3206115"/>
              </a:xfrm>
              <a:prstGeom prst="rect">
                <a:avLst/>
              </a:prstGeom>
            </p:spPr>
          </p:pic>
        </p:grpSp>
        <p:sp>
          <p:nvSpPr>
            <p:cNvPr id="4" name="Text Box 21">
              <a:extLst>
                <a:ext uri="{FF2B5EF4-FFF2-40B4-BE49-F238E27FC236}">
                  <a16:creationId xmlns:a16="http://schemas.microsoft.com/office/drawing/2014/main" id="{487B6A4C-30F9-23D9-5B80-B2E75F614D1A}"/>
                </a:ext>
              </a:extLst>
            </p:cNvPr>
            <p:cNvSpPr txBox="1"/>
            <p:nvPr/>
          </p:nvSpPr>
          <p:spPr>
            <a:xfrm>
              <a:off x="6952735" y="1705232"/>
              <a:ext cx="362465" cy="24713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Aft>
                  <a:spcPts val="800"/>
                </a:spcAft>
              </a:pPr>
              <a:r>
                <a:rPr lang="en-GB" sz="1200">
                  <a:effectLst/>
                  <a:latin typeface="Times New Roman" panose="02020603050405020304" pitchFamily="18" charset="0"/>
                  <a:ea typeface="Calibri" panose="020F0502020204030204" pitchFamily="34" charset="0"/>
                </a:rPr>
                <a:t>e)</a:t>
              </a:r>
            </a:p>
          </p:txBody>
        </p:sp>
      </p:grpSp>
      <p:pic>
        <p:nvPicPr>
          <p:cNvPr id="7" name="Picture 6">
            <a:extLst>
              <a:ext uri="{FF2B5EF4-FFF2-40B4-BE49-F238E27FC236}">
                <a16:creationId xmlns:a16="http://schemas.microsoft.com/office/drawing/2014/main" id="{2C17538B-F1E1-1D34-EF13-FD424EAC966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92324" y="1848036"/>
            <a:ext cx="2725656" cy="3527405"/>
          </a:xfrm>
          <a:prstGeom prst="rect">
            <a:avLst/>
          </a:prstGeom>
        </p:spPr>
      </p:pic>
      <p:pic>
        <p:nvPicPr>
          <p:cNvPr id="8" name="Picture 7">
            <a:extLst>
              <a:ext uri="{FF2B5EF4-FFF2-40B4-BE49-F238E27FC236}">
                <a16:creationId xmlns:a16="http://schemas.microsoft.com/office/drawing/2014/main" id="{02BA790A-2AE8-EFE8-7895-0B1AD76AC90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3930" y="2132563"/>
            <a:ext cx="3828645" cy="2958353"/>
          </a:xfrm>
          <a:prstGeom prst="rect">
            <a:avLst/>
          </a:prstGeom>
        </p:spPr>
      </p:pic>
      <p:sp>
        <p:nvSpPr>
          <p:cNvPr id="9" name="TextBox 8">
            <a:extLst>
              <a:ext uri="{FF2B5EF4-FFF2-40B4-BE49-F238E27FC236}">
                <a16:creationId xmlns:a16="http://schemas.microsoft.com/office/drawing/2014/main" id="{C40DFFA1-072C-6118-87B5-EC0545819A4C}"/>
              </a:ext>
            </a:extLst>
          </p:cNvPr>
          <p:cNvSpPr txBox="1"/>
          <p:nvPr/>
        </p:nvSpPr>
        <p:spPr>
          <a:xfrm>
            <a:off x="2160045" y="534375"/>
            <a:ext cx="7646894" cy="830997"/>
          </a:xfrm>
          <a:prstGeom prst="rect">
            <a:avLst/>
          </a:prstGeom>
          <a:noFill/>
        </p:spPr>
        <p:txBody>
          <a:bodyPr wrap="square">
            <a:spAutoFit/>
          </a:bodyPr>
          <a:lstStyle/>
          <a:p>
            <a:pPr algn="ctr"/>
            <a:r>
              <a:rPr lang="en-GB" sz="2400" b="1" dirty="0">
                <a:latin typeface="Times New Roman" panose="02020603050405020304" pitchFamily="18" charset="0"/>
                <a:ea typeface="Calibri" panose="020F0502020204030204" pitchFamily="34" charset="0"/>
              </a:rPr>
              <a:t>Thematic layer for flood  susceptibility and vulnerability for Lokoja</a:t>
            </a:r>
            <a:endParaRPr lang="fr-FR" sz="2400" dirty="0"/>
          </a:p>
        </p:txBody>
      </p:sp>
      <p:sp>
        <p:nvSpPr>
          <p:cNvPr id="14" name="Left Brace 13">
            <a:extLst>
              <a:ext uri="{FF2B5EF4-FFF2-40B4-BE49-F238E27FC236}">
                <a16:creationId xmlns:a16="http://schemas.microsoft.com/office/drawing/2014/main" id="{24878599-510A-E3B0-0795-A6BF6A475208}"/>
              </a:ext>
            </a:extLst>
          </p:cNvPr>
          <p:cNvSpPr/>
          <p:nvPr/>
        </p:nvSpPr>
        <p:spPr>
          <a:xfrm rot="16200000">
            <a:off x="4291660" y="2232184"/>
            <a:ext cx="749935" cy="7102705"/>
          </a:xfrm>
          <a:prstGeom prst="leftBrace">
            <a:avLst>
              <a:gd name="adj1" fmla="val 25000"/>
              <a:gd name="adj2" fmla="val 50000"/>
            </a:avLst>
          </a:prstGeom>
          <a:ln/>
        </p:spPr>
        <p:style>
          <a:lnRef idx="3">
            <a:schemeClr val="dk1"/>
          </a:lnRef>
          <a:fillRef idx="0">
            <a:schemeClr val="dk1"/>
          </a:fillRef>
          <a:effectRef idx="2">
            <a:schemeClr val="dk1"/>
          </a:effectRef>
          <a:fontRef idx="minor">
            <a:schemeClr val="tx1"/>
          </a:fontRef>
        </p:style>
        <p:txBody>
          <a:bodyPr rtlCol="0" anchor="ctr"/>
          <a:lstStyle/>
          <a:p>
            <a:pPr algn="ctr"/>
            <a:endParaRPr lang="fr-FR">
              <a:ln w="0"/>
              <a:effectLst>
                <a:outerShdw blurRad="38100" dist="19050" dir="2700000" algn="tl" rotWithShape="0">
                  <a:schemeClr val="dk1">
                    <a:alpha val="40000"/>
                  </a:schemeClr>
                </a:outerShdw>
              </a:effectLst>
            </a:endParaRPr>
          </a:p>
        </p:txBody>
      </p:sp>
      <p:sp>
        <p:nvSpPr>
          <p:cNvPr id="16" name="TextBox 15">
            <a:extLst>
              <a:ext uri="{FF2B5EF4-FFF2-40B4-BE49-F238E27FC236}">
                <a16:creationId xmlns:a16="http://schemas.microsoft.com/office/drawing/2014/main" id="{2AB57199-2891-BAA1-2C19-96E16659484F}"/>
              </a:ext>
            </a:extLst>
          </p:cNvPr>
          <p:cNvSpPr txBox="1"/>
          <p:nvPr/>
        </p:nvSpPr>
        <p:spPr>
          <a:xfrm>
            <a:off x="2437849" y="6123401"/>
            <a:ext cx="6096000" cy="369332"/>
          </a:xfrm>
          <a:prstGeom prst="rect">
            <a:avLst/>
          </a:prstGeom>
          <a:noFill/>
        </p:spPr>
        <p:txBody>
          <a:bodyPr wrap="square">
            <a:spAutoFit/>
          </a:bodyPr>
          <a:lstStyle/>
          <a:p>
            <a:r>
              <a:rPr lang="en-GB" sz="1800" b="1" dirty="0">
                <a:latin typeface="Times New Roman" panose="02020603050405020304" pitchFamily="18" charset="0"/>
                <a:ea typeface="Calibri" panose="020F0502020204030204" pitchFamily="34" charset="0"/>
              </a:rPr>
              <a:t>Thematic layer for flood  susceptibility </a:t>
            </a:r>
            <a:endParaRPr lang="fr-FR" dirty="0"/>
          </a:p>
        </p:txBody>
      </p:sp>
      <p:sp>
        <p:nvSpPr>
          <p:cNvPr id="17" name="Left Brace 16">
            <a:extLst>
              <a:ext uri="{FF2B5EF4-FFF2-40B4-BE49-F238E27FC236}">
                <a16:creationId xmlns:a16="http://schemas.microsoft.com/office/drawing/2014/main" id="{133CC49B-F91F-DD78-0FC3-D18FF377CD79}"/>
              </a:ext>
            </a:extLst>
          </p:cNvPr>
          <p:cNvSpPr/>
          <p:nvPr/>
        </p:nvSpPr>
        <p:spPr>
          <a:xfrm rot="16200000">
            <a:off x="9855485" y="3761902"/>
            <a:ext cx="817655" cy="3639119"/>
          </a:xfrm>
          <a:prstGeom prst="leftBrace">
            <a:avLst>
              <a:gd name="adj1" fmla="val 25000"/>
              <a:gd name="adj2" fmla="val 50000"/>
            </a:avLst>
          </a:prstGeom>
          <a:ln/>
        </p:spPr>
        <p:style>
          <a:lnRef idx="3">
            <a:schemeClr val="dk1"/>
          </a:lnRef>
          <a:fillRef idx="0">
            <a:schemeClr val="dk1"/>
          </a:fillRef>
          <a:effectRef idx="2">
            <a:schemeClr val="dk1"/>
          </a:effectRef>
          <a:fontRef idx="minor">
            <a:schemeClr val="tx1"/>
          </a:fontRef>
        </p:style>
        <p:txBody>
          <a:bodyPr rtlCol="0" anchor="ctr"/>
          <a:lstStyle/>
          <a:p>
            <a:pPr algn="ctr"/>
            <a:endParaRPr lang="fr-FR"/>
          </a:p>
        </p:txBody>
      </p:sp>
      <p:sp>
        <p:nvSpPr>
          <p:cNvPr id="19" name="TextBox 18">
            <a:extLst>
              <a:ext uri="{FF2B5EF4-FFF2-40B4-BE49-F238E27FC236}">
                <a16:creationId xmlns:a16="http://schemas.microsoft.com/office/drawing/2014/main" id="{69B9E64D-C444-6C1D-7401-36D4C53FCD8D}"/>
              </a:ext>
            </a:extLst>
          </p:cNvPr>
          <p:cNvSpPr txBox="1"/>
          <p:nvPr/>
        </p:nvSpPr>
        <p:spPr>
          <a:xfrm>
            <a:off x="9098626" y="5984901"/>
            <a:ext cx="3550023" cy="646331"/>
          </a:xfrm>
          <a:prstGeom prst="rect">
            <a:avLst/>
          </a:prstGeom>
          <a:noFill/>
        </p:spPr>
        <p:txBody>
          <a:bodyPr wrap="square">
            <a:spAutoFit/>
          </a:bodyPr>
          <a:lstStyle/>
          <a:p>
            <a:r>
              <a:rPr lang="en-GB" sz="1800" b="1" dirty="0">
                <a:latin typeface="Times New Roman" panose="02020603050405020304" pitchFamily="18" charset="0"/>
                <a:ea typeface="Calibri" panose="020F0502020204030204" pitchFamily="34" charset="0"/>
              </a:rPr>
              <a:t>Thematic layer for flood Vulnerability </a:t>
            </a:r>
            <a:endParaRPr lang="fr-FR" dirty="0"/>
          </a:p>
        </p:txBody>
      </p:sp>
    </p:spTree>
    <p:extLst>
      <p:ext uri="{BB962C8B-B14F-4D97-AF65-F5344CB8AC3E}">
        <p14:creationId xmlns:p14="http://schemas.microsoft.com/office/powerpoint/2010/main" val="34888078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414476F-376D-2B64-F940-C95F56FA1D02}"/>
              </a:ext>
            </a:extLst>
          </p:cNvPr>
          <p:cNvSpPr txBox="1"/>
          <p:nvPr/>
        </p:nvSpPr>
        <p:spPr>
          <a:xfrm>
            <a:off x="2105890" y="443999"/>
            <a:ext cx="7647710" cy="707886"/>
          </a:xfrm>
          <a:prstGeom prst="rect">
            <a:avLst/>
          </a:prstGeom>
          <a:noFill/>
        </p:spPr>
        <p:txBody>
          <a:bodyPr wrap="square">
            <a:spAutoFit/>
          </a:bodyPr>
          <a:lstStyle/>
          <a:p>
            <a:pPr marL="285750" indent="-285750" algn="ctr">
              <a:buFont typeface="Wingdings" panose="05000000000000000000" pitchFamily="2" charset="2"/>
              <a:buChar char="Ø"/>
            </a:pPr>
            <a:r>
              <a:rPr lang="en-GB" sz="2000" b="1" i="1"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Obj</a:t>
            </a:r>
            <a:r>
              <a:rPr lang="en-GB" sz="2000" b="1"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 3: Development of flood scenarios under varying climate change projections</a:t>
            </a:r>
            <a:endParaRPr lang="fr-FR" sz="2000" b="1" i="1" dirty="0">
              <a:effectLst>
                <a:outerShdw blurRad="38100" dist="38100" dir="2700000" algn="tl">
                  <a:srgbClr val="000000">
                    <a:alpha val="43137"/>
                  </a:srgbClr>
                </a:outerShdw>
              </a:effectLst>
            </a:endParaRPr>
          </a:p>
        </p:txBody>
      </p:sp>
      <p:sp>
        <p:nvSpPr>
          <p:cNvPr id="9" name="TextBox 8">
            <a:extLst>
              <a:ext uri="{FF2B5EF4-FFF2-40B4-BE49-F238E27FC236}">
                <a16:creationId xmlns:a16="http://schemas.microsoft.com/office/drawing/2014/main" id="{B39E0A21-592A-9B9D-4289-A2956823C8E6}"/>
              </a:ext>
            </a:extLst>
          </p:cNvPr>
          <p:cNvSpPr txBox="1"/>
          <p:nvPr/>
        </p:nvSpPr>
        <p:spPr>
          <a:xfrm>
            <a:off x="8023382" y="4396571"/>
            <a:ext cx="4016218" cy="2347181"/>
          </a:xfrm>
          <a:prstGeom prst="rect">
            <a:avLst/>
          </a:prstGeom>
          <a:solidFill>
            <a:schemeClr val="bg1">
              <a:lumMod val="95000"/>
            </a:schemeClr>
          </a:solidFill>
        </p:spPr>
        <p:txBody>
          <a:bodyPr wrap="square">
            <a:spAutoFit/>
          </a:bodyPr>
          <a:lstStyle/>
          <a:p>
            <a:pPr algn="just">
              <a:lnSpc>
                <a:spcPct val="150000"/>
              </a:lnSpc>
            </a:pPr>
            <a:r>
              <a:rPr lang="en-US" sz="1100" dirty="0">
                <a:latin typeface="Times New Roman" panose="02020603050405020304" pitchFamily="18" charset="0"/>
                <a:cs typeface="Times New Roman" panose="02020603050405020304" pitchFamily="18" charset="0"/>
              </a:rPr>
              <a:t>Based on future data, we have classified the quantity of flooding into 4 intensities:</a:t>
            </a:r>
          </a:p>
          <a:p>
            <a:pPr marL="285750" indent="-285750" algn="just">
              <a:lnSpc>
                <a:spcPct val="150000"/>
              </a:lnSpc>
              <a:buFont typeface="Arial" panose="020B0604020202020204" pitchFamily="34" charset="0"/>
              <a:buChar char="•"/>
            </a:pPr>
            <a:r>
              <a:rPr lang="en-US" sz="1100" dirty="0">
                <a:latin typeface="Times New Roman" panose="02020603050405020304" pitchFamily="18" charset="0"/>
                <a:cs typeface="Times New Roman" panose="02020603050405020304" pitchFamily="18" charset="0"/>
              </a:rPr>
              <a:t>less than 50 mm, </a:t>
            </a:r>
          </a:p>
          <a:p>
            <a:pPr marL="285750" indent="-285750" algn="just">
              <a:lnSpc>
                <a:spcPct val="150000"/>
              </a:lnSpc>
              <a:buFont typeface="Arial" panose="020B0604020202020204" pitchFamily="34" charset="0"/>
              <a:buChar char="•"/>
            </a:pPr>
            <a:r>
              <a:rPr lang="en-US" sz="1100" dirty="0">
                <a:latin typeface="Times New Roman" panose="02020603050405020304" pitchFamily="18" charset="0"/>
                <a:cs typeface="Times New Roman" panose="02020603050405020304" pitchFamily="18" charset="0"/>
              </a:rPr>
              <a:t>moderate 50 - 99 mm </a:t>
            </a:r>
          </a:p>
          <a:p>
            <a:pPr marL="285750" indent="-285750" algn="just">
              <a:lnSpc>
                <a:spcPct val="150000"/>
              </a:lnSpc>
              <a:buFont typeface="Arial" panose="020B0604020202020204" pitchFamily="34" charset="0"/>
              <a:buChar char="•"/>
            </a:pPr>
            <a:r>
              <a:rPr lang="en-US" sz="1100" dirty="0">
                <a:latin typeface="Times New Roman" panose="02020603050405020304" pitchFamily="18" charset="0"/>
                <a:cs typeface="Times New Roman" panose="02020603050405020304" pitchFamily="18" charset="0"/>
              </a:rPr>
              <a:t>strong 100-149 mm and </a:t>
            </a:r>
          </a:p>
          <a:p>
            <a:pPr marL="285750" indent="-285750" algn="just">
              <a:lnSpc>
                <a:spcPct val="150000"/>
              </a:lnSpc>
              <a:buFont typeface="Arial" panose="020B0604020202020204" pitchFamily="34" charset="0"/>
              <a:buChar char="•"/>
            </a:pPr>
            <a:r>
              <a:rPr lang="en-US" sz="1100" dirty="0">
                <a:latin typeface="Times New Roman" panose="02020603050405020304" pitchFamily="18" charset="0"/>
                <a:cs typeface="Times New Roman" panose="02020603050405020304" pitchFamily="18" charset="0"/>
              </a:rPr>
              <a:t>very strong &gt; 150mm.</a:t>
            </a:r>
          </a:p>
          <a:p>
            <a:pPr algn="just">
              <a:lnSpc>
                <a:spcPct val="150000"/>
              </a:lnSpc>
            </a:pPr>
            <a:endParaRPr lang="en-US" sz="1100" dirty="0">
              <a:latin typeface="Times New Roman" panose="02020603050405020304" pitchFamily="18" charset="0"/>
              <a:cs typeface="Times New Roman" panose="02020603050405020304" pitchFamily="18" charset="0"/>
            </a:endParaRPr>
          </a:p>
          <a:p>
            <a:pPr algn="just">
              <a:lnSpc>
                <a:spcPct val="150000"/>
              </a:lnSpc>
            </a:pPr>
            <a:r>
              <a:rPr lang="en-US" sz="1100" dirty="0">
                <a:latin typeface="Times New Roman" panose="02020603050405020304" pitchFamily="18" charset="0"/>
                <a:cs typeface="Times New Roman" panose="02020603050405020304" pitchFamily="18" charset="0"/>
              </a:rPr>
              <a:t>This has enabled us to identify the different areas likely to be flooded by different precipitation amounts.</a:t>
            </a:r>
            <a:endParaRPr lang="fr-FR" sz="1100"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62C2E14F-37C7-5BC4-FC40-8AB264EB2A0E}"/>
              </a:ext>
            </a:extLst>
          </p:cNvPr>
          <p:cNvSpPr txBox="1"/>
          <p:nvPr/>
        </p:nvSpPr>
        <p:spPr>
          <a:xfrm>
            <a:off x="1117757" y="5067670"/>
            <a:ext cx="4168618" cy="1346331"/>
          </a:xfrm>
          <a:prstGeom prst="rect">
            <a:avLst/>
          </a:prstGeom>
          <a:solidFill>
            <a:schemeClr val="bg1">
              <a:lumMod val="95000"/>
            </a:schemeClr>
          </a:solidFill>
        </p:spPr>
        <p:txBody>
          <a:bodyPr wrap="square">
            <a:spAutoFit/>
          </a:bodyPr>
          <a:lstStyle/>
          <a:p>
            <a:pPr algn="just">
              <a:lnSpc>
                <a:spcPct val="150000"/>
              </a:lnSpc>
            </a:pPr>
            <a:r>
              <a:rPr lang="en-US" sz="1400" dirty="0">
                <a:latin typeface="Times New Roman" panose="02020603050405020304" pitchFamily="18" charset="0"/>
                <a:cs typeface="Times New Roman" panose="02020603050405020304" pitchFamily="18" charset="0"/>
              </a:rPr>
              <a:t>Software Use</a:t>
            </a:r>
          </a:p>
          <a:p>
            <a:pPr marL="171450" indent="-171450" algn="just">
              <a:lnSpc>
                <a:spcPct val="150000"/>
              </a:lnSpc>
              <a:buFont typeface="Wingdings" panose="05000000000000000000" pitchFamily="2" charset="2"/>
              <a:buChar char="v"/>
            </a:pPr>
            <a:r>
              <a:rPr lang="en-US" sz="1400" dirty="0">
                <a:latin typeface="Times New Roman" panose="02020603050405020304" pitchFamily="18" charset="0"/>
                <a:cs typeface="Times New Roman" panose="02020603050405020304" pitchFamily="18" charset="0"/>
              </a:rPr>
              <a:t>R studio to extract and validate the SSP data</a:t>
            </a:r>
          </a:p>
          <a:p>
            <a:pPr marL="171450" indent="-171450" algn="just">
              <a:lnSpc>
                <a:spcPct val="150000"/>
              </a:lnSpc>
              <a:buFont typeface="Wingdings" panose="05000000000000000000" pitchFamily="2" charset="2"/>
              <a:buChar char="v"/>
            </a:pPr>
            <a:r>
              <a:rPr lang="en-US" sz="1400" dirty="0">
                <a:latin typeface="Times New Roman" panose="02020603050405020304" pitchFamily="18" charset="0"/>
                <a:cs typeface="Times New Roman" panose="02020603050405020304" pitchFamily="18" charset="0"/>
              </a:rPr>
              <a:t>HEC-RAS: to simulate flood</a:t>
            </a:r>
          </a:p>
          <a:p>
            <a:pPr marL="171450" indent="-171450" algn="just">
              <a:lnSpc>
                <a:spcPct val="150000"/>
              </a:lnSpc>
              <a:buFont typeface="Wingdings" panose="05000000000000000000" pitchFamily="2" charset="2"/>
              <a:buChar char="v"/>
            </a:pPr>
            <a:r>
              <a:rPr lang="en-US" sz="1400" dirty="0">
                <a:latin typeface="Times New Roman" panose="02020603050405020304" pitchFamily="18" charset="0"/>
                <a:cs typeface="Times New Roman" panose="02020603050405020304" pitchFamily="18" charset="0"/>
              </a:rPr>
              <a:t>Arc GIS: To validate model and mapping  of result</a:t>
            </a:r>
            <a:endParaRPr lang="fr-FR" sz="1400"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167A4803-B7BA-66A6-2431-B23D9E4E777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0554" y="1227978"/>
            <a:ext cx="6418381" cy="3168593"/>
          </a:xfrm>
          <a:prstGeom prst="rect">
            <a:avLst/>
          </a:prstGeom>
          <a:noFill/>
          <a:ln>
            <a:noFill/>
          </a:ln>
        </p:spPr>
      </p:pic>
    </p:spTree>
    <p:extLst>
      <p:ext uri="{BB962C8B-B14F-4D97-AF65-F5344CB8AC3E}">
        <p14:creationId xmlns:p14="http://schemas.microsoft.com/office/powerpoint/2010/main" val="19903047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AD20B0B-28A1-508A-A1F3-DFDABEA677DE}"/>
              </a:ext>
            </a:extLst>
          </p:cNvPr>
          <p:cNvSpPr txBox="1"/>
          <p:nvPr/>
        </p:nvSpPr>
        <p:spPr>
          <a:xfrm>
            <a:off x="6925429" y="1475272"/>
            <a:ext cx="4997513" cy="2585323"/>
          </a:xfrm>
          <a:prstGeom prst="rect">
            <a:avLst/>
          </a:prstGeom>
          <a:noFill/>
        </p:spPr>
        <p:txBody>
          <a:bodyPr wrap="square">
            <a:spAutoFit/>
          </a:bodyPr>
          <a:lstStyle/>
          <a:p>
            <a:pPr algn="just"/>
            <a:r>
              <a:rPr lang="en-US" dirty="0">
                <a:latin typeface="Times New Roman" panose="02020603050405020304" pitchFamily="18" charset="0"/>
                <a:cs typeface="Times New Roman" panose="02020603050405020304" pitchFamily="18" charset="0"/>
              </a:rPr>
              <a:t>2. The analysis relied on surveys using a 4-point Likert scale. Responses were </a:t>
            </a:r>
            <a:r>
              <a:rPr lang="en-US" dirty="0" err="1">
                <a:latin typeface="Times New Roman" panose="02020603050405020304" pitchFamily="18" charset="0"/>
                <a:cs typeface="Times New Roman" panose="02020603050405020304" pitchFamily="18" charset="0"/>
              </a:rPr>
              <a:t>categorised</a:t>
            </a:r>
            <a:r>
              <a:rPr lang="en-US"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as:  strongly disagree, </a:t>
            </a:r>
          </a:p>
          <a:p>
            <a:pPr algn="just"/>
            <a:r>
              <a:rPr lang="en-US" b="1" i="1" dirty="0">
                <a:latin typeface="Times New Roman" panose="02020603050405020304" pitchFamily="18" charset="0"/>
                <a:cs typeface="Times New Roman" panose="02020603050405020304" pitchFamily="18" charset="0"/>
              </a:rPr>
              <a:t>disagree,</a:t>
            </a:r>
          </a:p>
          <a:p>
            <a:pPr algn="just"/>
            <a:r>
              <a:rPr lang="en-US" b="1" i="1" dirty="0">
                <a:latin typeface="Times New Roman" panose="02020603050405020304" pitchFamily="18" charset="0"/>
                <a:cs typeface="Times New Roman" panose="02020603050405020304" pitchFamily="18" charset="0"/>
              </a:rPr>
              <a:t>agree, </a:t>
            </a:r>
          </a:p>
          <a:p>
            <a:pPr algn="just"/>
            <a:r>
              <a:rPr lang="en-US" b="1" i="1" dirty="0">
                <a:latin typeface="Times New Roman" panose="02020603050405020304" pitchFamily="18" charset="0"/>
                <a:cs typeface="Times New Roman" panose="02020603050405020304" pitchFamily="18" charset="0"/>
              </a:rPr>
              <a:t>strongly agree, </a:t>
            </a:r>
          </a:p>
          <a:p>
            <a:pPr algn="just"/>
            <a:r>
              <a:rPr lang="en-US" b="1" i="1" dirty="0">
                <a:latin typeface="Times New Roman" panose="02020603050405020304" pitchFamily="18" charset="0"/>
                <a:cs typeface="Times New Roman" panose="02020603050405020304" pitchFamily="18" charset="0"/>
              </a:rPr>
              <a:t>with a mean score of  ≥ 2.5, indicating agreement on effective flood risk management practices.</a:t>
            </a:r>
          </a:p>
          <a:p>
            <a:pPr algn="just"/>
            <a:endParaRPr lang="en-US" b="1" i="1"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03C38409-243C-18E6-BED2-73A1DC8FDBFE}"/>
              </a:ext>
            </a:extLst>
          </p:cNvPr>
          <p:cNvSpPr txBox="1"/>
          <p:nvPr/>
        </p:nvSpPr>
        <p:spPr>
          <a:xfrm>
            <a:off x="2250141" y="659185"/>
            <a:ext cx="7548283" cy="400110"/>
          </a:xfrm>
          <a:prstGeom prst="rect">
            <a:avLst/>
          </a:prstGeom>
          <a:noFill/>
        </p:spPr>
        <p:txBody>
          <a:bodyPr wrap="square">
            <a:spAutoFit/>
          </a:bodyPr>
          <a:lstStyle/>
          <a:p>
            <a:r>
              <a:rPr lang="en-GB" sz="2000" b="1" i="1"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Obj</a:t>
            </a:r>
            <a:r>
              <a:rPr lang="en-GB" sz="2000" b="1"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 4: </a:t>
            </a:r>
            <a:r>
              <a:rPr lang="en-US" sz="2000" b="1"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Development of flood risk profiles and adaptation strategies</a:t>
            </a:r>
            <a:endParaRPr lang="fr-FR" sz="2000" dirty="0"/>
          </a:p>
        </p:txBody>
      </p:sp>
      <p:sp>
        <p:nvSpPr>
          <p:cNvPr id="4" name="TextBox 3">
            <a:extLst>
              <a:ext uri="{FF2B5EF4-FFF2-40B4-BE49-F238E27FC236}">
                <a16:creationId xmlns:a16="http://schemas.microsoft.com/office/drawing/2014/main" id="{4F95E31C-51DD-55C3-211C-B62F26D4AB3F}"/>
              </a:ext>
            </a:extLst>
          </p:cNvPr>
          <p:cNvSpPr txBox="1"/>
          <p:nvPr/>
        </p:nvSpPr>
        <p:spPr>
          <a:xfrm>
            <a:off x="1136276" y="1541947"/>
            <a:ext cx="4829958" cy="2585323"/>
          </a:xfrm>
          <a:prstGeom prst="rect">
            <a:avLst/>
          </a:prstGeom>
          <a:noFill/>
        </p:spPr>
        <p:txBody>
          <a:bodyPr wrap="square">
            <a:spAutoFit/>
          </a:bodyPr>
          <a:lstStyle/>
          <a:p>
            <a:pPr algn="just" rtl="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1. The </a:t>
            </a:r>
            <a:r>
              <a:rPr lang="en-US" b="1" dirty="0">
                <a:latin typeface="Times New Roman" panose="02020603050405020304" pitchFamily="18" charset="0"/>
                <a:cs typeface="Times New Roman" panose="02020603050405020304" pitchFamily="18" charset="0"/>
              </a:rPr>
              <a:t>Study Focus</a:t>
            </a:r>
            <a:r>
              <a:rPr lang="en-US" dirty="0">
                <a:latin typeface="Times New Roman" panose="02020603050405020304" pitchFamily="18" charset="0"/>
                <a:cs typeface="Times New Roman" panose="02020603050405020304" pitchFamily="18" charset="0"/>
              </a:rPr>
              <a:t>:</a:t>
            </a:r>
          </a:p>
          <a:p>
            <a:pPr marL="742950" lvl="1" indent="-285750" algn="just" rtl="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Targets households near rivers in Niamey and Lokoja.</a:t>
            </a:r>
          </a:p>
          <a:p>
            <a:pPr marL="742950" lvl="1" indent="-285750" algn="just" rtl="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Surveys 384 heads of households per city (total 768).</a:t>
            </a:r>
          </a:p>
          <a:p>
            <a:pPr marL="742950" lvl="1" indent="-285750" algn="just" rtl="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Selection criteria: directly affected by flooding, exclude area outside the floodplain</a:t>
            </a:r>
          </a:p>
          <a:p>
            <a:pPr algn="just"/>
            <a:endParaRPr lang="fr-FR"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7EE44728-4E85-5A42-72CD-685410788DFE}"/>
              </a:ext>
            </a:extLst>
          </p:cNvPr>
          <p:cNvSpPr txBox="1"/>
          <p:nvPr/>
        </p:nvSpPr>
        <p:spPr>
          <a:xfrm>
            <a:off x="1136276" y="4657724"/>
            <a:ext cx="5054974" cy="1754326"/>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lang="en-US" b="1" i="1" dirty="0">
                <a:latin typeface="Times New Roman" panose="02020603050405020304" pitchFamily="18" charset="0"/>
                <a:cs typeface="Times New Roman" panose="02020603050405020304" pitchFamily="18" charset="0"/>
              </a:rPr>
              <a:t>3. </a:t>
            </a:r>
            <a:r>
              <a:rPr kumimoji="0" lang="en-US" altLang="en-US"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SWOT Matrix</a:t>
            </a: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Analyses strengths, weaknesses, opportunities, and threats.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Identifies and </a:t>
            </a:r>
            <a:r>
              <a:rPr kumimoji="0" lang="en-US" altLang="en-US"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prioritises</a:t>
            </a: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strategies.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Results in four actionable approaches</a:t>
            </a:r>
          </a:p>
          <a:p>
            <a:pPr algn="just"/>
            <a:endParaRPr lang="fr-FR"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C8498A5C-1C6A-CC6C-ACAD-55E58FA67544}"/>
              </a:ext>
            </a:extLst>
          </p:cNvPr>
          <p:cNvSpPr txBox="1"/>
          <p:nvPr/>
        </p:nvSpPr>
        <p:spPr>
          <a:xfrm>
            <a:off x="6267450" y="5653385"/>
            <a:ext cx="6096000" cy="923330"/>
          </a:xfrm>
          <a:prstGeom prst="rect">
            <a:avLst/>
          </a:prstGeom>
          <a:noFill/>
        </p:spPr>
        <p:txBody>
          <a:bodyPr wrap="square">
            <a:spAutoFit/>
          </a:bodyPr>
          <a:lstStyle/>
          <a:p>
            <a:r>
              <a:rPr lang="en-US" b="1" i="1" dirty="0">
                <a:latin typeface="Times New Roman" panose="02020603050405020304" pitchFamily="18" charset="0"/>
                <a:cs typeface="Times New Roman" panose="02020603050405020304" pitchFamily="18" charset="0"/>
              </a:rPr>
              <a:t>This methodology provides a structured way to evaluate perceptions, prioritize interventions, and develop sustainable flood management strategies</a:t>
            </a:r>
            <a:endParaRPr lang="fr-FR" dirty="0"/>
          </a:p>
        </p:txBody>
      </p:sp>
    </p:spTree>
    <p:extLst>
      <p:ext uri="{BB962C8B-B14F-4D97-AF65-F5344CB8AC3E}">
        <p14:creationId xmlns:p14="http://schemas.microsoft.com/office/powerpoint/2010/main" val="23586559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7DEDB-8B32-F5D0-1947-611024347D5C}"/>
              </a:ext>
            </a:extLst>
          </p:cNvPr>
          <p:cNvSpPr>
            <a:spLocks noGrp="1"/>
          </p:cNvSpPr>
          <p:nvPr>
            <p:ph type="title"/>
          </p:nvPr>
        </p:nvSpPr>
        <p:spPr>
          <a:xfrm>
            <a:off x="1847850" y="260002"/>
            <a:ext cx="8943975" cy="1442301"/>
          </a:xfrm>
          <a:prstGeom prst="ellipse">
            <a:avLst/>
          </a:prstGeom>
          <a:ln>
            <a:noFill/>
          </a:ln>
        </p:spPr>
        <p:txBody>
          <a:bodyPr>
            <a:normAutofit fontScale="90000"/>
          </a:bodyPr>
          <a:lstStyle/>
          <a:p>
            <a:r>
              <a:rPr lang="fr-FR" sz="2400" b="1" dirty="0">
                <a:latin typeface="Times New Roman" panose="02020603050405020304" pitchFamily="18" charset="0"/>
                <a:cs typeface="Times New Roman" panose="02020603050405020304" pitchFamily="18" charset="0"/>
              </a:rPr>
              <a:t>Objective 1: </a:t>
            </a:r>
            <a:br>
              <a:rPr lang="fr-FR" sz="2400" dirty="0">
                <a:latin typeface="Times New Roman" panose="02020603050405020304" pitchFamily="18" charset="0"/>
                <a:cs typeface="Times New Roman" panose="02020603050405020304" pitchFamily="18" charset="0"/>
              </a:rPr>
            </a:br>
            <a:r>
              <a:rPr lang="en-US" sz="1800" b="0" u="none" strike="noStrike" baseline="0" dirty="0">
                <a:solidFill>
                  <a:srgbClr val="000000"/>
                </a:solidFill>
                <a:latin typeface="Times New Roman" panose="02020603050405020304" pitchFamily="18" charset="0"/>
              </a:rPr>
              <a:t>Analysis of </a:t>
            </a:r>
            <a:r>
              <a:rPr lang="en-US" sz="1800" dirty="0">
                <a:solidFill>
                  <a:srgbClr val="000000"/>
                </a:solidFill>
                <a:latin typeface="Times New Roman" panose="02020603050405020304" pitchFamily="18" charset="0"/>
              </a:rPr>
              <a:t>land use and land cover patterns </a:t>
            </a:r>
            <a:r>
              <a:rPr lang="en-US" sz="1800" b="0" u="none" strike="noStrike" baseline="0" dirty="0">
                <a:solidFill>
                  <a:srgbClr val="000000"/>
                </a:solidFill>
                <a:latin typeface="Times New Roman" panose="02020603050405020304" pitchFamily="18" charset="0"/>
              </a:rPr>
              <a:t>and the associated implications</a:t>
            </a:r>
            <a:br>
              <a:rPr lang="fr-FR" sz="1200" dirty="0"/>
            </a:br>
            <a:endParaRPr lang="fr-FR" sz="2400" dirty="0">
              <a:latin typeface="Times New Roman" panose="020206030504050203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65BE9BFC-6A9C-AC06-DC76-863ED3DBCFE4}"/>
              </a:ext>
            </a:extLst>
          </p:cNvPr>
          <p:cNvSpPr txBox="1">
            <a:spLocks/>
          </p:cNvSpPr>
          <p:nvPr/>
        </p:nvSpPr>
        <p:spPr>
          <a:xfrm rot="16200000">
            <a:off x="-4820475" y="2772886"/>
            <a:ext cx="10482728" cy="811688"/>
          </a:xfrm>
          <a:prstGeom prst="rect">
            <a:avLst/>
          </a:prstGeom>
          <a:noFill/>
          <a:ln w="15875" cap="flat" cmpd="sng" algn="ctr">
            <a:noFill/>
            <a:prstDash val="solid"/>
          </a:ln>
        </p:spPr>
        <p:style>
          <a:lnRef idx="2">
            <a:schemeClr val="accent5"/>
          </a:lnRef>
          <a:fillRef idx="1">
            <a:schemeClr val="lt1"/>
          </a:fillRef>
          <a:effectRef idx="0">
            <a:schemeClr val="accent5"/>
          </a:effectRef>
          <a:fontRef idx="minor">
            <a:schemeClr val="dk1"/>
          </a:fontRef>
        </p:style>
        <p:txBody>
          <a:bodyPr vert="horz" lIns="91440" tIns="45720" rIns="91440" bIns="45720" rtlCol="0" anchor="ctr">
            <a:normAutofit/>
          </a:bodyPr>
          <a:lstStyle>
            <a:lvl1pPr algn="ctr" defTabSz="914400" rtl="0" eaLnBrk="1" latinLnBrk="0" hangingPunct="1">
              <a:lnSpc>
                <a:spcPct val="90000"/>
              </a:lnSpc>
              <a:spcBef>
                <a:spcPct val="0"/>
              </a:spcBef>
              <a:buNone/>
              <a:defRPr sz="3600" kern="1200" cap="all" baseline="0">
                <a:solidFill>
                  <a:schemeClr val="dk1"/>
                </a:solidFill>
                <a:effectLst/>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GB" dirty="0">
                <a:solidFill>
                  <a:schemeClr val="bg1"/>
                </a:solidFill>
                <a:latin typeface="Times New Roman" panose="02020603050405020304" pitchFamily="18" charset="0"/>
              </a:rPr>
              <a:t>Key findings</a:t>
            </a:r>
            <a:endParaRPr lang="fr-FR" dirty="0">
              <a:solidFill>
                <a:schemeClr val="bg1"/>
              </a:solidFill>
              <a:latin typeface="Times New Roman" panose="02020603050405020304" pitchFamily="18" charset="0"/>
            </a:endParaRPr>
          </a:p>
        </p:txBody>
      </p:sp>
      <p:pic>
        <p:nvPicPr>
          <p:cNvPr id="8" name="Picture 7">
            <a:extLst>
              <a:ext uri="{FF2B5EF4-FFF2-40B4-BE49-F238E27FC236}">
                <a16:creationId xmlns:a16="http://schemas.microsoft.com/office/drawing/2014/main" id="{C41AD312-E9B4-7456-7449-E020305DE0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3707" y="2555342"/>
            <a:ext cx="4634665" cy="3581331"/>
          </a:xfrm>
          <a:prstGeom prst="rect">
            <a:avLst/>
          </a:prstGeom>
        </p:spPr>
      </p:pic>
      <p:sp>
        <p:nvSpPr>
          <p:cNvPr id="12" name="TextBox 11">
            <a:extLst>
              <a:ext uri="{FF2B5EF4-FFF2-40B4-BE49-F238E27FC236}">
                <a16:creationId xmlns:a16="http://schemas.microsoft.com/office/drawing/2014/main" id="{AFB39B96-DBF8-8E53-57FB-875F146C6AC3}"/>
              </a:ext>
            </a:extLst>
          </p:cNvPr>
          <p:cNvSpPr txBox="1"/>
          <p:nvPr/>
        </p:nvSpPr>
        <p:spPr>
          <a:xfrm>
            <a:off x="5738372" y="1355013"/>
            <a:ext cx="6093228" cy="1200329"/>
          </a:xfrm>
          <a:prstGeom prst="rect">
            <a:avLst/>
          </a:prstGeom>
          <a:solidFill>
            <a:schemeClr val="accent2">
              <a:lumMod val="60000"/>
              <a:lumOff val="40000"/>
            </a:schemeClr>
          </a:solidFill>
        </p:spPr>
        <p:txBody>
          <a:bodyPr wrap="square">
            <a:spAutoFit/>
          </a:bodyPr>
          <a:lstStyle/>
          <a:p>
            <a:r>
              <a:rPr lang="en-GB" sz="1800" dirty="0">
                <a:effectLst/>
                <a:latin typeface="Times New Roman" panose="02020603050405020304" pitchFamily="18" charset="0"/>
                <a:ea typeface="Calibri" panose="020F0502020204030204" pitchFamily="34" charset="0"/>
              </a:rPr>
              <a:t>Niamey city between 1991 and 2021 revealed that the areas of water bodies, agricultural lands, human settlements, and bare lands increased by 14.66%, 18%, </a:t>
            </a:r>
            <a:r>
              <a:rPr lang="en-GB" sz="1800" b="1" dirty="0">
                <a:effectLst/>
                <a:latin typeface="Times New Roman" panose="02020603050405020304" pitchFamily="18" charset="0"/>
                <a:ea typeface="Calibri" panose="020F0502020204030204" pitchFamily="34" charset="0"/>
              </a:rPr>
              <a:t>312.88</a:t>
            </a:r>
            <a:r>
              <a:rPr lang="en-GB" sz="1800" dirty="0">
                <a:effectLst/>
                <a:latin typeface="Times New Roman" panose="02020603050405020304" pitchFamily="18" charset="0"/>
                <a:ea typeface="Calibri" panose="020F0502020204030204" pitchFamily="34" charset="0"/>
              </a:rPr>
              <a:t>%, and 175.29%, respectively</a:t>
            </a:r>
            <a:endParaRPr lang="fr-FR" dirty="0"/>
          </a:p>
        </p:txBody>
      </p:sp>
      <p:pic>
        <p:nvPicPr>
          <p:cNvPr id="3" name="Picture 2">
            <a:extLst>
              <a:ext uri="{FF2B5EF4-FFF2-40B4-BE49-F238E27FC236}">
                <a16:creationId xmlns:a16="http://schemas.microsoft.com/office/drawing/2014/main" id="{787CD609-6C21-77FC-ADF5-4E068FCF32C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78413" y="2677318"/>
            <a:ext cx="4510287" cy="3920680"/>
          </a:xfrm>
          <a:prstGeom prst="rect">
            <a:avLst/>
          </a:prstGeom>
          <a:noFill/>
          <a:ln>
            <a:noFill/>
          </a:ln>
        </p:spPr>
      </p:pic>
    </p:spTree>
    <p:extLst>
      <p:ext uri="{BB962C8B-B14F-4D97-AF65-F5344CB8AC3E}">
        <p14:creationId xmlns:p14="http://schemas.microsoft.com/office/powerpoint/2010/main" val="40416976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00FBF43-A105-90E6-E0D8-4CF6F094C1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6965" y="1249379"/>
            <a:ext cx="4217451" cy="5457878"/>
          </a:xfrm>
          <a:prstGeom prst="rect">
            <a:avLst/>
          </a:prstGeom>
        </p:spPr>
      </p:pic>
      <p:sp>
        <p:nvSpPr>
          <p:cNvPr id="9" name="TextBox 8">
            <a:extLst>
              <a:ext uri="{FF2B5EF4-FFF2-40B4-BE49-F238E27FC236}">
                <a16:creationId xmlns:a16="http://schemas.microsoft.com/office/drawing/2014/main" id="{22E553EC-C44F-C866-4DE9-04317769CB5D}"/>
              </a:ext>
            </a:extLst>
          </p:cNvPr>
          <p:cNvSpPr txBox="1"/>
          <p:nvPr/>
        </p:nvSpPr>
        <p:spPr>
          <a:xfrm>
            <a:off x="5504329" y="1604682"/>
            <a:ext cx="5956069" cy="923330"/>
          </a:xfrm>
          <a:prstGeom prst="rect">
            <a:avLst/>
          </a:prstGeom>
          <a:solidFill>
            <a:schemeClr val="accent2">
              <a:lumMod val="60000"/>
              <a:lumOff val="40000"/>
            </a:schemeClr>
          </a:solidFill>
        </p:spPr>
        <p:txBody>
          <a:bodyPr wrap="square">
            <a:spAutoFit/>
          </a:bodyPr>
          <a:lstStyle/>
          <a:p>
            <a:r>
              <a:rPr lang="en-GB" sz="1800" dirty="0">
                <a:effectLst/>
                <a:latin typeface="Times New Roman" panose="02020603050405020304" pitchFamily="18" charset="0"/>
                <a:ea typeface="Calibri" panose="020F0502020204030204" pitchFamily="34" charset="0"/>
              </a:rPr>
              <a:t>Lokoja area, the area of water bodies, human settlements, shrubs and grasslands, and sparse vegetation increased by 106.62%, 143.51%, 48.95%, and 40.25%, </a:t>
            </a:r>
            <a:endParaRPr lang="fr-FR" dirty="0"/>
          </a:p>
        </p:txBody>
      </p:sp>
      <p:pic>
        <p:nvPicPr>
          <p:cNvPr id="3" name="Picture 2">
            <a:extLst>
              <a:ext uri="{FF2B5EF4-FFF2-40B4-BE49-F238E27FC236}">
                <a16:creationId xmlns:a16="http://schemas.microsoft.com/office/drawing/2014/main" id="{3D30BEEC-34D0-A3D5-739D-E4E551E1825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49537" y="2784228"/>
            <a:ext cx="4745498" cy="3780974"/>
          </a:xfrm>
          <a:prstGeom prst="rect">
            <a:avLst/>
          </a:prstGeom>
          <a:noFill/>
          <a:ln>
            <a:noFill/>
          </a:ln>
        </p:spPr>
      </p:pic>
    </p:spTree>
    <p:extLst>
      <p:ext uri="{BB962C8B-B14F-4D97-AF65-F5344CB8AC3E}">
        <p14:creationId xmlns:p14="http://schemas.microsoft.com/office/powerpoint/2010/main" val="42446931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F6C85C3-5B2E-D01F-75B4-3CE696B96512}"/>
              </a:ext>
            </a:extLst>
          </p:cNvPr>
          <p:cNvSpPr txBox="1"/>
          <p:nvPr/>
        </p:nvSpPr>
        <p:spPr>
          <a:xfrm>
            <a:off x="1323975" y="1389529"/>
            <a:ext cx="10679766" cy="4886404"/>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Key Findings on Urbanisation and Flooding</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Urban Expansion Impact</a:t>
            </a: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a:r>
          </a:p>
          <a:p>
            <a:pPr marL="457200" marR="0" lvl="1" indent="0" algn="just"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Built-up areas increased: +143.5% in Lokoja, +312.88% in Niamey. </a:t>
            </a:r>
          </a:p>
          <a:p>
            <a:pPr marL="457200" marR="0" lvl="1" indent="0" algn="just"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Impermeable surfaces increase runoff, reducing soil absorption and worsening flood vulnerability.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Vegetation Loss</a:t>
            </a: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a:r>
          </a:p>
          <a:p>
            <a:pPr marL="457200" marR="0" lvl="1" indent="0" algn="just"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Vegetation loss reduces soil infiltration, increasing runoff. </a:t>
            </a:r>
          </a:p>
          <a:p>
            <a:pPr marL="457200" marR="0" lvl="1" indent="0" algn="just"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Loss of riparian zones removes natural flood buffers.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Flooding Influence</a:t>
            </a: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a:r>
          </a:p>
          <a:p>
            <a:pPr marL="457200" marR="0" lvl="1" indent="0" algn="just"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Niamey: Urban expansion and land degradation intensify seasonal and Guinean input-related flooding. </a:t>
            </a:r>
          </a:p>
          <a:p>
            <a:pPr marL="457200" marR="0" lvl="1" indent="0" algn="just"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Lokoja: Reduced vegetation increases Niger and Bénoué river flow accumulation, worsening floods. </a:t>
            </a:r>
          </a:p>
        </p:txBody>
      </p:sp>
    </p:spTree>
    <p:extLst>
      <p:ext uri="{BB962C8B-B14F-4D97-AF65-F5344CB8AC3E}">
        <p14:creationId xmlns:p14="http://schemas.microsoft.com/office/powerpoint/2010/main" val="39596481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E201117-17F5-5149-C79C-3E3C87ADDF1F}"/>
              </a:ext>
            </a:extLst>
          </p:cNvPr>
          <p:cNvSpPr>
            <a:spLocks noGrp="1"/>
          </p:cNvSpPr>
          <p:nvPr>
            <p:ph type="sldNum" sz="quarter" idx="12"/>
          </p:nvPr>
        </p:nvSpPr>
        <p:spPr/>
        <p:txBody>
          <a:bodyPr/>
          <a:lstStyle/>
          <a:p>
            <a:fld id="{A6B159A0-206D-4DD6-82D9-D3923CF3ABCC}" type="slidenum">
              <a:rPr lang="en-US" smtClean="0"/>
              <a:t>19</a:t>
            </a:fld>
            <a:endParaRPr lang="en-US"/>
          </a:p>
        </p:txBody>
      </p:sp>
      <p:sp>
        <p:nvSpPr>
          <p:cNvPr id="6" name="TextBox 5">
            <a:extLst>
              <a:ext uri="{FF2B5EF4-FFF2-40B4-BE49-F238E27FC236}">
                <a16:creationId xmlns:a16="http://schemas.microsoft.com/office/drawing/2014/main" id="{BD2D5EE5-D800-B1BF-773F-467B6D6C423B}"/>
              </a:ext>
            </a:extLst>
          </p:cNvPr>
          <p:cNvSpPr txBox="1"/>
          <p:nvPr/>
        </p:nvSpPr>
        <p:spPr>
          <a:xfrm>
            <a:off x="2730776" y="484794"/>
            <a:ext cx="7073153" cy="369332"/>
          </a:xfrm>
          <a:prstGeom prst="rect">
            <a:avLst/>
          </a:prstGeom>
          <a:noFill/>
        </p:spPr>
        <p:txBody>
          <a:bodyPr wrap="square">
            <a:spAutoFit/>
          </a:bodyPr>
          <a:lstStyle/>
          <a:p>
            <a:pPr marL="285750" indent="-285750">
              <a:buFont typeface="Wingdings" panose="05000000000000000000" pitchFamily="2" charset="2"/>
              <a:buChar char="v"/>
            </a:pPr>
            <a:r>
              <a:rPr lang="en-GB" sz="1800" b="1" i="1" dirty="0" err="1">
                <a:solidFill>
                  <a:srgbClr val="000000"/>
                </a:solidFill>
                <a:effectLst/>
                <a:latin typeface="Times New Roman" panose="02020603050405020304" pitchFamily="18" charset="0"/>
                <a:ea typeface="Calibri" panose="020F0502020204030204" pitchFamily="34" charset="0"/>
                <a:cs typeface="Georgia" panose="02040502050405020303" pitchFamily="18" charset="0"/>
              </a:rPr>
              <a:t>Obj</a:t>
            </a:r>
            <a:r>
              <a:rPr lang="en-GB" sz="1800" b="1" i="1" dirty="0">
                <a:solidFill>
                  <a:srgbClr val="000000"/>
                </a:solidFill>
                <a:effectLst/>
                <a:latin typeface="Times New Roman" panose="02020603050405020304" pitchFamily="18" charset="0"/>
                <a:ea typeface="Calibri" panose="020F0502020204030204" pitchFamily="34" charset="0"/>
                <a:cs typeface="Georgia" panose="02040502050405020303" pitchFamily="18" charset="0"/>
              </a:rPr>
              <a:t> 2 :</a:t>
            </a:r>
            <a:r>
              <a:rPr lang="en-GB" sz="1800" b="1" dirty="0">
                <a:effectLst/>
                <a:latin typeface="Times New Roman" panose="02020603050405020304" pitchFamily="18" charset="0"/>
                <a:ea typeface="Calibri" panose="020F0502020204030204" pitchFamily="34" charset="0"/>
              </a:rPr>
              <a:t> Determination of flood vulnerability and risk distribution</a:t>
            </a:r>
            <a:endParaRPr lang="fr-FR" b="1" dirty="0"/>
          </a:p>
        </p:txBody>
      </p:sp>
      <p:sp>
        <p:nvSpPr>
          <p:cNvPr id="8" name="TextBox 7">
            <a:extLst>
              <a:ext uri="{FF2B5EF4-FFF2-40B4-BE49-F238E27FC236}">
                <a16:creationId xmlns:a16="http://schemas.microsoft.com/office/drawing/2014/main" id="{FB04A088-D98E-F29F-5FF8-5443F4D2F48A}"/>
              </a:ext>
            </a:extLst>
          </p:cNvPr>
          <p:cNvSpPr txBox="1"/>
          <p:nvPr/>
        </p:nvSpPr>
        <p:spPr>
          <a:xfrm>
            <a:off x="950260" y="1783976"/>
            <a:ext cx="4679576" cy="3170099"/>
          </a:xfrm>
          <a:prstGeom prst="rect">
            <a:avLst/>
          </a:prstGeom>
          <a:noFill/>
        </p:spPr>
        <p:txBody>
          <a:bodyPr wrap="square">
            <a:spAutoFit/>
          </a:bodyPr>
          <a:lstStyle/>
          <a:p>
            <a:r>
              <a:rPr lang="en-US" sz="2000" b="1" dirty="0">
                <a:latin typeface="Times New Roman" panose="02020603050405020304" pitchFamily="18" charset="0"/>
                <a:cs typeface="Times New Roman" panose="02020603050405020304" pitchFamily="18" charset="0"/>
              </a:rPr>
              <a:t>(a) Niamey</a:t>
            </a:r>
            <a:r>
              <a:rPr lang="en-US" sz="2000" dirty="0">
                <a:latin typeface="Times New Roman" panose="02020603050405020304" pitchFamily="18" charset="0"/>
                <a:cs typeface="Times New Roman" panose="02020603050405020304" pitchFamily="18" charset="0"/>
              </a:rPr>
              <a:t>:</a:t>
            </a:r>
          </a:p>
          <a:p>
            <a:pPr marL="742950" lvl="1" indent="-285750" rtl="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32% of the region is at risk, with a high concentration in low-lying areas.</a:t>
            </a:r>
          </a:p>
          <a:p>
            <a:pPr marL="742950" lvl="1" indent="-285750" rtl="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26% are exposed to very high and high risks.</a:t>
            </a:r>
          </a:p>
          <a:p>
            <a:pPr marL="742950" lvl="1" indent="-285750" rtl="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Moderately vulnerable areas dominate (31%), particularly in the city center.</a:t>
            </a:r>
          </a:p>
          <a:p>
            <a:pPr rtl="0"/>
            <a:r>
              <a:rPr lang="en-US" sz="2000" dirty="0">
                <a:latin typeface="Times New Roman" panose="02020603050405020304" pitchFamily="18" charset="0"/>
                <a:cs typeface="Times New Roman" panose="02020603050405020304" pitchFamily="18" charset="0"/>
              </a:rPr>
              <a:t>.</a:t>
            </a:r>
          </a:p>
        </p:txBody>
      </p:sp>
      <p:pic>
        <p:nvPicPr>
          <p:cNvPr id="4" name="Picture 3">
            <a:extLst>
              <a:ext uri="{FF2B5EF4-FFF2-40B4-BE49-F238E27FC236}">
                <a16:creationId xmlns:a16="http://schemas.microsoft.com/office/drawing/2014/main" id="{B3B8E7BC-10A7-353A-25B9-88AD21C14D7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32086" y="1371600"/>
            <a:ext cx="6286809" cy="4858171"/>
          </a:xfrm>
          <a:prstGeom prst="rect">
            <a:avLst/>
          </a:prstGeom>
        </p:spPr>
      </p:pic>
    </p:spTree>
    <p:extLst>
      <p:ext uri="{BB962C8B-B14F-4D97-AF65-F5344CB8AC3E}">
        <p14:creationId xmlns:p14="http://schemas.microsoft.com/office/powerpoint/2010/main" val="2887241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0E98443A-FDA6-E3CD-8599-0B1AC2038ED7}"/>
              </a:ext>
            </a:extLst>
          </p:cNvPr>
          <p:cNvGraphicFramePr/>
          <p:nvPr>
            <p:extLst>
              <p:ext uri="{D42A27DB-BD31-4B8C-83A1-F6EECF244321}">
                <p14:modId xmlns:p14="http://schemas.microsoft.com/office/powerpoint/2010/main" val="1409681776"/>
              </p:ext>
            </p:extLst>
          </p:nvPr>
        </p:nvGraphicFramePr>
        <p:xfrm>
          <a:off x="2106705" y="842683"/>
          <a:ext cx="4114800" cy="57463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2D54B951-CC78-4436-201D-F523A31445BE}"/>
              </a:ext>
            </a:extLst>
          </p:cNvPr>
          <p:cNvSpPr txBox="1"/>
          <p:nvPr/>
        </p:nvSpPr>
        <p:spPr>
          <a:xfrm>
            <a:off x="2375647" y="373251"/>
            <a:ext cx="4204447" cy="523220"/>
          </a:xfrm>
          <a:prstGeom prst="rect">
            <a:avLst/>
          </a:prstGeom>
          <a:noFill/>
        </p:spPr>
        <p:txBody>
          <a:bodyPr wrap="square" rtlCol="0">
            <a:spAutoFit/>
          </a:bodyPr>
          <a:lstStyle/>
          <a:p>
            <a:pPr algn="ctr"/>
            <a:r>
              <a:rPr lang="fr-FR" sz="2800" dirty="0" err="1">
                <a:latin typeface="Times New Roman" panose="02020603050405020304" pitchFamily="18" charset="0"/>
                <a:cs typeface="Times New Roman" panose="02020603050405020304" pitchFamily="18" charset="0"/>
              </a:rPr>
              <a:t>Outline</a:t>
            </a:r>
            <a:r>
              <a:rPr lang="fr-FR" sz="2800" dirty="0">
                <a:latin typeface="Times New Roman" panose="02020603050405020304" pitchFamily="18" charset="0"/>
                <a:cs typeface="Times New Roman" panose="02020603050405020304" pitchFamily="18" charset="0"/>
              </a:rPr>
              <a:t> Of The </a:t>
            </a:r>
            <a:r>
              <a:rPr lang="fr-FR" sz="2800" dirty="0" err="1">
                <a:latin typeface="Times New Roman" panose="02020603050405020304" pitchFamily="18" charset="0"/>
                <a:cs typeface="Times New Roman" panose="02020603050405020304" pitchFamily="18" charset="0"/>
              </a:rPr>
              <a:t>Presentation</a:t>
            </a:r>
            <a:endParaRPr lang="fr-F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2916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75CCBD-AB72-FAAC-7CDB-69D19185B2CB}"/>
              </a:ext>
            </a:extLst>
          </p:cNvPr>
          <p:cNvSpPr>
            <a:spLocks noGrp="1"/>
          </p:cNvSpPr>
          <p:nvPr>
            <p:ph type="sldNum" sz="quarter" idx="12"/>
          </p:nvPr>
        </p:nvSpPr>
        <p:spPr/>
        <p:txBody>
          <a:bodyPr/>
          <a:lstStyle/>
          <a:p>
            <a:fld id="{A6B159A0-206D-4DD6-82D9-D3923CF3ABCC}" type="slidenum">
              <a:rPr lang="en-US" smtClean="0"/>
              <a:t>20</a:t>
            </a:fld>
            <a:endParaRPr lang="en-US"/>
          </a:p>
        </p:txBody>
      </p:sp>
      <p:pic>
        <p:nvPicPr>
          <p:cNvPr id="3" name="Picture 2">
            <a:extLst>
              <a:ext uri="{FF2B5EF4-FFF2-40B4-BE49-F238E27FC236}">
                <a16:creationId xmlns:a16="http://schemas.microsoft.com/office/drawing/2014/main" id="{73B4304C-83E9-5498-7023-707380B052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65088" y="1696108"/>
            <a:ext cx="5913054" cy="4569351"/>
          </a:xfrm>
          <a:prstGeom prst="rect">
            <a:avLst/>
          </a:prstGeom>
        </p:spPr>
      </p:pic>
      <p:sp>
        <p:nvSpPr>
          <p:cNvPr id="7" name="TextBox 6">
            <a:extLst>
              <a:ext uri="{FF2B5EF4-FFF2-40B4-BE49-F238E27FC236}">
                <a16:creationId xmlns:a16="http://schemas.microsoft.com/office/drawing/2014/main" id="{2E054EA9-4E2F-E41B-1D24-72C40FA43D06}"/>
              </a:ext>
            </a:extLst>
          </p:cNvPr>
          <p:cNvSpPr txBox="1"/>
          <p:nvPr/>
        </p:nvSpPr>
        <p:spPr>
          <a:xfrm>
            <a:off x="1120588" y="1456620"/>
            <a:ext cx="5082988" cy="2554545"/>
          </a:xfrm>
          <a:prstGeom prst="rect">
            <a:avLst/>
          </a:prstGeom>
          <a:noFill/>
        </p:spPr>
        <p:txBody>
          <a:bodyPr wrap="square">
            <a:spAutoFit/>
          </a:bodyPr>
          <a:lstStyle/>
          <a:p>
            <a:pPr algn="just" rtl="0"/>
            <a:r>
              <a:rPr lang="en-US" sz="2000" b="1" dirty="0">
                <a:latin typeface="Times New Roman" panose="02020603050405020304" pitchFamily="18" charset="0"/>
                <a:cs typeface="Times New Roman" panose="02020603050405020304" pitchFamily="18" charset="0"/>
              </a:rPr>
              <a:t>b) Lokoja</a:t>
            </a:r>
            <a:r>
              <a:rPr lang="en-US" sz="2000" dirty="0">
                <a:latin typeface="Times New Roman" panose="02020603050405020304" pitchFamily="18" charset="0"/>
                <a:cs typeface="Times New Roman" panose="02020603050405020304" pitchFamily="18" charset="0"/>
              </a:rPr>
              <a:t>:</a:t>
            </a:r>
          </a:p>
          <a:p>
            <a:pPr marL="742950" lvl="1" indent="-285750" algn="just" rtl="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15% of the region is at risk, with a high concentration near rivers.</a:t>
            </a:r>
          </a:p>
          <a:p>
            <a:pPr marL="742950" lvl="1" indent="-285750" algn="just" rtl="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Very high and high-risk areas account for 41%.</a:t>
            </a:r>
          </a:p>
          <a:p>
            <a:pPr marL="742950" lvl="1" indent="-285750" algn="just" rtl="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Risk is moderate throughout, with low-risk areas in the north and very high-risk pockets in the south.</a:t>
            </a:r>
          </a:p>
        </p:txBody>
      </p:sp>
      <p:sp>
        <p:nvSpPr>
          <p:cNvPr id="9" name="TextBox 8">
            <a:extLst>
              <a:ext uri="{FF2B5EF4-FFF2-40B4-BE49-F238E27FC236}">
                <a16:creationId xmlns:a16="http://schemas.microsoft.com/office/drawing/2014/main" id="{41BC7654-02C0-B371-875C-91F1E30AA24F}"/>
              </a:ext>
            </a:extLst>
          </p:cNvPr>
          <p:cNvSpPr txBox="1"/>
          <p:nvPr/>
        </p:nvSpPr>
        <p:spPr>
          <a:xfrm>
            <a:off x="1030941" y="4052233"/>
            <a:ext cx="4733364" cy="2554544"/>
          </a:xfrm>
          <a:prstGeom prst="rect">
            <a:avLst/>
          </a:prstGeom>
          <a:noFill/>
        </p:spPr>
        <p:txBody>
          <a:bodyPr wrap="square">
            <a:spAutoFit/>
          </a:bodyPr>
          <a:lstStyle/>
          <a:p>
            <a:pPr algn="just" rtl="0"/>
            <a:r>
              <a:rPr lang="en-US" sz="2000" b="1" dirty="0">
                <a:latin typeface="Times New Roman" panose="02020603050405020304" pitchFamily="18" charset="0"/>
                <a:cs typeface="Times New Roman" panose="02020603050405020304" pitchFamily="18" charset="0"/>
              </a:rPr>
              <a:t>(Flooding Factors</a:t>
            </a:r>
            <a:r>
              <a:rPr lang="en-US" sz="2000" dirty="0">
                <a:latin typeface="Times New Roman" panose="02020603050405020304" pitchFamily="18" charset="0"/>
                <a:cs typeface="Times New Roman" panose="02020603050405020304" pitchFamily="18" charset="0"/>
              </a:rPr>
              <a:t>:</a:t>
            </a:r>
          </a:p>
          <a:p>
            <a:pPr marL="742950" lvl="1" indent="-285750" algn="just" rtl="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Caused by topography, intense rainfall, inadequate drainage infrastructure, and changes in land use (urbanization, deforestation).</a:t>
            </a:r>
          </a:p>
          <a:p>
            <a:pPr marL="742950" lvl="1" indent="-285750" algn="just" rtl="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Climate change amplifies these risks, making floods more frequent and unpredictable</a:t>
            </a:r>
            <a:endParaRPr lang="fr-FR" dirty="0"/>
          </a:p>
        </p:txBody>
      </p:sp>
      <p:sp>
        <p:nvSpPr>
          <p:cNvPr id="10" name="TextBox 9">
            <a:extLst>
              <a:ext uri="{FF2B5EF4-FFF2-40B4-BE49-F238E27FC236}">
                <a16:creationId xmlns:a16="http://schemas.microsoft.com/office/drawing/2014/main" id="{8BEC70E9-4B71-1B7F-5A74-B147257EA87C}"/>
              </a:ext>
            </a:extLst>
          </p:cNvPr>
          <p:cNvSpPr txBox="1"/>
          <p:nvPr/>
        </p:nvSpPr>
        <p:spPr>
          <a:xfrm>
            <a:off x="2327364" y="592541"/>
            <a:ext cx="7073153" cy="369332"/>
          </a:xfrm>
          <a:prstGeom prst="rect">
            <a:avLst/>
          </a:prstGeom>
          <a:noFill/>
        </p:spPr>
        <p:txBody>
          <a:bodyPr wrap="square">
            <a:spAutoFit/>
          </a:bodyPr>
          <a:lstStyle/>
          <a:p>
            <a:pPr marL="285750" indent="-285750">
              <a:buFont typeface="Wingdings" panose="05000000000000000000" pitchFamily="2" charset="2"/>
              <a:buChar char="v"/>
            </a:pPr>
            <a:r>
              <a:rPr lang="en-GB" sz="1800" b="1" i="1" dirty="0" err="1">
                <a:solidFill>
                  <a:srgbClr val="000000"/>
                </a:solidFill>
                <a:effectLst/>
                <a:latin typeface="Times New Roman" panose="02020603050405020304" pitchFamily="18" charset="0"/>
                <a:ea typeface="Calibri" panose="020F0502020204030204" pitchFamily="34" charset="0"/>
                <a:cs typeface="Georgia" panose="02040502050405020303" pitchFamily="18" charset="0"/>
              </a:rPr>
              <a:t>Obj</a:t>
            </a:r>
            <a:r>
              <a:rPr lang="en-GB" sz="1800" b="1" i="1" dirty="0">
                <a:solidFill>
                  <a:srgbClr val="000000"/>
                </a:solidFill>
                <a:effectLst/>
                <a:latin typeface="Times New Roman" panose="02020603050405020304" pitchFamily="18" charset="0"/>
                <a:ea typeface="Calibri" panose="020F0502020204030204" pitchFamily="34" charset="0"/>
                <a:cs typeface="Georgia" panose="02040502050405020303" pitchFamily="18" charset="0"/>
              </a:rPr>
              <a:t> 2 :</a:t>
            </a:r>
            <a:r>
              <a:rPr lang="en-GB" sz="1800" b="1" dirty="0">
                <a:effectLst/>
                <a:latin typeface="Times New Roman" panose="02020603050405020304" pitchFamily="18" charset="0"/>
                <a:ea typeface="Calibri" panose="020F0502020204030204" pitchFamily="34" charset="0"/>
              </a:rPr>
              <a:t> Determination of flood vulnerability and risk distribution</a:t>
            </a:r>
            <a:endParaRPr lang="fr-FR" b="1" dirty="0"/>
          </a:p>
        </p:txBody>
      </p:sp>
    </p:spTree>
    <p:extLst>
      <p:ext uri="{BB962C8B-B14F-4D97-AF65-F5344CB8AC3E}">
        <p14:creationId xmlns:p14="http://schemas.microsoft.com/office/powerpoint/2010/main" val="29389491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674DEE9-AF71-4931-99DA-8B609D93FE7C}"/>
              </a:ext>
            </a:extLst>
          </p:cNvPr>
          <p:cNvSpPr txBox="1"/>
          <p:nvPr/>
        </p:nvSpPr>
        <p:spPr>
          <a:xfrm>
            <a:off x="2007190" y="364133"/>
            <a:ext cx="7818112" cy="707886"/>
          </a:xfrm>
          <a:prstGeom prst="rect">
            <a:avLst/>
          </a:prstGeom>
          <a:noFill/>
        </p:spPr>
        <p:txBody>
          <a:bodyPr wrap="square">
            <a:spAutoFit/>
          </a:bodyPr>
          <a:lstStyle/>
          <a:p>
            <a:pPr marL="285750" indent="-285750" algn="ctr">
              <a:buFont typeface="Wingdings" panose="05000000000000000000" pitchFamily="2" charset="2"/>
              <a:buChar char="Ø"/>
            </a:pPr>
            <a:r>
              <a:rPr lang="en-GB" sz="2000" b="1" i="1"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Obj</a:t>
            </a:r>
            <a:r>
              <a:rPr lang="en-GB" sz="2000" b="1"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 3: Development of flood scenarios under varying climate change projections</a:t>
            </a:r>
            <a:endParaRPr lang="fr-FR" sz="2000" b="1" i="1" dirty="0">
              <a:effectLst>
                <a:outerShdw blurRad="38100" dist="38100" dir="2700000" algn="tl">
                  <a:srgbClr val="000000">
                    <a:alpha val="43137"/>
                  </a:srgbClr>
                </a:outerShdw>
              </a:effectLst>
            </a:endParaRPr>
          </a:p>
        </p:txBody>
      </p:sp>
      <p:pic>
        <p:nvPicPr>
          <p:cNvPr id="7" name="Picture 6">
            <a:extLst>
              <a:ext uri="{FF2B5EF4-FFF2-40B4-BE49-F238E27FC236}">
                <a16:creationId xmlns:a16="http://schemas.microsoft.com/office/drawing/2014/main" id="{921DED56-BCAD-0231-E249-3CBBBF6CDAF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77275" y="1300899"/>
            <a:ext cx="3422684" cy="2644664"/>
          </a:xfrm>
          <a:prstGeom prst="rect">
            <a:avLst/>
          </a:prstGeom>
        </p:spPr>
      </p:pic>
      <p:pic>
        <p:nvPicPr>
          <p:cNvPr id="8" name="Picture 7">
            <a:extLst>
              <a:ext uri="{FF2B5EF4-FFF2-40B4-BE49-F238E27FC236}">
                <a16:creationId xmlns:a16="http://schemas.microsoft.com/office/drawing/2014/main" id="{C116F652-09A4-25A5-617D-A3E314F3C0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77276" y="3849377"/>
            <a:ext cx="3422684" cy="2644490"/>
          </a:xfrm>
          <a:prstGeom prst="rect">
            <a:avLst/>
          </a:prstGeom>
        </p:spPr>
      </p:pic>
      <p:sp>
        <p:nvSpPr>
          <p:cNvPr id="4" name="TextBox 3">
            <a:extLst>
              <a:ext uri="{FF2B5EF4-FFF2-40B4-BE49-F238E27FC236}">
                <a16:creationId xmlns:a16="http://schemas.microsoft.com/office/drawing/2014/main" id="{C0D8247A-9D95-9C16-1280-8BF074D81009}"/>
              </a:ext>
            </a:extLst>
          </p:cNvPr>
          <p:cNvSpPr txBox="1"/>
          <p:nvPr/>
        </p:nvSpPr>
        <p:spPr>
          <a:xfrm>
            <a:off x="1075905" y="1485589"/>
            <a:ext cx="7189553" cy="4727576"/>
          </a:xfrm>
          <a:prstGeom prst="rect">
            <a:avLst/>
          </a:prstGeom>
          <a:noFill/>
        </p:spPr>
        <p:txBody>
          <a:bodyPr wrap="square">
            <a:spAutoFit/>
          </a:bodyPr>
          <a:lstStyle/>
          <a:p>
            <a:pPr marL="342900" marR="0" indent="-342900" algn="just">
              <a:lnSpc>
                <a:spcPct val="115000"/>
              </a:lnSpc>
              <a:spcAft>
                <a:spcPts val="800"/>
              </a:spcAft>
              <a:buFont typeface="Wingdings" panose="05000000000000000000" pitchFamily="2" charset="2"/>
              <a:buChar char="Ø"/>
            </a:pPr>
            <a:r>
              <a:rPr lang="en-GB" sz="2000" kern="100" dirty="0">
                <a:effectLst/>
                <a:latin typeface="Times New Roman" panose="02020603050405020304" pitchFamily="18" charset="0"/>
                <a:ea typeface="Calibri" panose="020F0502020204030204" pitchFamily="34" charset="0"/>
                <a:cs typeface="Times New Roman" panose="02020603050405020304" pitchFamily="18" charset="0"/>
              </a:rPr>
              <a:t>Both cities share vulnerabilities linked to their proximity to rivers and their rugged topography. </a:t>
            </a:r>
          </a:p>
          <a:p>
            <a:pPr marL="342900" indent="-342900" algn="just">
              <a:lnSpc>
                <a:spcPct val="115000"/>
              </a:lnSpc>
              <a:spcAft>
                <a:spcPts val="800"/>
              </a:spcAft>
              <a:buFont typeface="Wingdings" panose="05000000000000000000" pitchFamily="2" charset="2"/>
              <a:buChar char="Ø"/>
            </a:pPr>
            <a:r>
              <a:rPr lang="en-GB" sz="2000" kern="100" dirty="0">
                <a:effectLst/>
                <a:latin typeface="Times New Roman" panose="02020603050405020304" pitchFamily="18" charset="0"/>
                <a:ea typeface="Calibri" panose="020F0502020204030204" pitchFamily="34" charset="0"/>
                <a:cs typeface="Times New Roman" panose="02020603050405020304" pitchFamily="18" charset="0"/>
              </a:rPr>
              <a:t>However, Niamey, with its flat landscape and dense urbanisation, sees its risks concentrated in a small area, whereas. </a:t>
            </a:r>
            <a:r>
              <a:rPr lang="fr-FR" sz="2000" dirty="0" err="1">
                <a:latin typeface="Times New Roman" panose="02020603050405020304" pitchFamily="18" charset="0"/>
                <a:cs typeface="Times New Roman" panose="02020603050405020304" pitchFamily="18" charset="0"/>
              </a:rPr>
              <a:t>covering</a:t>
            </a:r>
            <a:r>
              <a:rPr lang="fr-FR" sz="2000" dirty="0">
                <a:latin typeface="Times New Roman" panose="02020603050405020304" pitchFamily="18" charset="0"/>
                <a:cs typeface="Times New Roman" panose="02020603050405020304" pitchFamily="18" charset="0"/>
              </a:rPr>
              <a:t> 51.11% of the </a:t>
            </a:r>
            <a:r>
              <a:rPr lang="fr-FR" sz="2000" dirty="0" err="1">
                <a:latin typeface="Times New Roman" panose="02020603050405020304" pitchFamily="18" charset="0"/>
                <a:cs typeface="Times New Roman" panose="02020603050405020304" pitchFamily="18" charset="0"/>
              </a:rPr>
              <a:t>city's</a:t>
            </a:r>
            <a:r>
              <a:rPr lang="fr-FR" sz="2000" dirty="0">
                <a:latin typeface="Times New Roman" panose="02020603050405020304" pitchFamily="18" charset="0"/>
                <a:cs typeface="Times New Roman" panose="02020603050405020304" pitchFamily="18" charset="0"/>
              </a:rPr>
              <a:t> surface area (284.68 km²), </a:t>
            </a:r>
            <a:r>
              <a:rPr lang="fr-FR" sz="2000" dirty="0" err="1">
                <a:latin typeface="Times New Roman" panose="02020603050405020304" pitchFamily="18" charset="0"/>
                <a:cs typeface="Times New Roman" panose="02020603050405020304" pitchFamily="18" charset="0"/>
              </a:rPr>
              <a:t>classified</a:t>
            </a:r>
            <a:r>
              <a:rPr lang="fr-FR" sz="2000" dirty="0">
                <a:latin typeface="Times New Roman" panose="02020603050405020304" pitchFamily="18" charset="0"/>
                <a:cs typeface="Times New Roman" panose="02020603050405020304" pitchFamily="18" charset="0"/>
              </a:rPr>
              <a:t> as ‘</a:t>
            </a:r>
            <a:r>
              <a:rPr lang="fr-FR" sz="2000" dirty="0" err="1">
                <a:latin typeface="Times New Roman" panose="02020603050405020304" pitchFamily="18" charset="0"/>
                <a:cs typeface="Times New Roman" panose="02020603050405020304" pitchFamily="18" charset="0"/>
              </a:rPr>
              <a:t>very</a:t>
            </a:r>
            <a:r>
              <a:rPr lang="fr-FR" sz="2000" dirty="0">
                <a:latin typeface="Times New Roman" panose="02020603050405020304" pitchFamily="18" charset="0"/>
                <a:cs typeface="Times New Roman" panose="02020603050405020304" pitchFamily="18" charset="0"/>
              </a:rPr>
              <a:t> high’ vulnerability.</a:t>
            </a:r>
            <a:endParaRPr lang="en-GB"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indent="-342900" algn="just">
              <a:lnSpc>
                <a:spcPct val="115000"/>
              </a:lnSpc>
              <a:spcAft>
                <a:spcPts val="800"/>
              </a:spcAft>
              <a:buFont typeface="Wingdings" panose="05000000000000000000" pitchFamily="2" charset="2"/>
              <a:buChar char="Ø"/>
            </a:pPr>
            <a:r>
              <a:rPr lang="en-GB" sz="2000" kern="100" dirty="0">
                <a:effectLst/>
                <a:latin typeface="Times New Roman" panose="02020603050405020304" pitchFamily="18" charset="0"/>
                <a:ea typeface="Calibri" panose="020F0502020204030204" pitchFamily="34" charset="0"/>
                <a:cs typeface="Times New Roman" panose="02020603050405020304" pitchFamily="18" charset="0"/>
              </a:rPr>
              <a:t>Lokoja, which is larger, combines steeply sloping areas with vast flood plains. </a:t>
            </a:r>
          </a:p>
          <a:p>
            <a:pPr marL="342900" marR="0" indent="-342900" algn="just">
              <a:lnSpc>
                <a:spcPct val="115000"/>
              </a:lnSpc>
              <a:spcAft>
                <a:spcPts val="800"/>
              </a:spcAft>
              <a:buFont typeface="Wingdings" panose="05000000000000000000" pitchFamily="2" charset="2"/>
              <a:buChar char="Ø"/>
            </a:pPr>
            <a:r>
              <a:rPr lang="en-GB" sz="2000" kern="100" dirty="0">
                <a:effectLst/>
                <a:latin typeface="Times New Roman" panose="02020603050405020304" pitchFamily="18" charset="0"/>
                <a:ea typeface="Calibri" panose="020F0502020204030204" pitchFamily="34" charset="0"/>
                <a:cs typeface="Times New Roman" panose="02020603050405020304" pitchFamily="18" charset="0"/>
              </a:rPr>
              <a:t>In both cases, impermeable surfaces (roads, buildings) reduce water infiltration, turning moderate rainfall into a significant risk. </a:t>
            </a:r>
          </a:p>
          <a:p>
            <a:pPr marL="0" marR="0" algn="just">
              <a:lnSpc>
                <a:spcPct val="115000"/>
              </a:lnSpc>
              <a:spcAft>
                <a:spcPts val="800"/>
              </a:spcAft>
            </a:pPr>
            <a:r>
              <a:rPr lang="fr-FR" sz="2000" dirty="0">
                <a:latin typeface="Times New Roman" panose="02020603050405020304" pitchFamily="18" charset="0"/>
                <a:cs typeface="Times New Roman" panose="02020603050405020304" pitchFamily="18" charset="0"/>
              </a:rPr>
              <a:t>This distribution highlights the existence of a </a:t>
            </a:r>
            <a:r>
              <a:rPr lang="fr-FR" sz="2000" dirty="0" err="1">
                <a:latin typeface="Times New Roman" panose="02020603050405020304" pitchFamily="18" charset="0"/>
                <a:cs typeface="Times New Roman" panose="02020603050405020304" pitchFamily="18" charset="0"/>
              </a:rPr>
              <a:t>marked</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rainfall</a:t>
            </a:r>
            <a:r>
              <a:rPr lang="fr-FR" sz="2000" dirty="0">
                <a:latin typeface="Times New Roman" panose="02020603050405020304" pitchFamily="18" charset="0"/>
                <a:cs typeface="Times New Roman" panose="02020603050405020304" pitchFamily="18" charset="0"/>
              </a:rPr>
              <a:t> gradient </a:t>
            </a:r>
            <a:r>
              <a:rPr lang="fr-FR" sz="2000" dirty="0" err="1">
                <a:latin typeface="Times New Roman" panose="02020603050405020304" pitchFamily="18" charset="0"/>
                <a:cs typeface="Times New Roman" panose="02020603050405020304" pitchFamily="18" charset="0"/>
              </a:rPr>
              <a:t>influenced</a:t>
            </a:r>
            <a:r>
              <a:rPr lang="fr-FR" sz="2000" dirty="0">
                <a:latin typeface="Times New Roman" panose="02020603050405020304" pitchFamily="18" charset="0"/>
                <a:cs typeface="Times New Roman" panose="02020603050405020304" pitchFamily="18" charset="0"/>
              </a:rPr>
              <a:t> by </a:t>
            </a:r>
            <a:r>
              <a:rPr lang="fr-FR" sz="2000" dirty="0" err="1">
                <a:latin typeface="Times New Roman" panose="02020603050405020304" pitchFamily="18" charset="0"/>
                <a:cs typeface="Times New Roman" panose="02020603050405020304" pitchFamily="18" charset="0"/>
              </a:rPr>
              <a:t>topography</a:t>
            </a:r>
            <a:r>
              <a:rPr lang="fr-FR" sz="2000" dirty="0">
                <a:latin typeface="Times New Roman" panose="02020603050405020304" pitchFamily="18" charset="0"/>
                <a:cs typeface="Times New Roman" panose="02020603050405020304" pitchFamily="18" charset="0"/>
              </a:rPr>
              <a:t> and the </a:t>
            </a:r>
            <a:r>
              <a:rPr lang="fr-FR" sz="2000" dirty="0" err="1">
                <a:latin typeface="Times New Roman" panose="02020603050405020304" pitchFamily="18" charset="0"/>
                <a:cs typeface="Times New Roman" panose="02020603050405020304" pitchFamily="18" charset="0"/>
              </a:rPr>
              <a:t>hydrographic</a:t>
            </a:r>
            <a:r>
              <a:rPr lang="fr-FR" sz="2000" dirty="0">
                <a:latin typeface="Times New Roman" panose="02020603050405020304" pitchFamily="18" charset="0"/>
                <a:cs typeface="Times New Roman" panose="02020603050405020304" pitchFamily="18" charset="0"/>
              </a:rPr>
              <a:t> network</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530050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7D5692A-4BBE-1052-AF1E-DC6D8A9E5E92}"/>
              </a:ext>
            </a:extLst>
          </p:cNvPr>
          <p:cNvSpPr txBox="1"/>
          <p:nvPr/>
        </p:nvSpPr>
        <p:spPr>
          <a:xfrm>
            <a:off x="6534149" y="1704976"/>
            <a:ext cx="5244101" cy="5028556"/>
          </a:xfrm>
          <a:prstGeom prst="rect">
            <a:avLst/>
          </a:prstGeom>
          <a:noFill/>
        </p:spPr>
        <p:txBody>
          <a:bodyPr wrap="square">
            <a:spAutoFit/>
          </a:bodyPr>
          <a:lstStyle/>
          <a:p>
            <a:pPr algn="just">
              <a:lnSpc>
                <a:spcPct val="150000"/>
              </a:lnSpc>
            </a:pPr>
            <a:r>
              <a:rPr lang="fr-FR" dirty="0">
                <a:latin typeface="Times New Roman" panose="02020603050405020304" pitchFamily="18" charset="0"/>
                <a:cs typeface="Times New Roman" panose="02020603050405020304" pitchFamily="18" charset="0"/>
              </a:rPr>
              <a:t>(B) Niamey:</a:t>
            </a:r>
          </a:p>
          <a:p>
            <a:pPr marL="342900" indent="-342900" algn="just">
              <a:lnSpc>
                <a:spcPct val="150000"/>
              </a:lnSpc>
              <a:buAutoNum type="arabicPeriod"/>
            </a:pPr>
            <a:r>
              <a:rPr lang="fr-FR" dirty="0">
                <a:latin typeface="Times New Roman" panose="02020603050405020304" pitchFamily="18" charset="0"/>
                <a:cs typeface="Times New Roman" panose="02020603050405020304" pitchFamily="18" charset="0"/>
              </a:rPr>
              <a:t>Key </a:t>
            </a:r>
            <a:r>
              <a:rPr lang="fr-FR" dirty="0" err="1">
                <a:latin typeface="Times New Roman" panose="02020603050405020304" pitchFamily="18" charset="0"/>
                <a:cs typeface="Times New Roman" panose="02020603050405020304" pitchFamily="18" charset="0"/>
              </a:rPr>
              <a:t>strategies</a:t>
            </a:r>
            <a:r>
              <a:rPr lang="fr-FR" dirty="0">
                <a:latin typeface="Times New Roman" panose="02020603050405020304" pitchFamily="18" charset="0"/>
                <a:cs typeface="Times New Roman" panose="02020603050405020304" pitchFamily="18" charset="0"/>
              </a:rPr>
              <a:t> </a:t>
            </a:r>
          </a:p>
          <a:p>
            <a:pPr marL="285750" indent="-285750" algn="just">
              <a:lnSpc>
                <a:spcPct val="150000"/>
              </a:lnSpc>
              <a:buFont typeface="Wingdings" panose="05000000000000000000" pitchFamily="2" charset="2"/>
              <a:buChar char="v"/>
            </a:pPr>
            <a:r>
              <a:rPr lang="fr-FR" dirty="0" err="1">
                <a:latin typeface="Times New Roman" panose="02020603050405020304" pitchFamily="18" charset="0"/>
                <a:cs typeface="Times New Roman" panose="02020603050405020304" pitchFamily="18" charset="0"/>
              </a:rPr>
              <a:t>Adapting</a:t>
            </a:r>
            <a:r>
              <a:rPr lang="fr-FR" dirty="0">
                <a:latin typeface="Times New Roman" panose="02020603050405020304" pitchFamily="18" charset="0"/>
                <a:cs typeface="Times New Roman" panose="02020603050405020304" pitchFamily="18" charset="0"/>
              </a:rPr>
              <a:t> infrastructure to </a:t>
            </a:r>
            <a:r>
              <a:rPr lang="fr-FR" dirty="0" err="1">
                <a:latin typeface="Times New Roman" panose="02020603050405020304" pitchFamily="18" charset="0"/>
                <a:cs typeface="Times New Roman" panose="02020603050405020304" pitchFamily="18" charset="0"/>
              </a:rPr>
              <a:t>withstand</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flooding</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mean</a:t>
            </a:r>
            <a:r>
              <a:rPr lang="fr-FR" dirty="0">
                <a:latin typeface="Times New Roman" panose="02020603050405020304" pitchFamily="18" charset="0"/>
                <a:cs typeface="Times New Roman" panose="02020603050405020304" pitchFamily="18" charset="0"/>
              </a:rPr>
              <a:t> = 2.03), using </a:t>
            </a:r>
            <a:r>
              <a:rPr lang="fr-FR" dirty="0" err="1">
                <a:latin typeface="Times New Roman" panose="02020603050405020304" pitchFamily="18" charset="0"/>
                <a:cs typeface="Times New Roman" panose="02020603050405020304" pitchFamily="18" charset="0"/>
              </a:rPr>
              <a:t>dikes</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mean</a:t>
            </a:r>
            <a:r>
              <a:rPr lang="fr-FR" dirty="0">
                <a:latin typeface="Times New Roman" panose="02020603050405020304" pitchFamily="18" charset="0"/>
                <a:cs typeface="Times New Roman" panose="02020603050405020304" pitchFamily="18" charset="0"/>
              </a:rPr>
              <a:t> = 2.02), and leveraging </a:t>
            </a:r>
            <a:r>
              <a:rPr lang="fr-FR" dirty="0" err="1">
                <a:latin typeface="Times New Roman" panose="02020603050405020304" pitchFamily="18" charset="0"/>
                <a:cs typeface="Times New Roman" panose="02020603050405020304" pitchFamily="18" charset="0"/>
              </a:rPr>
              <a:t>natural</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landscapes</a:t>
            </a:r>
            <a:r>
              <a:rPr lang="fr-FR" dirty="0">
                <a:latin typeface="Times New Roman" panose="02020603050405020304" pitchFamily="18" charset="0"/>
                <a:cs typeface="Times New Roman" panose="02020603050405020304" pitchFamily="18" charset="0"/>
              </a:rPr>
              <a:t> like </a:t>
            </a:r>
            <a:r>
              <a:rPr lang="fr-FR" dirty="0" err="1">
                <a:latin typeface="Times New Roman" panose="02020603050405020304" pitchFamily="18" charset="0"/>
                <a:cs typeface="Times New Roman" panose="02020603050405020304" pitchFamily="18" charset="0"/>
              </a:rPr>
              <a:t>wetlands</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mean</a:t>
            </a:r>
            <a:r>
              <a:rPr lang="fr-FR" dirty="0">
                <a:latin typeface="Times New Roman" panose="02020603050405020304" pitchFamily="18" charset="0"/>
                <a:cs typeface="Times New Roman" panose="02020603050405020304" pitchFamily="18" charset="0"/>
              </a:rPr>
              <a:t> = 2.01).    </a:t>
            </a:r>
          </a:p>
          <a:p>
            <a:pPr algn="just">
              <a:lnSpc>
                <a:spcPct val="150000"/>
              </a:lnSpc>
            </a:pPr>
            <a:r>
              <a:rPr lang="fr-FR" dirty="0">
                <a:latin typeface="Times New Roman" panose="02020603050405020304" pitchFamily="18" charset="0"/>
                <a:cs typeface="Times New Roman" panose="02020603050405020304" pitchFamily="18" charset="0"/>
              </a:rPr>
              <a:t>2. </a:t>
            </a:r>
            <a:r>
              <a:rPr lang="fr-FR" dirty="0" err="1">
                <a:latin typeface="Times New Roman" panose="02020603050405020304" pitchFamily="18" charset="0"/>
                <a:cs typeface="Times New Roman" panose="02020603050405020304" pitchFamily="18" charset="0"/>
              </a:rPr>
              <a:t>Swot</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Analysis</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suggested</a:t>
            </a:r>
            <a:r>
              <a:rPr lang="fr-FR" dirty="0">
                <a:latin typeface="Times New Roman" panose="02020603050405020304" pitchFamily="18" charset="0"/>
                <a:cs typeface="Times New Roman" panose="02020603050405020304" pitchFamily="18" charset="0"/>
              </a:rPr>
              <a:t> </a:t>
            </a:r>
          </a:p>
          <a:p>
            <a:pPr marL="285750" indent="-285750" algn="just">
              <a:lnSpc>
                <a:spcPct val="150000"/>
              </a:lnSpc>
              <a:buFont typeface="Wingdings" panose="05000000000000000000" pitchFamily="2" charset="2"/>
              <a:buChar char="q"/>
            </a:pP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improvement</a:t>
            </a:r>
            <a:r>
              <a:rPr lang="fr-FR" dirty="0">
                <a:latin typeface="Times New Roman" panose="02020603050405020304" pitchFamily="18" charset="0"/>
                <a:cs typeface="Times New Roman" panose="02020603050405020304" pitchFamily="18" charset="0"/>
              </a:rPr>
              <a:t> to flood warnings and </a:t>
            </a:r>
            <a:r>
              <a:rPr lang="fr-FR" dirty="0" err="1">
                <a:latin typeface="Times New Roman" panose="02020603050405020304" pitchFamily="18" charset="0"/>
                <a:cs typeface="Times New Roman" panose="02020603050405020304" pitchFamily="18" charset="0"/>
              </a:rPr>
              <a:t>limited</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government</a:t>
            </a:r>
            <a:r>
              <a:rPr lang="fr-FR" dirty="0">
                <a:latin typeface="Times New Roman" panose="02020603050405020304" pitchFamily="18" charset="0"/>
                <a:cs typeface="Times New Roman" panose="02020603050405020304" pitchFamily="18" charset="0"/>
              </a:rPr>
              <a:t> action </a:t>
            </a:r>
            <a:r>
              <a:rPr lang="fr-FR" dirty="0" err="1">
                <a:latin typeface="Times New Roman" panose="02020603050405020304" pitchFamily="18" charset="0"/>
                <a:cs typeface="Times New Roman" panose="02020603050405020304" pitchFamily="18" charset="0"/>
              </a:rPr>
              <a:t>necessitate</a:t>
            </a:r>
            <a:r>
              <a:rPr lang="fr-FR" dirty="0">
                <a:latin typeface="Times New Roman" panose="02020603050405020304" pitchFamily="18" charset="0"/>
                <a:cs typeface="Times New Roman" panose="02020603050405020304" pitchFamily="18" charset="0"/>
              </a:rPr>
              <a:t> </a:t>
            </a:r>
          </a:p>
          <a:p>
            <a:pPr marL="285750" indent="-285750" algn="just">
              <a:lnSpc>
                <a:spcPct val="150000"/>
              </a:lnSpc>
              <a:buFont typeface="Wingdings" panose="05000000000000000000" pitchFamily="2" charset="2"/>
              <a:buChar char="q"/>
            </a:pPr>
            <a:r>
              <a:rPr lang="fr-FR" dirty="0" err="1">
                <a:latin typeface="Times New Roman" panose="02020603050405020304" pitchFamily="18" charset="0"/>
                <a:cs typeface="Times New Roman" panose="02020603050405020304" pitchFamily="18" charset="0"/>
              </a:rPr>
              <a:t>investments</a:t>
            </a:r>
            <a:r>
              <a:rPr lang="fr-FR" dirty="0">
                <a:latin typeface="Times New Roman" panose="02020603050405020304" pitchFamily="18" charset="0"/>
                <a:cs typeface="Times New Roman" panose="02020603050405020304" pitchFamily="18" charset="0"/>
              </a:rPr>
              <a:t> in </a:t>
            </a:r>
            <a:r>
              <a:rPr lang="fr-FR" dirty="0" err="1">
                <a:latin typeface="Times New Roman" panose="02020603050405020304" pitchFamily="18" charset="0"/>
                <a:cs typeface="Times New Roman" panose="02020603050405020304" pitchFamily="18" charset="0"/>
              </a:rPr>
              <a:t>disaster</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education</a:t>
            </a:r>
            <a:r>
              <a:rPr lang="fr-FR" dirty="0">
                <a:latin typeface="Times New Roman" panose="02020603050405020304" pitchFamily="18" charset="0"/>
                <a:cs typeface="Times New Roman" panose="02020603050405020304" pitchFamily="18" charset="0"/>
              </a:rPr>
              <a:t>, </a:t>
            </a:r>
          </a:p>
          <a:p>
            <a:pPr marL="285750" indent="-285750" algn="just">
              <a:lnSpc>
                <a:spcPct val="150000"/>
              </a:lnSpc>
              <a:buFont typeface="Wingdings" panose="05000000000000000000" pitchFamily="2" charset="2"/>
              <a:buChar char="q"/>
            </a:pPr>
            <a:r>
              <a:rPr lang="fr-FR" dirty="0" err="1">
                <a:latin typeface="Times New Roman" panose="02020603050405020304" pitchFamily="18" charset="0"/>
                <a:cs typeface="Times New Roman" panose="02020603050405020304" pitchFamily="18" charset="0"/>
              </a:rPr>
              <a:t>early</a:t>
            </a:r>
            <a:r>
              <a:rPr lang="fr-FR" dirty="0">
                <a:latin typeface="Times New Roman" panose="02020603050405020304" pitchFamily="18" charset="0"/>
                <a:cs typeface="Times New Roman" panose="02020603050405020304" pitchFamily="18" charset="0"/>
              </a:rPr>
              <a:t> warning </a:t>
            </a:r>
            <a:r>
              <a:rPr lang="fr-FR" dirty="0" err="1">
                <a:latin typeface="Times New Roman" panose="02020603050405020304" pitchFamily="18" charset="0"/>
                <a:cs typeface="Times New Roman" panose="02020603050405020304" pitchFamily="18" charset="0"/>
              </a:rPr>
              <a:t>systems</a:t>
            </a:r>
            <a:r>
              <a:rPr lang="fr-FR" dirty="0">
                <a:latin typeface="Times New Roman" panose="02020603050405020304" pitchFamily="18" charset="0"/>
                <a:cs typeface="Times New Roman" panose="02020603050405020304" pitchFamily="18" charset="0"/>
              </a:rPr>
              <a:t>, and flood-</a:t>
            </a:r>
            <a:r>
              <a:rPr lang="fr-FR" dirty="0" err="1">
                <a:latin typeface="Times New Roman" panose="02020603050405020304" pitchFamily="18" charset="0"/>
                <a:cs typeface="Times New Roman" panose="02020603050405020304" pitchFamily="18" charset="0"/>
              </a:rPr>
              <a:t>resistant</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materials</a:t>
            </a:r>
            <a:r>
              <a:rPr lang="fr-FR" dirty="0">
                <a:latin typeface="Times New Roman" panose="02020603050405020304" pitchFamily="18" charset="0"/>
                <a:cs typeface="Times New Roman" panose="02020603050405020304" pitchFamily="18" charset="0"/>
              </a:rPr>
              <a:t>. </a:t>
            </a:r>
          </a:p>
        </p:txBody>
      </p:sp>
      <p:sp>
        <p:nvSpPr>
          <p:cNvPr id="5" name="TextBox 4">
            <a:extLst>
              <a:ext uri="{FF2B5EF4-FFF2-40B4-BE49-F238E27FC236}">
                <a16:creationId xmlns:a16="http://schemas.microsoft.com/office/drawing/2014/main" id="{8CE2857F-A4DC-037C-65F7-EF6F2FF56D3C}"/>
              </a:ext>
            </a:extLst>
          </p:cNvPr>
          <p:cNvSpPr txBox="1"/>
          <p:nvPr/>
        </p:nvSpPr>
        <p:spPr>
          <a:xfrm>
            <a:off x="2252180" y="596012"/>
            <a:ext cx="7687639" cy="400110"/>
          </a:xfrm>
          <a:prstGeom prst="rect">
            <a:avLst/>
          </a:prstGeom>
          <a:noFill/>
        </p:spPr>
        <p:txBody>
          <a:bodyPr wrap="square">
            <a:spAutoFit/>
          </a:bodyPr>
          <a:lstStyle/>
          <a:p>
            <a:r>
              <a:rPr lang="en-US" sz="2000" b="1"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0bj4 : Development of flood risk profiles and adaptation strategies</a:t>
            </a:r>
            <a:endParaRPr lang="fr-FR" sz="2000" dirty="0"/>
          </a:p>
        </p:txBody>
      </p:sp>
      <p:sp>
        <p:nvSpPr>
          <p:cNvPr id="4" name="TextBox 3">
            <a:extLst>
              <a:ext uri="{FF2B5EF4-FFF2-40B4-BE49-F238E27FC236}">
                <a16:creationId xmlns:a16="http://schemas.microsoft.com/office/drawing/2014/main" id="{1003880F-4A6A-E368-6441-D98738BF43F1}"/>
              </a:ext>
            </a:extLst>
          </p:cNvPr>
          <p:cNvSpPr txBox="1"/>
          <p:nvPr/>
        </p:nvSpPr>
        <p:spPr>
          <a:xfrm>
            <a:off x="2143125" y="1234559"/>
            <a:ext cx="6096000" cy="369332"/>
          </a:xfrm>
          <a:prstGeom prst="rect">
            <a:avLst/>
          </a:prstGeom>
          <a:noFill/>
        </p:spPr>
        <p:txBody>
          <a:bodyPr wrap="square">
            <a:spAutoFit/>
          </a:bodyPr>
          <a:lstStyle/>
          <a:p>
            <a:r>
              <a:rPr lang="fr-FR" dirty="0"/>
              <a:t>Flood </a:t>
            </a:r>
            <a:r>
              <a:rPr lang="fr-FR" dirty="0" err="1"/>
              <a:t>risk</a:t>
            </a:r>
            <a:r>
              <a:rPr lang="fr-FR" dirty="0"/>
              <a:t> management </a:t>
            </a:r>
            <a:r>
              <a:rPr lang="fr-FR" dirty="0" err="1"/>
              <a:t>based</a:t>
            </a:r>
            <a:r>
              <a:rPr lang="fr-FR" dirty="0"/>
              <a:t> on </a:t>
            </a:r>
            <a:r>
              <a:rPr lang="fr-FR" dirty="0" err="1"/>
              <a:t>respondes</a:t>
            </a:r>
            <a:r>
              <a:rPr lang="fr-FR" dirty="0"/>
              <a:t> </a:t>
            </a:r>
          </a:p>
        </p:txBody>
      </p:sp>
      <p:sp>
        <p:nvSpPr>
          <p:cNvPr id="7" name="TextBox 6">
            <a:extLst>
              <a:ext uri="{FF2B5EF4-FFF2-40B4-BE49-F238E27FC236}">
                <a16:creationId xmlns:a16="http://schemas.microsoft.com/office/drawing/2014/main" id="{DC1D6AF2-09A9-69E7-6EE4-2215E65D9328}"/>
              </a:ext>
            </a:extLst>
          </p:cNvPr>
          <p:cNvSpPr txBox="1"/>
          <p:nvPr/>
        </p:nvSpPr>
        <p:spPr>
          <a:xfrm>
            <a:off x="1059656" y="1704976"/>
            <a:ext cx="5036344" cy="4197559"/>
          </a:xfrm>
          <a:prstGeom prst="rect">
            <a:avLst/>
          </a:prstGeom>
          <a:noFill/>
        </p:spPr>
        <p:txBody>
          <a:bodyPr wrap="square">
            <a:spAutoFit/>
          </a:bodyPr>
          <a:lstStyle/>
          <a:p>
            <a:pPr marL="342900" indent="-342900" algn="just">
              <a:lnSpc>
                <a:spcPct val="150000"/>
              </a:lnSpc>
              <a:buAutoNum type="alphaUcParenBoth"/>
            </a:pPr>
            <a:r>
              <a:rPr lang="fr-FR" dirty="0">
                <a:latin typeface="Times New Roman" panose="02020603050405020304" pitchFamily="18" charset="0"/>
                <a:cs typeface="Times New Roman" panose="02020603050405020304" pitchFamily="18" charset="0"/>
              </a:rPr>
              <a:t>Lokoja: </a:t>
            </a:r>
          </a:p>
          <a:p>
            <a:pPr algn="just">
              <a:lnSpc>
                <a:spcPct val="150000"/>
              </a:lnSpc>
            </a:pPr>
            <a:r>
              <a:rPr lang="fr-FR" dirty="0">
                <a:latin typeface="Times New Roman" panose="02020603050405020304" pitchFamily="18" charset="0"/>
                <a:cs typeface="Times New Roman" panose="02020603050405020304" pitchFamily="18" charset="0"/>
              </a:rPr>
              <a:t>1 Need to prioritise :   </a:t>
            </a:r>
          </a:p>
          <a:p>
            <a:pPr marL="285750" indent="-285750" algn="just">
              <a:lnSpc>
                <a:spcPct val="150000"/>
              </a:lnSpc>
              <a:buFont typeface="Wingdings" panose="05000000000000000000" pitchFamily="2" charset="2"/>
              <a:buChar char="q"/>
            </a:pPr>
            <a:r>
              <a:rPr lang="fr-FR" dirty="0">
                <a:latin typeface="Times New Roman" panose="02020603050405020304" pitchFamily="18" charset="0"/>
                <a:cs typeface="Times New Roman" panose="02020603050405020304" pitchFamily="18" charset="0"/>
              </a:rPr>
              <a:t>Prioritise </a:t>
            </a:r>
            <a:r>
              <a:rPr lang="fr-FR" dirty="0" err="1">
                <a:latin typeface="Times New Roman" panose="02020603050405020304" pitchFamily="18" charset="0"/>
                <a:cs typeface="Times New Roman" panose="02020603050405020304" pitchFamily="18" charset="0"/>
              </a:rPr>
              <a:t>preventive</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measures</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mean</a:t>
            </a:r>
            <a:r>
              <a:rPr lang="fr-FR" dirty="0">
                <a:latin typeface="Times New Roman" panose="02020603050405020304" pitchFamily="18" charset="0"/>
                <a:cs typeface="Times New Roman" panose="02020603050405020304" pitchFamily="18" charset="0"/>
              </a:rPr>
              <a:t> = 3.32), </a:t>
            </a:r>
          </a:p>
          <a:p>
            <a:pPr marL="285750" indent="-285750" algn="just">
              <a:lnSpc>
                <a:spcPct val="150000"/>
              </a:lnSpc>
              <a:buFont typeface="Wingdings" panose="05000000000000000000" pitchFamily="2" charset="2"/>
              <a:buChar char="q"/>
            </a:pPr>
            <a:r>
              <a:rPr lang="fr-FR" dirty="0" err="1">
                <a:latin typeface="Times New Roman" panose="02020603050405020304" pitchFamily="18" charset="0"/>
                <a:cs typeface="Times New Roman" panose="02020603050405020304" pitchFamily="18" charset="0"/>
              </a:rPr>
              <a:t>financial</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aid</a:t>
            </a:r>
            <a:r>
              <a:rPr lang="fr-FR" dirty="0">
                <a:latin typeface="Times New Roman" panose="02020603050405020304" pitchFamily="18" charset="0"/>
                <a:cs typeface="Times New Roman" panose="02020603050405020304" pitchFamily="18" charset="0"/>
              </a:rPr>
              <a:t> for </a:t>
            </a:r>
            <a:r>
              <a:rPr lang="fr-FR" dirty="0" err="1">
                <a:latin typeface="Times New Roman" panose="02020603050405020304" pitchFamily="18" charset="0"/>
                <a:cs typeface="Times New Roman" panose="02020603050405020304" pitchFamily="18" charset="0"/>
              </a:rPr>
              <a:t>renovations</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mean</a:t>
            </a:r>
            <a:r>
              <a:rPr lang="fr-FR" dirty="0">
                <a:latin typeface="Times New Roman" panose="02020603050405020304" pitchFamily="18" charset="0"/>
                <a:cs typeface="Times New Roman" panose="02020603050405020304" pitchFamily="18" charset="0"/>
              </a:rPr>
              <a:t> = 3.30),</a:t>
            </a:r>
          </a:p>
          <a:p>
            <a:pPr marL="285750" indent="-285750" algn="just">
              <a:lnSpc>
                <a:spcPct val="150000"/>
              </a:lnSpc>
              <a:buFont typeface="Wingdings" panose="05000000000000000000" pitchFamily="2" charset="2"/>
              <a:buChar char="q"/>
            </a:pPr>
            <a:r>
              <a:rPr lang="fr-FR" dirty="0" err="1">
                <a:latin typeface="Times New Roman" panose="02020603050405020304" pitchFamily="18" charset="0"/>
                <a:cs typeface="Times New Roman" panose="02020603050405020304" pitchFamily="18" charset="0"/>
              </a:rPr>
              <a:t>Build</a:t>
            </a:r>
            <a:r>
              <a:rPr lang="fr-FR" dirty="0">
                <a:latin typeface="Times New Roman" panose="02020603050405020304" pitchFamily="18" charset="0"/>
                <a:cs typeface="Times New Roman" panose="02020603050405020304" pitchFamily="18" charset="0"/>
              </a:rPr>
              <a:t> to </a:t>
            </a:r>
            <a:r>
              <a:rPr lang="fr-FR" dirty="0" err="1">
                <a:latin typeface="Times New Roman" panose="02020603050405020304" pitchFamily="18" charset="0"/>
                <a:cs typeface="Times New Roman" panose="02020603050405020304" pitchFamily="18" charset="0"/>
              </a:rPr>
              <a:t>healths</a:t>
            </a:r>
            <a:r>
              <a:rPr lang="fr-FR" dirty="0">
                <a:latin typeface="Times New Roman" panose="02020603050405020304" pitchFamily="18" charset="0"/>
                <a:cs typeface="Times New Roman" panose="02020603050405020304" pitchFamily="18" charset="0"/>
              </a:rPr>
              <a:t> center and improuvent </a:t>
            </a:r>
            <a:r>
              <a:rPr lang="fr-FR" dirty="0" err="1">
                <a:latin typeface="Times New Roman" panose="02020603050405020304" pitchFamily="18" charset="0"/>
                <a:cs typeface="Times New Roman" panose="02020603050405020304" pitchFamily="18" charset="0"/>
              </a:rPr>
              <a:t>education</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policies</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mean</a:t>
            </a:r>
            <a:r>
              <a:rPr lang="fr-FR" dirty="0">
                <a:latin typeface="Times New Roman" panose="02020603050405020304" pitchFamily="18" charset="0"/>
                <a:cs typeface="Times New Roman" panose="02020603050405020304" pitchFamily="18" charset="0"/>
              </a:rPr>
              <a:t> = 3.32).  </a:t>
            </a:r>
          </a:p>
          <a:p>
            <a:pPr marL="342900" indent="-342900" algn="just">
              <a:lnSpc>
                <a:spcPct val="150000"/>
              </a:lnSpc>
              <a:buAutoNum type="arabicPeriod" startAt="2"/>
            </a:pPr>
            <a:r>
              <a:rPr lang="fr-FR" dirty="0">
                <a:latin typeface="Times New Roman" panose="02020603050405020304" pitchFamily="18" charset="0"/>
                <a:cs typeface="Times New Roman" panose="02020603050405020304" pitchFamily="18" charset="0"/>
              </a:rPr>
              <a:t>SWOT </a:t>
            </a:r>
            <a:r>
              <a:rPr lang="fr-FR" dirty="0" err="1">
                <a:latin typeface="Times New Roman" panose="02020603050405020304" pitchFamily="18" charset="0"/>
                <a:cs typeface="Times New Roman" panose="02020603050405020304" pitchFamily="18" charset="0"/>
              </a:rPr>
              <a:t>analysis</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emphasizes</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need</a:t>
            </a:r>
            <a:r>
              <a:rPr lang="fr-FR" dirty="0">
                <a:latin typeface="Times New Roman" panose="02020603050405020304" pitchFamily="18" charset="0"/>
                <a:cs typeface="Times New Roman" panose="02020603050405020304" pitchFamily="18" charset="0"/>
              </a:rPr>
              <a:t> for: </a:t>
            </a:r>
          </a:p>
          <a:p>
            <a:pPr marL="285750" indent="-285750" algn="just">
              <a:lnSpc>
                <a:spcPct val="150000"/>
              </a:lnSpc>
              <a:buFont typeface="Wingdings" panose="05000000000000000000" pitchFamily="2" charset="2"/>
              <a:buChar char="q"/>
            </a:pPr>
            <a:r>
              <a:rPr lang="fr-FR" dirty="0" err="1">
                <a:latin typeface="Times New Roman" panose="02020603050405020304" pitchFamily="18" charset="0"/>
                <a:cs typeface="Times New Roman" panose="02020603050405020304" pitchFamily="18" charset="0"/>
              </a:rPr>
              <a:t>community-owned</a:t>
            </a:r>
            <a:r>
              <a:rPr lang="fr-FR" dirty="0">
                <a:latin typeface="Times New Roman" panose="02020603050405020304" pitchFamily="18" charset="0"/>
                <a:cs typeface="Times New Roman" panose="02020603050405020304" pitchFamily="18" charset="0"/>
              </a:rPr>
              <a:t> plans, green infrastructure, and </a:t>
            </a:r>
            <a:r>
              <a:rPr lang="fr-FR" dirty="0" err="1">
                <a:latin typeface="Times New Roman" panose="02020603050405020304" pitchFamily="18" charset="0"/>
                <a:cs typeface="Times New Roman" panose="02020603050405020304" pitchFamily="18" charset="0"/>
              </a:rPr>
              <a:t>financial</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resources</a:t>
            </a:r>
            <a:r>
              <a:rPr lang="fr-FR" dirty="0">
                <a:latin typeface="Times New Roman" panose="02020603050405020304" pitchFamily="18" charset="0"/>
                <a:cs typeface="Times New Roman" panose="02020603050405020304" pitchFamily="18" charset="0"/>
              </a:rPr>
              <a:t> to </a:t>
            </a:r>
            <a:r>
              <a:rPr lang="fr-FR" dirty="0" err="1">
                <a:latin typeface="Times New Roman" panose="02020603050405020304" pitchFamily="18" charset="0"/>
                <a:cs typeface="Times New Roman" panose="02020603050405020304" pitchFamily="18" charset="0"/>
              </a:rPr>
              <a:t>strengthen</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preparedness</a:t>
            </a:r>
            <a:r>
              <a:rPr lang="fr-FR" dirty="0">
                <a:latin typeface="Times New Roman" panose="02020603050405020304" pitchFamily="18" charset="0"/>
                <a:cs typeface="Times New Roman" panose="02020603050405020304" pitchFamily="18" charset="0"/>
              </a:rPr>
              <a:t> and </a:t>
            </a:r>
            <a:r>
              <a:rPr lang="fr-FR" dirty="0" err="1">
                <a:latin typeface="Times New Roman" panose="02020603050405020304" pitchFamily="18" charset="0"/>
                <a:cs typeface="Times New Roman" panose="02020603050405020304" pitchFamily="18" charset="0"/>
              </a:rPr>
              <a:t>resilience</a:t>
            </a:r>
            <a:r>
              <a:rPr lang="fr-FR"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8180742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0A4E78-B13C-7992-19D6-B45468EAEFF7}"/>
              </a:ext>
            </a:extLst>
          </p:cNvPr>
          <p:cNvSpPr>
            <a:spLocks noChangeArrowheads="1"/>
          </p:cNvSpPr>
          <p:nvPr/>
        </p:nvSpPr>
        <p:spPr bwMode="auto">
          <a:xfrm>
            <a:off x="1571625" y="1203930"/>
            <a:ext cx="9880651"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Flood Risk Factors</a:t>
            </a: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Climate change increases flood frequency and severity.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Rapid urbanization and land use changes in Lokoja and Niamey heighten flood risk.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Settlement expansion, altered hydrological balance, and poor flood control infrastructure increase vulnerability in riparian areas.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Current flood management lacks integrated structural and non-structural measures.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Policy Recommendations</a:t>
            </a: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Prioritize integrated flood risk management via the Niger Basin Authority and national agencies.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Enhance cross-border collaboration, data sharing, and joint decision-making for better early warning and preparedness.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Enforce urban planning reforms with strict zoning, green infrastructure, permeable surfaces, and ecological drainage.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Infrastructure and Mitigation Improvements</a:t>
            </a: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Invest in flood-resistant designs: modular walls, buildings on stilts, and vegetated trenches.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Use socio-ecological risk indices to target interventions and optimize resources.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Improve dam operations with maintenance, real-time monitoring, and emergency protocols.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Promote sustainable urban planning, resilient roads, strict land-use policies, awareness campaigns, and relocation incentives for vulnerable communities.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FA2611E4-81F6-37EB-9F19-A43FE21591BA}"/>
              </a:ext>
            </a:extLst>
          </p:cNvPr>
          <p:cNvSpPr txBox="1"/>
          <p:nvPr/>
        </p:nvSpPr>
        <p:spPr>
          <a:xfrm>
            <a:off x="3048000" y="563887"/>
            <a:ext cx="6096000" cy="461665"/>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Summary and Recommendations</a:t>
            </a:r>
          </a:p>
        </p:txBody>
      </p:sp>
    </p:spTree>
    <p:extLst>
      <p:ext uri="{BB962C8B-B14F-4D97-AF65-F5344CB8AC3E}">
        <p14:creationId xmlns:p14="http://schemas.microsoft.com/office/powerpoint/2010/main" val="5365169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089A0C69-AEA5-7141-A3C7-F2C0BAA9B6FB}"/>
              </a:ext>
            </a:extLst>
          </p:cNvPr>
          <p:cNvSpPr txBox="1">
            <a:spLocks/>
          </p:cNvSpPr>
          <p:nvPr/>
        </p:nvSpPr>
        <p:spPr>
          <a:xfrm>
            <a:off x="1073427" y="1298100"/>
            <a:ext cx="10310191" cy="5098774"/>
          </a:xfrm>
          <a:prstGeom prst="rect">
            <a:avLst/>
          </a:prstGeom>
          <a:solidFill>
            <a:srgbClr val="0070C0"/>
          </a:solid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dirty="0">
              <a:solidFill>
                <a:schemeClr val="bg1"/>
              </a:solidFill>
              <a:latin typeface="Arial" panose="020B0604020202020204" pitchFamily="34" charset="0"/>
              <a:cs typeface="Arial" panose="020B0604020202020204" pitchFamily="34" charset="0"/>
            </a:endParaRPr>
          </a:p>
          <a:p>
            <a:pPr algn="ctr"/>
            <a:endParaRPr lang="en-US" dirty="0">
              <a:solidFill>
                <a:schemeClr val="bg1"/>
              </a:solidFill>
              <a:latin typeface="Arial" panose="020B0604020202020204" pitchFamily="34" charset="0"/>
              <a:cs typeface="Arial" panose="020B0604020202020204" pitchFamily="34" charset="0"/>
            </a:endParaRPr>
          </a:p>
          <a:p>
            <a:pPr algn="ctr"/>
            <a:endParaRPr lang="en-US" dirty="0">
              <a:solidFill>
                <a:schemeClr val="bg1"/>
              </a:solidFill>
              <a:latin typeface="Arial" panose="020B0604020202020204" pitchFamily="34" charset="0"/>
              <a:cs typeface="Arial" panose="020B0604020202020204" pitchFamily="34" charset="0"/>
            </a:endParaRPr>
          </a:p>
          <a:p>
            <a:pPr algn="ctr"/>
            <a:r>
              <a:rPr lang="en-US" dirty="0">
                <a:solidFill>
                  <a:schemeClr val="bg1"/>
                </a:solidFill>
                <a:latin typeface="Arial" panose="020B0604020202020204" pitchFamily="34" charset="0"/>
                <a:cs typeface="Arial" panose="020B0604020202020204" pitchFamily="34" charset="0"/>
              </a:rPr>
              <a:t>Thank you For your Attention</a:t>
            </a:r>
            <a:br>
              <a:rPr lang="en-US" dirty="0">
                <a:solidFill>
                  <a:schemeClr val="bg1"/>
                </a:solidFill>
                <a:latin typeface="Arial" panose="020B0604020202020204" pitchFamily="34" charset="0"/>
                <a:cs typeface="Arial" panose="020B0604020202020204" pitchFamily="34" charset="0"/>
              </a:rPr>
            </a:br>
            <a:br>
              <a:rPr lang="en-US" dirty="0">
                <a:solidFill>
                  <a:schemeClr val="bg1"/>
                </a:solidFill>
                <a:latin typeface="Arial" panose="020B0604020202020204" pitchFamily="34" charset="0"/>
                <a:cs typeface="Arial" panose="020B0604020202020204" pitchFamily="34" charset="0"/>
              </a:rPr>
            </a:br>
            <a:endParaRPr lang="en-US" dirty="0">
              <a:solidFill>
                <a:schemeClr val="bg1"/>
              </a:solidFill>
            </a:endParaRPr>
          </a:p>
        </p:txBody>
      </p:sp>
    </p:spTree>
    <p:extLst>
      <p:ext uri="{BB962C8B-B14F-4D97-AF65-F5344CB8AC3E}">
        <p14:creationId xmlns:p14="http://schemas.microsoft.com/office/powerpoint/2010/main" val="19102823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CB5694-A3F1-18D1-0377-08B849E710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5557" y="1966406"/>
            <a:ext cx="5625488" cy="3665091"/>
          </a:xfrm>
          <a:prstGeom prst="rect">
            <a:avLst/>
          </a:prstGeom>
        </p:spPr>
      </p:pic>
      <p:sp>
        <p:nvSpPr>
          <p:cNvPr id="7" name="TextBox 6">
            <a:extLst>
              <a:ext uri="{FF2B5EF4-FFF2-40B4-BE49-F238E27FC236}">
                <a16:creationId xmlns:a16="http://schemas.microsoft.com/office/drawing/2014/main" id="{014FA68D-155D-67BE-1425-F763EC3A2523}"/>
              </a:ext>
            </a:extLst>
          </p:cNvPr>
          <p:cNvSpPr txBox="1"/>
          <p:nvPr/>
        </p:nvSpPr>
        <p:spPr>
          <a:xfrm>
            <a:off x="1080655" y="889188"/>
            <a:ext cx="11111345" cy="1077218"/>
          </a:xfrm>
          <a:prstGeom prst="rect">
            <a:avLst/>
          </a:prstGeom>
          <a:noFill/>
          <a:ln>
            <a:noFill/>
          </a:ln>
        </p:spPr>
        <p:txBody>
          <a:bodyPr wrap="square">
            <a:spAutoFit/>
          </a:bodyPr>
          <a:lstStyle/>
          <a:p>
            <a:pPr algn="ctr"/>
            <a:endParaRPr lang="fr-F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r>
              <a:rPr lang="en-US" sz="1600" b="1" i="1" dirty="0">
                <a:latin typeface="Times New Roman" panose="02020603050405020304" pitchFamily="18" charset="0"/>
                <a:cs typeface="Times New Roman" panose="02020603050405020304" pitchFamily="18" charset="0"/>
              </a:rPr>
              <a:t>Flood </a:t>
            </a:r>
            <a:r>
              <a:rPr lang="en-US" sz="1600" i="1" dirty="0">
                <a:latin typeface="Times New Roman" panose="02020603050405020304" pitchFamily="18" charset="0"/>
                <a:cs typeface="Times New Roman" panose="02020603050405020304" pitchFamily="18" charset="0"/>
              </a:rPr>
              <a:t>is a natural event or occurrence where a piece of land (or area) that is usually dry suddenly gets submerged under water. Floods occur when there is excessive rainfall, river overflow, dam breakage, or any other situation where the land cannot absorb or channel the water efficiently</a:t>
            </a:r>
            <a:r>
              <a:rPr lang="en-US" sz="1600" b="1" i="1" dirty="0">
                <a:latin typeface="Times New Roman" panose="02020603050405020304" pitchFamily="18" charset="0"/>
                <a:cs typeface="Times New Roman" panose="02020603050405020304" pitchFamily="18" charset="0"/>
              </a:rPr>
              <a:t> </a:t>
            </a:r>
            <a:r>
              <a:rPr lang="en-GB" sz="1600" b="1" i="1" dirty="0">
                <a:latin typeface="Times New Roman" panose="02020603050405020304" pitchFamily="18" charset="0"/>
                <a:cs typeface="Times New Roman" panose="02020603050405020304" pitchFamily="18" charset="0"/>
              </a:rPr>
              <a:t>(NOAA), 2020.</a:t>
            </a:r>
            <a:endParaRPr lang="fr-FR" sz="1600" b="1" i="1"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4EEA2F1C-7C57-F7A6-D95C-6FFBB514015D}"/>
              </a:ext>
            </a:extLst>
          </p:cNvPr>
          <p:cNvSpPr txBox="1"/>
          <p:nvPr/>
        </p:nvSpPr>
        <p:spPr>
          <a:xfrm>
            <a:off x="5043411" y="5749467"/>
            <a:ext cx="7148589" cy="738664"/>
          </a:xfrm>
          <a:prstGeom prst="rect">
            <a:avLst/>
          </a:prstGeom>
          <a:noFill/>
        </p:spPr>
        <p:txBody>
          <a:bodyPr wrap="square">
            <a:spAutoFit/>
          </a:bodyPr>
          <a:lstStyle/>
          <a:p>
            <a:r>
              <a:rPr lang="fr-FR" sz="1400" dirty="0">
                <a:latin typeface="Times New Roman" panose="02020603050405020304" pitchFamily="18" charset="0"/>
                <a:cs typeface="Times New Roman" panose="02020603050405020304" pitchFamily="18" charset="0"/>
              </a:rPr>
              <a:t>Between 1995 and 2020, </a:t>
            </a:r>
            <a:r>
              <a:rPr lang="fr-FR" sz="1400" dirty="0" err="1">
                <a:latin typeface="Times New Roman" panose="02020603050405020304" pitchFamily="18" charset="0"/>
                <a:cs typeface="Times New Roman" panose="02020603050405020304" pitchFamily="18" charset="0"/>
              </a:rPr>
              <a:t>it</a:t>
            </a:r>
            <a:r>
              <a:rPr lang="fr-FR" sz="1400" dirty="0">
                <a:latin typeface="Times New Roman" panose="02020603050405020304" pitchFamily="18" charset="0"/>
                <a:cs typeface="Times New Roman" panose="02020603050405020304" pitchFamily="18" charset="0"/>
              </a:rPr>
              <a:t> </a:t>
            </a:r>
            <a:r>
              <a:rPr lang="fr-FR" sz="1400" dirty="0" err="1">
                <a:latin typeface="Times New Roman" panose="02020603050405020304" pitchFamily="18" charset="0"/>
                <a:cs typeface="Times New Roman" panose="02020603050405020304" pitchFamily="18" charset="0"/>
              </a:rPr>
              <a:t>affected</a:t>
            </a:r>
            <a:r>
              <a:rPr lang="fr-FR" sz="1400" dirty="0">
                <a:latin typeface="Times New Roman" panose="02020603050405020304" pitchFamily="18" charset="0"/>
                <a:cs typeface="Times New Roman" panose="02020603050405020304" pitchFamily="18" charset="0"/>
              </a:rPr>
              <a:t> 2.5 billion people (CRED &amp; USAID, 2020; Guha-Sapir </a:t>
            </a:r>
            <a:r>
              <a:rPr lang="fr-FR" sz="1400" i="1" dirty="0">
                <a:latin typeface="Times New Roman" panose="02020603050405020304" pitchFamily="18" charset="0"/>
                <a:cs typeface="Times New Roman" panose="02020603050405020304" pitchFamily="18" charset="0"/>
              </a:rPr>
              <a:t>et al</a:t>
            </a:r>
            <a:r>
              <a:rPr lang="fr-FR" sz="1400" dirty="0">
                <a:latin typeface="Times New Roman" panose="02020603050405020304" pitchFamily="18" charset="0"/>
                <a:cs typeface="Times New Roman" panose="02020603050405020304" pitchFamily="18" charset="0"/>
              </a:rPr>
              <a:t>., 2015). </a:t>
            </a:r>
          </a:p>
          <a:p>
            <a:pPr marL="285750" indent="-285750" algn="ctr">
              <a:buFont typeface="Wingdings" panose="05000000000000000000" pitchFamily="2" charset="2"/>
              <a:buChar char="v"/>
            </a:pPr>
            <a:r>
              <a:rPr lang="fr-FR" sz="14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resulted in the deaths of more than 170,000 people, accounting for 11% of total deaths </a:t>
            </a:r>
          </a:p>
        </p:txBody>
      </p:sp>
      <p:sp>
        <p:nvSpPr>
          <p:cNvPr id="4" name="TextBox 3">
            <a:extLst>
              <a:ext uri="{FF2B5EF4-FFF2-40B4-BE49-F238E27FC236}">
                <a16:creationId xmlns:a16="http://schemas.microsoft.com/office/drawing/2014/main" id="{964CCE0D-9A9C-8D33-0B59-63AE7B4EE6E6}"/>
              </a:ext>
            </a:extLst>
          </p:cNvPr>
          <p:cNvSpPr txBox="1"/>
          <p:nvPr/>
        </p:nvSpPr>
        <p:spPr>
          <a:xfrm>
            <a:off x="3059207" y="257214"/>
            <a:ext cx="6199094" cy="584775"/>
          </a:xfrm>
          <a:prstGeom prst="rect">
            <a:avLst/>
          </a:prstGeom>
          <a:noFill/>
        </p:spPr>
        <p:txBody>
          <a:bodyPr wrap="square">
            <a:spAutoFit/>
          </a:bodyPr>
          <a:lstStyle/>
          <a:p>
            <a:pPr algn="ctr"/>
            <a:r>
              <a:rPr lang="fr-FR" sz="3200" b="1" dirty="0">
                <a:effectLst>
                  <a:outerShdw blurRad="38100" dist="38100" dir="2700000" algn="tl">
                    <a:srgbClr val="000000">
                      <a:alpha val="43137"/>
                    </a:srgbClr>
                  </a:outerShdw>
                </a:effectLst>
              </a:rPr>
              <a:t>BACKGROUND TO THE STUDY</a:t>
            </a:r>
          </a:p>
        </p:txBody>
      </p:sp>
      <p:sp>
        <p:nvSpPr>
          <p:cNvPr id="10" name="TextBox 9">
            <a:extLst>
              <a:ext uri="{FF2B5EF4-FFF2-40B4-BE49-F238E27FC236}">
                <a16:creationId xmlns:a16="http://schemas.microsoft.com/office/drawing/2014/main" id="{C228488A-159D-4695-5C16-9390BFBC5C22}"/>
              </a:ext>
            </a:extLst>
          </p:cNvPr>
          <p:cNvSpPr txBox="1"/>
          <p:nvPr/>
        </p:nvSpPr>
        <p:spPr>
          <a:xfrm>
            <a:off x="1079075" y="2043628"/>
            <a:ext cx="5351928" cy="830997"/>
          </a:xfrm>
          <a:prstGeom prst="rect">
            <a:avLst/>
          </a:prstGeom>
          <a:solidFill>
            <a:schemeClr val="bg1"/>
          </a:solidFill>
        </p:spPr>
        <p:txBody>
          <a:bodyPr wrap="square">
            <a:spAutoFit/>
          </a:bodyPr>
          <a:lstStyle/>
          <a:p>
            <a:pPr marL="285750" indent="-285750" algn="just">
              <a:buFont typeface="Wingdings" panose="05000000000000000000" pitchFamily="2" charset="2"/>
              <a:buChar char="q"/>
            </a:pPr>
            <a:r>
              <a:rPr lang="en-US" sz="1600" b="0" i="0" u="none" strike="noStrike" baseline="0" dirty="0">
                <a:solidFill>
                  <a:srgbClr val="000000"/>
                </a:solidFill>
                <a:latin typeface="Times New Roman" panose="02020603050405020304" pitchFamily="18" charset="0"/>
              </a:rPr>
              <a:t>It is the most devastating natural disaster, </a:t>
            </a:r>
          </a:p>
          <a:p>
            <a:pPr algn="just"/>
            <a:endParaRPr lang="en-US" sz="1600" b="0" i="0" u="none" strike="noStrike" baseline="0" dirty="0">
              <a:solidFill>
                <a:srgbClr val="000000"/>
              </a:solidFill>
              <a:latin typeface="Times New Roman" panose="02020603050405020304" pitchFamily="18" charset="0"/>
            </a:endParaRPr>
          </a:p>
          <a:p>
            <a:pPr marL="285750" indent="-285750" algn="just">
              <a:buFont typeface="Wingdings" panose="05000000000000000000" pitchFamily="2" charset="2"/>
              <a:buChar char="q"/>
            </a:pPr>
            <a:r>
              <a:rPr lang="en-US" sz="1600" dirty="0">
                <a:solidFill>
                  <a:srgbClr val="000000"/>
                </a:solidFill>
                <a:latin typeface="Times New Roman" panose="02020603050405020304" pitchFamily="18" charset="0"/>
              </a:rPr>
              <a:t>T</a:t>
            </a:r>
            <a:r>
              <a:rPr lang="en-US" sz="1600" b="0" i="0" u="none" strike="noStrike" baseline="0" dirty="0">
                <a:solidFill>
                  <a:srgbClr val="000000"/>
                </a:solidFill>
                <a:latin typeface="Times New Roman" panose="02020603050405020304" pitchFamily="18" charset="0"/>
              </a:rPr>
              <a:t>here is an exponential increase in the incidence (WMO)</a:t>
            </a:r>
            <a:endParaRPr lang="en-GB" sz="1600" b="1" dirty="0"/>
          </a:p>
        </p:txBody>
      </p:sp>
      <p:pic>
        <p:nvPicPr>
          <p:cNvPr id="11" name="Picture 10">
            <a:extLst>
              <a:ext uri="{FF2B5EF4-FFF2-40B4-BE49-F238E27FC236}">
                <a16:creationId xmlns:a16="http://schemas.microsoft.com/office/drawing/2014/main" id="{2C4D2453-9E41-6906-D875-475C7F271C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9075" y="2958143"/>
            <a:ext cx="3843381" cy="3642644"/>
          </a:xfrm>
          <a:prstGeom prst="rect">
            <a:avLst/>
          </a:prstGeom>
        </p:spPr>
      </p:pic>
    </p:spTree>
    <p:extLst>
      <p:ext uri="{BB962C8B-B14F-4D97-AF65-F5344CB8AC3E}">
        <p14:creationId xmlns:p14="http://schemas.microsoft.com/office/powerpoint/2010/main" val="338827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C65FC57F-FF75-EFC6-F2C6-AD14B6BC2353}"/>
              </a:ext>
            </a:extLst>
          </p:cNvPr>
          <p:cNvSpPr txBox="1"/>
          <p:nvPr/>
        </p:nvSpPr>
        <p:spPr>
          <a:xfrm>
            <a:off x="775468" y="870961"/>
            <a:ext cx="10641064" cy="1292662"/>
          </a:xfrm>
          <a:prstGeom prst="rect">
            <a:avLst/>
          </a:prstGeom>
          <a:noFill/>
        </p:spPr>
        <p:txBody>
          <a:bodyPr wrap="square" rtlCol="0">
            <a:spAutoFit/>
          </a:bodyPr>
          <a:lstStyle/>
          <a:p>
            <a:pPr algn="ctr"/>
            <a:r>
              <a:rPr lang="en-GB"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Trend:</a:t>
            </a:r>
          </a:p>
          <a:p>
            <a:pPr marL="342900" indent="-342900" algn="ctr">
              <a:buFont typeface="Wingdings" panose="05000000000000000000" pitchFamily="2" charset="2"/>
              <a:buChar char="Ø"/>
            </a:pPr>
            <a:r>
              <a:rPr lang="en-GB" sz="2000" dirty="0">
                <a:latin typeface="Times New Roman" panose="02020603050405020304" pitchFamily="18" charset="0"/>
                <a:cs typeface="Times New Roman" panose="02020603050405020304" pitchFamily="18" charset="0"/>
              </a:rPr>
              <a:t>Since the beginning of the 21st century, extreme events such as floods have occurred in several parts of the region </a:t>
            </a:r>
            <a:r>
              <a:rPr lang="en-GB"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it-IT" sz="16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Di Baldassarre </a:t>
            </a:r>
            <a:r>
              <a:rPr lang="it-IT" sz="16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et al</a:t>
            </a:r>
            <a:r>
              <a:rPr lang="it-IT" sz="16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it-IT" sz="1600" dirty="0">
                <a:latin typeface="Times New Roman" panose="02020603050405020304" pitchFamily="18" charset="0"/>
                <a:cs typeface="Times New Roman" panose="02020603050405020304" pitchFamily="18" charset="0"/>
              </a:rPr>
              <a:t>2010, </a:t>
            </a:r>
            <a:r>
              <a:rPr lang="en-GB" sz="1600" dirty="0">
                <a:latin typeface="Times New Roman" panose="02020603050405020304" pitchFamily="18" charset="0"/>
                <a:cs typeface="Times New Roman" panose="02020603050405020304" pitchFamily="18" charset="0"/>
              </a:rPr>
              <a:t>Bologo </a:t>
            </a:r>
            <a:r>
              <a:rPr lang="en-GB" sz="1600" i="1" dirty="0">
                <a:latin typeface="Times New Roman" panose="02020603050405020304" pitchFamily="18" charset="0"/>
                <a:cs typeface="Times New Roman" panose="02020603050405020304" pitchFamily="18" charset="0"/>
              </a:rPr>
              <a:t>et al </a:t>
            </a:r>
            <a:r>
              <a:rPr lang="en-GB" sz="1600" dirty="0">
                <a:latin typeface="Times New Roman" panose="02020603050405020304" pitchFamily="18" charset="0"/>
                <a:cs typeface="Times New Roman" panose="02020603050405020304" pitchFamily="18" charset="0"/>
              </a:rPr>
              <a:t>2019</a:t>
            </a:r>
            <a:r>
              <a:rPr lang="en-GB" sz="2000" dirty="0">
                <a:effectLst/>
                <a:latin typeface="Times New Roman" panose="02020603050405020304" pitchFamily="18" charset="0"/>
                <a:cs typeface="Times New Roman" panose="02020603050405020304" pitchFamily="18" charset="0"/>
              </a:rPr>
              <a:t>)</a:t>
            </a:r>
            <a:endParaRPr lang="en-GB"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endParaRPr lang="en-GB"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6F41553E-4B1A-E5C9-A89D-D54C63804C63}"/>
              </a:ext>
            </a:extLst>
          </p:cNvPr>
          <p:cNvSpPr txBox="1"/>
          <p:nvPr/>
        </p:nvSpPr>
        <p:spPr>
          <a:xfrm>
            <a:off x="1417397" y="5773747"/>
            <a:ext cx="8736867" cy="984885"/>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square">
            <a:spAutoFit/>
          </a:bodyPr>
          <a:lstStyle/>
          <a:p>
            <a:pPr algn="ctr">
              <a:lnSpc>
                <a:spcPct val="150000"/>
              </a:lnSpc>
            </a:pPr>
            <a:r>
              <a:rPr lang="en-GB" sz="20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Therefore:</a:t>
            </a:r>
          </a:p>
          <a:p>
            <a:pPr marL="285750" indent="-285750" algn="ctr">
              <a:buFont typeface="Wingdings" panose="05000000000000000000" pitchFamily="2" charset="2"/>
              <a:buChar char="Ø"/>
            </a:pPr>
            <a:r>
              <a:rPr lang="en-GB" sz="14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Understanding of future rainfall and river discharge trends are essential</a:t>
            </a:r>
          </a:p>
          <a:p>
            <a:pPr algn="ctr"/>
            <a:r>
              <a:rPr lang="en-GB" sz="14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especially,  the impacts on river basins from extreme floods,  water storage, and other events due to climate change.</a:t>
            </a:r>
          </a:p>
        </p:txBody>
      </p:sp>
      <p:pic>
        <p:nvPicPr>
          <p:cNvPr id="3" name="Content Placeholder 7">
            <a:extLst>
              <a:ext uri="{FF2B5EF4-FFF2-40B4-BE49-F238E27FC236}">
                <a16:creationId xmlns:a16="http://schemas.microsoft.com/office/drawing/2014/main" id="{39389DA7-EA31-EB0E-B94D-0E5A1FCFDB09}"/>
              </a:ext>
            </a:extLst>
          </p:cNvPr>
          <p:cNvPicPr>
            <a:picLocks noChangeAspect="1"/>
          </p:cNvPicPr>
          <p:nvPr/>
        </p:nvPicPr>
        <p:blipFill>
          <a:blip r:embed="rId2"/>
          <a:stretch>
            <a:fillRect/>
          </a:stretch>
        </p:blipFill>
        <p:spPr>
          <a:xfrm>
            <a:off x="7497097" y="1937845"/>
            <a:ext cx="4425846" cy="3333401"/>
          </a:xfrm>
          <a:prstGeom prst="rect">
            <a:avLst/>
          </a:prstGeom>
        </p:spPr>
      </p:pic>
      <p:sp>
        <p:nvSpPr>
          <p:cNvPr id="5" name="TextBox 4">
            <a:extLst>
              <a:ext uri="{FF2B5EF4-FFF2-40B4-BE49-F238E27FC236}">
                <a16:creationId xmlns:a16="http://schemas.microsoft.com/office/drawing/2014/main" id="{D261F9FF-B2D7-E0FD-6CE3-32B4551D4F75}"/>
              </a:ext>
            </a:extLst>
          </p:cNvPr>
          <p:cNvSpPr txBox="1"/>
          <p:nvPr/>
        </p:nvSpPr>
        <p:spPr>
          <a:xfrm>
            <a:off x="7852756" y="5510016"/>
            <a:ext cx="4339244" cy="400110"/>
          </a:xfrm>
          <a:prstGeom prst="rect">
            <a:avLst/>
          </a:prstGeom>
          <a:noFill/>
        </p:spPr>
        <p:txBody>
          <a:bodyPr wrap="square">
            <a:spAutoFit/>
          </a:bodyPr>
          <a:lstStyle/>
          <a:p>
            <a:r>
              <a:rPr lang="en-GB" sz="1000" dirty="0">
                <a:hlinkClick r:id="rId3"/>
              </a:rPr>
              <a:t>West and Central Africa: Flooding Situation Overview - as of 6 September 2024 | OCHA (unocha.org)</a:t>
            </a:r>
            <a:r>
              <a:rPr lang="en-GB" sz="1000" dirty="0"/>
              <a:t>)</a:t>
            </a:r>
            <a:endParaRPr lang="en-US" sz="1000" dirty="0"/>
          </a:p>
        </p:txBody>
      </p:sp>
      <p:sp>
        <p:nvSpPr>
          <p:cNvPr id="4" name="TextBox 3">
            <a:extLst>
              <a:ext uri="{FF2B5EF4-FFF2-40B4-BE49-F238E27FC236}">
                <a16:creationId xmlns:a16="http://schemas.microsoft.com/office/drawing/2014/main" id="{7D2DA149-14C0-7A32-9C6A-B47E816E167C}"/>
              </a:ext>
            </a:extLst>
          </p:cNvPr>
          <p:cNvSpPr txBox="1"/>
          <p:nvPr/>
        </p:nvSpPr>
        <p:spPr>
          <a:xfrm>
            <a:off x="1057174" y="2511948"/>
            <a:ext cx="6372928" cy="2954655"/>
          </a:xfrm>
          <a:prstGeom prst="rect">
            <a:avLst/>
          </a:prstGeom>
          <a:noFill/>
        </p:spPr>
        <p:txBody>
          <a:bodyPr wrap="square">
            <a:spAutoFit/>
          </a:bodyPr>
          <a:lstStyle/>
          <a:p>
            <a:pPr algn="just"/>
            <a:r>
              <a:rPr lang="en-GB" dirty="0">
                <a:latin typeface="Times New Roman" panose="02020603050405020304" pitchFamily="18" charset="0"/>
                <a:ea typeface="Calibri" panose="020F0502020204030204" pitchFamily="34" charset="0"/>
                <a:cs typeface="Times New Roman" panose="02020603050405020304" pitchFamily="18" charset="0"/>
              </a:rPr>
              <a:t>There is a seeming </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an increase in flooding in the Sahelian Region:</a:t>
            </a:r>
          </a:p>
          <a:p>
            <a:pPr marL="342900" indent="-342900" algn="just">
              <a:buAutoNum type="alphaLcParenR"/>
            </a:pPr>
            <a:r>
              <a:rPr lang="en-GB" dirty="0">
                <a:latin typeface="Times New Roman" panose="02020603050405020304" pitchFamily="18" charset="0"/>
                <a:ea typeface="Calibri" panose="020F0502020204030204" pitchFamily="34" charset="0"/>
                <a:cs typeface="Times New Roman" panose="02020603050405020304" pitchFamily="18" charset="0"/>
              </a:rPr>
              <a:t>increase in extreme rainfall events in sub-Saharan Africa 1970 </a:t>
            </a: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Valentin and Koné (2016), Amogu </a:t>
            </a:r>
            <a:r>
              <a:rPr lang="en-GB" sz="1400" i="1" dirty="0">
                <a:effectLst/>
                <a:latin typeface="Times New Roman" panose="02020603050405020304" pitchFamily="18" charset="0"/>
                <a:ea typeface="Calibri" panose="020F0502020204030204" pitchFamily="34" charset="0"/>
                <a:cs typeface="Times New Roman" panose="02020603050405020304" pitchFamily="18" charset="0"/>
              </a:rPr>
              <a:t>et al</a:t>
            </a: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.,(2010), </a:t>
            </a:r>
            <a:r>
              <a:rPr lang="en-GB" sz="1400" dirty="0" err="1">
                <a:effectLst/>
                <a:latin typeface="Times New Roman" panose="02020603050405020304" pitchFamily="18" charset="0"/>
                <a:ea typeface="Calibri" panose="020F0502020204030204" pitchFamily="34" charset="0"/>
                <a:cs typeface="Times New Roman" panose="02020603050405020304" pitchFamily="18" charset="0"/>
              </a:rPr>
              <a:t>Oguntunde</a:t>
            </a: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400" i="1" dirty="0">
                <a:effectLst/>
                <a:latin typeface="Times New Roman" panose="02020603050405020304" pitchFamily="18" charset="0"/>
                <a:ea typeface="Calibri" panose="020F0502020204030204" pitchFamily="34" charset="0"/>
                <a:cs typeface="Times New Roman" panose="02020603050405020304" pitchFamily="18" charset="0"/>
              </a:rPr>
              <a:t>et al</a:t>
            </a: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 (2017), Massazza </a:t>
            </a:r>
            <a:r>
              <a:rPr lang="en-GB" sz="1400" i="1" dirty="0">
                <a:effectLst/>
                <a:latin typeface="Times New Roman" panose="02020603050405020304" pitchFamily="18" charset="0"/>
                <a:ea typeface="Calibri" panose="020F0502020204030204" pitchFamily="34" charset="0"/>
                <a:cs typeface="Times New Roman" panose="02020603050405020304" pitchFamily="18" charset="0"/>
              </a:rPr>
              <a:t>et al</a:t>
            </a:r>
            <a:r>
              <a:rPr lang="en-GB" sz="1400" dirty="0">
                <a:effectLst/>
                <a:latin typeface="Times New Roman" panose="02020603050405020304" pitchFamily="18" charset="0"/>
                <a:ea typeface="Calibri" panose="020F0502020204030204" pitchFamily="34" charset="0"/>
                <a:cs typeface="Times New Roman" panose="02020603050405020304" pitchFamily="18" charset="0"/>
              </a:rPr>
              <a:t>., (2021)  </a:t>
            </a:r>
          </a:p>
          <a:p>
            <a:pPr marL="342900" indent="-342900" algn="just">
              <a:buAutoNum type="alphaLcParenR"/>
            </a:pPr>
            <a:endParaRPr lang="en-GB" sz="14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buAutoNum type="alphaLcParenR"/>
            </a:pPr>
            <a:r>
              <a:rPr lang="en-GB" dirty="0">
                <a:latin typeface="Times New Roman" panose="02020603050405020304" pitchFamily="18" charset="0"/>
                <a:cs typeface="Times New Roman" panose="02020603050405020304" pitchFamily="18" charset="0"/>
              </a:rPr>
              <a:t>On September 2024,  the whole region was hit by heavy rains that were considered responsible for violent floods from the coast of Dakar to the port of Congo</a:t>
            </a:r>
          </a:p>
          <a:p>
            <a:pPr marL="342900" indent="-342900" algn="just">
              <a:buAutoNum type="alphaLcParenR"/>
            </a:pPr>
            <a:endParaRPr lang="en-GB"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Implications : Causes severe flooding leading to land and vegetation degradation</a:t>
            </a:r>
            <a:endParaRPr lang="fr-F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9493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770BA1A-490E-B1C2-A327-FF0DDDC71534}"/>
              </a:ext>
            </a:extLst>
          </p:cNvPr>
          <p:cNvSpPr txBox="1"/>
          <p:nvPr/>
        </p:nvSpPr>
        <p:spPr>
          <a:xfrm>
            <a:off x="1694328" y="2599765"/>
            <a:ext cx="10085295" cy="3724096"/>
          </a:xfrm>
          <a:prstGeom prst="rect">
            <a:avLst/>
          </a:prstGeom>
          <a:solidFill>
            <a:schemeClr val="bg1"/>
          </a:solidFill>
        </p:spPr>
        <p:txBody>
          <a:bodyPr wrap="square">
            <a:spAutoFit/>
          </a:bodyPr>
          <a:lstStyle/>
          <a:p>
            <a:pPr marL="285750" indent="-285750" algn="ctr">
              <a:lnSpc>
                <a:spcPct val="200000"/>
              </a:lnSpc>
              <a:buFont typeface="Wingdings" panose="05000000000000000000" pitchFamily="2" charset="2"/>
              <a:buChar char="q"/>
            </a:pPr>
            <a:r>
              <a:rPr lang="en-US"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Existing remedial actions:</a:t>
            </a:r>
          </a:p>
          <a:p>
            <a:pPr algn="just"/>
            <a:r>
              <a:rPr lang="en-US" dirty="0">
                <a:latin typeface="Times New Roman" panose="02020603050405020304" pitchFamily="18" charset="0"/>
                <a:cs typeface="Times New Roman" panose="02020603050405020304" pitchFamily="18" charset="0"/>
              </a:rPr>
              <a:t>Disaster management mainly focuses on post-disaster assistance, disaster response and efforts to rehouse victims.</a:t>
            </a:r>
          </a:p>
          <a:p>
            <a:pPr algn="just"/>
            <a:r>
              <a:rPr lang="en-US" dirty="0">
                <a:latin typeface="Times New Roman" panose="02020603050405020304" pitchFamily="18" charset="0"/>
                <a:cs typeface="Times New Roman" panose="02020603050405020304" pitchFamily="18" charset="0"/>
              </a:rPr>
              <a:t> </a:t>
            </a:r>
          </a:p>
          <a:p>
            <a:pPr algn="ctr"/>
            <a:r>
              <a:rPr lang="en-US"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Problem</a:t>
            </a:r>
          </a:p>
          <a:p>
            <a:pPr algn="just"/>
            <a:r>
              <a:rPr lang="en-US" dirty="0">
                <a:latin typeface="Times New Roman" panose="02020603050405020304" pitchFamily="18" charset="0"/>
                <a:cs typeface="Times New Roman" panose="02020603050405020304" pitchFamily="18" charset="0"/>
              </a:rPr>
              <a:t> </a:t>
            </a:r>
            <a:r>
              <a:rPr lang="en-US"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Inadequate planning for risk makes it one of the main reasons for the vulnerability of the population (Tarchiani </a:t>
            </a:r>
            <a:r>
              <a:rPr lang="en-US"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et al., 2021). </a:t>
            </a:r>
          </a:p>
          <a:p>
            <a:pPr algn="just"/>
            <a:endParaRPr lang="en-US"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en-US"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This absence remains a handicap for the authorities' ability to anticipate and react effectively</a:t>
            </a:r>
          </a:p>
          <a:p>
            <a:pPr algn="just"/>
            <a:endParaRPr lang="en-US"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en-US"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compromises the resilience of exposed populations,</a:t>
            </a:r>
          </a:p>
          <a:p>
            <a:pPr algn="just"/>
            <a:r>
              <a:rPr lang="en-US"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Implication: increasing the social, economic and environmental impacts of extreme events</a:t>
            </a:r>
            <a:endParaRPr lang="fr-FR" sz="2000" b="1"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7E65E3EE-4FD6-FC9D-2BAF-772AFCA49276}"/>
              </a:ext>
            </a:extLst>
          </p:cNvPr>
          <p:cNvSpPr txBox="1"/>
          <p:nvPr/>
        </p:nvSpPr>
        <p:spPr>
          <a:xfrm>
            <a:off x="1327894" y="1122437"/>
            <a:ext cx="10595163" cy="1754326"/>
          </a:xfrm>
          <a:prstGeom prst="rect">
            <a:avLst/>
          </a:prstGeom>
          <a:noFill/>
        </p:spPr>
        <p:txBody>
          <a:bodyPr wrap="square">
            <a:spAutoFit/>
          </a:bodyPr>
          <a:lstStyle/>
          <a:p>
            <a:pPr marL="285750" indent="-285750" algn="ctr">
              <a:buFont typeface="Wingdings" panose="05000000000000000000" pitchFamily="2" charset="2"/>
              <a:buChar char="q"/>
            </a:pPr>
            <a:r>
              <a:rPr lang="en-GB" sz="18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	Research Gap</a:t>
            </a:r>
          </a:p>
          <a:p>
            <a:pPr marL="285750" indent="-285750" algn="just">
              <a:buFont typeface="Wingdings" panose="05000000000000000000" pitchFamily="2" charset="2"/>
              <a:buChar char="Ø"/>
            </a:pPr>
            <a:r>
              <a:rPr lang="en-GB" sz="1800" dirty="0">
                <a:effectLst/>
                <a:latin typeface="Times New Roman" panose="02020603050405020304" pitchFamily="18" charset="0"/>
                <a:ea typeface="Calibri" panose="020F0502020204030204" pitchFamily="34" charset="0"/>
              </a:rPr>
              <a:t>They often neglect spatial analyses integrating climate, demography and infrastructure, underestimate transboundary challenges and socio-urban vulnerabilities, and </a:t>
            </a:r>
          </a:p>
          <a:p>
            <a:pPr marL="285750" indent="-285750" algn="just">
              <a:buFont typeface="Wingdings" panose="05000000000000000000" pitchFamily="2" charset="2"/>
              <a:buChar char="Ø"/>
            </a:pPr>
            <a:r>
              <a:rPr lang="en-GB" sz="1800" dirty="0">
                <a:effectLst/>
                <a:latin typeface="Times New Roman" panose="02020603050405020304" pitchFamily="18" charset="0"/>
                <a:ea typeface="Calibri" panose="020F0502020204030204" pitchFamily="34" charset="0"/>
              </a:rPr>
              <a:t>do not sufficiently explore future scenarios combining climatic and human pressures. </a:t>
            </a:r>
          </a:p>
          <a:p>
            <a:pPr marL="285750" indent="-285750" algn="just">
              <a:buFont typeface="Wingdings" panose="05000000000000000000" pitchFamily="2" charset="2"/>
              <a:buChar char="Ø"/>
            </a:pPr>
            <a:r>
              <a:rPr lang="en-GB" sz="1800" dirty="0">
                <a:effectLst/>
                <a:latin typeface="Times New Roman" panose="02020603050405020304" pitchFamily="18" charset="0"/>
                <a:ea typeface="Calibri" panose="020F0502020204030204" pitchFamily="34" charset="0"/>
              </a:rPr>
              <a:t>Current research focuses mainly </a:t>
            </a:r>
            <a:r>
              <a:rPr lang="en-US" dirty="0">
                <a:latin typeface="Times New Roman" panose="02020603050405020304" pitchFamily="18" charset="0"/>
                <a:ea typeface="Calibri" panose="020F0502020204030204" pitchFamily="34" charset="0"/>
              </a:rPr>
              <a:t>drought analyses,</a:t>
            </a:r>
          </a:p>
          <a:p>
            <a:pPr marL="285750" indent="-285750" algn="just">
              <a:buFont typeface="Wingdings" panose="05000000000000000000" pitchFamily="2" charset="2"/>
              <a:buChar char="Ø"/>
            </a:pPr>
            <a:r>
              <a:rPr lang="en-US" dirty="0">
                <a:latin typeface="Times New Roman" panose="02020603050405020304" pitchFamily="18" charset="0"/>
                <a:ea typeface="Calibri" panose="020F0502020204030204" pitchFamily="34" charset="0"/>
              </a:rPr>
              <a:t> </a:t>
            </a:r>
            <a:r>
              <a:rPr lang="en-GB" sz="1800" dirty="0">
                <a:effectLst/>
                <a:latin typeface="Times New Roman" panose="02020603050405020304" pitchFamily="18" charset="0"/>
                <a:ea typeface="Calibri" panose="020F0502020204030204" pitchFamily="34" charset="0"/>
              </a:rPr>
              <a:t>hydrological and rainfall trends</a:t>
            </a:r>
            <a:endParaRPr lang="fr-FR" dirty="0"/>
          </a:p>
        </p:txBody>
      </p:sp>
    </p:spTree>
    <p:extLst>
      <p:ext uri="{BB962C8B-B14F-4D97-AF65-F5344CB8AC3E}">
        <p14:creationId xmlns:p14="http://schemas.microsoft.com/office/powerpoint/2010/main" val="161506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B4447040-9DA7-1AF1-C21E-23D80B49DFDE}"/>
              </a:ext>
            </a:extLst>
          </p:cNvPr>
          <p:cNvGrpSpPr/>
          <p:nvPr/>
        </p:nvGrpSpPr>
        <p:grpSpPr>
          <a:xfrm>
            <a:off x="3558989" y="528840"/>
            <a:ext cx="487970" cy="390786"/>
            <a:chOff x="1077829" y="1588168"/>
            <a:chExt cx="4650326" cy="3776914"/>
          </a:xfrm>
        </p:grpSpPr>
        <p:sp>
          <p:nvSpPr>
            <p:cNvPr id="2" name="Oval 1">
              <a:extLst>
                <a:ext uri="{FF2B5EF4-FFF2-40B4-BE49-F238E27FC236}">
                  <a16:creationId xmlns:a16="http://schemas.microsoft.com/office/drawing/2014/main" id="{D525E05B-CA4E-D9A0-83B1-F6B09E679A67}"/>
                </a:ext>
              </a:extLst>
            </p:cNvPr>
            <p:cNvSpPr/>
            <p:nvPr/>
          </p:nvSpPr>
          <p:spPr>
            <a:xfrm>
              <a:off x="1077829" y="1588168"/>
              <a:ext cx="3776914" cy="3776914"/>
            </a:xfrm>
            <a:prstGeom prst="ellipse">
              <a:avLst/>
            </a:prstGeom>
            <a:solidFill>
              <a:srgbClr val="F16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Oval 2">
              <a:extLst>
                <a:ext uri="{FF2B5EF4-FFF2-40B4-BE49-F238E27FC236}">
                  <a16:creationId xmlns:a16="http://schemas.microsoft.com/office/drawing/2014/main" id="{FF8E9177-7614-6069-E887-50FAE8184161}"/>
                </a:ext>
              </a:extLst>
            </p:cNvPr>
            <p:cNvSpPr/>
            <p:nvPr/>
          </p:nvSpPr>
          <p:spPr>
            <a:xfrm>
              <a:off x="1448807" y="1940895"/>
              <a:ext cx="3053211" cy="3053211"/>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7CF741E3-D215-BF9F-42AA-CAEE3D2E5246}"/>
                </a:ext>
              </a:extLst>
            </p:cNvPr>
            <p:cNvSpPr/>
            <p:nvPr/>
          </p:nvSpPr>
          <p:spPr>
            <a:xfrm>
              <a:off x="1770650" y="2326111"/>
              <a:ext cx="2425358" cy="2425358"/>
            </a:xfrm>
            <a:prstGeom prst="ellipse">
              <a:avLst/>
            </a:prstGeom>
            <a:solidFill>
              <a:srgbClr val="F16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5B91133F-EF25-7429-A9EB-4F327482BDDC}"/>
                </a:ext>
              </a:extLst>
            </p:cNvPr>
            <p:cNvSpPr/>
            <p:nvPr/>
          </p:nvSpPr>
          <p:spPr>
            <a:xfrm>
              <a:off x="2191755" y="2722491"/>
              <a:ext cx="1603866" cy="160386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CC2F7E84-AA3F-7461-3230-F13BB28AD061}"/>
                </a:ext>
              </a:extLst>
            </p:cNvPr>
            <p:cNvSpPr/>
            <p:nvPr/>
          </p:nvSpPr>
          <p:spPr>
            <a:xfrm>
              <a:off x="2560722" y="3018156"/>
              <a:ext cx="884083" cy="8840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F2CEA0D6-349C-7C85-FC3E-AF7E11F5C572}"/>
                </a:ext>
              </a:extLst>
            </p:cNvPr>
            <p:cNvGrpSpPr/>
            <p:nvPr/>
          </p:nvGrpSpPr>
          <p:grpSpPr>
            <a:xfrm rot="20406551">
              <a:off x="2786193" y="2660540"/>
              <a:ext cx="2941962" cy="575072"/>
              <a:chOff x="5930539" y="2252592"/>
              <a:chExt cx="4393994" cy="858904"/>
            </a:xfrm>
          </p:grpSpPr>
          <p:sp>
            <p:nvSpPr>
              <p:cNvPr id="9" name="Free-form: Shape 8">
                <a:extLst>
                  <a:ext uri="{FF2B5EF4-FFF2-40B4-BE49-F238E27FC236}">
                    <a16:creationId xmlns:a16="http://schemas.microsoft.com/office/drawing/2014/main" id="{8D432FD4-9880-CE52-6668-B8174306D8DC}"/>
                  </a:ext>
                </a:extLst>
              </p:cNvPr>
              <p:cNvSpPr/>
              <p:nvPr/>
            </p:nvSpPr>
            <p:spPr>
              <a:xfrm rot="16200000">
                <a:off x="7883377" y="565174"/>
                <a:ext cx="164032" cy="4069707"/>
              </a:xfrm>
              <a:custGeom>
                <a:avLst/>
                <a:gdLst>
                  <a:gd name="connsiteX0" fmla="*/ 164032 w 164032"/>
                  <a:gd name="connsiteY0" fmla="*/ 477087 h 4069707"/>
                  <a:gd name="connsiteX1" fmla="*/ 147390 w 164032"/>
                  <a:gd name="connsiteY1" fmla="*/ 477087 h 4069707"/>
                  <a:gd name="connsiteX2" fmla="*/ 147390 w 164032"/>
                  <a:gd name="connsiteY2" fmla="*/ 4069707 h 4069707"/>
                  <a:gd name="connsiteX3" fmla="*/ 0 w 164032"/>
                  <a:gd name="connsiteY3" fmla="*/ 4069707 h 4069707"/>
                  <a:gd name="connsiteX4" fmla="*/ 0 w 164032"/>
                  <a:gd name="connsiteY4" fmla="*/ 477087 h 4069707"/>
                  <a:gd name="connsiteX5" fmla="*/ 0 w 164032"/>
                  <a:gd name="connsiteY5" fmla="*/ 477087 h 4069707"/>
                  <a:gd name="connsiteX6" fmla="*/ 0 w 164032"/>
                  <a:gd name="connsiteY6" fmla="*/ 0 h 4069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032" h="4069707">
                    <a:moveTo>
                      <a:pt x="164032" y="477087"/>
                    </a:moveTo>
                    <a:lnTo>
                      <a:pt x="147390" y="477087"/>
                    </a:lnTo>
                    <a:lnTo>
                      <a:pt x="147390" y="4069707"/>
                    </a:lnTo>
                    <a:lnTo>
                      <a:pt x="0" y="4069707"/>
                    </a:lnTo>
                    <a:lnTo>
                      <a:pt x="0" y="477087"/>
                    </a:lnTo>
                    <a:lnTo>
                      <a:pt x="0" y="477087"/>
                    </a:lnTo>
                    <a:lnTo>
                      <a:pt x="0"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just"/>
                <a:endParaRPr lang="en-GB"/>
              </a:p>
            </p:txBody>
          </p:sp>
          <p:sp>
            <p:nvSpPr>
              <p:cNvPr id="10" name="Parallelogram 9">
                <a:extLst>
                  <a:ext uri="{FF2B5EF4-FFF2-40B4-BE49-F238E27FC236}">
                    <a16:creationId xmlns:a16="http://schemas.microsoft.com/office/drawing/2014/main" id="{3EDE1486-C331-E88F-C02F-E56E71D50C8A}"/>
                  </a:ext>
                </a:extLst>
              </p:cNvPr>
              <p:cNvSpPr/>
              <p:nvPr/>
            </p:nvSpPr>
            <p:spPr>
              <a:xfrm>
                <a:off x="8997676" y="2252592"/>
                <a:ext cx="1326856" cy="347435"/>
              </a:xfrm>
              <a:prstGeom prst="parallelogram">
                <a:avLst>
                  <a:gd name="adj" fmla="val 90921"/>
                </a:avLst>
              </a:prstGeom>
              <a:solidFill>
                <a:srgbClr val="F16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GB"/>
              </a:p>
            </p:txBody>
          </p:sp>
          <p:sp>
            <p:nvSpPr>
              <p:cNvPr id="15" name="Free-form: Shape 14">
                <a:extLst>
                  <a:ext uri="{FF2B5EF4-FFF2-40B4-BE49-F238E27FC236}">
                    <a16:creationId xmlns:a16="http://schemas.microsoft.com/office/drawing/2014/main" id="{61C6FE0D-94AE-4E28-623A-53FA169767B5}"/>
                  </a:ext>
                </a:extLst>
              </p:cNvPr>
              <p:cNvSpPr/>
              <p:nvPr/>
            </p:nvSpPr>
            <p:spPr>
              <a:xfrm rot="5400000" flipV="1">
                <a:off x="7883379" y="729209"/>
                <a:ext cx="164032" cy="4069707"/>
              </a:xfrm>
              <a:custGeom>
                <a:avLst/>
                <a:gdLst>
                  <a:gd name="connsiteX0" fmla="*/ 164032 w 164032"/>
                  <a:gd name="connsiteY0" fmla="*/ 477087 h 4069707"/>
                  <a:gd name="connsiteX1" fmla="*/ 147390 w 164032"/>
                  <a:gd name="connsiteY1" fmla="*/ 477087 h 4069707"/>
                  <a:gd name="connsiteX2" fmla="*/ 147390 w 164032"/>
                  <a:gd name="connsiteY2" fmla="*/ 4069707 h 4069707"/>
                  <a:gd name="connsiteX3" fmla="*/ 0 w 164032"/>
                  <a:gd name="connsiteY3" fmla="*/ 4069707 h 4069707"/>
                  <a:gd name="connsiteX4" fmla="*/ 0 w 164032"/>
                  <a:gd name="connsiteY4" fmla="*/ 477087 h 4069707"/>
                  <a:gd name="connsiteX5" fmla="*/ 0 w 164032"/>
                  <a:gd name="connsiteY5" fmla="*/ 477087 h 4069707"/>
                  <a:gd name="connsiteX6" fmla="*/ 0 w 164032"/>
                  <a:gd name="connsiteY6" fmla="*/ 0 h 4069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032" h="4069707">
                    <a:moveTo>
                      <a:pt x="164032" y="477087"/>
                    </a:moveTo>
                    <a:lnTo>
                      <a:pt x="147390" y="477087"/>
                    </a:lnTo>
                    <a:lnTo>
                      <a:pt x="147390" y="4069707"/>
                    </a:lnTo>
                    <a:lnTo>
                      <a:pt x="0" y="4069707"/>
                    </a:lnTo>
                    <a:lnTo>
                      <a:pt x="0" y="477087"/>
                    </a:lnTo>
                    <a:lnTo>
                      <a:pt x="0" y="477087"/>
                    </a:lnTo>
                    <a:lnTo>
                      <a:pt x="0" y="0"/>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just"/>
                <a:endParaRPr lang="en-GB"/>
              </a:p>
            </p:txBody>
          </p:sp>
          <p:sp>
            <p:nvSpPr>
              <p:cNvPr id="16" name="Parallelogram 15">
                <a:extLst>
                  <a:ext uri="{FF2B5EF4-FFF2-40B4-BE49-F238E27FC236}">
                    <a16:creationId xmlns:a16="http://schemas.microsoft.com/office/drawing/2014/main" id="{48D41200-D835-5A2B-715C-4F06FB6F6AE2}"/>
                  </a:ext>
                </a:extLst>
              </p:cNvPr>
              <p:cNvSpPr/>
              <p:nvPr/>
            </p:nvSpPr>
            <p:spPr>
              <a:xfrm flipV="1">
                <a:off x="8997677" y="2764061"/>
                <a:ext cx="1326856" cy="347435"/>
              </a:xfrm>
              <a:prstGeom prst="parallelogram">
                <a:avLst>
                  <a:gd name="adj" fmla="val 90921"/>
                </a:avLst>
              </a:prstGeom>
              <a:solidFill>
                <a:srgbClr val="F16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GB"/>
              </a:p>
            </p:txBody>
          </p:sp>
        </p:grpSp>
      </p:grpSp>
      <p:sp>
        <p:nvSpPr>
          <p:cNvPr id="22" name="TextBox 21">
            <a:extLst>
              <a:ext uri="{FF2B5EF4-FFF2-40B4-BE49-F238E27FC236}">
                <a16:creationId xmlns:a16="http://schemas.microsoft.com/office/drawing/2014/main" id="{24C0242B-7929-E950-F886-180E9F3C7F1F}"/>
              </a:ext>
            </a:extLst>
          </p:cNvPr>
          <p:cNvSpPr txBox="1"/>
          <p:nvPr/>
        </p:nvSpPr>
        <p:spPr>
          <a:xfrm>
            <a:off x="1135485" y="2343132"/>
            <a:ext cx="4659495" cy="1938992"/>
          </a:xfrm>
          <a:prstGeom prst="rect">
            <a:avLst/>
          </a:prstGeom>
          <a:noFill/>
        </p:spPr>
        <p:txBody>
          <a:bodyPr wrap="square">
            <a:spAutoFit/>
          </a:bodyPr>
          <a:lstStyle/>
          <a:p>
            <a:pPr algn="just"/>
            <a:r>
              <a:rPr lang="en-GB" sz="2000" b="1"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The aim of the study is to evaluate and model the climate change effect on River Niger Flood dynamics and adaptation strategies in lokoja and Niamey, West Africa focusing on flood risk analysis and mitigation</a:t>
            </a:r>
            <a:endParaRPr lang="en-US" sz="2000" b="1" i="1" dirty="0">
              <a:effectLst>
                <a:outerShdw blurRad="38100" dist="38100" dir="2700000" algn="tl">
                  <a:srgbClr val="000000">
                    <a:alpha val="43137"/>
                  </a:srgbClr>
                </a:outerShdw>
              </a:effectLst>
              <a:latin typeface="Times New Roman" panose="02020603050405020304" pitchFamily="18" charset="0"/>
            </a:endParaRPr>
          </a:p>
        </p:txBody>
      </p:sp>
      <p:sp>
        <p:nvSpPr>
          <p:cNvPr id="20" name="TextBox 19">
            <a:extLst>
              <a:ext uri="{FF2B5EF4-FFF2-40B4-BE49-F238E27FC236}">
                <a16:creationId xmlns:a16="http://schemas.microsoft.com/office/drawing/2014/main" id="{3D3CD4A9-E1F2-F32E-FADC-A8AB2ACFDEE6}"/>
              </a:ext>
            </a:extLst>
          </p:cNvPr>
          <p:cNvSpPr txBox="1"/>
          <p:nvPr/>
        </p:nvSpPr>
        <p:spPr>
          <a:xfrm>
            <a:off x="5794980" y="1793855"/>
            <a:ext cx="5566612" cy="646331"/>
          </a:xfrm>
          <a:prstGeom prst="rect">
            <a:avLst/>
          </a:prstGeom>
          <a:noFill/>
        </p:spPr>
        <p:txBody>
          <a:bodyPr wrap="square">
            <a:spAutoFit/>
          </a:bodyPr>
          <a:lstStyle/>
          <a:p>
            <a:pPr lvl="0" algn="ctr"/>
            <a:r>
              <a:rPr lang="en-US" sz="1800" dirty="0">
                <a:ln w="0"/>
                <a:solidFill>
                  <a:schemeClr val="tx1"/>
                </a:solidFill>
                <a:latin typeface="Times New Roman" panose="02020603050405020304" pitchFamily="18" charset="0"/>
                <a:cs typeface="Times New Roman" panose="02020603050405020304" pitchFamily="18" charset="0"/>
              </a:rPr>
              <a:t>1. </a:t>
            </a:r>
            <a:r>
              <a:rPr lang="en-US" sz="1800" b="0" u="none" strike="noStrike" baseline="0" dirty="0">
                <a:solidFill>
                  <a:srgbClr val="000000"/>
                </a:solidFill>
                <a:latin typeface="Times New Roman" panose="02020603050405020304" pitchFamily="18" charset="0"/>
              </a:rPr>
              <a:t>Analysis of </a:t>
            </a:r>
            <a:r>
              <a:rPr lang="en-US" sz="1800" dirty="0">
                <a:solidFill>
                  <a:srgbClr val="000000"/>
                </a:solidFill>
                <a:latin typeface="Times New Roman" panose="02020603050405020304" pitchFamily="18" charset="0"/>
              </a:rPr>
              <a:t>land use and land cover patterns </a:t>
            </a:r>
            <a:r>
              <a:rPr lang="en-US" sz="1800" b="0" u="none" strike="noStrike" baseline="0" dirty="0">
                <a:solidFill>
                  <a:srgbClr val="000000"/>
                </a:solidFill>
                <a:latin typeface="Times New Roman" panose="02020603050405020304" pitchFamily="18" charset="0"/>
              </a:rPr>
              <a:t>and the associated implications</a:t>
            </a:r>
            <a:endParaRPr lang="fr-FR" dirty="0"/>
          </a:p>
        </p:txBody>
      </p:sp>
      <p:sp>
        <p:nvSpPr>
          <p:cNvPr id="27" name="TextBox 26">
            <a:extLst>
              <a:ext uri="{FF2B5EF4-FFF2-40B4-BE49-F238E27FC236}">
                <a16:creationId xmlns:a16="http://schemas.microsoft.com/office/drawing/2014/main" id="{4B56FD3D-6F43-16F9-7D63-787C373E4184}"/>
              </a:ext>
            </a:extLst>
          </p:cNvPr>
          <p:cNvSpPr txBox="1"/>
          <p:nvPr/>
        </p:nvSpPr>
        <p:spPr>
          <a:xfrm>
            <a:off x="5794980" y="3045258"/>
            <a:ext cx="5380383" cy="646331"/>
          </a:xfrm>
          <a:prstGeom prst="rect">
            <a:avLst/>
          </a:prstGeom>
          <a:noFill/>
        </p:spPr>
        <p:txBody>
          <a:bodyPr wrap="square">
            <a:spAutoFit/>
          </a:bodyPr>
          <a:lstStyle/>
          <a:p>
            <a:pPr algn="ctr"/>
            <a:r>
              <a:rPr lang="en-US" dirty="0">
                <a:ln w="0"/>
                <a:latin typeface="Times New Roman" panose="02020603050405020304" pitchFamily="18" charset="0"/>
                <a:cs typeface="Times New Roman" panose="02020603050405020304" pitchFamily="18" charset="0"/>
              </a:rPr>
              <a:t>2. </a:t>
            </a:r>
            <a:r>
              <a:rPr lang="en-GB" sz="1800" dirty="0">
                <a:effectLst/>
                <a:latin typeface="Times New Roman" panose="02020603050405020304" pitchFamily="18" charset="0"/>
                <a:ea typeface="Calibri" panose="020F0502020204030204" pitchFamily="34" charset="0"/>
              </a:rPr>
              <a:t>Determination of  flood susceptibility</a:t>
            </a:r>
            <a:r>
              <a:rPr lang="en-GB" dirty="0">
                <a:latin typeface="Times New Roman" panose="02020603050405020304" pitchFamily="18" charset="0"/>
                <a:ea typeface="Calibri" panose="020F0502020204030204" pitchFamily="34" charset="0"/>
              </a:rPr>
              <a:t>, </a:t>
            </a:r>
            <a:r>
              <a:rPr lang="en-GB" sz="1800" dirty="0">
                <a:effectLst/>
                <a:latin typeface="Times New Roman" panose="02020603050405020304" pitchFamily="18" charset="0"/>
                <a:ea typeface="Calibri" panose="020F0502020204030204" pitchFamily="34" charset="0"/>
              </a:rPr>
              <a:t>vulnerability and risk distribution</a:t>
            </a:r>
            <a:endParaRPr lang="en-GB" sz="1800" dirty="0">
              <a:ln w="0"/>
              <a:solidFill>
                <a:schemeClr val="tx1"/>
              </a:solidFill>
              <a:latin typeface="Times New Roman" panose="02020603050405020304" pitchFamily="18" charset="0"/>
              <a:cs typeface="Times New Roman" panose="02020603050405020304" pitchFamily="18" charset="0"/>
            </a:endParaRPr>
          </a:p>
        </p:txBody>
      </p:sp>
      <p:sp>
        <p:nvSpPr>
          <p:cNvPr id="33" name="TextBox 32">
            <a:extLst>
              <a:ext uri="{FF2B5EF4-FFF2-40B4-BE49-F238E27FC236}">
                <a16:creationId xmlns:a16="http://schemas.microsoft.com/office/drawing/2014/main" id="{7A07DD4D-7714-BF53-D517-A2EA1B8E9EAE}"/>
              </a:ext>
            </a:extLst>
          </p:cNvPr>
          <p:cNvSpPr txBox="1"/>
          <p:nvPr/>
        </p:nvSpPr>
        <p:spPr>
          <a:xfrm>
            <a:off x="6073975" y="4081173"/>
            <a:ext cx="5287617" cy="646331"/>
          </a:xfrm>
          <a:prstGeom prst="rect">
            <a:avLst/>
          </a:prstGeom>
          <a:noFill/>
        </p:spPr>
        <p:txBody>
          <a:bodyPr wrap="square">
            <a:spAutoFit/>
          </a:bodyPr>
          <a:lstStyle/>
          <a:p>
            <a:pPr algn="just"/>
            <a:r>
              <a:rPr lang="en-US" dirty="0">
                <a:ln w="0"/>
                <a:latin typeface="Times New Roman" panose="02020603050405020304" pitchFamily="18" charset="0"/>
                <a:cs typeface="Times New Roman" panose="02020603050405020304" pitchFamily="18" charset="0"/>
              </a:rPr>
              <a:t>3</a:t>
            </a:r>
            <a:r>
              <a:rPr lang="en-US" sz="1800" dirty="0">
                <a:ln w="0"/>
                <a:latin typeface="Times New Roman" panose="02020603050405020304" pitchFamily="18" charset="0"/>
                <a:cs typeface="Times New Roman" panose="02020603050405020304" pitchFamily="18" charset="0"/>
              </a:rPr>
              <a:t>. </a:t>
            </a:r>
            <a:r>
              <a:rPr lang="en-GB" sz="1800" i="1" dirty="0">
                <a:latin typeface="Times New Roman" panose="02020603050405020304" pitchFamily="18" charset="0"/>
                <a:ea typeface="Calibri" panose="020F0502020204030204" pitchFamily="34" charset="0"/>
              </a:rPr>
              <a:t>Development of flood scenarios under varying climate change projections</a:t>
            </a:r>
            <a:endParaRPr lang="en-GB" sz="1800" dirty="0">
              <a:latin typeface="Times New Roman" panose="02020603050405020304" pitchFamily="18" charset="0"/>
              <a:cs typeface="Times New Roman" panose="02020603050405020304" pitchFamily="18" charset="0"/>
            </a:endParaRPr>
          </a:p>
        </p:txBody>
      </p:sp>
      <p:sp>
        <p:nvSpPr>
          <p:cNvPr id="43" name="TextBox 42">
            <a:extLst>
              <a:ext uri="{FF2B5EF4-FFF2-40B4-BE49-F238E27FC236}">
                <a16:creationId xmlns:a16="http://schemas.microsoft.com/office/drawing/2014/main" id="{3C2B1D49-2776-5C68-453F-A661E13115AB}"/>
              </a:ext>
            </a:extLst>
          </p:cNvPr>
          <p:cNvSpPr txBox="1"/>
          <p:nvPr/>
        </p:nvSpPr>
        <p:spPr>
          <a:xfrm>
            <a:off x="3380781" y="370290"/>
            <a:ext cx="5411844" cy="707886"/>
          </a:xfrm>
          <a:prstGeom prst="rect">
            <a:avLst/>
          </a:prstGeom>
          <a:noFill/>
        </p:spPr>
        <p:txBody>
          <a:bodyPr wrap="square" rtlCol="0">
            <a:spAutoFit/>
          </a:bodyPr>
          <a:lstStyle/>
          <a:p>
            <a:pPr algn="ctr"/>
            <a:r>
              <a:rPr lang="en-US" sz="4000" dirty="0">
                <a:solidFill>
                  <a:schemeClr val="accent5">
                    <a:lumMod val="75000"/>
                  </a:schemeClr>
                </a:solidFill>
                <a:latin typeface="Times New Roman" panose="02020603050405020304" pitchFamily="18" charset="0"/>
                <a:cs typeface="Times New Roman" panose="02020603050405020304" pitchFamily="18" charset="0"/>
              </a:rPr>
              <a:t>Aim and Objectives</a:t>
            </a:r>
            <a:endParaRPr lang="en-GB" sz="4000" dirty="0">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69C5AD16-3922-1AC5-72B2-E525004554E2}"/>
              </a:ext>
            </a:extLst>
          </p:cNvPr>
          <p:cNvSpPr txBox="1"/>
          <p:nvPr/>
        </p:nvSpPr>
        <p:spPr>
          <a:xfrm>
            <a:off x="5916374" y="5443183"/>
            <a:ext cx="6097712" cy="374077"/>
          </a:xfrm>
          <a:prstGeom prst="rect">
            <a:avLst/>
          </a:prstGeom>
          <a:noFill/>
        </p:spPr>
        <p:txBody>
          <a:bodyPr wrap="square">
            <a:spAutoFit/>
          </a:bodyPr>
          <a:lstStyle/>
          <a:p>
            <a:pPr marL="0" marR="0">
              <a:lnSpc>
                <a:spcPct val="107000"/>
              </a:lnSpc>
              <a:spcAft>
                <a:spcPts val="800"/>
              </a:spcAft>
            </a:pPr>
            <a:r>
              <a:rPr lang="en-US" sz="1800" dirty="0">
                <a:latin typeface="Times New Roman" panose="02020603050405020304" pitchFamily="18" charset="0"/>
                <a:ea typeface="Calibri" panose="020F0502020204030204" pitchFamily="34" charset="0"/>
                <a:cs typeface="Times New Roman" panose="02020603050405020304" pitchFamily="18" charset="0"/>
              </a:rPr>
              <a:t>4. Development of flood risk profiles and  adaptation strategies</a:t>
            </a:r>
            <a:endParaRPr lang="en-GB" sz="1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22937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1A8463F-C237-1B92-61E2-C10D4533EFFD}"/>
              </a:ext>
            </a:extLst>
          </p:cNvPr>
          <p:cNvSpPr txBox="1"/>
          <p:nvPr/>
        </p:nvSpPr>
        <p:spPr>
          <a:xfrm>
            <a:off x="1276350" y="1289999"/>
            <a:ext cx="10449618" cy="1323439"/>
          </a:xfrm>
          <a:prstGeom prst="rect">
            <a:avLst/>
          </a:prstGeom>
          <a:solidFill>
            <a:schemeClr val="bg1">
              <a:lumMod val="85000"/>
            </a:schemeClr>
          </a:solidFill>
        </p:spPr>
        <p:txBody>
          <a:bodyPr wrap="square">
            <a:spAutoFit/>
          </a:bodyPr>
          <a:lstStyle/>
          <a:p>
            <a:pPr marL="342900" indent="-342900" algn="just">
              <a:buFont typeface="Wingdings" panose="05000000000000000000" pitchFamily="2" charset="2"/>
              <a:buChar char="q"/>
            </a:pPr>
            <a:r>
              <a:rPr lang="en-GB" sz="20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 study area covers Niamey (Niger) and Lokoja (Nigeria) located on the Niger River. Lokoja covers an area of 3180 km²; it is known as the confluence city of the Niger and Benue rivers and is the capital of the Kogi State. </a:t>
            </a:r>
            <a:r>
              <a:rPr lang="en-GB" sz="200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Niamey represents the political and administrative capital of Niger with a total area of 240 km</a:t>
            </a:r>
            <a:r>
              <a:rPr lang="en-GB" sz="2000" i="1" baseline="300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2</a:t>
            </a:r>
            <a:endParaRPr lang="en-GB" sz="20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A767DAB6-4FCF-FD19-D43D-ADB3450F12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9695" y="2699068"/>
            <a:ext cx="4928105" cy="3808081"/>
          </a:xfrm>
          <a:prstGeom prst="rect">
            <a:avLst/>
          </a:prstGeom>
        </p:spPr>
      </p:pic>
      <p:pic>
        <p:nvPicPr>
          <p:cNvPr id="8" name="Picture 7">
            <a:extLst>
              <a:ext uri="{FF2B5EF4-FFF2-40B4-BE49-F238E27FC236}">
                <a16:creationId xmlns:a16="http://schemas.microsoft.com/office/drawing/2014/main" id="{983DAC2D-889C-7CC9-62EE-41BA118BCC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0908" y="2788025"/>
            <a:ext cx="4994595" cy="3534458"/>
          </a:xfrm>
          <a:prstGeom prst="rect">
            <a:avLst/>
          </a:prstGeom>
        </p:spPr>
      </p:pic>
      <p:sp>
        <p:nvSpPr>
          <p:cNvPr id="10" name="TextBox 9">
            <a:extLst>
              <a:ext uri="{FF2B5EF4-FFF2-40B4-BE49-F238E27FC236}">
                <a16:creationId xmlns:a16="http://schemas.microsoft.com/office/drawing/2014/main" id="{D3C268B0-48CB-E0A0-76B1-A217B641B9D8}"/>
              </a:ext>
            </a:extLst>
          </p:cNvPr>
          <p:cNvSpPr txBox="1"/>
          <p:nvPr/>
        </p:nvSpPr>
        <p:spPr>
          <a:xfrm>
            <a:off x="2520839" y="6500603"/>
            <a:ext cx="2971799" cy="369332"/>
          </a:xfrm>
          <a:prstGeom prst="rect">
            <a:avLst/>
          </a:prstGeom>
          <a:noFill/>
        </p:spPr>
        <p:txBody>
          <a:bodyPr wrap="square">
            <a:spAutoFit/>
          </a:bodyPr>
          <a:lstStyle/>
          <a:p>
            <a:r>
              <a:rPr lang="en-GB" sz="18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Niamey (Niger)</a:t>
            </a:r>
            <a:endParaRPr lang="fr-FR" dirty="0"/>
          </a:p>
        </p:txBody>
      </p:sp>
      <p:sp>
        <p:nvSpPr>
          <p:cNvPr id="12" name="TextBox 11">
            <a:extLst>
              <a:ext uri="{FF2B5EF4-FFF2-40B4-BE49-F238E27FC236}">
                <a16:creationId xmlns:a16="http://schemas.microsoft.com/office/drawing/2014/main" id="{22DC6AD8-435B-8B51-E6F7-9EBFD6EBEC3E}"/>
              </a:ext>
            </a:extLst>
          </p:cNvPr>
          <p:cNvSpPr txBox="1"/>
          <p:nvPr/>
        </p:nvSpPr>
        <p:spPr>
          <a:xfrm>
            <a:off x="8908474" y="6322483"/>
            <a:ext cx="2263831" cy="369332"/>
          </a:xfrm>
          <a:prstGeom prst="rect">
            <a:avLst/>
          </a:prstGeom>
          <a:noFill/>
        </p:spPr>
        <p:txBody>
          <a:bodyPr wrap="square">
            <a:spAutoFit/>
          </a:bodyPr>
          <a:lstStyle/>
          <a:p>
            <a:r>
              <a:rPr lang="en-GB" sz="18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Lokoja (Nigeria) </a:t>
            </a:r>
            <a:endParaRPr lang="fr-FR" dirty="0"/>
          </a:p>
        </p:txBody>
      </p:sp>
      <p:sp>
        <p:nvSpPr>
          <p:cNvPr id="2" name="TextBox 1">
            <a:extLst>
              <a:ext uri="{FF2B5EF4-FFF2-40B4-BE49-F238E27FC236}">
                <a16:creationId xmlns:a16="http://schemas.microsoft.com/office/drawing/2014/main" id="{B357C882-43E6-724E-078C-D46ED3C11414}"/>
              </a:ext>
            </a:extLst>
          </p:cNvPr>
          <p:cNvSpPr txBox="1"/>
          <p:nvPr/>
        </p:nvSpPr>
        <p:spPr>
          <a:xfrm rot="16200000">
            <a:off x="-2768605" y="3019827"/>
            <a:ext cx="6376777" cy="584775"/>
          </a:xfrm>
          <a:prstGeom prst="rect">
            <a:avLst/>
          </a:prstGeom>
          <a:noFill/>
        </p:spPr>
        <p:txBody>
          <a:bodyPr wrap="square" rtlCol="0">
            <a:spAutoFit/>
          </a:bodyPr>
          <a:lstStyle/>
          <a:p>
            <a:pPr algn="ctr"/>
            <a:r>
              <a:rPr lang="fr-FR" sz="3200" dirty="0">
                <a:solidFill>
                  <a:schemeClr val="bg1"/>
                </a:solidFill>
                <a:latin typeface="Times New Roman" panose="02020603050405020304" pitchFamily="18" charset="0"/>
                <a:cs typeface="Times New Roman" panose="02020603050405020304" pitchFamily="18" charset="0"/>
              </a:rPr>
              <a:t>Materials and Methods</a:t>
            </a:r>
          </a:p>
        </p:txBody>
      </p:sp>
      <p:sp>
        <p:nvSpPr>
          <p:cNvPr id="3" name="TextBox 2">
            <a:extLst>
              <a:ext uri="{FF2B5EF4-FFF2-40B4-BE49-F238E27FC236}">
                <a16:creationId xmlns:a16="http://schemas.microsoft.com/office/drawing/2014/main" id="{754729F2-B2F1-43AC-5BB9-4A437341F4A7}"/>
              </a:ext>
            </a:extLst>
          </p:cNvPr>
          <p:cNvSpPr txBox="1"/>
          <p:nvPr/>
        </p:nvSpPr>
        <p:spPr>
          <a:xfrm>
            <a:off x="4224535" y="428287"/>
            <a:ext cx="3495675" cy="369332"/>
          </a:xfrm>
          <a:prstGeom prst="rect">
            <a:avLst/>
          </a:prstGeom>
          <a:noFill/>
        </p:spPr>
        <p:txBody>
          <a:bodyPr wrap="square" rtlCol="0">
            <a:spAutoFit/>
          </a:bodyPr>
          <a:lstStyle/>
          <a:p>
            <a:r>
              <a:rPr lang="fr-FR" dirty="0"/>
              <a:t>(i) </a:t>
            </a:r>
            <a:r>
              <a:rPr lang="fr-FR" dirty="0" err="1"/>
              <a:t>Study</a:t>
            </a:r>
            <a:r>
              <a:rPr lang="fr-FR" dirty="0"/>
              <a:t> Area and Data </a:t>
            </a:r>
          </a:p>
        </p:txBody>
      </p:sp>
    </p:spTree>
    <p:extLst>
      <p:ext uri="{BB962C8B-B14F-4D97-AF65-F5344CB8AC3E}">
        <p14:creationId xmlns:p14="http://schemas.microsoft.com/office/powerpoint/2010/main" val="2652311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6">
            <a:extLst>
              <a:ext uri="{FF2B5EF4-FFF2-40B4-BE49-F238E27FC236}">
                <a16:creationId xmlns:a16="http://schemas.microsoft.com/office/drawing/2014/main" id="{E2DA97FF-0CBF-7BF8-1695-B49981071870}"/>
              </a:ext>
            </a:extLst>
          </p:cNvPr>
          <p:cNvPicPr>
            <a:picLocks/>
          </p:cNvPicPr>
          <p:nvPr/>
        </p:nvPicPr>
        <p:blipFill rotWithShape="1">
          <a:blip r:embed="rId2">
            <a:extLst>
              <a:ext uri="{28A0092B-C50C-407E-A947-70E740481C1C}">
                <a14:useLocalDpi xmlns:a14="http://schemas.microsoft.com/office/drawing/2010/main" val="0"/>
              </a:ext>
            </a:extLst>
          </a:blip>
          <a:srcRect r="1482" b="2438"/>
          <a:stretch/>
        </p:blipFill>
        <p:spPr bwMode="auto">
          <a:xfrm>
            <a:off x="5192416" y="1980189"/>
            <a:ext cx="3507051" cy="1979822"/>
          </a:xfrm>
          <a:prstGeom prst="rect">
            <a:avLst/>
          </a:prstGeom>
          <a:noFill/>
          <a:ln>
            <a:noFill/>
          </a:ln>
          <a:extLst>
            <a:ext uri="{53640926-AAD7-44D8-BBD7-CCE9431645EC}">
              <a14:shadowObscured xmlns:a14="http://schemas.microsoft.com/office/drawing/2010/main"/>
            </a:ext>
          </a:extLst>
        </p:spPr>
      </p:pic>
      <p:pic>
        <p:nvPicPr>
          <p:cNvPr id="10" name="Picture 9">
            <a:extLst>
              <a:ext uri="{FF2B5EF4-FFF2-40B4-BE49-F238E27FC236}">
                <a16:creationId xmlns:a16="http://schemas.microsoft.com/office/drawing/2014/main" id="{16DC82EA-A7A5-8B23-3B65-B81305A6FF89}"/>
              </a:ext>
            </a:extLst>
          </p:cNvPr>
          <p:cNvPicPr>
            <a:picLocks noChangeAspect="1"/>
          </p:cNvPicPr>
          <p:nvPr/>
        </p:nvPicPr>
        <p:blipFill>
          <a:blip r:embed="rId3"/>
          <a:stretch>
            <a:fillRect/>
          </a:stretch>
        </p:blipFill>
        <p:spPr>
          <a:xfrm>
            <a:off x="1423685" y="3631450"/>
            <a:ext cx="3132236" cy="2238192"/>
          </a:xfrm>
          <a:prstGeom prst="rect">
            <a:avLst/>
          </a:prstGeom>
        </p:spPr>
      </p:pic>
      <p:pic>
        <p:nvPicPr>
          <p:cNvPr id="12" name="Picture 11">
            <a:extLst>
              <a:ext uri="{FF2B5EF4-FFF2-40B4-BE49-F238E27FC236}">
                <a16:creationId xmlns:a16="http://schemas.microsoft.com/office/drawing/2014/main" id="{97F8872A-E0D3-3BF0-F43B-158DA238801F}"/>
              </a:ext>
            </a:extLst>
          </p:cNvPr>
          <p:cNvPicPr>
            <a:picLocks noChangeAspect="1"/>
          </p:cNvPicPr>
          <p:nvPr/>
        </p:nvPicPr>
        <p:blipFill>
          <a:blip r:embed="rId4"/>
          <a:stretch>
            <a:fillRect/>
          </a:stretch>
        </p:blipFill>
        <p:spPr>
          <a:xfrm>
            <a:off x="1310625" y="1310728"/>
            <a:ext cx="3358356" cy="2148190"/>
          </a:xfrm>
          <a:prstGeom prst="rect">
            <a:avLst/>
          </a:prstGeom>
        </p:spPr>
      </p:pic>
      <p:sp>
        <p:nvSpPr>
          <p:cNvPr id="14" name="TextBox 13">
            <a:extLst>
              <a:ext uri="{FF2B5EF4-FFF2-40B4-BE49-F238E27FC236}">
                <a16:creationId xmlns:a16="http://schemas.microsoft.com/office/drawing/2014/main" id="{E7599DD6-A13A-A2A6-5B9D-56B5B93A69E1}"/>
              </a:ext>
            </a:extLst>
          </p:cNvPr>
          <p:cNvSpPr txBox="1"/>
          <p:nvPr/>
        </p:nvSpPr>
        <p:spPr>
          <a:xfrm>
            <a:off x="1601137" y="6042174"/>
            <a:ext cx="8059271" cy="646331"/>
          </a:xfrm>
          <a:prstGeom prst="rect">
            <a:avLst/>
          </a:prstGeom>
          <a:noFill/>
        </p:spPr>
        <p:txBody>
          <a:bodyPr wrap="square">
            <a:spAutoFit/>
          </a:bodyPr>
          <a:lstStyle/>
          <a:p>
            <a:r>
              <a:rPr lang="en-US" b="1" dirty="0"/>
              <a:t>Both these cities are representative of the challenges faced by communities along the Niger: hydrological variability, climatic impacts and human pressures</a:t>
            </a:r>
            <a:r>
              <a:rPr lang="en-US" dirty="0"/>
              <a:t>.</a:t>
            </a:r>
            <a:endParaRPr lang="fr-FR" dirty="0"/>
          </a:p>
        </p:txBody>
      </p:sp>
      <p:sp>
        <p:nvSpPr>
          <p:cNvPr id="16" name="TextBox 15">
            <a:extLst>
              <a:ext uri="{FF2B5EF4-FFF2-40B4-BE49-F238E27FC236}">
                <a16:creationId xmlns:a16="http://schemas.microsoft.com/office/drawing/2014/main" id="{EE139B21-B3E5-0B3F-60EB-9CED36EB3421}"/>
              </a:ext>
            </a:extLst>
          </p:cNvPr>
          <p:cNvSpPr txBox="1"/>
          <p:nvPr/>
        </p:nvSpPr>
        <p:spPr>
          <a:xfrm>
            <a:off x="8833644" y="1544981"/>
            <a:ext cx="3358356" cy="4172937"/>
          </a:xfrm>
          <a:prstGeom prst="rect">
            <a:avLst/>
          </a:prstGeom>
          <a:noFill/>
        </p:spPr>
        <p:txBody>
          <a:bodyPr wrap="square">
            <a:spAutoFit/>
          </a:bodyPr>
          <a:lstStyle/>
          <a:p>
            <a:pPr marL="285750" indent="-285750" algn="just">
              <a:buFont typeface="Wingdings" panose="05000000000000000000" pitchFamily="2" charset="2"/>
              <a:buChar char="Ø"/>
            </a:pPr>
            <a:r>
              <a:rPr lang="en-US" sz="1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Niamey (Upstream Zone)</a:t>
            </a:r>
            <a:endParaRPr lang="en-US" sz="11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l">
              <a:spcBef>
                <a:spcPts val="1029"/>
              </a:spcBef>
              <a:spcAft>
                <a:spcPts val="300"/>
              </a:spcAft>
              <a:buFont typeface="Arial" panose="020B0604020202020204" pitchFamily="34" charset="0"/>
              <a:buChar char="•"/>
            </a:pPr>
            <a:r>
              <a:rPr lang="en-US" sz="1100" b="1" i="0" dirty="0">
                <a:effectLst/>
                <a:latin typeface="Times New Roman" panose="02020603050405020304" pitchFamily="18" charset="0"/>
                <a:cs typeface="Times New Roman" panose="02020603050405020304" pitchFamily="18" charset="0"/>
              </a:rPr>
              <a:t>Flood Drivers</a:t>
            </a:r>
            <a:r>
              <a:rPr lang="en-US" sz="1100" b="0" i="0" dirty="0">
                <a:effectLst/>
                <a:latin typeface="Times New Roman" panose="02020603050405020304" pitchFamily="18" charset="0"/>
                <a:cs typeface="Times New Roman" panose="02020603050405020304" pitchFamily="18" charset="0"/>
              </a:rPr>
              <a:t>:</a:t>
            </a:r>
          </a:p>
          <a:p>
            <a:pPr marL="742950" lvl="1" indent="-285750" algn="l">
              <a:spcBef>
                <a:spcPts val="300"/>
              </a:spcBef>
              <a:spcAft>
                <a:spcPts val="1029"/>
              </a:spcAft>
              <a:buFont typeface="Arial" panose="020B0604020202020204" pitchFamily="34" charset="0"/>
              <a:buChar char="•"/>
            </a:pPr>
            <a:r>
              <a:rPr lang="en-US" sz="1100" b="1" i="0" dirty="0">
                <a:effectLst/>
                <a:latin typeface="Times New Roman" panose="02020603050405020304" pitchFamily="18" charset="0"/>
                <a:cs typeface="Times New Roman" panose="02020603050405020304" pitchFamily="18" charset="0"/>
              </a:rPr>
              <a:t>Local Rainfall</a:t>
            </a:r>
            <a:r>
              <a:rPr lang="en-US" sz="1100" b="0" i="0" dirty="0">
                <a:effectLst/>
                <a:latin typeface="Times New Roman" panose="02020603050405020304" pitchFamily="18" charset="0"/>
                <a:cs typeface="Times New Roman" panose="02020603050405020304" pitchFamily="18" charset="0"/>
              </a:rPr>
              <a:t>: Extreme precipitation → Rapid urban runoff.</a:t>
            </a:r>
          </a:p>
          <a:p>
            <a:pPr marL="742950" lvl="1" indent="-285750" algn="l">
              <a:spcBef>
                <a:spcPts val="300"/>
              </a:spcBef>
              <a:spcAft>
                <a:spcPts val="1029"/>
              </a:spcAft>
              <a:buFont typeface="Arial" panose="020B0604020202020204" pitchFamily="34" charset="0"/>
              <a:buChar char="•"/>
            </a:pPr>
            <a:r>
              <a:rPr lang="en-US" sz="1100" b="1" i="0" dirty="0">
                <a:effectLst/>
                <a:latin typeface="Times New Roman" panose="02020603050405020304" pitchFamily="18" charset="0"/>
                <a:cs typeface="Times New Roman" panose="02020603050405020304" pitchFamily="18" charset="0"/>
              </a:rPr>
              <a:t>Seasonal Inflows</a:t>
            </a:r>
            <a:r>
              <a:rPr lang="en-US" sz="1100" b="0" i="0" dirty="0">
                <a:effectLst/>
                <a:latin typeface="Times New Roman" panose="02020603050405020304" pitchFamily="18" charset="0"/>
                <a:cs typeface="Times New Roman" panose="02020603050405020304" pitchFamily="18" charset="0"/>
              </a:rPr>
              <a:t>: Contributions from </a:t>
            </a:r>
            <a:r>
              <a:rPr lang="en-US" sz="1100" b="1" i="0" dirty="0">
                <a:effectLst/>
                <a:latin typeface="Times New Roman" panose="02020603050405020304" pitchFamily="18" charset="0"/>
                <a:cs typeface="Times New Roman" panose="02020603050405020304" pitchFamily="18" charset="0"/>
              </a:rPr>
              <a:t>right-bank tributaries</a:t>
            </a:r>
            <a:r>
              <a:rPr lang="en-US" sz="1100" b="0" i="0" dirty="0">
                <a:effectLst/>
                <a:latin typeface="Times New Roman" panose="02020603050405020304" pitchFamily="18" charset="0"/>
                <a:cs typeface="Times New Roman" panose="02020603050405020304" pitchFamily="18" charset="0"/>
              </a:rPr>
              <a:t> and </a:t>
            </a:r>
            <a:r>
              <a:rPr lang="en-US" sz="1100" b="1" i="0" dirty="0">
                <a:effectLst/>
                <a:latin typeface="Times New Roman" panose="02020603050405020304" pitchFamily="18" charset="0"/>
                <a:cs typeface="Times New Roman" panose="02020603050405020304" pitchFamily="18" charset="0"/>
              </a:rPr>
              <a:t>Guinean floods</a:t>
            </a:r>
            <a:r>
              <a:rPr lang="en-US" sz="1100" b="0" i="0" dirty="0">
                <a:effectLst/>
                <a:latin typeface="Times New Roman" panose="02020603050405020304" pitchFamily="18" charset="0"/>
                <a:cs typeface="Times New Roman" panose="02020603050405020304" pitchFamily="18" charset="0"/>
              </a:rPr>
              <a:t> (upper basin).</a:t>
            </a:r>
          </a:p>
          <a:p>
            <a:pPr marL="0" lvl="1" algn="l">
              <a:spcBef>
                <a:spcPts val="300"/>
              </a:spcBef>
              <a:spcAft>
                <a:spcPts val="1029"/>
              </a:spcAft>
            </a:pPr>
            <a:r>
              <a:rPr lang="en-GB" sz="12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Lokoja (Confluence Zone)</a:t>
            </a:r>
          </a:p>
          <a:p>
            <a:pPr marL="0" lvl="1" algn="l">
              <a:spcBef>
                <a:spcPts val="300"/>
              </a:spcBef>
              <a:spcAft>
                <a:spcPts val="1029"/>
              </a:spcAft>
            </a:pPr>
            <a:r>
              <a:rPr lang="en-GB" sz="1100" b="1" i="0" dirty="0">
                <a:effectLst/>
                <a:latin typeface="Times New Roman" panose="02020603050405020304" pitchFamily="18" charset="0"/>
                <a:cs typeface="Times New Roman" panose="02020603050405020304" pitchFamily="18" charset="0"/>
              </a:rPr>
              <a:t>Flood Drivers</a:t>
            </a:r>
            <a:r>
              <a:rPr lang="en-GB" sz="1100" b="0" i="0" dirty="0">
                <a:effectLst/>
                <a:latin typeface="Times New Roman" panose="02020603050405020304" pitchFamily="18" charset="0"/>
                <a:cs typeface="Times New Roman" panose="02020603050405020304" pitchFamily="18" charset="0"/>
              </a:rPr>
              <a:t>:</a:t>
            </a:r>
          </a:p>
          <a:p>
            <a:pPr marL="0" lvl="1" algn="l">
              <a:spcBef>
                <a:spcPts val="300"/>
              </a:spcBef>
              <a:spcAft>
                <a:spcPts val="1029"/>
              </a:spcAft>
            </a:pPr>
            <a:r>
              <a:rPr lang="en-GB" sz="1100" b="1" i="0" dirty="0">
                <a:effectLst/>
                <a:latin typeface="Times New Roman" panose="02020603050405020304" pitchFamily="18" charset="0"/>
                <a:cs typeface="Times New Roman" panose="02020603050405020304" pitchFamily="18" charset="0"/>
              </a:rPr>
              <a:t>Confluence Effect</a:t>
            </a:r>
            <a:r>
              <a:rPr lang="en-GB" sz="1100" b="0" i="0" dirty="0">
                <a:effectLst/>
                <a:latin typeface="Times New Roman" panose="02020603050405020304" pitchFamily="18" charset="0"/>
                <a:cs typeface="Times New Roman" panose="02020603050405020304" pitchFamily="18" charset="0"/>
              </a:rPr>
              <a:t>: Niger + Bénoué rivers → High flow concentration.</a:t>
            </a:r>
          </a:p>
          <a:p>
            <a:pPr marL="0" lvl="1" algn="l">
              <a:spcBef>
                <a:spcPts val="300"/>
              </a:spcBef>
              <a:spcAft>
                <a:spcPts val="1029"/>
              </a:spcAft>
            </a:pPr>
            <a:r>
              <a:rPr lang="en-GB" sz="1100" b="1" i="0" dirty="0">
                <a:effectLst/>
                <a:latin typeface="Times New Roman" panose="02020603050405020304" pitchFamily="18" charset="0"/>
                <a:cs typeface="Times New Roman" panose="02020603050405020304" pitchFamily="18" charset="0"/>
              </a:rPr>
              <a:t>Upstream Extremes</a:t>
            </a:r>
            <a:r>
              <a:rPr lang="en-GB" sz="1100" b="0" i="0" dirty="0">
                <a:effectLst/>
                <a:latin typeface="Times New Roman" panose="02020603050405020304" pitchFamily="18" charset="0"/>
                <a:cs typeface="Times New Roman" panose="02020603050405020304" pitchFamily="18" charset="0"/>
              </a:rPr>
              <a:t>: Heavy rainfall in upper basins amplifies downstream risks.</a:t>
            </a:r>
          </a:p>
          <a:p>
            <a:pPr marL="0" lvl="1" algn="l">
              <a:spcBef>
                <a:spcPts val="300"/>
              </a:spcBef>
              <a:spcAft>
                <a:spcPts val="1029"/>
              </a:spcAft>
            </a:pPr>
            <a:r>
              <a:rPr lang="en-GB" sz="1100" b="1" i="0" dirty="0">
                <a:effectLst/>
                <a:latin typeface="Times New Roman" panose="02020603050405020304" pitchFamily="18" charset="0"/>
                <a:cs typeface="Times New Roman" panose="02020603050405020304" pitchFamily="18" charset="0"/>
              </a:rPr>
              <a:t>Steep Slopes</a:t>
            </a:r>
            <a:r>
              <a:rPr lang="en-GB" sz="1100" b="0" i="0" dirty="0">
                <a:effectLst/>
                <a:latin typeface="Times New Roman" panose="02020603050405020304" pitchFamily="18" charset="0"/>
                <a:cs typeface="Times New Roman" panose="02020603050405020304" pitchFamily="18" charset="0"/>
              </a:rPr>
              <a:t>: Accelerates runoff → Flash floods.</a:t>
            </a:r>
          </a:p>
          <a:p>
            <a:pPr marL="0" lvl="1" algn="l">
              <a:spcBef>
                <a:spcPts val="300"/>
              </a:spcBef>
              <a:spcAft>
                <a:spcPts val="1029"/>
              </a:spcAft>
            </a:pPr>
            <a:r>
              <a:rPr lang="en-GB" sz="1100" b="1" i="0" dirty="0">
                <a:effectLst/>
                <a:latin typeface="Times New Roman" panose="02020603050405020304" pitchFamily="18" charset="0"/>
                <a:cs typeface="Times New Roman" panose="02020603050405020304" pitchFamily="18" charset="0"/>
              </a:rPr>
              <a:t>Topographical Traps</a:t>
            </a:r>
            <a:r>
              <a:rPr lang="en-GB" sz="1100" b="0" i="0" dirty="0">
                <a:effectLst/>
                <a:latin typeface="Times New Roman" panose="02020603050405020304" pitchFamily="18" charset="0"/>
                <a:cs typeface="Times New Roman" panose="02020603050405020304" pitchFamily="18" charset="0"/>
              </a:rPr>
              <a:t>: River convergence + compacted soils → Prolonged inundation.</a:t>
            </a:r>
          </a:p>
        </p:txBody>
      </p:sp>
      <p:cxnSp>
        <p:nvCxnSpPr>
          <p:cNvPr id="18" name="Straight Arrow Connector 17">
            <a:extLst>
              <a:ext uri="{FF2B5EF4-FFF2-40B4-BE49-F238E27FC236}">
                <a16:creationId xmlns:a16="http://schemas.microsoft.com/office/drawing/2014/main" id="{2DFEEC06-699A-9A5E-6478-5CDE8A33E328}"/>
              </a:ext>
            </a:extLst>
          </p:cNvPr>
          <p:cNvCxnSpPr/>
          <p:nvPr/>
        </p:nvCxnSpPr>
        <p:spPr>
          <a:xfrm flipH="1" flipV="1">
            <a:off x="4801674" y="1961391"/>
            <a:ext cx="783338" cy="395458"/>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9" name="Straight Arrow Connector 18">
            <a:extLst>
              <a:ext uri="{FF2B5EF4-FFF2-40B4-BE49-F238E27FC236}">
                <a16:creationId xmlns:a16="http://schemas.microsoft.com/office/drawing/2014/main" id="{131B299C-3238-8FC6-B72A-16DA781DCC24}"/>
              </a:ext>
            </a:extLst>
          </p:cNvPr>
          <p:cNvCxnSpPr>
            <a:cxnSpLocks/>
          </p:cNvCxnSpPr>
          <p:nvPr/>
        </p:nvCxnSpPr>
        <p:spPr>
          <a:xfrm flipH="1">
            <a:off x="4597190" y="3612776"/>
            <a:ext cx="2789728" cy="1003855"/>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sp>
        <p:nvSpPr>
          <p:cNvPr id="22" name="TextBox 21">
            <a:extLst>
              <a:ext uri="{FF2B5EF4-FFF2-40B4-BE49-F238E27FC236}">
                <a16:creationId xmlns:a16="http://schemas.microsoft.com/office/drawing/2014/main" id="{6EDBD410-46F5-2F3A-AEE5-C4B0C9D91D0D}"/>
              </a:ext>
            </a:extLst>
          </p:cNvPr>
          <p:cNvSpPr txBox="1"/>
          <p:nvPr/>
        </p:nvSpPr>
        <p:spPr>
          <a:xfrm>
            <a:off x="5045418" y="4340511"/>
            <a:ext cx="3793782" cy="461665"/>
          </a:xfrm>
          <a:prstGeom prst="rect">
            <a:avLst/>
          </a:prstGeom>
          <a:noFill/>
        </p:spPr>
        <p:txBody>
          <a:bodyPr wrap="square">
            <a:spAutoFit/>
          </a:bodyPr>
          <a:lstStyle/>
          <a:p>
            <a:r>
              <a:rPr lang="en-US" sz="1200" b="1" i="1" dirty="0"/>
              <a:t>(a) deleterious spatial inundation, (b) Flow build-up and </a:t>
            </a:r>
            <a:r>
              <a:rPr lang="en-US" sz="1200" b="1" i="1" dirty="0">
                <a:latin typeface="Times New Roman" panose="02020603050405020304" pitchFamily="18" charset="0"/>
                <a:cs typeface="Times New Roman" panose="02020603050405020304" pitchFamily="18" charset="0"/>
              </a:rPr>
              <a:t>propagation</a:t>
            </a:r>
            <a:r>
              <a:rPr lang="en-US" sz="1200" b="1" i="1" dirty="0"/>
              <a:t>, and ( c ) enhanced residence time</a:t>
            </a:r>
            <a:endParaRPr lang="fr-FR" sz="1200" dirty="0"/>
          </a:p>
        </p:txBody>
      </p:sp>
      <p:sp>
        <p:nvSpPr>
          <p:cNvPr id="4" name="TextBox 3">
            <a:extLst>
              <a:ext uri="{FF2B5EF4-FFF2-40B4-BE49-F238E27FC236}">
                <a16:creationId xmlns:a16="http://schemas.microsoft.com/office/drawing/2014/main" id="{1F2A46D2-AA59-5C53-519F-18BC2E6BA164}"/>
              </a:ext>
            </a:extLst>
          </p:cNvPr>
          <p:cNvSpPr txBox="1"/>
          <p:nvPr/>
        </p:nvSpPr>
        <p:spPr>
          <a:xfrm>
            <a:off x="4555921" y="313433"/>
            <a:ext cx="4381500" cy="400110"/>
          </a:xfrm>
          <a:prstGeom prst="rect">
            <a:avLst/>
          </a:prstGeom>
          <a:noFill/>
        </p:spPr>
        <p:txBody>
          <a:bodyPr wrap="square" rtlCol="0">
            <a:spAutoFit/>
          </a:bodyPr>
          <a:lstStyle/>
          <a:p>
            <a:r>
              <a:rPr lang="fr-FR" sz="2000" b="1" dirty="0" err="1">
                <a:latin typeface="Times New Roman" panose="02020603050405020304" pitchFamily="18" charset="0"/>
                <a:cs typeface="Times New Roman" panose="02020603050405020304" pitchFamily="18" charset="0"/>
              </a:rPr>
              <a:t>Schematics</a:t>
            </a:r>
            <a:r>
              <a:rPr lang="fr-FR" sz="2000" b="1" dirty="0">
                <a:latin typeface="Times New Roman" panose="02020603050405020304" pitchFamily="18" charset="0"/>
                <a:cs typeface="Times New Roman" panose="02020603050405020304" pitchFamily="18" charset="0"/>
              </a:rPr>
              <a:t> of Flood </a:t>
            </a:r>
            <a:r>
              <a:rPr lang="fr-FR" sz="2000" b="1" dirty="0" err="1">
                <a:latin typeface="Times New Roman" panose="02020603050405020304" pitchFamily="18" charset="0"/>
                <a:cs typeface="Times New Roman" panose="02020603050405020304" pitchFamily="18" charset="0"/>
              </a:rPr>
              <a:t>dynamics</a:t>
            </a:r>
            <a:endParaRPr lang="fr-FR" sz="2000" b="1"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5410135E-165C-4312-AA35-43DBF904B9C4}"/>
              </a:ext>
            </a:extLst>
          </p:cNvPr>
          <p:cNvSpPr txBox="1"/>
          <p:nvPr/>
        </p:nvSpPr>
        <p:spPr>
          <a:xfrm>
            <a:off x="1091903" y="4633472"/>
            <a:ext cx="581025" cy="369332"/>
          </a:xfrm>
          <a:prstGeom prst="rect">
            <a:avLst/>
          </a:prstGeom>
          <a:noFill/>
        </p:spPr>
        <p:txBody>
          <a:bodyPr wrap="square" rtlCol="0">
            <a:spAutoFit/>
          </a:bodyPr>
          <a:lstStyle/>
          <a:p>
            <a:r>
              <a:rPr lang="fr-FR" dirty="0"/>
              <a:t>b)</a:t>
            </a:r>
          </a:p>
        </p:txBody>
      </p:sp>
      <p:sp>
        <p:nvSpPr>
          <p:cNvPr id="6" name="TextBox 5">
            <a:extLst>
              <a:ext uri="{FF2B5EF4-FFF2-40B4-BE49-F238E27FC236}">
                <a16:creationId xmlns:a16="http://schemas.microsoft.com/office/drawing/2014/main" id="{AFBCE556-F757-400B-06F1-64381CF807D2}"/>
              </a:ext>
            </a:extLst>
          </p:cNvPr>
          <p:cNvSpPr txBox="1"/>
          <p:nvPr/>
        </p:nvSpPr>
        <p:spPr>
          <a:xfrm>
            <a:off x="1020112" y="1961391"/>
            <a:ext cx="581025" cy="369332"/>
          </a:xfrm>
          <a:prstGeom prst="rect">
            <a:avLst/>
          </a:prstGeom>
          <a:noFill/>
        </p:spPr>
        <p:txBody>
          <a:bodyPr wrap="square" rtlCol="0">
            <a:spAutoFit/>
          </a:bodyPr>
          <a:lstStyle/>
          <a:p>
            <a:r>
              <a:rPr lang="fr-FR" b="1" dirty="0"/>
              <a:t>a)</a:t>
            </a:r>
          </a:p>
        </p:txBody>
      </p:sp>
    </p:spTree>
    <p:extLst>
      <p:ext uri="{BB962C8B-B14F-4D97-AF65-F5344CB8AC3E}">
        <p14:creationId xmlns:p14="http://schemas.microsoft.com/office/powerpoint/2010/main" val="21741497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5FFDB-D443-3918-7AC8-7BBB50B27B54}"/>
              </a:ext>
            </a:extLst>
          </p:cNvPr>
          <p:cNvSpPr txBox="1">
            <a:spLocks/>
          </p:cNvSpPr>
          <p:nvPr/>
        </p:nvSpPr>
        <p:spPr>
          <a:xfrm>
            <a:off x="2604247" y="374795"/>
            <a:ext cx="6983506" cy="620467"/>
          </a:xfrm>
          <a:prstGeom prst="rect">
            <a:avLst/>
          </a:prstGeom>
          <a:ln>
            <a:noFill/>
          </a:ln>
        </p:spPr>
        <p:style>
          <a:lnRef idx="2">
            <a:schemeClr val="accent5"/>
          </a:lnRef>
          <a:fillRef idx="1">
            <a:schemeClr val="lt1"/>
          </a:fillRef>
          <a:effectRef idx="0">
            <a:schemeClr val="accent5"/>
          </a:effectRef>
          <a:fontRef idx="minor">
            <a:schemeClr val="dk1"/>
          </a:fontRef>
        </p:style>
        <p:txBody>
          <a:bodyPr/>
          <a:lstStyle>
            <a:lvl1pPr algn="ctr" defTabSz="914400" rtl="0" eaLnBrk="1" latinLnBrk="0" hangingPunct="1">
              <a:lnSpc>
                <a:spcPct val="90000"/>
              </a:lnSpc>
              <a:spcBef>
                <a:spcPct val="0"/>
              </a:spcBef>
              <a:buNone/>
              <a:defRPr sz="3600" kern="1200" cap="all" baseline="0">
                <a:solidFill>
                  <a:schemeClr val="dk1"/>
                </a:solidFill>
                <a:effectLst/>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GB" sz="2800" b="0" i="0" u="none" strike="noStrike" baseline="0" dirty="0">
                <a:solidFill>
                  <a:schemeClr val="tx1"/>
                </a:solidFill>
                <a:latin typeface="Times New Roman" panose="02020603050405020304" pitchFamily="18" charset="0"/>
              </a:rPr>
              <a:t>DATA TYPE AND SOURCE</a:t>
            </a:r>
          </a:p>
        </p:txBody>
      </p:sp>
      <p:sp>
        <p:nvSpPr>
          <p:cNvPr id="4" name="TextBox 3">
            <a:extLst>
              <a:ext uri="{FF2B5EF4-FFF2-40B4-BE49-F238E27FC236}">
                <a16:creationId xmlns:a16="http://schemas.microsoft.com/office/drawing/2014/main" id="{A6D4F795-6A4A-9CC2-C0BC-33DDB4B2F450}"/>
              </a:ext>
            </a:extLst>
          </p:cNvPr>
          <p:cNvSpPr txBox="1"/>
          <p:nvPr/>
        </p:nvSpPr>
        <p:spPr>
          <a:xfrm>
            <a:off x="1107141" y="1876310"/>
            <a:ext cx="3523106" cy="4335610"/>
          </a:xfrm>
          <a:prstGeom prst="rect">
            <a:avLst/>
          </a:prstGeom>
          <a:noFill/>
        </p:spPr>
        <p:txBody>
          <a:bodyPr wrap="square">
            <a:spAutoFit/>
          </a:bodyPr>
          <a:lstStyle/>
          <a:p>
            <a:pPr marL="285750" indent="-285750" algn="ctr">
              <a:lnSpc>
                <a:spcPct val="200000"/>
              </a:lnSpc>
              <a:buFont typeface="Wingdings" panose="05000000000000000000" pitchFamily="2" charset="2"/>
              <a:buChar char="Ø"/>
            </a:pPr>
            <a:r>
              <a:rPr lang="en-US" sz="1400" dirty="0">
                <a:latin typeface="Times New Roman" panose="02020603050405020304" pitchFamily="18" charset="0"/>
              </a:rPr>
              <a:t>The data collected: </a:t>
            </a:r>
          </a:p>
          <a:p>
            <a:pPr marL="285750" indent="-285750" algn="just">
              <a:lnSpc>
                <a:spcPct val="200000"/>
              </a:lnSpc>
              <a:buFont typeface="Wingdings" panose="05000000000000000000" pitchFamily="2" charset="2"/>
              <a:buChar char="q"/>
            </a:pPr>
            <a:r>
              <a:rPr lang="en-US" sz="1400" b="1" dirty="0">
                <a:latin typeface="Times New Roman" panose="02020603050405020304" pitchFamily="18" charset="0"/>
              </a:rPr>
              <a:t>Primary data</a:t>
            </a:r>
          </a:p>
          <a:p>
            <a:pPr marL="285750" indent="-285750" algn="just">
              <a:lnSpc>
                <a:spcPct val="200000"/>
              </a:lnSpc>
              <a:buFont typeface="Wingdings" panose="05000000000000000000" pitchFamily="2" charset="2"/>
              <a:buChar char="q"/>
            </a:pPr>
            <a:r>
              <a:rPr lang="en-US" sz="1400" dirty="0">
                <a:latin typeface="Times New Roman" panose="02020603050405020304" pitchFamily="18" charset="0"/>
              </a:rPr>
              <a:t> </a:t>
            </a:r>
            <a:r>
              <a:rPr lang="en-US" sz="1400" b="1" dirty="0">
                <a:latin typeface="Times New Roman" panose="02020603050405020304" pitchFamily="18" charset="0"/>
              </a:rPr>
              <a:t>Secondary data</a:t>
            </a:r>
          </a:p>
          <a:p>
            <a:pPr marL="285750" indent="-285750" algn="just">
              <a:lnSpc>
                <a:spcPct val="200000"/>
              </a:lnSpc>
              <a:buFont typeface="Wingdings" panose="05000000000000000000" pitchFamily="2" charset="2"/>
              <a:buChar char="q"/>
            </a:pPr>
            <a:r>
              <a:rPr lang="en-US" sz="1400" b="1" dirty="0">
                <a:latin typeface="Times New Roman" panose="02020603050405020304" pitchFamily="18" charset="0"/>
              </a:rPr>
              <a:t>Other secondary data </a:t>
            </a:r>
            <a:r>
              <a:rPr lang="en-US" sz="1400" dirty="0">
                <a:latin typeface="Times New Roman" panose="02020603050405020304" pitchFamily="18" charset="0"/>
              </a:rPr>
              <a:t>have been downloaded online as the work has progressed, These include Landsat satellite images and the digital elevation model (DEM), which is currently available on the EARTH EXPLORER website as an open access file. </a:t>
            </a:r>
          </a:p>
        </p:txBody>
      </p:sp>
      <p:sp>
        <p:nvSpPr>
          <p:cNvPr id="7" name="Rectangle 1">
            <a:extLst>
              <a:ext uri="{FF2B5EF4-FFF2-40B4-BE49-F238E27FC236}">
                <a16:creationId xmlns:a16="http://schemas.microsoft.com/office/drawing/2014/main" id="{7F09D0BD-F0AA-0EC0-4B5C-D8FCFAAA6FB0}"/>
              </a:ext>
            </a:extLst>
          </p:cNvPr>
          <p:cNvSpPr>
            <a:spLocks noChangeArrowheads="1"/>
          </p:cNvSpPr>
          <p:nvPr/>
        </p:nvSpPr>
        <p:spPr bwMode="auto">
          <a:xfrm>
            <a:off x="0" y="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Rectangle 2">
            <a:extLst>
              <a:ext uri="{FF2B5EF4-FFF2-40B4-BE49-F238E27FC236}">
                <a16:creationId xmlns:a16="http://schemas.microsoft.com/office/drawing/2014/main" id="{D9489100-05E7-E31B-7288-FFC2551FC6DE}"/>
              </a:ext>
            </a:extLst>
          </p:cNvPr>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3" name="Table 2">
            <a:extLst>
              <a:ext uri="{FF2B5EF4-FFF2-40B4-BE49-F238E27FC236}">
                <a16:creationId xmlns:a16="http://schemas.microsoft.com/office/drawing/2014/main" id="{84FD7D99-D169-9AB7-4745-5B54395DDDFC}"/>
              </a:ext>
            </a:extLst>
          </p:cNvPr>
          <p:cNvGraphicFramePr>
            <a:graphicFrameLocks noGrp="1"/>
          </p:cNvGraphicFramePr>
          <p:nvPr>
            <p:extLst>
              <p:ext uri="{D42A27DB-BD31-4B8C-83A1-F6EECF244321}">
                <p14:modId xmlns:p14="http://schemas.microsoft.com/office/powerpoint/2010/main" val="3736688475"/>
              </p:ext>
            </p:extLst>
          </p:nvPr>
        </p:nvGraphicFramePr>
        <p:xfrm>
          <a:off x="5011271" y="1990893"/>
          <a:ext cx="6925233" cy="4710915"/>
        </p:xfrm>
        <a:graphic>
          <a:graphicData uri="http://schemas.openxmlformats.org/drawingml/2006/table">
            <a:tbl>
              <a:tblPr firstRow="1" firstCol="1">
                <a:tableStyleId>{ED083AE6-46FA-4A59-8FB0-9F97EB10719F}</a:tableStyleId>
              </a:tblPr>
              <a:tblGrid>
                <a:gridCol w="2026078">
                  <a:extLst>
                    <a:ext uri="{9D8B030D-6E8A-4147-A177-3AD203B41FA5}">
                      <a16:colId xmlns:a16="http://schemas.microsoft.com/office/drawing/2014/main" val="2114029651"/>
                    </a:ext>
                  </a:extLst>
                </a:gridCol>
                <a:gridCol w="2291988">
                  <a:extLst>
                    <a:ext uri="{9D8B030D-6E8A-4147-A177-3AD203B41FA5}">
                      <a16:colId xmlns:a16="http://schemas.microsoft.com/office/drawing/2014/main" val="1955317410"/>
                    </a:ext>
                  </a:extLst>
                </a:gridCol>
                <a:gridCol w="2607167">
                  <a:extLst>
                    <a:ext uri="{9D8B030D-6E8A-4147-A177-3AD203B41FA5}">
                      <a16:colId xmlns:a16="http://schemas.microsoft.com/office/drawing/2014/main" val="1858680338"/>
                    </a:ext>
                  </a:extLst>
                </a:gridCol>
              </a:tblGrid>
              <a:tr h="157022">
                <a:tc>
                  <a:txBody>
                    <a:bodyPr/>
                    <a:lstStyle/>
                    <a:p>
                      <a:pPr algn="ctr" fontAlgn="b"/>
                      <a:r>
                        <a:rPr lang="en-GB" sz="1050" u="none" strike="noStrike" dirty="0">
                          <a:effectLst/>
                          <a:latin typeface="Times New Roman" panose="02020603050405020304" pitchFamily="18" charset="0"/>
                          <a:cs typeface="Times New Roman" panose="02020603050405020304" pitchFamily="18" charset="0"/>
                        </a:rPr>
                        <a:t>Type of data</a:t>
                      </a:r>
                      <a:endParaRPr lang="en-GB"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502" marR="5502" marT="5502" marB="0" anchor="ctr"/>
                </a:tc>
                <a:tc>
                  <a:txBody>
                    <a:bodyPr/>
                    <a:lstStyle/>
                    <a:p>
                      <a:pPr algn="ctr" fontAlgn="b"/>
                      <a:r>
                        <a:rPr lang="en-GB" sz="1050" u="none" strike="noStrike">
                          <a:effectLst/>
                          <a:latin typeface="Times New Roman" panose="02020603050405020304" pitchFamily="18" charset="0"/>
                          <a:cs typeface="Times New Roman" panose="02020603050405020304" pitchFamily="18" charset="0"/>
                        </a:rPr>
                        <a:t>Extend</a:t>
                      </a:r>
                      <a:endParaRPr lang="en-GB" sz="1050" b="0" i="0" u="none" strike="noStrike">
                        <a:solidFill>
                          <a:srgbClr val="000000"/>
                        </a:solidFill>
                        <a:effectLst/>
                        <a:latin typeface="Times New Roman" panose="02020603050405020304" pitchFamily="18" charset="0"/>
                        <a:cs typeface="Times New Roman" panose="02020603050405020304" pitchFamily="18" charset="0"/>
                      </a:endParaRPr>
                    </a:p>
                  </a:txBody>
                  <a:tcPr marL="5502" marR="5502" marT="5502" marB="0" anchor="ctr"/>
                </a:tc>
                <a:tc>
                  <a:txBody>
                    <a:bodyPr/>
                    <a:lstStyle/>
                    <a:p>
                      <a:pPr algn="ctr" fontAlgn="b"/>
                      <a:r>
                        <a:rPr lang="en-GB" sz="1050" u="none" strike="noStrike">
                          <a:effectLst/>
                          <a:latin typeface="Times New Roman" panose="02020603050405020304" pitchFamily="18" charset="0"/>
                          <a:cs typeface="Times New Roman" panose="02020603050405020304" pitchFamily="18" charset="0"/>
                        </a:rPr>
                        <a:t>Source</a:t>
                      </a:r>
                      <a:endParaRPr lang="en-GB" sz="1050" b="0" i="0" u="none" strike="noStrike">
                        <a:solidFill>
                          <a:srgbClr val="000000"/>
                        </a:solidFill>
                        <a:effectLst/>
                        <a:latin typeface="Times New Roman" panose="02020603050405020304" pitchFamily="18" charset="0"/>
                        <a:cs typeface="Times New Roman" panose="02020603050405020304" pitchFamily="18" charset="0"/>
                      </a:endParaRPr>
                    </a:p>
                  </a:txBody>
                  <a:tcPr marL="5502" marR="5502" marT="5502" marB="0" anchor="ctr"/>
                </a:tc>
                <a:extLst>
                  <a:ext uri="{0D108BD9-81ED-4DB2-BD59-A6C34878D82A}">
                    <a16:rowId xmlns:a16="http://schemas.microsoft.com/office/drawing/2014/main" val="574246316"/>
                  </a:ext>
                </a:extLst>
              </a:tr>
              <a:tr h="697650">
                <a:tc>
                  <a:txBody>
                    <a:bodyPr/>
                    <a:lstStyle/>
                    <a:p>
                      <a:pPr algn="ctr" fontAlgn="b"/>
                      <a:r>
                        <a:rPr lang="en-GB" sz="1050" u="none" strike="noStrike" dirty="0">
                          <a:effectLst/>
                          <a:latin typeface="Times New Roman" panose="02020603050405020304" pitchFamily="18" charset="0"/>
                          <a:cs typeface="Times New Roman" panose="02020603050405020304" pitchFamily="18" charset="0"/>
                        </a:rPr>
                        <a:t>Rainfall data</a:t>
                      </a:r>
                      <a:endParaRPr lang="en-GB"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502" marR="5502" marT="5502" marB="0" anchor="ctr"/>
                </a:tc>
                <a:tc>
                  <a:txBody>
                    <a:bodyPr/>
                    <a:lstStyle/>
                    <a:p>
                      <a:pPr algn="ctr" fontAlgn="b">
                        <a:lnSpc>
                          <a:spcPct val="150000"/>
                        </a:lnSpc>
                      </a:pPr>
                      <a:r>
                        <a:rPr lang="en-US" sz="1050" u="none" strike="noStrike" dirty="0">
                          <a:effectLst/>
                          <a:latin typeface="Times New Roman" panose="02020603050405020304" pitchFamily="18" charset="0"/>
                          <a:cs typeface="Times New Roman" panose="02020603050405020304" pitchFamily="18" charset="0"/>
                        </a:rPr>
                        <a:t>Daily data 30 years data for the period 1991 to 2021</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502" marR="5502" marT="5502" marB="0" anchor="ctr"/>
                </a:tc>
                <a:tc>
                  <a:txBody>
                    <a:bodyPr/>
                    <a:lstStyle/>
                    <a:p>
                      <a:pPr algn="ctr" fontAlgn="b">
                        <a:lnSpc>
                          <a:spcPct val="150000"/>
                        </a:lnSpc>
                      </a:pPr>
                      <a:r>
                        <a:rPr lang="fr-FR" sz="1050" u="none" strike="noStrike" dirty="0">
                          <a:effectLst/>
                          <a:latin typeface="Times New Roman" panose="02020603050405020304" pitchFamily="18" charset="0"/>
                          <a:cs typeface="Times New Roman" panose="02020603050405020304" pitchFamily="18" charset="0"/>
                        </a:rPr>
                        <a:t>Direction National de la Meteorologie du Niger (DMN) and Nigerian Meteorological Agency (</a:t>
                      </a:r>
                      <a:r>
                        <a:rPr lang="fr-FR" sz="1050" u="none" strike="noStrike" dirty="0" err="1">
                          <a:effectLst/>
                          <a:latin typeface="Times New Roman" panose="02020603050405020304" pitchFamily="18" charset="0"/>
                          <a:cs typeface="Times New Roman" panose="02020603050405020304" pitchFamily="18" charset="0"/>
                        </a:rPr>
                        <a:t>Nimet</a:t>
                      </a:r>
                      <a:r>
                        <a:rPr lang="fr-FR" sz="1050" u="none" strike="noStrike" dirty="0">
                          <a:effectLst/>
                          <a:latin typeface="Times New Roman" panose="02020603050405020304" pitchFamily="18" charset="0"/>
                          <a:cs typeface="Times New Roman" panose="02020603050405020304" pitchFamily="18" charset="0"/>
                        </a:rPr>
                        <a:t>)</a:t>
                      </a:r>
                      <a:endParaRPr lang="fr-FR"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502" marR="5502" marT="5502" marB="0" anchor="ctr"/>
                </a:tc>
                <a:extLst>
                  <a:ext uri="{0D108BD9-81ED-4DB2-BD59-A6C34878D82A}">
                    <a16:rowId xmlns:a16="http://schemas.microsoft.com/office/drawing/2014/main" val="3034540960"/>
                  </a:ext>
                </a:extLst>
              </a:tr>
              <a:tr h="697650">
                <a:tc>
                  <a:txBody>
                    <a:bodyPr/>
                    <a:lstStyle/>
                    <a:p>
                      <a:pPr algn="ctr" fontAlgn="b"/>
                      <a:r>
                        <a:rPr lang="en-GB" sz="1050" u="none" strike="noStrike" dirty="0">
                          <a:effectLst/>
                          <a:latin typeface="Times New Roman" panose="02020603050405020304" pitchFamily="18" charset="0"/>
                          <a:cs typeface="Times New Roman" panose="02020603050405020304" pitchFamily="18" charset="0"/>
                        </a:rPr>
                        <a:t>Temperature</a:t>
                      </a:r>
                      <a:endParaRPr lang="en-GB"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502" marR="5502" marT="5502" marB="0" anchor="ctr"/>
                </a:tc>
                <a:tc>
                  <a:txBody>
                    <a:bodyPr/>
                    <a:lstStyle/>
                    <a:p>
                      <a:pPr algn="ctr" fontAlgn="b">
                        <a:lnSpc>
                          <a:spcPct val="150000"/>
                        </a:lnSpc>
                      </a:pPr>
                      <a:r>
                        <a:rPr lang="en-US" sz="1050" u="none" strike="noStrike" dirty="0">
                          <a:effectLst/>
                          <a:latin typeface="Times New Roman" panose="02020603050405020304" pitchFamily="18" charset="0"/>
                          <a:cs typeface="Times New Roman" panose="02020603050405020304" pitchFamily="18" charset="0"/>
                        </a:rPr>
                        <a:t>Daily data 30 years data for the period 1991 to 2022</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502" marR="5502" marT="5502" marB="0" anchor="ctr"/>
                </a:tc>
                <a:tc>
                  <a:txBody>
                    <a:bodyPr/>
                    <a:lstStyle/>
                    <a:p>
                      <a:pPr algn="ctr" fontAlgn="b">
                        <a:lnSpc>
                          <a:spcPct val="150000"/>
                        </a:lnSpc>
                      </a:pPr>
                      <a:r>
                        <a:rPr lang="fr-FR" sz="1050" u="none" strike="noStrike" dirty="0">
                          <a:effectLst/>
                          <a:latin typeface="Times New Roman" panose="02020603050405020304" pitchFamily="18" charset="0"/>
                          <a:cs typeface="Times New Roman" panose="02020603050405020304" pitchFamily="18" charset="0"/>
                        </a:rPr>
                        <a:t>Direction National de la Meteorologie du Niger</a:t>
                      </a:r>
                      <a:endParaRPr lang="fr-FR"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502" marR="5502" marT="5502" marB="0" anchor="ctr"/>
                </a:tc>
                <a:extLst>
                  <a:ext uri="{0D108BD9-81ED-4DB2-BD59-A6C34878D82A}">
                    <a16:rowId xmlns:a16="http://schemas.microsoft.com/office/drawing/2014/main" val="3719096592"/>
                  </a:ext>
                </a:extLst>
              </a:tr>
              <a:tr h="1037370">
                <a:tc>
                  <a:txBody>
                    <a:bodyPr/>
                    <a:lstStyle/>
                    <a:p>
                      <a:pPr algn="ctr" fontAlgn="b"/>
                      <a:r>
                        <a:rPr lang="en-GB" sz="1050" u="none" strike="noStrike" dirty="0">
                          <a:effectLst/>
                          <a:latin typeface="Times New Roman" panose="02020603050405020304" pitchFamily="18" charset="0"/>
                          <a:cs typeface="Times New Roman" panose="02020603050405020304" pitchFamily="18" charset="0"/>
                        </a:rPr>
                        <a:t>Streamflow</a:t>
                      </a:r>
                      <a:endParaRPr lang="en-GB"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502" marR="5502" marT="5502" marB="0" anchor="ctr"/>
                </a:tc>
                <a:tc>
                  <a:txBody>
                    <a:bodyPr/>
                    <a:lstStyle/>
                    <a:p>
                      <a:pPr algn="ctr" fontAlgn="b">
                        <a:lnSpc>
                          <a:spcPct val="150000"/>
                        </a:lnSpc>
                      </a:pPr>
                      <a:r>
                        <a:rPr lang="en-US" sz="1050" u="none" strike="noStrike" dirty="0">
                          <a:effectLst/>
                          <a:latin typeface="Times New Roman" panose="02020603050405020304" pitchFamily="18" charset="0"/>
                          <a:cs typeface="Times New Roman" panose="02020603050405020304" pitchFamily="18" charset="0"/>
                        </a:rPr>
                        <a:t>Daily data for 30 years for the period of 1990 to 2022</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502" marR="5502" marT="5502" marB="0" anchor="ctr"/>
                </a:tc>
                <a:tc>
                  <a:txBody>
                    <a:bodyPr/>
                    <a:lstStyle/>
                    <a:p>
                      <a:pPr algn="ctr" fontAlgn="b">
                        <a:lnSpc>
                          <a:spcPct val="150000"/>
                        </a:lnSpc>
                      </a:pPr>
                      <a:r>
                        <a:rPr lang="fr-FR" sz="1050" u="none" strike="noStrike" dirty="0" err="1">
                          <a:effectLst/>
                          <a:latin typeface="Times New Roman" panose="02020603050405020304" pitchFamily="18" charset="0"/>
                          <a:cs typeface="Times New Roman" panose="02020603050405020304" pitchFamily="18" charset="0"/>
                        </a:rPr>
                        <a:t>Autorite</a:t>
                      </a:r>
                      <a:r>
                        <a:rPr lang="fr-FR" sz="1050" u="none" strike="noStrike" dirty="0">
                          <a:effectLst/>
                          <a:latin typeface="Times New Roman" panose="02020603050405020304" pitchFamily="18" charset="0"/>
                          <a:cs typeface="Times New Roman" panose="02020603050405020304" pitchFamily="18" charset="0"/>
                        </a:rPr>
                        <a:t> du Bassin du </a:t>
                      </a:r>
                      <a:r>
                        <a:rPr lang="fr-FR" sz="1050" u="none" strike="noStrike" dirty="0" err="1">
                          <a:effectLst/>
                          <a:latin typeface="Times New Roman" panose="02020603050405020304" pitchFamily="18" charset="0"/>
                          <a:cs typeface="Times New Roman" panose="02020603050405020304" pitchFamily="18" charset="0"/>
                        </a:rPr>
                        <a:t>fluve</a:t>
                      </a:r>
                      <a:r>
                        <a:rPr lang="fr-FR" sz="1050" u="none" strike="noStrike" dirty="0">
                          <a:effectLst/>
                          <a:latin typeface="Times New Roman" panose="02020603050405020304" pitchFamily="18" charset="0"/>
                          <a:cs typeface="Times New Roman" panose="02020603050405020304" pitchFamily="18" charset="0"/>
                        </a:rPr>
                        <a:t> Niger(ABN) or Niger River Basin </a:t>
                      </a:r>
                      <a:r>
                        <a:rPr lang="fr-FR" sz="1050" u="none" strike="noStrike" dirty="0" err="1">
                          <a:effectLst/>
                          <a:latin typeface="Times New Roman" panose="02020603050405020304" pitchFamily="18" charset="0"/>
                          <a:cs typeface="Times New Roman" panose="02020603050405020304" pitchFamily="18" charset="0"/>
                        </a:rPr>
                        <a:t>Authority</a:t>
                      </a:r>
                      <a:r>
                        <a:rPr lang="fr-FR" sz="1050" u="none" strike="noStrike" dirty="0">
                          <a:effectLst/>
                          <a:latin typeface="Times New Roman" panose="02020603050405020304" pitchFamily="18" charset="0"/>
                          <a:cs typeface="Times New Roman" panose="02020603050405020304" pitchFamily="18" charset="0"/>
                        </a:rPr>
                        <a:t> (NBA), National </a:t>
                      </a:r>
                      <a:r>
                        <a:rPr lang="fr-FR" sz="1050" u="none" strike="noStrike" dirty="0" err="1">
                          <a:effectLst/>
                          <a:latin typeface="Times New Roman" panose="02020603050405020304" pitchFamily="18" charset="0"/>
                          <a:cs typeface="Times New Roman" panose="02020603050405020304" pitchFamily="18" charset="0"/>
                        </a:rPr>
                        <a:t>Inland</a:t>
                      </a:r>
                      <a:r>
                        <a:rPr lang="fr-FR" sz="1050" u="none" strike="noStrike" dirty="0">
                          <a:effectLst/>
                          <a:latin typeface="Times New Roman" panose="02020603050405020304" pitchFamily="18" charset="0"/>
                          <a:cs typeface="Times New Roman" panose="02020603050405020304" pitchFamily="18" charset="0"/>
                        </a:rPr>
                        <a:t> </a:t>
                      </a:r>
                      <a:r>
                        <a:rPr lang="fr-FR" sz="1050" u="none" strike="noStrike" dirty="0" err="1">
                          <a:effectLst/>
                          <a:latin typeface="Times New Roman" panose="02020603050405020304" pitchFamily="18" charset="0"/>
                          <a:cs typeface="Times New Roman" panose="02020603050405020304" pitchFamily="18" charset="0"/>
                        </a:rPr>
                        <a:t>Waterways</a:t>
                      </a:r>
                      <a:r>
                        <a:rPr lang="fr-FR" sz="1050" u="none" strike="noStrike" dirty="0">
                          <a:effectLst/>
                          <a:latin typeface="Times New Roman" panose="02020603050405020304" pitchFamily="18" charset="0"/>
                          <a:cs typeface="Times New Roman" panose="02020603050405020304" pitchFamily="18" charset="0"/>
                        </a:rPr>
                        <a:t> </a:t>
                      </a:r>
                      <a:r>
                        <a:rPr lang="fr-FR" sz="1050" u="none" strike="noStrike" dirty="0" err="1">
                          <a:effectLst/>
                          <a:latin typeface="Times New Roman" panose="02020603050405020304" pitchFamily="18" charset="0"/>
                          <a:cs typeface="Times New Roman" panose="02020603050405020304" pitchFamily="18" charset="0"/>
                        </a:rPr>
                        <a:t>Authority</a:t>
                      </a:r>
                      <a:r>
                        <a:rPr lang="fr-FR" sz="1050" u="none" strike="noStrike" dirty="0">
                          <a:effectLst/>
                          <a:latin typeface="Times New Roman" panose="02020603050405020304" pitchFamily="18" charset="0"/>
                          <a:cs typeface="Times New Roman" panose="02020603050405020304" pitchFamily="18" charset="0"/>
                        </a:rPr>
                        <a:t> (NIWA,) and Nigeria </a:t>
                      </a:r>
                      <a:r>
                        <a:rPr lang="fr-FR" sz="1050" u="none" strike="noStrike" dirty="0" err="1">
                          <a:effectLst/>
                          <a:latin typeface="Times New Roman" panose="02020603050405020304" pitchFamily="18" charset="0"/>
                          <a:cs typeface="Times New Roman" panose="02020603050405020304" pitchFamily="18" charset="0"/>
                        </a:rPr>
                        <a:t>Hydrological</a:t>
                      </a:r>
                      <a:r>
                        <a:rPr lang="fr-FR" sz="1050" u="none" strike="noStrike" dirty="0">
                          <a:effectLst/>
                          <a:latin typeface="Times New Roman" panose="02020603050405020304" pitchFamily="18" charset="0"/>
                          <a:cs typeface="Times New Roman" panose="02020603050405020304" pitchFamily="18" charset="0"/>
                        </a:rPr>
                        <a:t> Services Agency (NIHSA)</a:t>
                      </a:r>
                      <a:endParaRPr lang="fr-FR"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502" marR="5502" marT="5502" marB="0" anchor="ctr"/>
                </a:tc>
                <a:extLst>
                  <a:ext uri="{0D108BD9-81ED-4DB2-BD59-A6C34878D82A}">
                    <a16:rowId xmlns:a16="http://schemas.microsoft.com/office/drawing/2014/main" val="2303873335"/>
                  </a:ext>
                </a:extLst>
              </a:tr>
              <a:tr h="1037370">
                <a:tc>
                  <a:txBody>
                    <a:bodyPr/>
                    <a:lstStyle/>
                    <a:p>
                      <a:pPr algn="ctr" fontAlgn="b"/>
                      <a:r>
                        <a:rPr lang="en-GB" sz="1050" u="none" strike="noStrike" dirty="0">
                          <a:effectLst/>
                          <a:latin typeface="Times New Roman" panose="02020603050405020304" pitchFamily="18" charset="0"/>
                          <a:cs typeface="Times New Roman" panose="02020603050405020304" pitchFamily="18" charset="0"/>
                        </a:rPr>
                        <a:t>River stage or level</a:t>
                      </a:r>
                      <a:endParaRPr lang="en-GB"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502" marR="5502" marT="5502" marB="0" anchor="ctr"/>
                </a:tc>
                <a:tc>
                  <a:txBody>
                    <a:bodyPr/>
                    <a:lstStyle/>
                    <a:p>
                      <a:pPr algn="ctr" fontAlgn="b">
                        <a:lnSpc>
                          <a:spcPct val="150000"/>
                        </a:lnSpc>
                      </a:pPr>
                      <a:r>
                        <a:rPr lang="en-US" sz="1050" u="none" strike="noStrike" dirty="0">
                          <a:effectLst/>
                          <a:latin typeface="Times New Roman" panose="02020603050405020304" pitchFamily="18" charset="0"/>
                          <a:cs typeface="Times New Roman" panose="02020603050405020304" pitchFamily="18" charset="0"/>
                        </a:rPr>
                        <a:t>Daily data for 30 years for the period of 1990 to 2023</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502" marR="5502" marT="5502" marB="0" anchor="ctr"/>
                </a:tc>
                <a:tc>
                  <a:txBody>
                    <a:bodyPr/>
                    <a:lstStyle/>
                    <a:p>
                      <a:pPr algn="ctr" fontAlgn="b">
                        <a:lnSpc>
                          <a:spcPct val="150000"/>
                        </a:lnSpc>
                      </a:pPr>
                      <a:r>
                        <a:rPr lang="fr-FR" sz="1050" u="none" strike="noStrike" dirty="0">
                          <a:effectLst/>
                          <a:latin typeface="Times New Roman" panose="02020603050405020304" pitchFamily="18" charset="0"/>
                          <a:cs typeface="Times New Roman" panose="02020603050405020304" pitchFamily="18" charset="0"/>
                        </a:rPr>
                        <a:t>Autorité du Bassin du fleuve Niger(ABN) or Niger River Basin </a:t>
                      </a:r>
                      <a:r>
                        <a:rPr lang="fr-FR" sz="1050" u="none" strike="noStrike" dirty="0" err="1">
                          <a:effectLst/>
                          <a:latin typeface="Times New Roman" panose="02020603050405020304" pitchFamily="18" charset="0"/>
                          <a:cs typeface="Times New Roman" panose="02020603050405020304" pitchFamily="18" charset="0"/>
                        </a:rPr>
                        <a:t>Authority</a:t>
                      </a:r>
                      <a:r>
                        <a:rPr lang="fr-FR" sz="1050" u="none" strike="noStrike" dirty="0">
                          <a:effectLst/>
                          <a:latin typeface="Times New Roman" panose="02020603050405020304" pitchFamily="18" charset="0"/>
                          <a:cs typeface="Times New Roman" panose="02020603050405020304" pitchFamily="18" charset="0"/>
                        </a:rPr>
                        <a:t> (NBA) National </a:t>
                      </a:r>
                      <a:r>
                        <a:rPr lang="fr-FR" sz="1050" u="none" strike="noStrike" dirty="0" err="1">
                          <a:effectLst/>
                          <a:latin typeface="Times New Roman" panose="02020603050405020304" pitchFamily="18" charset="0"/>
                          <a:cs typeface="Times New Roman" panose="02020603050405020304" pitchFamily="18" charset="0"/>
                        </a:rPr>
                        <a:t>Inland</a:t>
                      </a:r>
                      <a:r>
                        <a:rPr lang="fr-FR" sz="1050" u="none" strike="noStrike" dirty="0">
                          <a:effectLst/>
                          <a:latin typeface="Times New Roman" panose="02020603050405020304" pitchFamily="18" charset="0"/>
                          <a:cs typeface="Times New Roman" panose="02020603050405020304" pitchFamily="18" charset="0"/>
                        </a:rPr>
                        <a:t> </a:t>
                      </a:r>
                      <a:r>
                        <a:rPr lang="fr-FR" sz="1050" u="none" strike="noStrike" dirty="0" err="1">
                          <a:effectLst/>
                          <a:latin typeface="Times New Roman" panose="02020603050405020304" pitchFamily="18" charset="0"/>
                          <a:cs typeface="Times New Roman" panose="02020603050405020304" pitchFamily="18" charset="0"/>
                        </a:rPr>
                        <a:t>Waterways</a:t>
                      </a:r>
                      <a:r>
                        <a:rPr lang="fr-FR" sz="1050" u="none" strike="noStrike" dirty="0">
                          <a:effectLst/>
                          <a:latin typeface="Times New Roman" panose="02020603050405020304" pitchFamily="18" charset="0"/>
                          <a:cs typeface="Times New Roman" panose="02020603050405020304" pitchFamily="18" charset="0"/>
                        </a:rPr>
                        <a:t> </a:t>
                      </a:r>
                      <a:r>
                        <a:rPr lang="fr-FR" sz="1050" u="none" strike="noStrike" dirty="0" err="1">
                          <a:effectLst/>
                          <a:latin typeface="Times New Roman" panose="02020603050405020304" pitchFamily="18" charset="0"/>
                          <a:cs typeface="Times New Roman" panose="02020603050405020304" pitchFamily="18" charset="0"/>
                        </a:rPr>
                        <a:t>Authority</a:t>
                      </a:r>
                      <a:r>
                        <a:rPr lang="fr-FR" sz="1050" u="none" strike="noStrike" dirty="0">
                          <a:effectLst/>
                          <a:latin typeface="Times New Roman" panose="02020603050405020304" pitchFamily="18" charset="0"/>
                          <a:cs typeface="Times New Roman" panose="02020603050405020304" pitchFamily="18" charset="0"/>
                        </a:rPr>
                        <a:t> (NIWA,) and Nigeria </a:t>
                      </a:r>
                      <a:r>
                        <a:rPr lang="fr-FR" sz="1050" u="none" strike="noStrike" dirty="0" err="1">
                          <a:effectLst/>
                          <a:latin typeface="Times New Roman" panose="02020603050405020304" pitchFamily="18" charset="0"/>
                          <a:cs typeface="Times New Roman" panose="02020603050405020304" pitchFamily="18" charset="0"/>
                        </a:rPr>
                        <a:t>Hydrological</a:t>
                      </a:r>
                      <a:r>
                        <a:rPr lang="fr-FR" sz="1050" u="none" strike="noStrike" dirty="0">
                          <a:effectLst/>
                          <a:latin typeface="Times New Roman" panose="02020603050405020304" pitchFamily="18" charset="0"/>
                          <a:cs typeface="Times New Roman" panose="02020603050405020304" pitchFamily="18" charset="0"/>
                        </a:rPr>
                        <a:t> Services Agency (NIHSA)</a:t>
                      </a:r>
                      <a:endParaRPr lang="fr-FR"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502" marR="5502" marT="5502" marB="0" anchor="ctr"/>
                </a:tc>
                <a:extLst>
                  <a:ext uri="{0D108BD9-81ED-4DB2-BD59-A6C34878D82A}">
                    <a16:rowId xmlns:a16="http://schemas.microsoft.com/office/drawing/2014/main" val="2396251327"/>
                  </a:ext>
                </a:extLst>
              </a:tr>
              <a:tr h="827435">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050" b="0" i="0" u="none" strike="noStrike" kern="1200" baseline="0" dirty="0">
                          <a:solidFill>
                            <a:schemeClr val="tx1"/>
                          </a:solidFill>
                          <a:latin typeface="Times New Roman" panose="02020603050405020304" pitchFamily="18" charset="0"/>
                          <a:ea typeface="+mn-ea"/>
                          <a:cs typeface="Times New Roman" panose="02020603050405020304" pitchFamily="18" charset="0"/>
                        </a:rPr>
                        <a:t>Administration of structured questionnaire 	</a:t>
                      </a:r>
                    </a:p>
                    <a:p>
                      <a:pPr algn="ctr" fontAlgn="b"/>
                      <a:endParaRPr lang="en-GB"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502" marR="5502" marT="5502" marB="0" anchor="ctr"/>
                </a:tc>
                <a:tc>
                  <a:txBody>
                    <a:bodyPr/>
                    <a:lstStyle/>
                    <a:p>
                      <a:pPr algn="ctr" fontAlgn="b">
                        <a:lnSpc>
                          <a:spcPct val="150000"/>
                        </a:lnSpc>
                      </a:pPr>
                      <a:r>
                        <a:rPr lang="en-US" sz="1050" b="1" dirty="0">
                          <a:latin typeface="Times New Roman" panose="02020603050405020304" pitchFamily="18" charset="0"/>
                          <a:cs typeface="Times New Roman" panose="02020603050405020304" pitchFamily="18" charset="0"/>
                        </a:rPr>
                        <a:t>400 households</a:t>
                      </a:r>
                      <a:endParaRPr lang="en-US" sz="105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502" marR="5502" marT="5502" marB="0" anchor="ctr"/>
                </a:tc>
                <a:tc>
                  <a:txBody>
                    <a:bodyPr/>
                    <a:lstStyle/>
                    <a:p>
                      <a:pPr algn="ctr" fontAlgn="b">
                        <a:lnSpc>
                          <a:spcPct val="150000"/>
                        </a:lnSpc>
                      </a:pPr>
                      <a:r>
                        <a:rPr lang="en-US" sz="1050" b="0" i="0" u="none" strike="noStrike" dirty="0">
                          <a:solidFill>
                            <a:srgbClr val="000000"/>
                          </a:solidFill>
                          <a:effectLst/>
                          <a:latin typeface="Times New Roman" panose="02020603050405020304" pitchFamily="18" charset="0"/>
                          <a:cs typeface="Times New Roman" panose="02020603050405020304" pitchFamily="18" charset="0"/>
                        </a:rPr>
                        <a:t>communities likely to be affected by flooding</a:t>
                      </a:r>
                      <a:endParaRPr lang="fr-FR"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502" marR="5502" marT="5502" marB="0" anchor="ctr"/>
                </a:tc>
                <a:extLst>
                  <a:ext uri="{0D108BD9-81ED-4DB2-BD59-A6C34878D82A}">
                    <a16:rowId xmlns:a16="http://schemas.microsoft.com/office/drawing/2014/main" val="536103212"/>
                  </a:ext>
                </a:extLst>
              </a:tr>
            </a:tbl>
          </a:graphicData>
        </a:graphic>
      </p:graphicFrame>
      <p:sp>
        <p:nvSpPr>
          <p:cNvPr id="9" name="TextBox 8">
            <a:extLst>
              <a:ext uri="{FF2B5EF4-FFF2-40B4-BE49-F238E27FC236}">
                <a16:creationId xmlns:a16="http://schemas.microsoft.com/office/drawing/2014/main" id="{CD18577A-F645-07CB-2434-461E0D34B0D8}"/>
              </a:ext>
            </a:extLst>
          </p:cNvPr>
          <p:cNvSpPr txBox="1"/>
          <p:nvPr/>
        </p:nvSpPr>
        <p:spPr>
          <a:xfrm>
            <a:off x="1107141" y="1262245"/>
            <a:ext cx="9754094" cy="461665"/>
          </a:xfrm>
          <a:prstGeom prst="rect">
            <a:avLst/>
          </a:prstGeom>
          <a:noFill/>
        </p:spPr>
        <p:txBody>
          <a:bodyPr wrap="square">
            <a:spAutoFit/>
          </a:bodyPr>
          <a:lstStyle/>
          <a:p>
            <a:pPr algn="just"/>
            <a:r>
              <a:rPr lang="en-US" sz="1200" dirty="0">
                <a:latin typeface="Century Schoolbook" panose="02040604050505020304" pitchFamily="18" charset="0"/>
              </a:rPr>
              <a:t>The data collected in the Niamey  and lokoja study area includes meteorological data, as well as hydrological and population data, as shown in the table below</a:t>
            </a:r>
            <a:endParaRPr lang="fr-FR" sz="1200" dirty="0">
              <a:latin typeface="Century Schoolbook" panose="02040604050505020304" pitchFamily="18" charset="0"/>
            </a:endParaRPr>
          </a:p>
        </p:txBody>
      </p:sp>
    </p:spTree>
    <p:extLst>
      <p:ext uri="{BB962C8B-B14F-4D97-AF65-F5344CB8AC3E}">
        <p14:creationId xmlns:p14="http://schemas.microsoft.com/office/powerpoint/2010/main" val="35276914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40495</TotalTime>
  <Words>2369</Words>
  <Application>Microsoft Office PowerPoint</Application>
  <PresentationFormat>Widescreen</PresentationFormat>
  <Paragraphs>223</Paragraphs>
  <Slides>24</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24</vt:i4>
      </vt:variant>
    </vt:vector>
  </HeadingPairs>
  <TitlesOfParts>
    <vt:vector size="34" baseType="lpstr">
      <vt:lpstr>Arial</vt:lpstr>
      <vt:lpstr>Bahnschrift SemiBold SemiConden</vt:lpstr>
      <vt:lpstr>Bell MT</vt:lpstr>
      <vt:lpstr>Calibri</vt:lpstr>
      <vt:lpstr>Calibri Light</vt:lpstr>
      <vt:lpstr>Century Schoolbook</vt:lpstr>
      <vt:lpstr>Georgia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Objective 1:  Analysis of land use and land cover patterns and the associated implications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8TH WONDER</dc:creator>
  <cp:lastModifiedBy>Youssoufa Doulla Nouhou</cp:lastModifiedBy>
  <cp:revision>147</cp:revision>
  <dcterms:created xsi:type="dcterms:W3CDTF">2022-04-20T10:04:30Z</dcterms:created>
  <dcterms:modified xsi:type="dcterms:W3CDTF">2025-05-05T09:01:05Z</dcterms:modified>
</cp:coreProperties>
</file>